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58" r:id="rId5"/>
    <p:sldId id="259"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4660"/>
  </p:normalViewPr>
  <p:slideViewPr>
    <p:cSldViewPr snapToGrid="0">
      <p:cViewPr varScale="1">
        <p:scale>
          <a:sx n="119" d="100"/>
          <a:sy n="119" d="100"/>
        </p:scale>
        <p:origin x="96" y="3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4FC11-450D-4509-8A27-922228AE962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24C6F444-EADD-4B50-B5A8-338561CBC0C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8A096999-F048-4B46-836B-871C04D8472B}"/>
              </a:ext>
            </a:extLst>
          </p:cNvPr>
          <p:cNvSpPr>
            <a:spLocks noGrp="1"/>
          </p:cNvSpPr>
          <p:nvPr>
            <p:ph type="dt" sz="half" idx="10"/>
          </p:nvPr>
        </p:nvSpPr>
        <p:spPr/>
        <p:txBody>
          <a:bodyPr/>
          <a:lstStyle/>
          <a:p>
            <a:fld id="{E659C377-31F3-4C9B-ADEE-AD5BB330BBF6}" type="datetimeFigureOut">
              <a:rPr lang="en-AU" smtClean="0"/>
              <a:t>4/07/2021</a:t>
            </a:fld>
            <a:endParaRPr lang="en-AU"/>
          </a:p>
        </p:txBody>
      </p:sp>
      <p:sp>
        <p:nvSpPr>
          <p:cNvPr id="5" name="Footer Placeholder 4">
            <a:extLst>
              <a:ext uri="{FF2B5EF4-FFF2-40B4-BE49-F238E27FC236}">
                <a16:creationId xmlns:a16="http://schemas.microsoft.com/office/drawing/2014/main" id="{8A8572CA-802D-4CF3-8B6F-E3F28454C88B}"/>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85AF9CCD-9695-471A-8B8E-96E8326E16E7}"/>
              </a:ext>
            </a:extLst>
          </p:cNvPr>
          <p:cNvSpPr>
            <a:spLocks noGrp="1"/>
          </p:cNvSpPr>
          <p:nvPr>
            <p:ph type="sldNum" sz="quarter" idx="12"/>
          </p:nvPr>
        </p:nvSpPr>
        <p:spPr/>
        <p:txBody>
          <a:bodyPr/>
          <a:lstStyle/>
          <a:p>
            <a:fld id="{7E77F734-A455-4B0E-9B8E-55AB3582D9AC}" type="slidenum">
              <a:rPr lang="en-AU" smtClean="0"/>
              <a:t>‹#›</a:t>
            </a:fld>
            <a:endParaRPr lang="en-AU"/>
          </a:p>
        </p:txBody>
      </p:sp>
    </p:spTree>
    <p:extLst>
      <p:ext uri="{BB962C8B-B14F-4D97-AF65-F5344CB8AC3E}">
        <p14:creationId xmlns:p14="http://schemas.microsoft.com/office/powerpoint/2010/main" val="39873540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0612E-D338-4888-8A13-82CAFED87B79}"/>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362E657C-DDD0-4603-BAB5-573A472CB7F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F946365B-3BA7-44CC-95FE-BDB44F98D34F}"/>
              </a:ext>
            </a:extLst>
          </p:cNvPr>
          <p:cNvSpPr>
            <a:spLocks noGrp="1"/>
          </p:cNvSpPr>
          <p:nvPr>
            <p:ph type="dt" sz="half" idx="10"/>
          </p:nvPr>
        </p:nvSpPr>
        <p:spPr/>
        <p:txBody>
          <a:bodyPr/>
          <a:lstStyle/>
          <a:p>
            <a:fld id="{E659C377-31F3-4C9B-ADEE-AD5BB330BBF6}" type="datetimeFigureOut">
              <a:rPr lang="en-AU" smtClean="0"/>
              <a:t>4/07/2021</a:t>
            </a:fld>
            <a:endParaRPr lang="en-AU"/>
          </a:p>
        </p:txBody>
      </p:sp>
      <p:sp>
        <p:nvSpPr>
          <p:cNvPr id="5" name="Footer Placeholder 4">
            <a:extLst>
              <a:ext uri="{FF2B5EF4-FFF2-40B4-BE49-F238E27FC236}">
                <a16:creationId xmlns:a16="http://schemas.microsoft.com/office/drawing/2014/main" id="{D5930277-603D-4144-9EE6-EA6B3EC4F5B5}"/>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7BA058FA-EB55-48E2-B542-6B2FC144EEE0}"/>
              </a:ext>
            </a:extLst>
          </p:cNvPr>
          <p:cNvSpPr>
            <a:spLocks noGrp="1"/>
          </p:cNvSpPr>
          <p:nvPr>
            <p:ph type="sldNum" sz="quarter" idx="12"/>
          </p:nvPr>
        </p:nvSpPr>
        <p:spPr/>
        <p:txBody>
          <a:bodyPr/>
          <a:lstStyle/>
          <a:p>
            <a:fld id="{7E77F734-A455-4B0E-9B8E-55AB3582D9AC}" type="slidenum">
              <a:rPr lang="en-AU" smtClean="0"/>
              <a:t>‹#›</a:t>
            </a:fld>
            <a:endParaRPr lang="en-AU"/>
          </a:p>
        </p:txBody>
      </p:sp>
    </p:spTree>
    <p:extLst>
      <p:ext uri="{BB962C8B-B14F-4D97-AF65-F5344CB8AC3E}">
        <p14:creationId xmlns:p14="http://schemas.microsoft.com/office/powerpoint/2010/main" val="12209614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9FB95F3-D9DF-4BDA-AB68-7E5E9FA07D7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FCA10B4B-638C-48C3-99B8-9A74F3B046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40FDC816-02AE-445C-85AD-1D6CE3E6918E}"/>
              </a:ext>
            </a:extLst>
          </p:cNvPr>
          <p:cNvSpPr>
            <a:spLocks noGrp="1"/>
          </p:cNvSpPr>
          <p:nvPr>
            <p:ph type="dt" sz="half" idx="10"/>
          </p:nvPr>
        </p:nvSpPr>
        <p:spPr/>
        <p:txBody>
          <a:bodyPr/>
          <a:lstStyle/>
          <a:p>
            <a:fld id="{E659C377-31F3-4C9B-ADEE-AD5BB330BBF6}" type="datetimeFigureOut">
              <a:rPr lang="en-AU" smtClean="0"/>
              <a:t>4/07/2021</a:t>
            </a:fld>
            <a:endParaRPr lang="en-AU"/>
          </a:p>
        </p:txBody>
      </p:sp>
      <p:sp>
        <p:nvSpPr>
          <p:cNvPr id="5" name="Footer Placeholder 4">
            <a:extLst>
              <a:ext uri="{FF2B5EF4-FFF2-40B4-BE49-F238E27FC236}">
                <a16:creationId xmlns:a16="http://schemas.microsoft.com/office/drawing/2014/main" id="{CA0DCA52-1834-4BB1-A11A-7FC0D66FB52B}"/>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F9BE68F4-6B75-4C83-9C7E-772F6B51F54E}"/>
              </a:ext>
            </a:extLst>
          </p:cNvPr>
          <p:cNvSpPr>
            <a:spLocks noGrp="1"/>
          </p:cNvSpPr>
          <p:nvPr>
            <p:ph type="sldNum" sz="quarter" idx="12"/>
          </p:nvPr>
        </p:nvSpPr>
        <p:spPr/>
        <p:txBody>
          <a:bodyPr/>
          <a:lstStyle/>
          <a:p>
            <a:fld id="{7E77F734-A455-4B0E-9B8E-55AB3582D9AC}" type="slidenum">
              <a:rPr lang="en-AU" smtClean="0"/>
              <a:t>‹#›</a:t>
            </a:fld>
            <a:endParaRPr lang="en-AU"/>
          </a:p>
        </p:txBody>
      </p:sp>
    </p:spTree>
    <p:extLst>
      <p:ext uri="{BB962C8B-B14F-4D97-AF65-F5344CB8AC3E}">
        <p14:creationId xmlns:p14="http://schemas.microsoft.com/office/powerpoint/2010/main" val="23208822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40F07-48BD-4B17-B318-494C95DB9C14}"/>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45A54D3B-25C1-40FB-ABB7-146AE5F8B5D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399B2AE6-66A4-49E9-8C34-6FF2B2D43587}"/>
              </a:ext>
            </a:extLst>
          </p:cNvPr>
          <p:cNvSpPr>
            <a:spLocks noGrp="1"/>
          </p:cNvSpPr>
          <p:nvPr>
            <p:ph type="dt" sz="half" idx="10"/>
          </p:nvPr>
        </p:nvSpPr>
        <p:spPr/>
        <p:txBody>
          <a:bodyPr/>
          <a:lstStyle/>
          <a:p>
            <a:fld id="{E659C377-31F3-4C9B-ADEE-AD5BB330BBF6}" type="datetimeFigureOut">
              <a:rPr lang="en-AU" smtClean="0"/>
              <a:t>4/07/2021</a:t>
            </a:fld>
            <a:endParaRPr lang="en-AU"/>
          </a:p>
        </p:txBody>
      </p:sp>
      <p:sp>
        <p:nvSpPr>
          <p:cNvPr id="5" name="Footer Placeholder 4">
            <a:extLst>
              <a:ext uri="{FF2B5EF4-FFF2-40B4-BE49-F238E27FC236}">
                <a16:creationId xmlns:a16="http://schemas.microsoft.com/office/drawing/2014/main" id="{F750384D-E7F7-4091-8A8E-44AD7D352FE1}"/>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9A95A09F-9542-45C5-A550-62FA32CA1A16}"/>
              </a:ext>
            </a:extLst>
          </p:cNvPr>
          <p:cNvSpPr>
            <a:spLocks noGrp="1"/>
          </p:cNvSpPr>
          <p:nvPr>
            <p:ph type="sldNum" sz="quarter" idx="12"/>
          </p:nvPr>
        </p:nvSpPr>
        <p:spPr/>
        <p:txBody>
          <a:bodyPr/>
          <a:lstStyle/>
          <a:p>
            <a:fld id="{7E77F734-A455-4B0E-9B8E-55AB3582D9AC}" type="slidenum">
              <a:rPr lang="en-AU" smtClean="0"/>
              <a:t>‹#›</a:t>
            </a:fld>
            <a:endParaRPr lang="en-AU"/>
          </a:p>
        </p:txBody>
      </p:sp>
    </p:spTree>
    <p:extLst>
      <p:ext uri="{BB962C8B-B14F-4D97-AF65-F5344CB8AC3E}">
        <p14:creationId xmlns:p14="http://schemas.microsoft.com/office/powerpoint/2010/main" val="4811402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E569C-F785-4BDC-B081-309E4728770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ED60EF74-621D-4BD1-9ECF-7B86B158F76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6374487-0DC8-437D-BD8E-E4AD74DAE84C}"/>
              </a:ext>
            </a:extLst>
          </p:cNvPr>
          <p:cNvSpPr>
            <a:spLocks noGrp="1"/>
          </p:cNvSpPr>
          <p:nvPr>
            <p:ph type="dt" sz="half" idx="10"/>
          </p:nvPr>
        </p:nvSpPr>
        <p:spPr/>
        <p:txBody>
          <a:bodyPr/>
          <a:lstStyle/>
          <a:p>
            <a:fld id="{E659C377-31F3-4C9B-ADEE-AD5BB330BBF6}" type="datetimeFigureOut">
              <a:rPr lang="en-AU" smtClean="0"/>
              <a:t>4/07/2021</a:t>
            </a:fld>
            <a:endParaRPr lang="en-AU"/>
          </a:p>
        </p:txBody>
      </p:sp>
      <p:sp>
        <p:nvSpPr>
          <p:cNvPr id="5" name="Footer Placeholder 4">
            <a:extLst>
              <a:ext uri="{FF2B5EF4-FFF2-40B4-BE49-F238E27FC236}">
                <a16:creationId xmlns:a16="http://schemas.microsoft.com/office/drawing/2014/main" id="{39774DED-B5D7-48F2-91D7-CB41E39F3FFA}"/>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1468FBCA-BBF5-4F35-AB1A-17149C55772D}"/>
              </a:ext>
            </a:extLst>
          </p:cNvPr>
          <p:cNvSpPr>
            <a:spLocks noGrp="1"/>
          </p:cNvSpPr>
          <p:nvPr>
            <p:ph type="sldNum" sz="quarter" idx="12"/>
          </p:nvPr>
        </p:nvSpPr>
        <p:spPr/>
        <p:txBody>
          <a:bodyPr/>
          <a:lstStyle/>
          <a:p>
            <a:fld id="{7E77F734-A455-4B0E-9B8E-55AB3582D9AC}" type="slidenum">
              <a:rPr lang="en-AU" smtClean="0"/>
              <a:t>‹#›</a:t>
            </a:fld>
            <a:endParaRPr lang="en-AU"/>
          </a:p>
        </p:txBody>
      </p:sp>
    </p:spTree>
    <p:extLst>
      <p:ext uri="{BB962C8B-B14F-4D97-AF65-F5344CB8AC3E}">
        <p14:creationId xmlns:p14="http://schemas.microsoft.com/office/powerpoint/2010/main" val="38699634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1363D-A765-4790-999E-4E4DF53BA6D9}"/>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DBBA76E8-C0B1-4243-8C09-DF1336BABF5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E9C9D8C7-9FC3-4868-ABE3-864D53B8330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C66ECEC0-643D-4AD2-AB85-8382AE193ADD}"/>
              </a:ext>
            </a:extLst>
          </p:cNvPr>
          <p:cNvSpPr>
            <a:spLocks noGrp="1"/>
          </p:cNvSpPr>
          <p:nvPr>
            <p:ph type="dt" sz="half" idx="10"/>
          </p:nvPr>
        </p:nvSpPr>
        <p:spPr/>
        <p:txBody>
          <a:bodyPr/>
          <a:lstStyle/>
          <a:p>
            <a:fld id="{E659C377-31F3-4C9B-ADEE-AD5BB330BBF6}" type="datetimeFigureOut">
              <a:rPr lang="en-AU" smtClean="0"/>
              <a:t>4/07/2021</a:t>
            </a:fld>
            <a:endParaRPr lang="en-AU"/>
          </a:p>
        </p:txBody>
      </p:sp>
      <p:sp>
        <p:nvSpPr>
          <p:cNvPr id="6" name="Footer Placeholder 5">
            <a:extLst>
              <a:ext uri="{FF2B5EF4-FFF2-40B4-BE49-F238E27FC236}">
                <a16:creationId xmlns:a16="http://schemas.microsoft.com/office/drawing/2014/main" id="{19CAA7C5-D34A-454A-89F4-F43D0E86B59D}"/>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BC6CA938-B9C7-4D45-9144-ED1341D1DC07}"/>
              </a:ext>
            </a:extLst>
          </p:cNvPr>
          <p:cNvSpPr>
            <a:spLocks noGrp="1"/>
          </p:cNvSpPr>
          <p:nvPr>
            <p:ph type="sldNum" sz="quarter" idx="12"/>
          </p:nvPr>
        </p:nvSpPr>
        <p:spPr/>
        <p:txBody>
          <a:bodyPr/>
          <a:lstStyle/>
          <a:p>
            <a:fld id="{7E77F734-A455-4B0E-9B8E-55AB3582D9AC}" type="slidenum">
              <a:rPr lang="en-AU" smtClean="0"/>
              <a:t>‹#›</a:t>
            </a:fld>
            <a:endParaRPr lang="en-AU"/>
          </a:p>
        </p:txBody>
      </p:sp>
    </p:spTree>
    <p:extLst>
      <p:ext uri="{BB962C8B-B14F-4D97-AF65-F5344CB8AC3E}">
        <p14:creationId xmlns:p14="http://schemas.microsoft.com/office/powerpoint/2010/main" val="12504482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C962A-8AE6-449F-9C05-742DB839B3CC}"/>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810A4D1C-2F31-4FD6-B908-F9E629C42AA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FB44BD4-290A-40F4-96A8-B53E9B3C5BE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99A76460-4267-4B99-B912-00D96752277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0B754A4-4E6F-4B80-8AE9-6F457143FC4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C1B14812-14D5-4754-BBC2-CBF5DB2EE91C}"/>
              </a:ext>
            </a:extLst>
          </p:cNvPr>
          <p:cNvSpPr>
            <a:spLocks noGrp="1"/>
          </p:cNvSpPr>
          <p:nvPr>
            <p:ph type="dt" sz="half" idx="10"/>
          </p:nvPr>
        </p:nvSpPr>
        <p:spPr/>
        <p:txBody>
          <a:bodyPr/>
          <a:lstStyle/>
          <a:p>
            <a:fld id="{E659C377-31F3-4C9B-ADEE-AD5BB330BBF6}" type="datetimeFigureOut">
              <a:rPr lang="en-AU" smtClean="0"/>
              <a:t>4/07/2021</a:t>
            </a:fld>
            <a:endParaRPr lang="en-AU"/>
          </a:p>
        </p:txBody>
      </p:sp>
      <p:sp>
        <p:nvSpPr>
          <p:cNvPr id="8" name="Footer Placeholder 7">
            <a:extLst>
              <a:ext uri="{FF2B5EF4-FFF2-40B4-BE49-F238E27FC236}">
                <a16:creationId xmlns:a16="http://schemas.microsoft.com/office/drawing/2014/main" id="{A370B025-309A-4E7E-8276-C5B78FE5D4A4}"/>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72B968FA-E7F5-4982-B82B-99A42EE378A5}"/>
              </a:ext>
            </a:extLst>
          </p:cNvPr>
          <p:cNvSpPr>
            <a:spLocks noGrp="1"/>
          </p:cNvSpPr>
          <p:nvPr>
            <p:ph type="sldNum" sz="quarter" idx="12"/>
          </p:nvPr>
        </p:nvSpPr>
        <p:spPr/>
        <p:txBody>
          <a:bodyPr/>
          <a:lstStyle/>
          <a:p>
            <a:fld id="{7E77F734-A455-4B0E-9B8E-55AB3582D9AC}" type="slidenum">
              <a:rPr lang="en-AU" smtClean="0"/>
              <a:t>‹#›</a:t>
            </a:fld>
            <a:endParaRPr lang="en-AU"/>
          </a:p>
        </p:txBody>
      </p:sp>
    </p:spTree>
    <p:extLst>
      <p:ext uri="{BB962C8B-B14F-4D97-AF65-F5344CB8AC3E}">
        <p14:creationId xmlns:p14="http://schemas.microsoft.com/office/powerpoint/2010/main" val="17583168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631F8-DE33-49D2-A598-44FB8CF95116}"/>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C9C316CD-0C6B-4C7B-ABBB-2CAB7A282713}"/>
              </a:ext>
            </a:extLst>
          </p:cNvPr>
          <p:cNvSpPr>
            <a:spLocks noGrp="1"/>
          </p:cNvSpPr>
          <p:nvPr>
            <p:ph type="dt" sz="half" idx="10"/>
          </p:nvPr>
        </p:nvSpPr>
        <p:spPr/>
        <p:txBody>
          <a:bodyPr/>
          <a:lstStyle/>
          <a:p>
            <a:fld id="{E659C377-31F3-4C9B-ADEE-AD5BB330BBF6}" type="datetimeFigureOut">
              <a:rPr lang="en-AU" smtClean="0"/>
              <a:t>4/07/2021</a:t>
            </a:fld>
            <a:endParaRPr lang="en-AU"/>
          </a:p>
        </p:txBody>
      </p:sp>
      <p:sp>
        <p:nvSpPr>
          <p:cNvPr id="4" name="Footer Placeholder 3">
            <a:extLst>
              <a:ext uri="{FF2B5EF4-FFF2-40B4-BE49-F238E27FC236}">
                <a16:creationId xmlns:a16="http://schemas.microsoft.com/office/drawing/2014/main" id="{139FA476-3B8D-43B5-89FE-A91DF7E41466}"/>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8BFDE481-55AE-4C68-8541-5BE9268AF994}"/>
              </a:ext>
            </a:extLst>
          </p:cNvPr>
          <p:cNvSpPr>
            <a:spLocks noGrp="1"/>
          </p:cNvSpPr>
          <p:nvPr>
            <p:ph type="sldNum" sz="quarter" idx="12"/>
          </p:nvPr>
        </p:nvSpPr>
        <p:spPr/>
        <p:txBody>
          <a:bodyPr/>
          <a:lstStyle/>
          <a:p>
            <a:fld id="{7E77F734-A455-4B0E-9B8E-55AB3582D9AC}" type="slidenum">
              <a:rPr lang="en-AU" smtClean="0"/>
              <a:t>‹#›</a:t>
            </a:fld>
            <a:endParaRPr lang="en-AU"/>
          </a:p>
        </p:txBody>
      </p:sp>
    </p:spTree>
    <p:extLst>
      <p:ext uri="{BB962C8B-B14F-4D97-AF65-F5344CB8AC3E}">
        <p14:creationId xmlns:p14="http://schemas.microsoft.com/office/powerpoint/2010/main" val="22971009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2A80FEF-4E21-46BC-AC66-90F5A7132C13}"/>
              </a:ext>
            </a:extLst>
          </p:cNvPr>
          <p:cNvSpPr>
            <a:spLocks noGrp="1"/>
          </p:cNvSpPr>
          <p:nvPr>
            <p:ph type="dt" sz="half" idx="10"/>
          </p:nvPr>
        </p:nvSpPr>
        <p:spPr/>
        <p:txBody>
          <a:bodyPr/>
          <a:lstStyle/>
          <a:p>
            <a:fld id="{E659C377-31F3-4C9B-ADEE-AD5BB330BBF6}" type="datetimeFigureOut">
              <a:rPr lang="en-AU" smtClean="0"/>
              <a:t>4/07/2021</a:t>
            </a:fld>
            <a:endParaRPr lang="en-AU"/>
          </a:p>
        </p:txBody>
      </p:sp>
      <p:sp>
        <p:nvSpPr>
          <p:cNvPr id="3" name="Footer Placeholder 2">
            <a:extLst>
              <a:ext uri="{FF2B5EF4-FFF2-40B4-BE49-F238E27FC236}">
                <a16:creationId xmlns:a16="http://schemas.microsoft.com/office/drawing/2014/main" id="{C336B6A5-AA8E-4E4D-B738-C5494B1548A9}"/>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51DF88BC-1464-4961-810F-C4719FBF0773}"/>
              </a:ext>
            </a:extLst>
          </p:cNvPr>
          <p:cNvSpPr>
            <a:spLocks noGrp="1"/>
          </p:cNvSpPr>
          <p:nvPr>
            <p:ph type="sldNum" sz="quarter" idx="12"/>
          </p:nvPr>
        </p:nvSpPr>
        <p:spPr/>
        <p:txBody>
          <a:bodyPr/>
          <a:lstStyle/>
          <a:p>
            <a:fld id="{7E77F734-A455-4B0E-9B8E-55AB3582D9AC}" type="slidenum">
              <a:rPr lang="en-AU" smtClean="0"/>
              <a:t>‹#›</a:t>
            </a:fld>
            <a:endParaRPr lang="en-AU"/>
          </a:p>
        </p:txBody>
      </p:sp>
    </p:spTree>
    <p:extLst>
      <p:ext uri="{BB962C8B-B14F-4D97-AF65-F5344CB8AC3E}">
        <p14:creationId xmlns:p14="http://schemas.microsoft.com/office/powerpoint/2010/main" val="9745324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B1122-B172-4BF3-8997-57F472B5CF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742AD504-1A24-4EC6-B9E3-1C959C0642A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33998064-E579-4DE0-83A2-84407ADC5B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F24E02-5E5C-4526-BAE5-CA17277A8234}"/>
              </a:ext>
            </a:extLst>
          </p:cNvPr>
          <p:cNvSpPr>
            <a:spLocks noGrp="1"/>
          </p:cNvSpPr>
          <p:nvPr>
            <p:ph type="dt" sz="half" idx="10"/>
          </p:nvPr>
        </p:nvSpPr>
        <p:spPr/>
        <p:txBody>
          <a:bodyPr/>
          <a:lstStyle/>
          <a:p>
            <a:fld id="{E659C377-31F3-4C9B-ADEE-AD5BB330BBF6}" type="datetimeFigureOut">
              <a:rPr lang="en-AU" smtClean="0"/>
              <a:t>4/07/2021</a:t>
            </a:fld>
            <a:endParaRPr lang="en-AU"/>
          </a:p>
        </p:txBody>
      </p:sp>
      <p:sp>
        <p:nvSpPr>
          <p:cNvPr id="6" name="Footer Placeholder 5">
            <a:extLst>
              <a:ext uri="{FF2B5EF4-FFF2-40B4-BE49-F238E27FC236}">
                <a16:creationId xmlns:a16="http://schemas.microsoft.com/office/drawing/2014/main" id="{B263502D-01F4-4D68-A591-BA683CC6A810}"/>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3BEC93B0-4CE1-4ACC-910D-F752C72D8FA4}"/>
              </a:ext>
            </a:extLst>
          </p:cNvPr>
          <p:cNvSpPr>
            <a:spLocks noGrp="1"/>
          </p:cNvSpPr>
          <p:nvPr>
            <p:ph type="sldNum" sz="quarter" idx="12"/>
          </p:nvPr>
        </p:nvSpPr>
        <p:spPr/>
        <p:txBody>
          <a:bodyPr/>
          <a:lstStyle/>
          <a:p>
            <a:fld id="{7E77F734-A455-4B0E-9B8E-55AB3582D9AC}" type="slidenum">
              <a:rPr lang="en-AU" smtClean="0"/>
              <a:t>‹#›</a:t>
            </a:fld>
            <a:endParaRPr lang="en-AU"/>
          </a:p>
        </p:txBody>
      </p:sp>
    </p:spTree>
    <p:extLst>
      <p:ext uri="{BB962C8B-B14F-4D97-AF65-F5344CB8AC3E}">
        <p14:creationId xmlns:p14="http://schemas.microsoft.com/office/powerpoint/2010/main" val="19339936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201CC-0AE6-4B9D-BCCE-AFFEBD6D04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B6ECCF19-A6CA-4562-B09A-5960F2455E9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67113FA9-7CA3-42D8-B90E-FD32A54217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73D7C3-8E3E-4350-8E20-75F5B7048F03}"/>
              </a:ext>
            </a:extLst>
          </p:cNvPr>
          <p:cNvSpPr>
            <a:spLocks noGrp="1"/>
          </p:cNvSpPr>
          <p:nvPr>
            <p:ph type="dt" sz="half" idx="10"/>
          </p:nvPr>
        </p:nvSpPr>
        <p:spPr/>
        <p:txBody>
          <a:bodyPr/>
          <a:lstStyle/>
          <a:p>
            <a:fld id="{E659C377-31F3-4C9B-ADEE-AD5BB330BBF6}" type="datetimeFigureOut">
              <a:rPr lang="en-AU" smtClean="0"/>
              <a:t>4/07/2021</a:t>
            </a:fld>
            <a:endParaRPr lang="en-AU"/>
          </a:p>
        </p:txBody>
      </p:sp>
      <p:sp>
        <p:nvSpPr>
          <p:cNvPr id="6" name="Footer Placeholder 5">
            <a:extLst>
              <a:ext uri="{FF2B5EF4-FFF2-40B4-BE49-F238E27FC236}">
                <a16:creationId xmlns:a16="http://schemas.microsoft.com/office/drawing/2014/main" id="{B47EBD08-D127-483F-B732-7F57A5F28F33}"/>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24A7A0DD-1720-4111-A654-C239F9B7EF0D}"/>
              </a:ext>
            </a:extLst>
          </p:cNvPr>
          <p:cNvSpPr>
            <a:spLocks noGrp="1"/>
          </p:cNvSpPr>
          <p:nvPr>
            <p:ph type="sldNum" sz="quarter" idx="12"/>
          </p:nvPr>
        </p:nvSpPr>
        <p:spPr/>
        <p:txBody>
          <a:bodyPr/>
          <a:lstStyle/>
          <a:p>
            <a:fld id="{7E77F734-A455-4B0E-9B8E-55AB3582D9AC}" type="slidenum">
              <a:rPr lang="en-AU" smtClean="0"/>
              <a:t>‹#›</a:t>
            </a:fld>
            <a:endParaRPr lang="en-AU"/>
          </a:p>
        </p:txBody>
      </p:sp>
    </p:spTree>
    <p:extLst>
      <p:ext uri="{BB962C8B-B14F-4D97-AF65-F5344CB8AC3E}">
        <p14:creationId xmlns:p14="http://schemas.microsoft.com/office/powerpoint/2010/main" val="38124229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43DAE0E-279F-457F-9367-DFB2B89FBF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9CDF98A6-AB77-49FB-B283-32A59122A62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2271A521-CF6F-44ED-848A-1E9B206A0F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59C377-31F3-4C9B-ADEE-AD5BB330BBF6}" type="datetimeFigureOut">
              <a:rPr lang="en-AU" smtClean="0"/>
              <a:t>4/07/2021</a:t>
            </a:fld>
            <a:endParaRPr lang="en-AU"/>
          </a:p>
        </p:txBody>
      </p:sp>
      <p:sp>
        <p:nvSpPr>
          <p:cNvPr id="5" name="Footer Placeholder 4">
            <a:extLst>
              <a:ext uri="{FF2B5EF4-FFF2-40B4-BE49-F238E27FC236}">
                <a16:creationId xmlns:a16="http://schemas.microsoft.com/office/drawing/2014/main" id="{E19E4324-80BA-44DC-9CD0-35D5F1A989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BC18ABAC-01EF-49D4-9151-CA709CEE1E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77F734-A455-4B0E-9B8E-55AB3582D9AC}" type="slidenum">
              <a:rPr lang="en-AU" smtClean="0"/>
              <a:t>‹#›</a:t>
            </a:fld>
            <a:endParaRPr lang="en-AU"/>
          </a:p>
        </p:txBody>
      </p:sp>
    </p:spTree>
    <p:extLst>
      <p:ext uri="{BB962C8B-B14F-4D97-AF65-F5344CB8AC3E}">
        <p14:creationId xmlns:p14="http://schemas.microsoft.com/office/powerpoint/2010/main" val="30692205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A History of New York City in 27 Buildings | Architectural Digest">
            <a:extLst>
              <a:ext uri="{FF2B5EF4-FFF2-40B4-BE49-F238E27FC236}">
                <a16:creationId xmlns:a16="http://schemas.microsoft.com/office/drawing/2014/main" id="{281E4058-3230-456D-92B6-92E34F4525F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9091" r="35364"/>
          <a:stretch/>
        </p:blipFill>
        <p:spPr bwMode="auto">
          <a:xfrm>
            <a:off x="3523488" y="10"/>
            <a:ext cx="8668512" cy="6857990"/>
          </a:xfrm>
          <a:prstGeom prst="rect">
            <a:avLst/>
          </a:prstGeom>
          <a:noFill/>
          <a:extLst>
            <a:ext uri="{909E8E84-426E-40DD-AFC4-6F175D3DCCD1}">
              <a14:hiddenFill xmlns:a14="http://schemas.microsoft.com/office/drawing/2010/main">
                <a:solidFill>
                  <a:srgbClr val="FFFFFF"/>
                </a:solidFill>
              </a14:hiddenFill>
            </a:ext>
          </a:extLst>
        </p:spPr>
      </p:pic>
      <p:sp>
        <p:nvSpPr>
          <p:cNvPr id="73" name="Rectangle 72">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D754F82-047B-4517-9F55-9BF046EB678A}"/>
              </a:ext>
            </a:extLst>
          </p:cNvPr>
          <p:cNvSpPr>
            <a:spLocks noGrp="1"/>
          </p:cNvSpPr>
          <p:nvPr>
            <p:ph type="ctrTitle"/>
          </p:nvPr>
        </p:nvSpPr>
        <p:spPr>
          <a:xfrm>
            <a:off x="477981" y="1122363"/>
            <a:ext cx="4023360" cy="3204134"/>
          </a:xfrm>
        </p:spPr>
        <p:txBody>
          <a:bodyPr anchor="b">
            <a:normAutofit/>
          </a:bodyPr>
          <a:lstStyle/>
          <a:p>
            <a:pPr algn="l"/>
            <a:r>
              <a:rPr lang="en-AU" sz="4800" dirty="0"/>
              <a:t>Best location for access to pizza in NY</a:t>
            </a:r>
          </a:p>
        </p:txBody>
      </p:sp>
      <p:sp>
        <p:nvSpPr>
          <p:cNvPr id="3" name="Subtitle 2">
            <a:extLst>
              <a:ext uri="{FF2B5EF4-FFF2-40B4-BE49-F238E27FC236}">
                <a16:creationId xmlns:a16="http://schemas.microsoft.com/office/drawing/2014/main" id="{FC3DE0F6-5021-4411-A975-3914F9EDDEE2}"/>
              </a:ext>
            </a:extLst>
          </p:cNvPr>
          <p:cNvSpPr>
            <a:spLocks noGrp="1"/>
          </p:cNvSpPr>
          <p:nvPr>
            <p:ph type="subTitle" idx="1"/>
          </p:nvPr>
        </p:nvSpPr>
        <p:spPr>
          <a:xfrm>
            <a:off x="477980" y="4872922"/>
            <a:ext cx="4023359" cy="1208141"/>
          </a:xfrm>
        </p:spPr>
        <p:txBody>
          <a:bodyPr>
            <a:normAutofit/>
          </a:bodyPr>
          <a:lstStyle/>
          <a:p>
            <a:pPr algn="l"/>
            <a:r>
              <a:rPr lang="en-AU" sz="1600" b="0" i="0" dirty="0">
                <a:solidFill>
                  <a:srgbClr val="1F1F1F"/>
                </a:solidFill>
                <a:effectLst/>
                <a:latin typeface="OpenSans-Light"/>
              </a:rPr>
              <a:t>Battle of </a:t>
            </a:r>
            <a:r>
              <a:rPr lang="en-AU" sz="1600" b="0" i="0" dirty="0" err="1">
                <a:solidFill>
                  <a:srgbClr val="1F1F1F"/>
                </a:solidFill>
                <a:effectLst/>
                <a:latin typeface="OpenSans-Light"/>
              </a:rPr>
              <a:t>Neighborhoods</a:t>
            </a:r>
            <a:endParaRPr lang="en-AU" sz="2000" dirty="0"/>
          </a:p>
        </p:txBody>
      </p:sp>
      <p:sp>
        <p:nvSpPr>
          <p:cNvPr id="75" name="Rectangle 7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77" name="Rectangle 7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599894"/>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2D2FEB6E-C98E-4E1F-AF8E-2CBDAD37E86A}"/>
              </a:ext>
            </a:extLst>
          </p:cNvPr>
          <p:cNvSpPr>
            <a:spLocks noGrp="1"/>
          </p:cNvSpPr>
          <p:nvPr>
            <p:ph type="title"/>
          </p:nvPr>
        </p:nvSpPr>
        <p:spPr>
          <a:xfrm>
            <a:off x="1014141" y="1450655"/>
            <a:ext cx="3932030" cy="3956690"/>
          </a:xfrm>
        </p:spPr>
        <p:txBody>
          <a:bodyPr anchor="ctr">
            <a:normAutofit/>
          </a:bodyPr>
          <a:lstStyle/>
          <a:p>
            <a:r>
              <a:rPr lang="en-AU" sz="6200" dirty="0">
                <a:solidFill>
                  <a:schemeClr val="bg1"/>
                </a:solidFill>
              </a:rPr>
              <a:t>Background</a:t>
            </a:r>
          </a:p>
        </p:txBody>
      </p:sp>
      <p:cxnSp>
        <p:nvCxnSpPr>
          <p:cNvPr id="10" name="Straight Connector 9">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518F0CD-A749-4CBA-AA20-C8B1B6C02A46}"/>
              </a:ext>
            </a:extLst>
          </p:cNvPr>
          <p:cNvSpPr>
            <a:spLocks noGrp="1"/>
          </p:cNvSpPr>
          <p:nvPr>
            <p:ph idx="1"/>
          </p:nvPr>
        </p:nvSpPr>
        <p:spPr>
          <a:xfrm>
            <a:off x="6096000" y="1108061"/>
            <a:ext cx="5008901" cy="4571972"/>
          </a:xfrm>
        </p:spPr>
        <p:txBody>
          <a:bodyPr anchor="ctr">
            <a:normAutofit/>
          </a:bodyPr>
          <a:lstStyle/>
          <a:p>
            <a:r>
              <a:rPr lang="en-US" sz="2000" dirty="0">
                <a:solidFill>
                  <a:schemeClr val="bg1"/>
                </a:solidFill>
                <a:effectLst/>
                <a:latin typeface="Calibri" panose="020F0502020204030204" pitchFamily="34" charset="0"/>
                <a:ea typeface="Calibri" panose="020F0502020204030204" pitchFamily="34" charset="0"/>
              </a:rPr>
              <a:t>As part of the capstone project, we develop a report outlining a business problem that needs to be solved utilizing location data.</a:t>
            </a:r>
          </a:p>
          <a:p>
            <a:r>
              <a:rPr lang="en-US" sz="2000" dirty="0">
                <a:solidFill>
                  <a:schemeClr val="bg1"/>
                </a:solidFill>
                <a:effectLst/>
                <a:latin typeface="Calibri" panose="020F0502020204030204" pitchFamily="34" charset="0"/>
                <a:ea typeface="Calibri" panose="020F0502020204030204" pitchFamily="34" charset="0"/>
              </a:rPr>
              <a:t>This project </a:t>
            </a:r>
            <a:r>
              <a:rPr lang="en-US" sz="2000" dirty="0">
                <a:solidFill>
                  <a:schemeClr val="bg1"/>
                </a:solidFill>
                <a:latin typeface="Calibri" panose="020F0502020204030204" pitchFamily="34" charset="0"/>
                <a:ea typeface="Calibri" panose="020F0502020204030204" pitchFamily="34" charset="0"/>
              </a:rPr>
              <a:t>navigates through a </a:t>
            </a:r>
            <a:r>
              <a:rPr lang="en-US" sz="2000" dirty="0">
                <a:solidFill>
                  <a:schemeClr val="bg1"/>
                </a:solidFill>
                <a:effectLst/>
                <a:latin typeface="Calibri" panose="020F0502020204030204" pitchFamily="34" charset="0"/>
                <a:ea typeface="Calibri" panose="020F0502020204030204" pitchFamily="34" charset="0"/>
              </a:rPr>
              <a:t>dataset, prepare </a:t>
            </a:r>
            <a:r>
              <a:rPr lang="en-US" sz="2000" dirty="0">
                <a:solidFill>
                  <a:schemeClr val="bg1"/>
                </a:solidFill>
                <a:latin typeface="Calibri" panose="020F0502020204030204" pitchFamily="34" charset="0"/>
                <a:ea typeface="Calibri" panose="020F0502020204030204" pitchFamily="34" charset="0"/>
              </a:rPr>
              <a:t>the </a:t>
            </a:r>
            <a:r>
              <a:rPr lang="en-US" sz="2000" dirty="0">
                <a:solidFill>
                  <a:schemeClr val="bg1"/>
                </a:solidFill>
                <a:effectLst/>
                <a:latin typeface="Calibri" panose="020F0502020204030204" pitchFamily="34" charset="0"/>
                <a:ea typeface="Calibri" panose="020F0502020204030204" pitchFamily="34" charset="0"/>
              </a:rPr>
              <a:t>data analysis, results, including observations, and conclusion. </a:t>
            </a:r>
          </a:p>
        </p:txBody>
      </p:sp>
    </p:spTree>
    <p:extLst>
      <p:ext uri="{BB962C8B-B14F-4D97-AF65-F5344CB8AC3E}">
        <p14:creationId xmlns:p14="http://schemas.microsoft.com/office/powerpoint/2010/main" val="18754119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New York-style Pizza Dough Recipe– Ooni USA">
            <a:extLst>
              <a:ext uri="{FF2B5EF4-FFF2-40B4-BE49-F238E27FC236}">
                <a16:creationId xmlns:a16="http://schemas.microsoft.com/office/drawing/2014/main" id="{2F9D201A-95D4-42F0-9684-0D781D163F9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584" t="1215" r="21172"/>
          <a:stretch/>
        </p:blipFill>
        <p:spPr bwMode="auto">
          <a:xfrm>
            <a:off x="3522468" y="10"/>
            <a:ext cx="8669532" cy="6857990"/>
          </a:xfrm>
          <a:prstGeom prst="rect">
            <a:avLst/>
          </a:prstGeom>
          <a:noFill/>
          <a:extLst>
            <a:ext uri="{909E8E84-426E-40DD-AFC4-6F175D3DCCD1}">
              <a14:hiddenFill xmlns:a14="http://schemas.microsoft.com/office/drawing/2010/main">
                <a:solidFill>
                  <a:srgbClr val="FFFFFF"/>
                </a:solidFill>
              </a14:hiddenFill>
            </a:ext>
          </a:extLst>
        </p:spPr>
      </p:pic>
      <p:sp>
        <p:nvSpPr>
          <p:cNvPr id="73" name="Rectangle 72">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D2FEB6E-C98E-4E1F-AF8E-2CBDAD37E86A}"/>
              </a:ext>
            </a:extLst>
          </p:cNvPr>
          <p:cNvSpPr>
            <a:spLocks noGrp="1"/>
          </p:cNvSpPr>
          <p:nvPr>
            <p:ph type="title"/>
          </p:nvPr>
        </p:nvSpPr>
        <p:spPr>
          <a:xfrm>
            <a:off x="371094" y="1161288"/>
            <a:ext cx="3438144" cy="1124712"/>
          </a:xfrm>
        </p:spPr>
        <p:txBody>
          <a:bodyPr anchor="b">
            <a:normAutofit/>
          </a:bodyPr>
          <a:lstStyle/>
          <a:p>
            <a:r>
              <a:rPr lang="en-AU" sz="2800" dirty="0"/>
              <a:t>The problem</a:t>
            </a:r>
          </a:p>
        </p:txBody>
      </p:sp>
      <p:sp>
        <p:nvSpPr>
          <p:cNvPr id="75" name="Rectangle 74">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77" name="Rectangle 76">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5518F0CD-A749-4CBA-AA20-C8B1B6C02A46}"/>
              </a:ext>
            </a:extLst>
          </p:cNvPr>
          <p:cNvSpPr>
            <a:spLocks noGrp="1"/>
          </p:cNvSpPr>
          <p:nvPr>
            <p:ph idx="1"/>
          </p:nvPr>
        </p:nvSpPr>
        <p:spPr>
          <a:xfrm>
            <a:off x="371094" y="2718054"/>
            <a:ext cx="3438906" cy="3207258"/>
          </a:xfrm>
        </p:spPr>
        <p:txBody>
          <a:bodyPr anchor="t">
            <a:normAutofit/>
          </a:bodyPr>
          <a:lstStyle/>
          <a:p>
            <a:r>
              <a:rPr lang="en-AU" sz="1700" dirty="0">
                <a:effectLst/>
                <a:latin typeface="Calibri" panose="020F0502020204030204" pitchFamily="34" charset="0"/>
                <a:ea typeface="Calibri" panose="020F0502020204030204" pitchFamily="34" charset="0"/>
              </a:rPr>
              <a:t>In this project we look at the most desirable location to access pizza in New York City efficiently. </a:t>
            </a:r>
          </a:p>
          <a:p>
            <a:r>
              <a:rPr lang="en-AU" sz="1700" dirty="0">
                <a:effectLst/>
                <a:latin typeface="Calibri" panose="020F0502020204030204" pitchFamily="34" charset="0"/>
                <a:ea typeface="Calibri" panose="020F0502020204030204" pitchFamily="34" charset="0"/>
              </a:rPr>
              <a:t>Specifically the problem we aim to solve is which location should we stay to have greatest range of pizza venues in New York City</a:t>
            </a:r>
            <a:endParaRPr lang="en-AU" sz="1700" dirty="0"/>
          </a:p>
        </p:txBody>
      </p:sp>
    </p:spTree>
    <p:extLst>
      <p:ext uri="{BB962C8B-B14F-4D97-AF65-F5344CB8AC3E}">
        <p14:creationId xmlns:p14="http://schemas.microsoft.com/office/powerpoint/2010/main" val="2515901251"/>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2D2FEB6E-C98E-4E1F-AF8E-2CBDAD37E86A}"/>
              </a:ext>
            </a:extLst>
          </p:cNvPr>
          <p:cNvSpPr>
            <a:spLocks noGrp="1"/>
          </p:cNvSpPr>
          <p:nvPr>
            <p:ph type="title"/>
          </p:nvPr>
        </p:nvSpPr>
        <p:spPr>
          <a:xfrm>
            <a:off x="1014141" y="1450655"/>
            <a:ext cx="3932030" cy="3956690"/>
          </a:xfrm>
        </p:spPr>
        <p:txBody>
          <a:bodyPr anchor="ctr">
            <a:normAutofit/>
          </a:bodyPr>
          <a:lstStyle/>
          <a:p>
            <a:r>
              <a:rPr lang="en-AU" sz="8000">
                <a:solidFill>
                  <a:schemeClr val="bg1"/>
                </a:solidFill>
              </a:rPr>
              <a:t>Data and Method</a:t>
            </a:r>
          </a:p>
        </p:txBody>
      </p:sp>
      <p:cxnSp>
        <p:nvCxnSpPr>
          <p:cNvPr id="10" name="Straight Connector 9">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518F0CD-A749-4CBA-AA20-C8B1B6C02A46}"/>
              </a:ext>
            </a:extLst>
          </p:cNvPr>
          <p:cNvSpPr>
            <a:spLocks noGrp="1"/>
          </p:cNvSpPr>
          <p:nvPr>
            <p:ph idx="1"/>
          </p:nvPr>
        </p:nvSpPr>
        <p:spPr>
          <a:xfrm>
            <a:off x="6096000" y="1108061"/>
            <a:ext cx="5008901" cy="4571972"/>
          </a:xfrm>
        </p:spPr>
        <p:txBody>
          <a:bodyPr anchor="ctr">
            <a:normAutofit/>
          </a:bodyPr>
          <a:lstStyle/>
          <a:p>
            <a:pPr>
              <a:spcAft>
                <a:spcPts val="1000"/>
              </a:spcAft>
            </a:pPr>
            <a:r>
              <a:rPr lang="en-AU" sz="2000" dirty="0">
                <a:solidFill>
                  <a:schemeClr val="bg1"/>
                </a:solidFill>
                <a:effectLst/>
                <a:latin typeface="Calibri" panose="020F0502020204030204" pitchFamily="34" charset="0"/>
                <a:ea typeface="Calibri" panose="020F0502020204030204" pitchFamily="34" charset="0"/>
              </a:rPr>
              <a:t>We have used </a:t>
            </a:r>
            <a:r>
              <a:rPr lang="en-AU" sz="2000" dirty="0" err="1">
                <a:solidFill>
                  <a:schemeClr val="bg1"/>
                </a:solidFill>
                <a:effectLst/>
                <a:latin typeface="Calibri" panose="020F0502020204030204" pitchFamily="34" charset="0"/>
                <a:ea typeface="Calibri" panose="020F0502020204030204" pitchFamily="34" charset="0"/>
              </a:rPr>
              <a:t>FourSquare</a:t>
            </a:r>
            <a:r>
              <a:rPr lang="en-AU" sz="2000" dirty="0">
                <a:solidFill>
                  <a:schemeClr val="bg1"/>
                </a:solidFill>
                <a:effectLst/>
                <a:latin typeface="Calibri" panose="020F0502020204030204" pitchFamily="34" charset="0"/>
                <a:ea typeface="Calibri" panose="020F0502020204030204" pitchFamily="34" charset="0"/>
              </a:rPr>
              <a:t> API to gather data about pizza venues in New York City.</a:t>
            </a:r>
          </a:p>
          <a:p>
            <a:pPr>
              <a:spcAft>
                <a:spcPts val="1000"/>
              </a:spcAft>
            </a:pPr>
            <a:r>
              <a:rPr lang="en-AU" sz="2000" dirty="0">
                <a:solidFill>
                  <a:schemeClr val="bg1"/>
                </a:solidFill>
                <a:effectLst/>
                <a:latin typeface="Calibri" panose="020F0502020204030204" pitchFamily="34" charset="0"/>
                <a:ea typeface="Calibri" panose="020F0502020204030204" pitchFamily="34" charset="0"/>
              </a:rPr>
              <a:t>To determine this we are determining pizza venue density in New York City. </a:t>
            </a:r>
            <a:r>
              <a:rPr lang="en-AU" sz="2000" dirty="0" err="1">
                <a:solidFill>
                  <a:schemeClr val="bg1"/>
                </a:solidFill>
                <a:effectLst/>
                <a:latin typeface="Calibri" panose="020F0502020204030204" pitchFamily="34" charset="0"/>
                <a:ea typeface="Calibri" panose="020F0502020204030204" pitchFamily="34" charset="0"/>
              </a:rPr>
              <a:t>FourSquare</a:t>
            </a:r>
            <a:r>
              <a:rPr lang="en-AU" sz="2000" dirty="0">
                <a:solidFill>
                  <a:schemeClr val="bg1"/>
                </a:solidFill>
                <a:effectLst/>
                <a:latin typeface="Calibri" panose="020F0502020204030204" pitchFamily="34" charset="0"/>
                <a:ea typeface="Calibri" panose="020F0502020204030204" pitchFamily="34" charset="0"/>
              </a:rPr>
              <a:t> near query has been used to get the venues in the city. </a:t>
            </a:r>
          </a:p>
          <a:p>
            <a:pPr>
              <a:spcAft>
                <a:spcPts val="1000"/>
              </a:spcAft>
            </a:pPr>
            <a:r>
              <a:rPr lang="en-AU" sz="2000" dirty="0">
                <a:solidFill>
                  <a:schemeClr val="bg1"/>
                </a:solidFill>
                <a:effectLst/>
                <a:latin typeface="Calibri" panose="020F0502020204030204" pitchFamily="34" charset="0"/>
                <a:ea typeface="Calibri" panose="020F0502020204030204" pitchFamily="34" charset="0"/>
              </a:rPr>
              <a:t>A centre coordinate has been calculated on the pizza venues to get the longitude and latitude values. Then the mean was calculated of the Euclidean distance from each pizza venue to the mean coordinates.</a:t>
            </a:r>
          </a:p>
          <a:p>
            <a:pPr>
              <a:spcAft>
                <a:spcPts val="1000"/>
              </a:spcAft>
            </a:pPr>
            <a:endParaRPr lang="en-AU" sz="2000" dirty="0">
              <a:solidFill>
                <a:schemeClr val="bg1"/>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39657473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25">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D8A7F7D2-A217-4062-8081-A078C7D6E72F}"/>
              </a:ext>
            </a:extLst>
          </p:cNvPr>
          <p:cNvSpPr>
            <a:spLocks noGrp="1"/>
          </p:cNvSpPr>
          <p:nvPr>
            <p:ph type="title"/>
          </p:nvPr>
        </p:nvSpPr>
        <p:spPr>
          <a:xfrm>
            <a:off x="838200" y="448721"/>
            <a:ext cx="4707671" cy="1225650"/>
          </a:xfrm>
        </p:spPr>
        <p:txBody>
          <a:bodyPr anchor="b">
            <a:normAutofit/>
          </a:bodyPr>
          <a:lstStyle/>
          <a:p>
            <a:r>
              <a:rPr lang="en-AU" sz="3800">
                <a:solidFill>
                  <a:schemeClr val="bg1"/>
                </a:solidFill>
              </a:rPr>
              <a:t>Conclusion</a:t>
            </a:r>
          </a:p>
        </p:txBody>
      </p:sp>
      <p:cxnSp>
        <p:nvCxnSpPr>
          <p:cNvPr id="33" name="Straight Connector 27">
            <a:extLst>
              <a:ext uri="{FF2B5EF4-FFF2-40B4-BE49-F238E27FC236}">
                <a16:creationId xmlns:a16="http://schemas.microsoft.com/office/drawing/2014/main" id="{EEA38897-7BA3-4408-8083-3235339C4A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1873" y="1749756"/>
            <a:ext cx="471830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4821AF2-AEBD-4AB6-A2F6-685E213A1406}"/>
              </a:ext>
            </a:extLst>
          </p:cNvPr>
          <p:cNvSpPr>
            <a:spLocks noGrp="1"/>
          </p:cNvSpPr>
          <p:nvPr>
            <p:ph idx="1"/>
          </p:nvPr>
        </p:nvSpPr>
        <p:spPr>
          <a:xfrm>
            <a:off x="897769" y="1909192"/>
            <a:ext cx="4586513" cy="3647710"/>
          </a:xfrm>
        </p:spPr>
        <p:txBody>
          <a:bodyPr>
            <a:normAutofit/>
          </a:bodyPr>
          <a:lstStyle/>
          <a:p>
            <a:r>
              <a:rPr lang="en-AU" sz="2000">
                <a:solidFill>
                  <a:schemeClr val="bg1"/>
                </a:solidFill>
                <a:effectLst/>
                <a:latin typeface="Calibri" panose="020F0502020204030204" pitchFamily="34" charset="0"/>
                <a:ea typeface="Calibri" panose="020F0502020204030204" pitchFamily="34" charset="0"/>
              </a:rPr>
              <a:t>After considering the result it appears the neighbourhood around Madison Square Park is the best location for access to pizza venues.</a:t>
            </a:r>
          </a:p>
          <a:p>
            <a:endParaRPr lang="en-AU" sz="2000">
              <a:solidFill>
                <a:schemeClr val="bg1"/>
              </a:solidFill>
            </a:endParaRPr>
          </a:p>
        </p:txBody>
      </p:sp>
      <p:cxnSp>
        <p:nvCxnSpPr>
          <p:cNvPr id="34" name="Straight Connector 29">
            <a:extLst>
              <a:ext uri="{FF2B5EF4-FFF2-40B4-BE49-F238E27FC236}">
                <a16:creationId xmlns:a16="http://schemas.microsoft.com/office/drawing/2014/main" id="{F11AD06B-AB20-4097-8606-5DA00DBACE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4027" y="5707672"/>
            <a:ext cx="471399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5" name="Picture 4" descr="Chart, map&#10;&#10;Description automatically generated">
            <a:extLst>
              <a:ext uri="{FF2B5EF4-FFF2-40B4-BE49-F238E27FC236}">
                <a16:creationId xmlns:a16="http://schemas.microsoft.com/office/drawing/2014/main" id="{C585594A-8031-4A87-958A-82D17141D744}"/>
              </a:ext>
            </a:extLst>
          </p:cNvPr>
          <p:cNvPicPr/>
          <p:nvPr/>
        </p:nvPicPr>
        <p:blipFill rotWithShape="1">
          <a:blip r:embed="rId2"/>
          <a:srcRect l="4951" r="16347"/>
          <a:stretch/>
        </p:blipFill>
        <p:spPr>
          <a:xfrm>
            <a:off x="6525453" y="10"/>
            <a:ext cx="5666547" cy="6857990"/>
          </a:xfrm>
          <a:prstGeom prst="rect">
            <a:avLst/>
          </a:prstGeom>
        </p:spPr>
      </p:pic>
    </p:spTree>
    <p:extLst>
      <p:ext uri="{BB962C8B-B14F-4D97-AF65-F5344CB8AC3E}">
        <p14:creationId xmlns:p14="http://schemas.microsoft.com/office/powerpoint/2010/main" val="29393032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TotalTime>
  <Words>207</Words>
  <Application>Microsoft Office PowerPoint</Application>
  <PresentationFormat>Widescreen</PresentationFormat>
  <Paragraphs>14</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OpenSans-Light</vt:lpstr>
      <vt:lpstr>Office Theme</vt:lpstr>
      <vt:lpstr>Best location for access to pizza in NY</vt:lpstr>
      <vt:lpstr>Background</vt:lpstr>
      <vt:lpstr>The problem</vt:lpstr>
      <vt:lpstr>Data and Method</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Best location for access to pizza in NY</dc:title>
  <dc:creator>Linda K</dc:creator>
  <cp:lastModifiedBy>Linda K</cp:lastModifiedBy>
  <cp:revision>4</cp:revision>
  <dcterms:created xsi:type="dcterms:W3CDTF">2021-07-04T03:11:29Z</dcterms:created>
  <dcterms:modified xsi:type="dcterms:W3CDTF">2021-07-04T09:21:55Z</dcterms:modified>
</cp:coreProperties>
</file>