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7" r:id="rId3"/>
    <p:sldId id="258" r:id="rId4"/>
    <p:sldId id="303" r:id="rId5"/>
    <p:sldId id="304" r:id="rId6"/>
    <p:sldId id="305" r:id="rId7"/>
    <p:sldId id="306" r:id="rId8"/>
    <p:sldId id="308" r:id="rId9"/>
    <p:sldId id="284" r:id="rId10"/>
    <p:sldId id="316" r:id="rId11"/>
    <p:sldId id="309" r:id="rId12"/>
    <p:sldId id="311" r:id="rId13"/>
    <p:sldId id="259" r:id="rId14"/>
    <p:sldId id="317" r:id="rId15"/>
    <p:sldId id="261" r:id="rId16"/>
    <p:sldId id="315" r:id="rId17"/>
    <p:sldId id="270" r:id="rId18"/>
    <p:sldId id="314" r:id="rId19"/>
    <p:sldId id="268" r:id="rId20"/>
    <p:sldId id="318" r:id="rId21"/>
    <p:sldId id="319" r:id="rId22"/>
    <p:sldId id="280" r:id="rId23"/>
    <p:sldId id="320" r:id="rId24"/>
    <p:sldId id="281" r:id="rId25"/>
    <p:sldId id="282" r:id="rId26"/>
    <p:sldId id="263" r:id="rId27"/>
    <p:sldId id="296" r:id="rId28"/>
    <p:sldId id="321" r:id="rId29"/>
    <p:sldId id="295" r:id="rId30"/>
    <p:sldId id="322" r:id="rId31"/>
    <p:sldId id="324" r:id="rId32"/>
    <p:sldId id="323" r:id="rId33"/>
    <p:sldId id="325" r:id="rId34"/>
    <p:sldId id="326" r:id="rId35"/>
    <p:sldId id="327" r:id="rId36"/>
    <p:sldId id="297" r:id="rId37"/>
    <p:sldId id="300" r:id="rId38"/>
    <p:sldId id="299" r:id="rId39"/>
    <p:sldId id="298" r:id="rId40"/>
    <p:sldId id="301" r:id="rId41"/>
    <p:sldId id="329" r:id="rId42"/>
    <p:sldId id="332" r:id="rId43"/>
    <p:sldId id="330" r:id="rId44"/>
    <p:sldId id="333" r:id="rId45"/>
    <p:sldId id="335" r:id="rId46"/>
    <p:sldId id="336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81F1-EC8A-4D32-86AA-ABCDDAA2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BFFE1-6AA3-41EA-BD49-4ABFA983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201B-BB5E-4B40-8606-570D8E35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3542-8CD4-4339-9CB0-FC176CE8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EFDC-2697-49E4-84AE-E08FBDD3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8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7411-4E55-4DF2-A2D2-159572F8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1577E-3232-4D2E-B9FC-3ED3DCE2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A11F-81E3-4278-8E99-BA05EE46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233E-D9F2-4D03-A8A2-D7C27C7C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A1EF-F3E7-45CA-8237-AA5D4F11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4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ED60E-B43B-4F34-9C0F-07784B18B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9A65-B414-4935-8192-36BCCD0F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0224-BEAF-42F0-9779-CC6D5F3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6B88-A5CB-4418-9C8B-715C747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7636-A856-4C0B-A55A-0C88A9C8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C247-08EB-45FF-B2E7-DA699A3C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2806-32FC-4FB0-857E-9046F565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4355-927D-4FA5-A1AE-322EC63F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172D-08F2-44D1-A21E-9A5A9114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1E83-0F1A-48A2-A92D-2BAC98E6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8795-FC7B-4C82-8CBC-1ADE56E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A6CCF-A875-409A-ADF2-AF411404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E8BB-0CA9-4662-9C83-9C36F1F4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FA6-0B93-4D04-ACED-3822595F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24A5-1B83-4F32-B84D-937F06C5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1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9AD0-1C88-4F00-8282-1171EFBE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C83A-E8EE-472E-BE58-71B3C7029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0DE28-A403-4B78-929F-0753B6FC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93B9-03F6-48D7-A393-706BD722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9DE27-47CB-4E22-9147-E9CE8199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4F3B-C478-4BB7-8E86-7291D2C3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5EF6-BF74-4069-88D9-2F710FBF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2EE9-BDB8-45BC-BE40-E01FDF45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6D23-0DB8-4170-966B-3A91904B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D08C0-4A7D-4AB3-B7F5-471FE40CB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FC6F7-B01B-44A2-82C0-1A709A27D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E5A48-1690-4594-9D27-4CC68330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AE128-4123-4750-A8A4-A975EC5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207A-65E2-4956-B398-55072145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A388-DA69-48FA-BF70-5C853152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EABFB-9FA7-46AB-A371-3AB564CE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27106-F957-4131-B074-F75CBFA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9917E-0FCE-4A73-90F6-DEB5A015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F39B-68A6-4813-B677-6310F44E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1CDE7-44C7-4AF9-8579-903A7B15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5CA4B-8F5C-4023-AD02-4CA9191E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65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E3E7-5EF4-41A3-94F6-9F388D82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4A8-146D-459F-B8E9-A886E20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F599-F379-4FE8-BEAF-34989D58C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29D03-685C-4F5D-8FD3-14938742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818B-632C-4CAD-8C7F-FF6B7B0B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D8F7-821B-4259-B84C-1D2424CC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33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0ED1-B3DA-4349-8849-9D662739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E3064-E455-4299-835C-C08FBE361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0AE81-944E-494E-A7C4-CB35D437A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25D8D-0B1E-4201-8D04-633ECFE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D2AA-BCD5-45FE-9886-CD6D890C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6FC1-5ECE-439F-AD6F-5A6F6689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48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17C7E-7E80-4CD9-BC2F-7BC7E414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BBEC-A31D-42F1-A120-590634D4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0C36-68A9-4C88-9BAF-DD2F03C36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F7F0-CA3E-43CC-AF9E-533900E6E2D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D157-4BCD-4820-B83A-98DE375F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7AA5-0BBA-47BC-8B05-04BED7BFD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1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ntio.co.uk/cf2019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ventio.co.uk/cf20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ntio.co.uk/cf202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5CAB-F43B-4124-8D16-B52823C29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00541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0070C0"/>
                </a:solidFill>
              </a:rPr>
              <a:t>KüstenForth-Treffen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1798-E35F-4398-ACF9-5873E8F85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5003"/>
            <a:ext cx="9144000" cy="2114197"/>
          </a:xfrm>
        </p:spPr>
        <p:txBody>
          <a:bodyPr>
            <a:normAutofit lnSpcReduction="10000"/>
          </a:bodyPr>
          <a:lstStyle/>
          <a:p>
            <a:r>
              <a:rPr lang="en-US" sz="9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9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</a:p>
          <a:p>
            <a:r>
              <a:rPr lang="de-DE" sz="5200" dirty="0"/>
              <a:t> </a:t>
            </a:r>
            <a:endParaRPr lang="en-US" sz="52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278FE5-7932-4D95-8018-7C48C04AF045}"/>
              </a:ext>
            </a:extLst>
          </p:cNvPr>
          <p:cNvSpPr txBox="1">
            <a:spLocks/>
          </p:cNvSpPr>
          <p:nvPr/>
        </p:nvSpPr>
        <p:spPr>
          <a:xfrm>
            <a:off x="1524000" y="4743803"/>
            <a:ext cx="9144000" cy="211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5200" dirty="0"/>
              <a:t> </a:t>
            </a:r>
            <a:endParaRPr lang="en-US" sz="52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4400" dirty="0"/>
              <a:t>2020 Jan 18</a:t>
            </a:r>
          </a:p>
        </p:txBody>
      </p:sp>
    </p:spTree>
    <p:extLst>
      <p:ext uri="{BB962C8B-B14F-4D97-AF65-F5344CB8AC3E}">
        <p14:creationId xmlns:p14="http://schemas.microsoft.com/office/powerpoint/2010/main" val="282381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2000" dirty="0" err="1"/>
              <a:t>Edsger</a:t>
            </a:r>
            <a:r>
              <a:rPr lang="en-US" sz="2000" dirty="0"/>
              <a:t> Dijkstra </a:t>
            </a:r>
            <a:r>
              <a:rPr lang="en-US" sz="2000" dirty="0" err="1"/>
              <a:t>stellt</a:t>
            </a:r>
            <a:r>
              <a:rPr lang="en-US" sz="2000" dirty="0"/>
              <a:t> in seiner 1968 </a:t>
            </a:r>
            <a:r>
              <a:rPr lang="en-US" sz="2000" dirty="0" err="1"/>
              <a:t>erschienenen</a:t>
            </a:r>
            <a:r>
              <a:rPr lang="en-US" sz="2000" dirty="0"/>
              <a:t> Arbeit “Go To Statement Considered Harmful” fest, </a:t>
            </a:r>
            <a:r>
              <a:rPr lang="en-US" sz="2000" dirty="0" err="1"/>
              <a:t>dass</a:t>
            </a:r>
            <a:r>
              <a:rPr lang="en-US" sz="2000" dirty="0"/>
              <a:t>: </a:t>
            </a:r>
          </a:p>
          <a:p>
            <a:endParaRPr lang="en-US" sz="2800" b="1" dirty="0"/>
          </a:p>
          <a:p>
            <a:r>
              <a:rPr lang="de-DE" sz="2800" b="1" dirty="0">
                <a:solidFill>
                  <a:srgbClr val="7030A0"/>
                </a:solidFill>
              </a:rPr>
              <a:t>"wir sollten [...] alles daran setzen, die konzeptionelle Lücke zwischen dem statischen Programm und dem dynamischen Prozess zu verkürzen [...]"</a:t>
            </a:r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3984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… which I interpret as “shorten the conceptual gap between source text and program execution”. </a:t>
            </a:r>
          </a:p>
          <a:p>
            <a:endParaRPr lang="en-US" sz="2800" dirty="0"/>
          </a:p>
          <a:p>
            <a:r>
              <a:rPr lang="de-DE" sz="2800" dirty="0">
                <a:solidFill>
                  <a:srgbClr val="7030A0"/>
                </a:solidFill>
              </a:rPr>
              <a:t>... was ich als "Verkürzung der konzeptionellen Lücke zwischen Quelltext und Programmausführung" interpretiere. 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28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That is, make it as easy as possible for someone reading the source to create a conceptual model of what the program will do when it runs.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de-DE" sz="2800" dirty="0">
                <a:solidFill>
                  <a:srgbClr val="7030A0"/>
                </a:solidFill>
              </a:rPr>
              <a:t>Das heißt, es so einfach wie möglich für jemanden zu machen, der die Quelle liest, um ein konzeptuelles Modell zu erstellen, was das Programm tun wird, wenn es läuft.</a:t>
            </a:r>
            <a:endParaRPr lang="en-US" sz="2800" b="1" dirty="0">
              <a:solidFill>
                <a:srgbClr val="7030A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711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>
            <a:extLst>
              <a:ext uri="{FF2B5EF4-FFF2-40B4-BE49-F238E27FC236}">
                <a16:creationId xmlns:a16="http://schemas.microsoft.com/office/drawing/2014/main" id="{524903FF-8940-46E6-A8B0-3892A736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2862"/>
            <a:ext cx="11430000" cy="323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DB8E66-0394-472A-A732-27B8D3994D63}"/>
              </a:ext>
            </a:extLst>
          </p:cNvPr>
          <p:cNvSpPr/>
          <p:nvPr/>
        </p:nvSpPr>
        <p:spPr>
          <a:xfrm>
            <a:off x="381000" y="349842"/>
            <a:ext cx="11430000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Chuck Moore created </a:t>
            </a:r>
            <a:r>
              <a:rPr lang="en-US" sz="32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en-US" sz="3200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Forth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of his intentions was to use colour to replace punctuation: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8083E-EE1A-4603-A768-E0311268CA89}"/>
              </a:ext>
            </a:extLst>
          </p:cNvPr>
          <p:cNvSpPr/>
          <p:nvPr/>
        </p:nvSpPr>
        <p:spPr>
          <a:xfrm>
            <a:off x="538162" y="5469502"/>
            <a:ext cx="11577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7030A0"/>
                </a:solidFill>
              </a:rPr>
              <a:t>Als Chuck Moore colorForth schuf, war eine seiner Absichten, Farbe als Ersatz für die Interpunktion zu verwenden:</a:t>
            </a:r>
          </a:p>
        </p:txBody>
      </p:sp>
    </p:spTree>
    <p:extLst>
      <p:ext uri="{BB962C8B-B14F-4D97-AF65-F5344CB8AC3E}">
        <p14:creationId xmlns:p14="http://schemas.microsoft.com/office/powerpoint/2010/main" val="59180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DB8E66-0394-472A-A732-27B8D3994D63}"/>
              </a:ext>
            </a:extLst>
          </p:cNvPr>
          <p:cNvSpPr/>
          <p:nvPr/>
        </p:nvSpPr>
        <p:spPr>
          <a:xfrm>
            <a:off x="381000" y="349842"/>
            <a:ext cx="11430000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Chuck Moore created </a:t>
            </a:r>
            <a:r>
              <a:rPr lang="en-US" sz="32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en-US" sz="3200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Forth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of his intentions was to use colour to replace punctuation: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8083E-EE1A-4603-A768-E0311268CA89}"/>
              </a:ext>
            </a:extLst>
          </p:cNvPr>
          <p:cNvSpPr/>
          <p:nvPr/>
        </p:nvSpPr>
        <p:spPr>
          <a:xfrm>
            <a:off x="538162" y="5469502"/>
            <a:ext cx="11577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7030A0"/>
                </a:solidFill>
              </a:rPr>
              <a:t>Als Chuck Moore colorForth schuf, war eine seiner Absichten, Farbe als Ersatz für die Interpunktion zu verwenden:</a:t>
            </a:r>
          </a:p>
        </p:txBody>
      </p:sp>
      <p:pic>
        <p:nvPicPr>
          <p:cNvPr id="6" name="Picture 21">
            <a:extLst>
              <a:ext uri="{FF2B5EF4-FFF2-40B4-BE49-F238E27FC236}">
                <a16:creationId xmlns:a16="http://schemas.microsoft.com/office/drawing/2014/main" id="{6FB4A81E-3BA3-4D7E-9E98-2D2C2D01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0832"/>
            <a:ext cx="11430000" cy="3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2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1108159" y="1074693"/>
            <a:ext cx="10299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use of colour to replace punctuation is an interesting idea…</a:t>
            </a:r>
            <a:endParaRPr lang="de-DE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AED67-26EB-4B84-B0B7-A3A46DFC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0" y="2243137"/>
            <a:ext cx="1933575" cy="2371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93991C-4967-4DCB-A974-11B4D1C41771}"/>
              </a:ext>
            </a:extLst>
          </p:cNvPr>
          <p:cNvSpPr/>
          <p:nvPr/>
        </p:nvSpPr>
        <p:spPr>
          <a:xfrm>
            <a:off x="1108159" y="4908523"/>
            <a:ext cx="10299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Während die Verwendung von Farbe als Ersatz für die Interpunktion eine interessante Idee ist...</a:t>
            </a:r>
            <a:endParaRPr lang="de-DE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8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1108159" y="1074693"/>
            <a:ext cx="10299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use of colour to replace punctuation is an interesting idea…</a:t>
            </a:r>
            <a:endParaRPr lang="de-DE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3991C-4967-4DCB-A974-11B4D1C41771}"/>
              </a:ext>
            </a:extLst>
          </p:cNvPr>
          <p:cNvSpPr/>
          <p:nvPr/>
        </p:nvSpPr>
        <p:spPr>
          <a:xfrm>
            <a:off x="1108159" y="4908523"/>
            <a:ext cx="10299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Während die Verwendung von Farbe als Ersatz für die Interpunktion eine interessante Idee ist...</a:t>
            </a:r>
            <a:endParaRPr lang="de-DE" sz="3200" dirty="0">
              <a:solidFill>
                <a:srgbClr val="7030A0"/>
              </a:solidFill>
            </a:endParaRPr>
          </a:p>
        </p:txBody>
      </p:sp>
      <p:pic>
        <p:nvPicPr>
          <p:cNvPr id="8" name="Picture 2" descr="Image result for images light bulb idea">
            <a:extLst>
              <a:ext uri="{FF2B5EF4-FFF2-40B4-BE49-F238E27FC236}">
                <a16:creationId xmlns:a16="http://schemas.microsoft.com/office/drawing/2014/main" id="{A447F267-3964-4930-88D4-D8B242D1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100" y="2243137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3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946484" y="5074317"/>
            <a:ext cx="10299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de-DE" sz="32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scheitert letztlich als Allzweck-Programmiersprache, weil ein überraschend hoher Prozentsatz der Menschen farbenblind ist.</a:t>
            </a:r>
            <a:endParaRPr lang="de-DE" sz="3200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C948F-DF46-48D3-B18B-C45B67E24C7C}"/>
              </a:ext>
            </a:extLst>
          </p:cNvPr>
          <p:cNvSpPr/>
          <p:nvPr/>
        </p:nvSpPr>
        <p:spPr>
          <a:xfrm>
            <a:off x="665130" y="497554"/>
            <a:ext cx="10299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…it ultimately fails as a general-purpose programming language because a surprisingly high percentage of people are colour-blind.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671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946484" y="5074317"/>
            <a:ext cx="10299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de-DE" sz="32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scheitert letztlich als Allzweck-Programmiersprache, weil ein überraschend hoher Prozentsatz der Menschen farbenblind ist.</a:t>
            </a:r>
            <a:endParaRPr lang="de-DE" sz="3200" dirty="0">
              <a:solidFill>
                <a:srgbClr val="7030A0"/>
              </a:solidFill>
            </a:endParaRPr>
          </a:p>
        </p:txBody>
      </p:sp>
      <p:pic>
        <p:nvPicPr>
          <p:cNvPr id="4100" name="Picture 4" descr="Image result for images thumbs down">
            <a:extLst>
              <a:ext uri="{FF2B5EF4-FFF2-40B4-BE49-F238E27FC236}">
                <a16:creationId xmlns:a16="http://schemas.microsoft.com/office/drawing/2014/main" id="{FFF0F586-A151-41D6-B77F-999428B37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83" y="24992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7C948F-DF46-48D3-B18B-C45B67E24C7C}"/>
              </a:ext>
            </a:extLst>
          </p:cNvPr>
          <p:cNvSpPr/>
          <p:nvPr/>
        </p:nvSpPr>
        <p:spPr>
          <a:xfrm>
            <a:off x="665130" y="497554"/>
            <a:ext cx="10299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…it ultimately fails as a general-purpose programming language because a surprisingly high percentage of people are colour-blind.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70745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images color blind pattern test">
            <a:extLst>
              <a:ext uri="{FF2B5EF4-FFF2-40B4-BE49-F238E27FC236}">
                <a16:creationId xmlns:a16="http://schemas.microsoft.com/office/drawing/2014/main" id="{A09FEADE-FA9D-4D80-AEA1-B5003F201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52" y="1745405"/>
            <a:ext cx="6413695" cy="33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3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22945-7B89-462C-9ED1-3C94F7C257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09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FE5C-493A-40AC-A3A9-61417A3DCA22}"/>
              </a:ext>
            </a:extLst>
          </p:cNvPr>
          <p:cNvSpPr/>
          <p:nvPr/>
        </p:nvSpPr>
        <p:spPr>
          <a:xfrm>
            <a:off x="632991" y="2459504"/>
            <a:ext cx="109260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why the interest in 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6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3438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FE5C-493A-40AC-A3A9-61417A3DCA22}"/>
              </a:ext>
            </a:extLst>
          </p:cNvPr>
          <p:cNvSpPr/>
          <p:nvPr/>
        </p:nvSpPr>
        <p:spPr>
          <a:xfrm>
            <a:off x="632991" y="2459504"/>
            <a:ext cx="109260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Warum also das Interesse an </a:t>
            </a:r>
            <a:r>
              <a:rPr lang="en-US" sz="6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6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23591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71C8F4-1A04-47A5-A072-7E131032D58E}"/>
              </a:ext>
            </a:extLst>
          </p:cNvPr>
          <p:cNvSpPr/>
          <p:nvPr/>
        </p:nvSpPr>
        <p:spPr>
          <a:xfrm>
            <a:off x="531394" y="394791"/>
            <a:ext cx="11129211" cy="432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name “colorForth”, the coloured representation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colourful appearance of the display all emphasise colour (spelled “color” in the USA), in fact the fundamental principles in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way beyond colour.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0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71C8F4-1A04-47A5-A072-7E131032D58E}"/>
              </a:ext>
            </a:extLst>
          </p:cNvPr>
          <p:cNvSpPr/>
          <p:nvPr/>
        </p:nvSpPr>
        <p:spPr>
          <a:xfrm>
            <a:off x="266351" y="620077"/>
            <a:ext cx="11461823" cy="716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name “colorForth”, the coloured representation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colourful appearance of the display all emphasise colour (spelled “color” in the USA), in fact the fundamental principles in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way beyond colour.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Während der Name "colorForth", die farbige Darstellung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das farbenfrohe Erscheinungsbild des Displays die Farbe (in den USA "color" geschrieben) betonen, gehen die grundlegenden Prinzipien in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weit über die Farbe hinaus.</a:t>
            </a:r>
            <a:endParaRPr lang="en-US" sz="32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71C8F4-1A04-47A5-A072-7E131032D58E}"/>
              </a:ext>
            </a:extLst>
          </p:cNvPr>
          <p:cNvSpPr/>
          <p:nvPr/>
        </p:nvSpPr>
        <p:spPr>
          <a:xfrm>
            <a:off x="265043" y="288774"/>
            <a:ext cx="11661913" cy="673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Colour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this context is just one way of conveying </a:t>
            </a:r>
            <a:r>
              <a:rPr lang="en-US" sz="4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meta-information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about a computer program.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Farbe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in diesem Zusammenhang nur eine Möglichkeit, Meta-Informationen über ein Computerprogramm zu vermitteln. </a:t>
            </a:r>
            <a:endParaRPr lang="en-US" sz="40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77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71C8F4-1A04-47A5-A072-7E131032D58E}"/>
              </a:ext>
            </a:extLst>
          </p:cNvPr>
          <p:cNvSpPr/>
          <p:nvPr/>
        </p:nvSpPr>
        <p:spPr>
          <a:xfrm>
            <a:off x="531394" y="766797"/>
            <a:ext cx="11129211" cy="5324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/>
              <a:t>This meta-data can be used to control what the user sees in the editor, what the compiler compiles or what the interpreter does.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solidFill>
                  <a:srgbClr val="7030A0"/>
                </a:solidFill>
              </a:rPr>
              <a:t>Mit diesen Metadaten kann gesteuert werden, was der Benutzer im Editor sieht, was der Compiler kompiliert oder was der Interpreter tut.</a:t>
            </a:r>
          </a:p>
        </p:txBody>
      </p:sp>
    </p:spTree>
    <p:extLst>
      <p:ext uri="{BB962C8B-B14F-4D97-AF65-F5344CB8AC3E}">
        <p14:creationId xmlns:p14="http://schemas.microsoft.com/office/powerpoint/2010/main" val="3949833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20342-A2CC-48E0-922F-0D7545B6CD30}"/>
              </a:ext>
            </a:extLst>
          </p:cNvPr>
          <p:cNvSpPr/>
          <p:nvPr/>
        </p:nvSpPr>
        <p:spPr>
          <a:xfrm>
            <a:off x="2228710" y="4688123"/>
            <a:ext cx="300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2DA18-453F-4740-963A-03F07E962875}"/>
              </a:ext>
            </a:extLst>
          </p:cNvPr>
          <p:cNvSpPr/>
          <p:nvPr/>
        </p:nvSpPr>
        <p:spPr>
          <a:xfrm>
            <a:off x="0" y="720017"/>
            <a:ext cx="12192000" cy="515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The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colours and their meanings :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colour_orange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0 extension token, remove space from previous word, do not change colour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colour_yellow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1 yellow "immediate" word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colour_yellow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2 yellow "immediate" 32 bit number in the following pre-parsed cell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colour_red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; 3 red forth wordlist "colon" word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colour_green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4 green compiled word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colour_green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5 green compiled 32 bit number in the following pre-parsed cell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colour_green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6 green compiled 27 bit number in the high bits of the token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colour_cyan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; 7 cyan macro wordlist "colon" word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colour_yellow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8 yellow "immediate" 27 bit number in the high bits of the token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colour_white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9 white lower-case comment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colour_white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A first letter capital comment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colour_white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B white upper-case comment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colour_magenta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; C magenta variable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colour_silver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colour_blue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; E editor formatting commands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colour_black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3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104029"/>
            <a:ext cx="12192000" cy="393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looking forward to discovering new ways of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Ich freue mich darauf, neue Wege zur </a:t>
            </a:r>
            <a:r>
              <a:rPr lang="de-DE" sz="36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Vereinfachung</a:t>
            </a:r>
            <a:r>
              <a:rPr lang="de-DE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gesamten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-Systems zu entdecken, indem ich </a:t>
            </a:r>
          </a:p>
        </p:txBody>
      </p:sp>
    </p:spTree>
    <p:extLst>
      <p:ext uri="{BB962C8B-B14F-4D97-AF65-F5344CB8AC3E}">
        <p14:creationId xmlns:p14="http://schemas.microsoft.com/office/powerpoint/2010/main" val="314131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324678" y="523236"/>
            <a:ext cx="11542643" cy="581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looking forward to discovering new ways of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carefully controlled complexity into certain key areas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Ich freue mich darauf, neue Wege zur </a:t>
            </a:r>
            <a:r>
              <a:rPr lang="de-DE" sz="36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Vereinfachung</a:t>
            </a:r>
            <a:r>
              <a:rPr lang="de-DE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gesamten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-Systems zu entdecken, indem ich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Hinzufügen von sorgfältig kontrollierter Komplexität in bestimmten Schlüsselbereichen :</a:t>
            </a:r>
          </a:p>
        </p:txBody>
      </p:sp>
    </p:spTree>
    <p:extLst>
      <p:ext uri="{BB962C8B-B14F-4D97-AF65-F5344CB8AC3E}">
        <p14:creationId xmlns:p14="http://schemas.microsoft.com/office/powerpoint/2010/main" val="3079681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53617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9177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565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536174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Version control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Multi-language</a:t>
            </a:r>
          </a:p>
        </p:txBody>
      </p:sp>
    </p:spTree>
    <p:extLst>
      <p:ext uri="{BB962C8B-B14F-4D97-AF65-F5344CB8AC3E}">
        <p14:creationId xmlns:p14="http://schemas.microsoft.com/office/powerpoint/2010/main" val="2918336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536174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Version control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Multi-language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Multi-user</a:t>
            </a:r>
          </a:p>
        </p:txBody>
      </p:sp>
    </p:spTree>
    <p:extLst>
      <p:ext uri="{BB962C8B-B14F-4D97-AF65-F5344CB8AC3E}">
        <p14:creationId xmlns:p14="http://schemas.microsoft.com/office/powerpoint/2010/main" val="170831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Version control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Multi-language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Multi-user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Test framework</a:t>
            </a:r>
          </a:p>
        </p:txBody>
      </p:sp>
    </p:spTree>
    <p:extLst>
      <p:ext uri="{BB962C8B-B14F-4D97-AF65-F5344CB8AC3E}">
        <p14:creationId xmlns:p14="http://schemas.microsoft.com/office/powerpoint/2010/main" val="155163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Versionskontrolle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Mehrsprachig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Mehrbenutzer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6000" dirty="0"/>
              <a:t>Test-Framework</a:t>
            </a:r>
          </a:p>
        </p:txBody>
      </p:sp>
    </p:spTree>
    <p:extLst>
      <p:ext uri="{BB962C8B-B14F-4D97-AF65-F5344CB8AC3E}">
        <p14:creationId xmlns:p14="http://schemas.microsoft.com/office/powerpoint/2010/main" val="2994089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573205" y="1536174"/>
            <a:ext cx="112594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6000" dirty="0"/>
              <a:t>Versionskontrolle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6000" dirty="0"/>
              <a:t>Mehrsprachig     </a:t>
            </a:r>
            <a:r>
              <a:rPr lang="de-DE" sz="4800" dirty="0">
                <a:highlight>
                  <a:srgbClr val="FFFF00"/>
                </a:highlight>
              </a:rPr>
              <a:t>Deutsch &amp; English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6000" dirty="0"/>
              <a:t>Mehrbenutzer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6000" dirty="0"/>
              <a:t>Test-Framework</a:t>
            </a:r>
          </a:p>
        </p:txBody>
      </p:sp>
    </p:spTree>
    <p:extLst>
      <p:ext uri="{BB962C8B-B14F-4D97-AF65-F5344CB8AC3E}">
        <p14:creationId xmlns:p14="http://schemas.microsoft.com/office/powerpoint/2010/main" val="494470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573205" y="1536174"/>
            <a:ext cx="112594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6000" dirty="0"/>
              <a:t>Versionskontrolle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6000" dirty="0"/>
              <a:t>Mehrsprachig     </a:t>
            </a:r>
            <a:r>
              <a:rPr lang="de-DE" sz="4800" dirty="0">
                <a:highlight>
                  <a:srgbClr val="FFFF00"/>
                </a:highlight>
              </a:rPr>
              <a:t>English &amp; German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6000" dirty="0"/>
              <a:t>Mehrbenutzer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6000" dirty="0"/>
              <a:t>Test-Framework</a:t>
            </a:r>
          </a:p>
        </p:txBody>
      </p:sp>
    </p:spTree>
    <p:extLst>
      <p:ext uri="{BB962C8B-B14F-4D97-AF65-F5344CB8AC3E}">
        <p14:creationId xmlns:p14="http://schemas.microsoft.com/office/powerpoint/2010/main" val="3092893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3200" dirty="0"/>
              <a:t> : squared ( n -- n )   dup * 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3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File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98956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OS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509046" y="252610"/>
            <a:ext cx="5110746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2850516"/>
            <a:ext cx="2808077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65EF0C-10FF-48A2-A5FF-011FF9B07F60}"/>
              </a:ext>
            </a:extLst>
          </p:cNvPr>
          <p:cNvCxnSpPr>
            <a:cxnSpLocks/>
          </p:cNvCxnSpPr>
          <p:nvPr/>
        </p:nvCxnSpPr>
        <p:spPr>
          <a:xfrm flipH="1">
            <a:off x="3757185" y="1403036"/>
            <a:ext cx="2229961" cy="150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747CF6-EFC0-49BE-8AA3-92F2F1265801}"/>
              </a:ext>
            </a:extLst>
          </p:cNvPr>
          <p:cNvCxnSpPr>
            <a:cxnSpLocks/>
          </p:cNvCxnSpPr>
          <p:nvPr/>
        </p:nvCxnSpPr>
        <p:spPr>
          <a:xfrm flipH="1">
            <a:off x="3873794" y="1525714"/>
            <a:ext cx="163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A90CCB-411D-4DBE-8276-D2F6F9A211E3}"/>
              </a:ext>
            </a:extLst>
          </p:cNvPr>
          <p:cNvCxnSpPr>
            <a:cxnSpLocks/>
          </p:cNvCxnSpPr>
          <p:nvPr/>
        </p:nvCxnSpPr>
        <p:spPr>
          <a:xfrm>
            <a:off x="6653210" y="3568542"/>
            <a:ext cx="124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B9D1EC-456F-40B4-9D05-25E167C5522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297300" y="4204733"/>
            <a:ext cx="0" cy="3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60927-6A22-42AC-812D-F60F364F76A0}"/>
              </a:ext>
            </a:extLst>
          </p:cNvPr>
          <p:cNvSpPr/>
          <p:nvPr/>
        </p:nvSpPr>
        <p:spPr>
          <a:xfrm>
            <a:off x="6828785" y="328781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include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A84A7F-B6D0-4E70-B9F0-1A065C43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88" y="747729"/>
            <a:ext cx="4079259" cy="6567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BE653EB-60FB-40E3-B8E0-E7B880D9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949" y="1562434"/>
            <a:ext cx="2194936" cy="8050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3342A44-4FFC-44D6-AA3C-ED6B2B45AA71}"/>
              </a:ext>
            </a:extLst>
          </p:cNvPr>
          <p:cNvSpPr txBox="1"/>
          <p:nvPr/>
        </p:nvSpPr>
        <p:spPr>
          <a:xfrm>
            <a:off x="896183" y="5929313"/>
            <a:ext cx="575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70C0"/>
                </a:solidFill>
              </a:rPr>
              <a:t>Traditional Text Editor Forth</a:t>
            </a:r>
          </a:p>
        </p:txBody>
      </p:sp>
    </p:spTree>
    <p:extLst>
      <p:ext uri="{BB962C8B-B14F-4D97-AF65-F5344CB8AC3E}">
        <p14:creationId xmlns:p14="http://schemas.microsoft.com/office/powerpoint/2010/main" val="187285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3200" dirty="0"/>
              <a:t> </a:t>
            </a:r>
            <a:r>
              <a:rPr lang="de-DE" sz="3200" dirty="0">
                <a:solidFill>
                  <a:srgbClr val="FF0000"/>
                </a:solidFill>
              </a:rPr>
              <a:t>:</a:t>
            </a:r>
            <a:r>
              <a:rPr lang="de-DE" sz="3200" dirty="0"/>
              <a:t> squared ( n -- n )   dup * 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3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File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98956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OS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509046" y="252610"/>
            <a:ext cx="5110746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2850516"/>
            <a:ext cx="2808077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</a:p>
          <a:p>
            <a:r>
              <a:rPr lang="de-DE" dirty="0"/>
              <a:t>   </a:t>
            </a:r>
          </a:p>
          <a:p>
            <a:r>
              <a:rPr lang="de-DE" dirty="0">
                <a:solidFill>
                  <a:srgbClr val="FF0000"/>
                </a:solidFill>
              </a:rPr>
              <a:t>       Parser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65EF0C-10FF-48A2-A5FF-011FF9B07F60}"/>
              </a:ext>
            </a:extLst>
          </p:cNvPr>
          <p:cNvCxnSpPr>
            <a:cxnSpLocks/>
          </p:cNvCxnSpPr>
          <p:nvPr/>
        </p:nvCxnSpPr>
        <p:spPr>
          <a:xfrm flipH="1">
            <a:off x="3757185" y="1403036"/>
            <a:ext cx="2229961" cy="150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747CF6-EFC0-49BE-8AA3-92F2F1265801}"/>
              </a:ext>
            </a:extLst>
          </p:cNvPr>
          <p:cNvCxnSpPr>
            <a:cxnSpLocks/>
          </p:cNvCxnSpPr>
          <p:nvPr/>
        </p:nvCxnSpPr>
        <p:spPr>
          <a:xfrm flipH="1">
            <a:off x="3873794" y="1525714"/>
            <a:ext cx="163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A90CCB-411D-4DBE-8276-D2F6F9A211E3}"/>
              </a:ext>
            </a:extLst>
          </p:cNvPr>
          <p:cNvCxnSpPr>
            <a:cxnSpLocks/>
          </p:cNvCxnSpPr>
          <p:nvPr/>
        </p:nvCxnSpPr>
        <p:spPr>
          <a:xfrm>
            <a:off x="6653210" y="3568542"/>
            <a:ext cx="124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B9D1EC-456F-40B4-9D05-25E167C5522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297300" y="4204733"/>
            <a:ext cx="0" cy="3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60927-6A22-42AC-812D-F60F364F76A0}"/>
              </a:ext>
            </a:extLst>
          </p:cNvPr>
          <p:cNvSpPr/>
          <p:nvPr/>
        </p:nvSpPr>
        <p:spPr>
          <a:xfrm>
            <a:off x="6828785" y="328781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include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A84A7F-B6D0-4E70-B9F0-1A065C43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88" y="747729"/>
            <a:ext cx="4079259" cy="6567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BE653EB-60FB-40E3-B8E0-E7B880D9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949" y="1562434"/>
            <a:ext cx="2194936" cy="8050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3342A44-4FFC-44D6-AA3C-ED6B2B45AA71}"/>
              </a:ext>
            </a:extLst>
          </p:cNvPr>
          <p:cNvSpPr txBox="1"/>
          <p:nvPr/>
        </p:nvSpPr>
        <p:spPr>
          <a:xfrm>
            <a:off x="896183" y="5929313"/>
            <a:ext cx="575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70C0"/>
                </a:solidFill>
              </a:rPr>
              <a:t>Traditional Text Editor Forth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DD10F2-D581-491F-8E99-3FA4A06B376B}"/>
              </a:ext>
            </a:extLst>
          </p:cNvPr>
          <p:cNvCxnSpPr>
            <a:cxnSpLocks/>
          </p:cNvCxnSpPr>
          <p:nvPr/>
        </p:nvCxnSpPr>
        <p:spPr>
          <a:xfrm flipV="1">
            <a:off x="1129069" y="3727381"/>
            <a:ext cx="7124702" cy="42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99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&lt;r&gt;squared</a:t>
            </a:r>
            <a:r>
              <a:rPr lang="de-DE" sz="2400" dirty="0"/>
              <a:t> &lt;w&gt;n-n </a:t>
            </a:r>
            <a:r>
              <a:rPr lang="de-DE" sz="2400" dirty="0">
                <a:solidFill>
                  <a:srgbClr val="00B050"/>
                </a:solidFill>
              </a:rPr>
              <a:t>&lt;g&gt;dup &lt;g&gt;* &lt;g&gt;;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5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Block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873729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Hardware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499521" y="285294"/>
            <a:ext cx="5201817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                                              F4</a:t>
            </a:r>
          </a:p>
          <a:p>
            <a:r>
              <a:rPr lang="de-DE" sz="2800" dirty="0">
                <a:solidFill>
                  <a:srgbClr val="FF0000"/>
                </a:solidFill>
              </a:rPr>
              <a:t>      squared</a:t>
            </a:r>
            <a:r>
              <a:rPr lang="de-DE" sz="2800" dirty="0"/>
              <a:t> n-n </a:t>
            </a:r>
            <a:r>
              <a:rPr lang="de-DE" sz="2800">
                <a:solidFill>
                  <a:srgbClr val="00B050"/>
                </a:solidFill>
              </a:rPr>
              <a:t>dup * </a:t>
            </a:r>
            <a:r>
              <a:rPr lang="de-DE" sz="2800" dirty="0">
                <a:solidFill>
                  <a:srgbClr val="00B050"/>
                </a:solidFill>
              </a:rPr>
              <a:t>;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3158293"/>
            <a:ext cx="2808077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53-DD3D-4DF2-BEE5-1F70CE99E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4" y="1525714"/>
            <a:ext cx="1236451" cy="831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A08AE-E0C1-4063-9132-8292D4A03277}"/>
              </a:ext>
            </a:extLst>
          </p:cNvPr>
          <p:cNvCxnSpPr>
            <a:cxnSpLocks/>
          </p:cNvCxnSpPr>
          <p:nvPr/>
        </p:nvCxnSpPr>
        <p:spPr>
          <a:xfrm flipH="1">
            <a:off x="3873793" y="1525714"/>
            <a:ext cx="1625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20AC1-ECB1-44D7-A019-90AC39A2335C}"/>
              </a:ext>
            </a:extLst>
          </p:cNvPr>
          <p:cNvCxnSpPr>
            <a:cxnSpLocks/>
          </p:cNvCxnSpPr>
          <p:nvPr/>
        </p:nvCxnSpPr>
        <p:spPr>
          <a:xfrm flipH="1">
            <a:off x="1328742" y="1708818"/>
            <a:ext cx="7415208" cy="234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EF22B-6053-40B2-8B18-316C2EB75D97}"/>
              </a:ext>
            </a:extLst>
          </p:cNvPr>
          <p:cNvCxnSpPr>
            <a:cxnSpLocks/>
          </p:cNvCxnSpPr>
          <p:nvPr/>
        </p:nvCxnSpPr>
        <p:spPr>
          <a:xfrm flipH="1">
            <a:off x="3873794" y="1760052"/>
            <a:ext cx="5041606" cy="22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252C8C3-57C5-4F8E-916B-120CF591B2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525714"/>
            <a:ext cx="1357313" cy="85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4F1995-25D3-4B47-8AF0-2F7EFE8732B3}"/>
              </a:ext>
            </a:extLst>
          </p:cNvPr>
          <p:cNvCxnSpPr>
            <a:cxnSpLocks/>
          </p:cNvCxnSpPr>
          <p:nvPr/>
        </p:nvCxnSpPr>
        <p:spPr>
          <a:xfrm flipH="1">
            <a:off x="4089131" y="2139969"/>
            <a:ext cx="5754957" cy="194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525F5-C601-43B5-9B02-DA2E006D118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172575" y="1952034"/>
            <a:ext cx="171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D3AB3-4F86-460A-8851-7AA072CDB5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53211" y="3558403"/>
            <a:ext cx="124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8D4436-37AB-4554-A19A-3AD45DA1C82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97300" y="3958512"/>
            <a:ext cx="0" cy="5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5B2-5153-4689-9CB7-CC8E2A85C429}"/>
              </a:ext>
            </a:extLst>
          </p:cNvPr>
          <p:cNvSpPr txBox="1"/>
          <p:nvPr/>
        </p:nvSpPr>
        <p:spPr>
          <a:xfrm>
            <a:off x="7029449" y="3271838"/>
            <a:ext cx="6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DDCFC-4D8C-40BE-AA9E-BCB0E7CD169C}"/>
              </a:ext>
            </a:extLst>
          </p:cNvPr>
          <p:cNvSpPr txBox="1"/>
          <p:nvPr/>
        </p:nvSpPr>
        <p:spPr>
          <a:xfrm>
            <a:off x="896183" y="5811517"/>
            <a:ext cx="575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color</a:t>
            </a:r>
            <a:r>
              <a:rPr lang="de-DE" sz="4400" dirty="0">
                <a:solidFill>
                  <a:srgbClr val="FF0000"/>
                </a:solidFill>
              </a:rPr>
              <a:t>Forth  </a:t>
            </a:r>
            <a:r>
              <a:rPr lang="de-DE" sz="4400" dirty="0"/>
              <a:t>native mode</a:t>
            </a:r>
          </a:p>
        </p:txBody>
      </p:sp>
    </p:spTree>
    <p:extLst>
      <p:ext uri="{BB962C8B-B14F-4D97-AF65-F5344CB8AC3E}">
        <p14:creationId xmlns:p14="http://schemas.microsoft.com/office/powerpoint/2010/main" val="800745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&lt;r&gt;squared</a:t>
            </a:r>
            <a:r>
              <a:rPr lang="de-DE" sz="2400" dirty="0"/>
              <a:t> &lt;w&gt;n-n </a:t>
            </a:r>
            <a:r>
              <a:rPr lang="de-DE" sz="2400" dirty="0">
                <a:solidFill>
                  <a:srgbClr val="00B050"/>
                </a:solidFill>
              </a:rPr>
              <a:t>&lt;g&gt;dup &lt;g&gt;* &lt;g&gt;;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5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Block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873729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Hardware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499521" y="285294"/>
            <a:ext cx="5201817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                                              F4</a:t>
            </a:r>
          </a:p>
          <a:p>
            <a:r>
              <a:rPr lang="de-DE" sz="2800" dirty="0">
                <a:solidFill>
                  <a:srgbClr val="FF0000"/>
                </a:solidFill>
              </a:rPr>
              <a:t>      : squared</a:t>
            </a:r>
            <a:r>
              <a:rPr lang="de-DE" sz="2800" dirty="0"/>
              <a:t> ( n – n ) </a:t>
            </a:r>
            <a:r>
              <a:rPr lang="de-DE" sz="2800" dirty="0">
                <a:solidFill>
                  <a:srgbClr val="00B050"/>
                </a:solidFill>
              </a:rPr>
              <a:t>dup * ;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3158293"/>
            <a:ext cx="2808077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53-DD3D-4DF2-BEE5-1F70CE99E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4" y="1525714"/>
            <a:ext cx="1236451" cy="831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A08AE-E0C1-4063-9132-8292D4A03277}"/>
              </a:ext>
            </a:extLst>
          </p:cNvPr>
          <p:cNvCxnSpPr>
            <a:cxnSpLocks/>
          </p:cNvCxnSpPr>
          <p:nvPr/>
        </p:nvCxnSpPr>
        <p:spPr>
          <a:xfrm flipH="1">
            <a:off x="3873793" y="1525714"/>
            <a:ext cx="1625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20AC1-ECB1-44D7-A019-90AC39A2335C}"/>
              </a:ext>
            </a:extLst>
          </p:cNvPr>
          <p:cNvCxnSpPr>
            <a:cxnSpLocks/>
          </p:cNvCxnSpPr>
          <p:nvPr/>
        </p:nvCxnSpPr>
        <p:spPr>
          <a:xfrm flipH="1">
            <a:off x="1328742" y="1708818"/>
            <a:ext cx="7415208" cy="234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EF22B-6053-40B2-8B18-316C2EB75D97}"/>
              </a:ext>
            </a:extLst>
          </p:cNvPr>
          <p:cNvCxnSpPr>
            <a:cxnSpLocks/>
          </p:cNvCxnSpPr>
          <p:nvPr/>
        </p:nvCxnSpPr>
        <p:spPr>
          <a:xfrm flipH="1">
            <a:off x="3873794" y="1760052"/>
            <a:ext cx="5041606" cy="22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252C8C3-57C5-4F8E-916B-120CF591B2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525714"/>
            <a:ext cx="1357313" cy="85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4F1995-25D3-4B47-8AF0-2F7EFE8732B3}"/>
              </a:ext>
            </a:extLst>
          </p:cNvPr>
          <p:cNvCxnSpPr>
            <a:cxnSpLocks/>
          </p:cNvCxnSpPr>
          <p:nvPr/>
        </p:nvCxnSpPr>
        <p:spPr>
          <a:xfrm flipH="1">
            <a:off x="4089131" y="2139969"/>
            <a:ext cx="5754957" cy="194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525F5-C601-43B5-9B02-DA2E006D118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172575" y="1952034"/>
            <a:ext cx="171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D3AB3-4F86-460A-8851-7AA072CDB5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53211" y="3558403"/>
            <a:ext cx="124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8D4436-37AB-4554-A19A-3AD45DA1C82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97300" y="3958512"/>
            <a:ext cx="0" cy="5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5B2-5153-4689-9CB7-CC8E2A85C429}"/>
              </a:ext>
            </a:extLst>
          </p:cNvPr>
          <p:cNvSpPr txBox="1"/>
          <p:nvPr/>
        </p:nvSpPr>
        <p:spPr>
          <a:xfrm>
            <a:off x="7029449" y="3271838"/>
            <a:ext cx="6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4B1795-3C67-4F13-B287-1945DBADA151}"/>
              </a:ext>
            </a:extLst>
          </p:cNvPr>
          <p:cNvSpPr txBox="1"/>
          <p:nvPr/>
        </p:nvSpPr>
        <p:spPr>
          <a:xfrm>
            <a:off x="896183" y="5811517"/>
            <a:ext cx="6825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color</a:t>
            </a:r>
            <a:r>
              <a:rPr lang="de-DE" sz="4400" dirty="0">
                <a:solidFill>
                  <a:srgbClr val="FF0000"/>
                </a:solidFill>
              </a:rPr>
              <a:t>Forth </a:t>
            </a:r>
            <a:r>
              <a:rPr lang="de-DE" sz="4000" dirty="0"/>
              <a:t>colour-blind mode</a:t>
            </a:r>
          </a:p>
        </p:txBody>
      </p:sp>
    </p:spTree>
    <p:extLst>
      <p:ext uri="{BB962C8B-B14F-4D97-AF65-F5344CB8AC3E}">
        <p14:creationId xmlns:p14="http://schemas.microsoft.com/office/powerpoint/2010/main" val="345645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91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&lt;r&gt;squared</a:t>
            </a:r>
            <a:r>
              <a:rPr lang="de-DE" sz="2400" dirty="0"/>
              <a:t> &lt;w&gt;n-n </a:t>
            </a:r>
            <a:r>
              <a:rPr lang="de-DE" sz="2400" dirty="0">
                <a:solidFill>
                  <a:srgbClr val="00B050"/>
                </a:solidFill>
              </a:rPr>
              <a:t>&lt;g&gt;dup &lt;g&gt;* &lt;g&gt;;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5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Block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873729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Hardware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499521" y="285294"/>
            <a:ext cx="5201817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                                              F7</a:t>
            </a:r>
          </a:p>
          <a:p>
            <a:r>
              <a:rPr lang="de-DE" sz="2800" dirty="0">
                <a:solidFill>
                  <a:srgbClr val="FF0000"/>
                </a:solidFill>
              </a:rPr>
              <a:t> : </a:t>
            </a:r>
            <a:r>
              <a:rPr lang="de-DE" sz="2800" dirty="0">
                <a:solidFill>
                  <a:srgbClr val="FF0000"/>
                </a:solidFill>
                <a:highlight>
                  <a:srgbClr val="FFFF00"/>
                </a:highlight>
              </a:rPr>
              <a:t>zum-quadrat</a:t>
            </a:r>
            <a:r>
              <a:rPr lang="de-DE" sz="2800" dirty="0"/>
              <a:t> ( n – n ) </a:t>
            </a:r>
            <a:r>
              <a:rPr lang="de-DE" sz="2800" dirty="0">
                <a:solidFill>
                  <a:srgbClr val="00B050"/>
                </a:solidFill>
              </a:rPr>
              <a:t>dup * ;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3158293"/>
            <a:ext cx="2808077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53-DD3D-4DF2-BEE5-1F70CE99E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4" y="1525714"/>
            <a:ext cx="1236451" cy="831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A08AE-E0C1-4063-9132-8292D4A03277}"/>
              </a:ext>
            </a:extLst>
          </p:cNvPr>
          <p:cNvCxnSpPr>
            <a:cxnSpLocks/>
          </p:cNvCxnSpPr>
          <p:nvPr/>
        </p:nvCxnSpPr>
        <p:spPr>
          <a:xfrm flipH="1">
            <a:off x="3873793" y="1525714"/>
            <a:ext cx="1625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20AC1-ECB1-44D7-A019-90AC39A2335C}"/>
              </a:ext>
            </a:extLst>
          </p:cNvPr>
          <p:cNvCxnSpPr>
            <a:cxnSpLocks/>
          </p:cNvCxnSpPr>
          <p:nvPr/>
        </p:nvCxnSpPr>
        <p:spPr>
          <a:xfrm flipH="1">
            <a:off x="1328742" y="1708818"/>
            <a:ext cx="7415208" cy="234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EF22B-6053-40B2-8B18-316C2EB75D97}"/>
              </a:ext>
            </a:extLst>
          </p:cNvPr>
          <p:cNvCxnSpPr>
            <a:cxnSpLocks/>
          </p:cNvCxnSpPr>
          <p:nvPr/>
        </p:nvCxnSpPr>
        <p:spPr>
          <a:xfrm flipH="1">
            <a:off x="3873794" y="1760052"/>
            <a:ext cx="5041606" cy="22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252C8C3-57C5-4F8E-916B-120CF591B2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525714"/>
            <a:ext cx="1357313" cy="85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4F1995-25D3-4B47-8AF0-2F7EFE8732B3}"/>
              </a:ext>
            </a:extLst>
          </p:cNvPr>
          <p:cNvCxnSpPr>
            <a:cxnSpLocks/>
          </p:cNvCxnSpPr>
          <p:nvPr/>
        </p:nvCxnSpPr>
        <p:spPr>
          <a:xfrm flipH="1">
            <a:off x="4089131" y="2139969"/>
            <a:ext cx="5754957" cy="194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525F5-C601-43B5-9B02-DA2E006D118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172575" y="1952034"/>
            <a:ext cx="171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D3AB3-4F86-460A-8851-7AA072CDB5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53211" y="3558403"/>
            <a:ext cx="124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8D4436-37AB-4554-A19A-3AD45DA1C82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97300" y="3958512"/>
            <a:ext cx="0" cy="5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5B2-5153-4689-9CB7-CC8E2A85C429}"/>
              </a:ext>
            </a:extLst>
          </p:cNvPr>
          <p:cNvSpPr txBox="1"/>
          <p:nvPr/>
        </p:nvSpPr>
        <p:spPr>
          <a:xfrm>
            <a:off x="7029449" y="3271838"/>
            <a:ext cx="6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DDCFC-4D8C-40BE-AA9E-BCB0E7CD169C}"/>
              </a:ext>
            </a:extLst>
          </p:cNvPr>
          <p:cNvSpPr txBox="1"/>
          <p:nvPr/>
        </p:nvSpPr>
        <p:spPr>
          <a:xfrm>
            <a:off x="896183" y="5811517"/>
            <a:ext cx="575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color</a:t>
            </a:r>
            <a:r>
              <a:rPr lang="de-DE" sz="4400" dirty="0">
                <a:solidFill>
                  <a:srgbClr val="FF0000"/>
                </a:solidFill>
              </a:rPr>
              <a:t>Forth   </a:t>
            </a:r>
            <a:r>
              <a:rPr lang="de-DE" sz="4400" dirty="0"/>
              <a:t>Deutsch</a:t>
            </a:r>
          </a:p>
        </p:txBody>
      </p:sp>
    </p:spTree>
    <p:extLst>
      <p:ext uri="{BB962C8B-B14F-4D97-AF65-F5344CB8AC3E}">
        <p14:creationId xmlns:p14="http://schemas.microsoft.com/office/powerpoint/2010/main" val="14504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525379" y="474345"/>
            <a:ext cx="111412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The possibilities are endless</a:t>
            </a:r>
          </a:p>
          <a:p>
            <a:pPr algn="ctr"/>
            <a:r>
              <a:rPr lang="de-DE" sz="5400" dirty="0"/>
              <a:t>because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/>
              <a:t> 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Die Möglichkeiten sind endlos</a:t>
            </a:r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weil</a:t>
            </a:r>
          </a:p>
        </p:txBody>
      </p:sp>
    </p:spTree>
    <p:extLst>
      <p:ext uri="{BB962C8B-B14F-4D97-AF65-F5344CB8AC3E}">
        <p14:creationId xmlns:p14="http://schemas.microsoft.com/office/powerpoint/2010/main" val="2685708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525379" y="474345"/>
            <a:ext cx="111412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The possibilities are endless</a:t>
            </a:r>
          </a:p>
          <a:p>
            <a:pPr algn="ctr"/>
            <a:r>
              <a:rPr lang="de-DE" sz="5400" dirty="0"/>
              <a:t>because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/>
              <a:t>„</a:t>
            </a:r>
            <a:r>
              <a:rPr lang="de-DE" sz="5400" dirty="0">
                <a:solidFill>
                  <a:srgbClr val="FF0000"/>
                </a:solidFill>
              </a:rPr>
              <a:t>color</a:t>
            </a:r>
            <a:r>
              <a:rPr lang="de-DE" sz="5400" dirty="0">
                <a:solidFill>
                  <a:srgbClr val="00B050"/>
                </a:solidFill>
              </a:rPr>
              <a:t>Forth</a:t>
            </a:r>
            <a:r>
              <a:rPr lang="de-DE" sz="5400" dirty="0"/>
              <a:t> is infinitely powerful“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Die Möglichkeiten sind endlos</a:t>
            </a:r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weil</a:t>
            </a:r>
          </a:p>
        </p:txBody>
      </p:sp>
    </p:spTree>
    <p:extLst>
      <p:ext uri="{BB962C8B-B14F-4D97-AF65-F5344CB8AC3E}">
        <p14:creationId xmlns:p14="http://schemas.microsoft.com/office/powerpoint/2010/main" val="1610681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111457" y="474345"/>
            <a:ext cx="119690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The possibilities are endless</a:t>
            </a:r>
          </a:p>
          <a:p>
            <a:pPr algn="ctr"/>
            <a:r>
              <a:rPr lang="de-DE" sz="5400" dirty="0"/>
              <a:t>because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/>
              <a:t>„</a:t>
            </a:r>
            <a:r>
              <a:rPr lang="de-DE" sz="5400" dirty="0">
                <a:solidFill>
                  <a:srgbClr val="FF0000"/>
                </a:solidFill>
              </a:rPr>
              <a:t>color</a:t>
            </a:r>
            <a:r>
              <a:rPr lang="de-DE" sz="5400" dirty="0">
                <a:solidFill>
                  <a:srgbClr val="00B050"/>
                </a:solidFill>
              </a:rPr>
              <a:t>Forth</a:t>
            </a:r>
            <a:r>
              <a:rPr lang="de-DE" sz="5400" dirty="0"/>
              <a:t> ist unendlich leistungsfähig“</a:t>
            </a:r>
          </a:p>
          <a:p>
            <a:pPr algn="ctr"/>
            <a:endParaRPr lang="de-DE" sz="5400" dirty="0"/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Die Möglichkeiten sind endlos</a:t>
            </a:r>
          </a:p>
          <a:p>
            <a:pPr algn="ctr"/>
            <a:r>
              <a:rPr lang="de-DE" sz="5400" dirty="0">
                <a:solidFill>
                  <a:srgbClr val="7030A0"/>
                </a:solidFill>
              </a:rPr>
              <a:t>weil</a:t>
            </a:r>
          </a:p>
        </p:txBody>
      </p:sp>
    </p:spTree>
    <p:extLst>
      <p:ext uri="{BB962C8B-B14F-4D97-AF65-F5344CB8AC3E}">
        <p14:creationId xmlns:p14="http://schemas.microsoft.com/office/powerpoint/2010/main" val="3577679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9AE52-26AB-4D21-AC1D-4F0DD44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679797"/>
            <a:ext cx="6968989" cy="52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6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9AE52-26AB-4D21-AC1D-4F0DD44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679797"/>
            <a:ext cx="6968989" cy="5221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74E5D-13A1-4369-9DE5-129C4B3AE9AF}"/>
              </a:ext>
            </a:extLst>
          </p:cNvPr>
          <p:cNvSpPr txBox="1"/>
          <p:nvPr/>
        </p:nvSpPr>
        <p:spPr>
          <a:xfrm>
            <a:off x="2093843" y="5993537"/>
            <a:ext cx="8004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Questions?                                                  </a:t>
            </a:r>
            <a:r>
              <a:rPr lang="de-DE" sz="3200" dirty="0">
                <a:solidFill>
                  <a:srgbClr val="7030A0"/>
                </a:solidFill>
              </a:rPr>
              <a:t>Fragen?</a:t>
            </a:r>
            <a:r>
              <a:rPr lang="de-DE" sz="3200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20857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9AE52-26AB-4D21-AC1D-4F0DD44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679797"/>
            <a:ext cx="6968989" cy="5221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74E5D-13A1-4369-9DE5-129C4B3AE9AF}"/>
              </a:ext>
            </a:extLst>
          </p:cNvPr>
          <p:cNvSpPr txBox="1"/>
          <p:nvPr/>
        </p:nvSpPr>
        <p:spPr>
          <a:xfrm>
            <a:off x="2093843" y="5993537"/>
            <a:ext cx="8004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hlinkClick r:id="rId3"/>
              </a:rPr>
              <a:t>http://www.inventio.co.uk/cf2020/</a:t>
            </a:r>
            <a:r>
              <a:rPr lang="de-DE" sz="3200" dirty="0"/>
              <a:t>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1427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22" y="3171260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7" y="3171707"/>
            <a:ext cx="2981741" cy="16861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111FF-E5A1-4BDF-80C3-4F8408F0498B}"/>
              </a:ext>
            </a:extLst>
          </p:cNvPr>
          <p:cNvCxnSpPr>
            <a:cxnSpLocks/>
          </p:cNvCxnSpPr>
          <p:nvPr/>
        </p:nvCxnSpPr>
        <p:spPr>
          <a:xfrm>
            <a:off x="2444631" y="3710609"/>
            <a:ext cx="7361978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22" y="3171707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47" y="3171707"/>
            <a:ext cx="2981741" cy="16861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7E473B-BAB2-459F-9029-912A55710F19}"/>
              </a:ext>
            </a:extLst>
          </p:cNvPr>
          <p:cNvCxnSpPr>
            <a:cxnSpLocks/>
          </p:cNvCxnSpPr>
          <p:nvPr/>
        </p:nvCxnSpPr>
        <p:spPr>
          <a:xfrm>
            <a:off x="3757613" y="3710609"/>
            <a:ext cx="4514850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3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0C54D0-356F-44BA-8A7A-A588A90A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47" y="3171707"/>
            <a:ext cx="2982531" cy="1686607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5A9CE1C-599F-4B92-8994-E1170BFF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60" y="3171707"/>
            <a:ext cx="2981741" cy="16861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C50D9-42FB-401F-8B30-AAE5ECDB6526}"/>
              </a:ext>
            </a:extLst>
          </p:cNvPr>
          <p:cNvCxnSpPr>
            <a:cxnSpLocks/>
          </p:cNvCxnSpPr>
          <p:nvPr/>
        </p:nvCxnSpPr>
        <p:spPr>
          <a:xfrm>
            <a:off x="5257800" y="3710609"/>
            <a:ext cx="1814513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8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4000" dirty="0" err="1">
                <a:solidFill>
                  <a:srgbClr val="7030A0"/>
                </a:solidFill>
              </a:rPr>
              <a:t>Verkürzung</a:t>
            </a:r>
            <a:r>
              <a:rPr lang="en-US" sz="4000" dirty="0">
                <a:solidFill>
                  <a:srgbClr val="7030A0"/>
                </a:solidFill>
              </a:rPr>
              <a:t> der </a:t>
            </a:r>
            <a:r>
              <a:rPr lang="en-US" sz="4000" dirty="0" err="1">
                <a:solidFill>
                  <a:srgbClr val="7030A0"/>
                </a:solidFill>
              </a:rPr>
              <a:t>konzeptionellen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Lücke</a:t>
            </a: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6" name="Picture 5" descr="A picture containing computer, drawing&#10;&#10;Description automatically generated">
            <a:extLst>
              <a:ext uri="{FF2B5EF4-FFF2-40B4-BE49-F238E27FC236}">
                <a16:creationId xmlns:a16="http://schemas.microsoft.com/office/drawing/2014/main" id="{E7372F69-A8CE-442E-9EA6-5069F1CD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33" y="3171260"/>
            <a:ext cx="2982531" cy="16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2000" dirty="0" err="1"/>
              <a:t>Edsger</a:t>
            </a:r>
            <a:r>
              <a:rPr lang="en-US" sz="2000" dirty="0"/>
              <a:t> Dijkstra in his 1968 paper “Go To Statement Considered Harmful” states that: 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“we should […] do our utmost to shorten the conceptual gap between the static program and the dynamic process […]”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858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Office PowerPoint</Application>
  <PresentationFormat>Widescreen</PresentationFormat>
  <Paragraphs>224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KüstenForth-Treffen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Howerd Oakford</dc:creator>
  <cp:lastModifiedBy>Howerd Oakford</cp:lastModifiedBy>
  <cp:revision>153</cp:revision>
  <dcterms:created xsi:type="dcterms:W3CDTF">2019-09-10T19:48:35Z</dcterms:created>
  <dcterms:modified xsi:type="dcterms:W3CDTF">2020-01-18T08:35:31Z</dcterms:modified>
</cp:coreProperties>
</file>