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85" r:id="rId5"/>
    <p:sldId id="286" r:id="rId6"/>
    <p:sldId id="259" r:id="rId7"/>
    <p:sldId id="260" r:id="rId8"/>
    <p:sldId id="261" r:id="rId9"/>
    <p:sldId id="269" r:id="rId10"/>
    <p:sldId id="265" r:id="rId11"/>
    <p:sldId id="270" r:id="rId12"/>
    <p:sldId id="268" r:id="rId13"/>
    <p:sldId id="266" r:id="rId14"/>
    <p:sldId id="280" r:id="rId15"/>
    <p:sldId id="281" r:id="rId16"/>
    <p:sldId id="282" r:id="rId17"/>
    <p:sldId id="263" r:id="rId18"/>
    <p:sldId id="271" r:id="rId19"/>
    <p:sldId id="296" r:id="rId20"/>
    <p:sldId id="292" r:id="rId21"/>
    <p:sldId id="293" r:id="rId22"/>
    <p:sldId id="294" r:id="rId23"/>
    <p:sldId id="295" r:id="rId24"/>
    <p:sldId id="297" r:id="rId25"/>
    <p:sldId id="300" r:id="rId26"/>
    <p:sldId id="299" r:id="rId27"/>
    <p:sldId id="298" r:id="rId28"/>
    <p:sldId id="301" r:id="rId29"/>
    <p:sldId id="287" r:id="rId30"/>
    <p:sldId id="290" r:id="rId31"/>
    <p:sldId id="289" r:id="rId32"/>
    <p:sldId id="291" r:id="rId33"/>
    <p:sldId id="288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81F1-EC8A-4D32-86AA-ABCDDAA2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BFFE1-6AA3-41EA-BD49-4ABFA9838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201B-BB5E-4B40-8606-570D8E35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3542-8CD4-4339-9CB0-FC176CE8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0EFDC-2697-49E4-84AE-E08FBDD3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8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7411-4E55-4DF2-A2D2-159572F8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1577E-3232-4D2E-B9FC-3ED3DCE2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A11F-81E3-4278-8E99-BA05EE46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233E-D9F2-4D03-A8A2-D7C27C7C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A1EF-F3E7-45CA-8237-AA5D4F11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04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ED60E-B43B-4F34-9C0F-07784B18B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E9A65-B414-4935-8192-36BCCD0F2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0224-BEAF-42F0-9779-CC6D5F34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6B88-A5CB-4418-9C8B-715C7473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07636-A856-4C0B-A55A-0C88A9C8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C247-08EB-45FF-B2E7-DA699A3C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2806-32FC-4FB0-857E-9046F565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4355-927D-4FA5-A1AE-322EC63F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172D-08F2-44D1-A21E-9A5A9114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51E83-0F1A-48A2-A92D-2BAC98E6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5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8795-FC7B-4C82-8CBC-1ADE56EF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A6CCF-A875-409A-ADF2-AF411404D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BE8BB-0CA9-4662-9C83-9C36F1F4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FA6-0B93-4D04-ACED-3822595F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24A5-1B83-4F32-B84D-937F06C5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10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9AD0-1C88-4F00-8282-1171EFBE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0C83A-E8EE-472E-BE58-71B3C7029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0DE28-A403-4B78-929F-0753B6FCF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B93B9-03F6-48D7-A393-706BD722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9DE27-47CB-4E22-9147-E9CE8199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E4F3B-C478-4BB7-8E86-7291D2C3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5EF6-BF74-4069-88D9-2F710FBF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2EE9-BDB8-45BC-BE40-E01FDF45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6D23-0DB8-4170-966B-3A91904BB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D08C0-4A7D-4AB3-B7F5-471FE40CB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FC6F7-B01B-44A2-82C0-1A709A27D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E5A48-1690-4594-9D27-4CC68330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AE128-4123-4750-A8A4-A975EC55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5207A-65E2-4956-B398-55072145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A388-DA69-48FA-BF70-5C853152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EABFB-9FA7-46AB-A371-3AB564CE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27106-F957-4131-B074-F75CBFAE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9917E-0FCE-4A73-90F6-DEB5A015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4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0F39B-68A6-4813-B677-6310F44E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1CDE7-44C7-4AF9-8579-903A7B15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5CA4B-8F5C-4023-AD02-4CA9191E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65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E3E7-5EF4-41A3-94F6-9F388D82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64A8-146D-459F-B8E9-A886E20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5F599-F379-4FE8-BEAF-34989D58C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29D03-685C-4F5D-8FD3-14938742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9818B-632C-4CAD-8C7F-FF6B7B0B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2D8F7-821B-4259-B84C-1D2424CC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33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0ED1-B3DA-4349-8849-9D662739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E3064-E455-4299-835C-C08FBE361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0AE81-944E-494E-A7C4-CB35D437A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25D8D-0B1E-4201-8D04-633ECFE2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F7F0-CA3E-43CC-AF9E-533900E6E2D3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3D2AA-BCD5-45FE-9886-CD6D890C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E6FC1-5ECE-439F-AD6F-5A6F6689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48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17C7E-7E80-4CD9-BC2F-7BC7E414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CBBEC-A31D-42F1-A120-590634D4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0C36-68A9-4C88-9BAF-DD2F03C36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0F7F0-CA3E-43CC-AF9E-533900E6E2D3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D157-4BCD-4820-B83A-98DE375F5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7AA5-0BBA-47BC-8B05-04BED7BFD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86F2-247B-4C0F-A914-09561433C5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19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ntio.co.uk/cf201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22945-7B89-462C-9ED1-3C94F7C257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09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50294-2963-46CB-B55B-572EDA4D5180}"/>
              </a:ext>
            </a:extLst>
          </p:cNvPr>
          <p:cNvSpPr/>
          <p:nvPr/>
        </p:nvSpPr>
        <p:spPr>
          <a:xfrm>
            <a:off x="998621" y="1359567"/>
            <a:ext cx="10299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…it ultimately fails as a general-purpose programming language because a surprisingly high percentage of people are colour-blind.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4883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50294-2963-46CB-B55B-572EDA4D5180}"/>
              </a:ext>
            </a:extLst>
          </p:cNvPr>
          <p:cNvSpPr/>
          <p:nvPr/>
        </p:nvSpPr>
        <p:spPr>
          <a:xfrm>
            <a:off x="998621" y="1359567"/>
            <a:ext cx="10299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…it ultimately fails as a general-purpose programming language because a surprisingly high percentage of people are colour-blind.</a:t>
            </a:r>
            <a:endParaRPr lang="de-DE" sz="3200" dirty="0"/>
          </a:p>
        </p:txBody>
      </p:sp>
      <p:pic>
        <p:nvPicPr>
          <p:cNvPr id="4100" name="Picture 4" descr="Image result for images thumbs down">
            <a:extLst>
              <a:ext uri="{FF2B5EF4-FFF2-40B4-BE49-F238E27FC236}">
                <a16:creationId xmlns:a16="http://schemas.microsoft.com/office/drawing/2014/main" id="{FFF0F586-A151-41D6-B77F-999428B37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84" y="31874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14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50294-2963-46CB-B55B-572EDA4D5180}"/>
              </a:ext>
            </a:extLst>
          </p:cNvPr>
          <p:cNvSpPr/>
          <p:nvPr/>
        </p:nvSpPr>
        <p:spPr>
          <a:xfrm>
            <a:off x="998621" y="1359567"/>
            <a:ext cx="10299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…it ultimately fails as a general-purpose programming language because a surprisingly high percentage of people are colour-blind.</a:t>
            </a:r>
            <a:endParaRPr lang="de-DE" sz="3200" dirty="0"/>
          </a:p>
        </p:txBody>
      </p:sp>
      <p:pic>
        <p:nvPicPr>
          <p:cNvPr id="4098" name="Picture 2" descr="Image result for images color blind pattern test">
            <a:extLst>
              <a:ext uri="{FF2B5EF4-FFF2-40B4-BE49-F238E27FC236}">
                <a16:creationId xmlns:a16="http://schemas.microsoft.com/office/drawing/2014/main" id="{A09FEADE-FA9D-4D80-AEA1-B5003F201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52" y="3176120"/>
            <a:ext cx="6413695" cy="33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3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50294-2963-46CB-B55B-572EDA4D5180}"/>
              </a:ext>
            </a:extLst>
          </p:cNvPr>
          <p:cNvSpPr/>
          <p:nvPr/>
        </p:nvSpPr>
        <p:spPr>
          <a:xfrm>
            <a:off x="998621" y="1359567"/>
            <a:ext cx="10299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…it ultimately fails as a general-purpose programming language because a surprisingly high percentage of people are colour-blind.</a:t>
            </a:r>
            <a:endParaRPr lang="de-DE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5FE5C-493A-40AC-A3A9-61417A3DCA22}"/>
              </a:ext>
            </a:extLst>
          </p:cNvPr>
          <p:cNvSpPr/>
          <p:nvPr/>
        </p:nvSpPr>
        <p:spPr>
          <a:xfrm>
            <a:off x="2228710" y="4110607"/>
            <a:ext cx="72136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why the interest in </a:t>
            </a:r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40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71097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71C8F4-1A04-47A5-A072-7E131032D58E}"/>
              </a:ext>
            </a:extLst>
          </p:cNvPr>
          <p:cNvSpPr/>
          <p:nvPr/>
        </p:nvSpPr>
        <p:spPr>
          <a:xfrm>
            <a:off x="531394" y="394791"/>
            <a:ext cx="11129211" cy="4322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name “colorForth”, the coloured representation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colourful appearance of the display all emphasise colour (spelled “color” in the USA), in fact the fundamental principles in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way beyond colour.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0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71C8F4-1A04-47A5-A072-7E131032D58E}"/>
              </a:ext>
            </a:extLst>
          </p:cNvPr>
          <p:cNvSpPr/>
          <p:nvPr/>
        </p:nvSpPr>
        <p:spPr>
          <a:xfrm>
            <a:off x="531394" y="394791"/>
            <a:ext cx="11129211" cy="6372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name “colorForth”, the coloured representation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colourful appearance of the display all emphasise colour (spelled “color” in the USA), in fact the fundamental principles in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way beyond colour.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Colour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this context is just one way of conveying </a:t>
            </a:r>
            <a:r>
              <a:rPr lang="en-US" sz="4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meta-information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about a computer program.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2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7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71C8F4-1A04-47A5-A072-7E131032D58E}"/>
              </a:ext>
            </a:extLst>
          </p:cNvPr>
          <p:cNvSpPr/>
          <p:nvPr/>
        </p:nvSpPr>
        <p:spPr>
          <a:xfrm>
            <a:off x="531394" y="394791"/>
            <a:ext cx="11129211" cy="7528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name “colorForth”, the coloured representation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colourful appearance of the display all emphasise colour (spelled “color” in the USA), in fact the fundamental principles in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way beyond colour.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Colour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this context is just one way of conveying </a:t>
            </a:r>
            <a:r>
              <a:rPr lang="en-US" sz="4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meta-information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about a computer program.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2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/>
              <a:t>This meta-data can be used to control what the user sees in the editor, what the compiler compiles or what the interpreter does.</a:t>
            </a:r>
            <a:endParaRPr lang="de-DE" sz="3200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3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B20342-A2CC-48E0-922F-0D7545B6CD30}"/>
              </a:ext>
            </a:extLst>
          </p:cNvPr>
          <p:cNvSpPr/>
          <p:nvPr/>
        </p:nvSpPr>
        <p:spPr>
          <a:xfrm>
            <a:off x="2228710" y="4688123"/>
            <a:ext cx="3000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0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22DA18-453F-4740-963A-03F07E962875}"/>
              </a:ext>
            </a:extLst>
          </p:cNvPr>
          <p:cNvSpPr/>
          <p:nvPr/>
        </p:nvSpPr>
        <p:spPr>
          <a:xfrm>
            <a:off x="0" y="720017"/>
            <a:ext cx="12192000" cy="5153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The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colours and their meanings :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colour_orange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; 0 extension token, remove space from previous word, do not change colour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colour_yellow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; 1 yellow "immediate" word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colour_yellow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; 2 yellow "immediate" 32 bit number in the following pre-parsed cell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colour_red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; 3 red forth wordlist "colon" word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colour_green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; 4 green compiled word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colour_green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; 5 green compiled 32 bit number in the following pre-parsed cell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colour_green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; 6 green compiled 27 bit number in the high bits of the token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colour_cyan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; 7 cyan macro wordlist "colon" word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colour_yellow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; 8 yellow "immediate" 27 bit number in the high bits of the token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colour_white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; 9 white lower-case comment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colour_white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; A first letter capital comment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colour_white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; B white upper-case comment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colour_magenta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; C magenta variable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colour_silver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; D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colour_blue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; E editor formatting commands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dd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colour_black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; 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3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0" y="1104029"/>
            <a:ext cx="12192000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looking forward to discovering new ways of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simplifying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total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by </a:t>
            </a:r>
          </a:p>
        </p:txBody>
      </p:sp>
    </p:spTree>
    <p:extLst>
      <p:ext uri="{BB962C8B-B14F-4D97-AF65-F5344CB8AC3E}">
        <p14:creationId xmlns:p14="http://schemas.microsoft.com/office/powerpoint/2010/main" val="358650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0" y="1104029"/>
            <a:ext cx="12192000" cy="264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looking forward to discovering new ways of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simplifying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total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by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carefully controlled complexity into certain key areas 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1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565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0" y="1104029"/>
            <a:ext cx="12192000" cy="3196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looking forward to discovering new ways of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simplifying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total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by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carefully controlled complexity into certain key areas :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3600" dirty="0"/>
              <a:t>Version control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5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0" y="1104029"/>
            <a:ext cx="12192000" cy="375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looking forward to discovering new ways of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simplifying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total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by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carefully controlled complexity into certain key areas :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3600" dirty="0"/>
              <a:t>Version control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3600" dirty="0"/>
              <a:t>Multi-language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25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0" y="1104029"/>
            <a:ext cx="12192000" cy="4304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looking forward to discovering new ways of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simplifying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total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by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carefully controlled complexity into certain key areas :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3600" dirty="0"/>
              <a:t>Version control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3600" dirty="0"/>
              <a:t>Multi-language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3600" dirty="0"/>
              <a:t>Multi-user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92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DDCB72-DD79-438E-BD19-8BB2D16AFD5F}"/>
              </a:ext>
            </a:extLst>
          </p:cNvPr>
          <p:cNvSpPr/>
          <p:nvPr/>
        </p:nvSpPr>
        <p:spPr>
          <a:xfrm>
            <a:off x="0" y="1104029"/>
            <a:ext cx="12192000" cy="4858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looking forward to discovering new ways of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simplifying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total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US" sz="36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Forth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by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carefully controlled complexity into certain key areas :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3600" dirty="0"/>
              <a:t>Version control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3600" dirty="0"/>
              <a:t>Multi-language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3600" dirty="0"/>
              <a:t>Multi-user</a:t>
            </a:r>
          </a:p>
          <a:p>
            <a:pPr marL="4229100" lvl="8" indent="-571500">
              <a:buFont typeface="Arial" panose="020B0604020202020204" pitchFamily="34" charset="0"/>
              <a:buChar char="•"/>
            </a:pPr>
            <a:r>
              <a:rPr lang="de-DE" sz="3600" dirty="0"/>
              <a:t>Test framework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de-D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3200" dirty="0"/>
              <a:t> : squared ( n -- n )   dup * 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3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File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98956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OS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509046" y="252610"/>
            <a:ext cx="5110746" cy="2185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2850516"/>
            <a:ext cx="2808077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65EF0C-10FF-48A2-A5FF-011FF9B07F60}"/>
              </a:ext>
            </a:extLst>
          </p:cNvPr>
          <p:cNvCxnSpPr>
            <a:cxnSpLocks/>
          </p:cNvCxnSpPr>
          <p:nvPr/>
        </p:nvCxnSpPr>
        <p:spPr>
          <a:xfrm flipH="1">
            <a:off x="3757185" y="1403036"/>
            <a:ext cx="2229961" cy="1508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747CF6-EFC0-49BE-8AA3-92F2F1265801}"/>
              </a:ext>
            </a:extLst>
          </p:cNvPr>
          <p:cNvCxnSpPr>
            <a:cxnSpLocks/>
          </p:cNvCxnSpPr>
          <p:nvPr/>
        </p:nvCxnSpPr>
        <p:spPr>
          <a:xfrm flipH="1">
            <a:off x="3873794" y="1525714"/>
            <a:ext cx="1635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A90CCB-411D-4DBE-8276-D2F6F9A211E3}"/>
              </a:ext>
            </a:extLst>
          </p:cNvPr>
          <p:cNvCxnSpPr>
            <a:cxnSpLocks/>
          </p:cNvCxnSpPr>
          <p:nvPr/>
        </p:nvCxnSpPr>
        <p:spPr>
          <a:xfrm>
            <a:off x="6653210" y="3568542"/>
            <a:ext cx="1240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B9D1EC-456F-40B4-9D05-25E167C5522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297300" y="4204733"/>
            <a:ext cx="0" cy="31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360927-6A22-42AC-812D-F60F364F76A0}"/>
              </a:ext>
            </a:extLst>
          </p:cNvPr>
          <p:cNvSpPr/>
          <p:nvPr/>
        </p:nvSpPr>
        <p:spPr>
          <a:xfrm>
            <a:off x="6828785" y="3287811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include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A84A7F-B6D0-4E70-B9F0-1A065C43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88" y="747729"/>
            <a:ext cx="4079259" cy="6567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BE653EB-60FB-40E3-B8E0-E7B880D9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949" y="1562434"/>
            <a:ext cx="2194936" cy="8050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3342A44-4FFC-44D6-AA3C-ED6B2B45AA71}"/>
              </a:ext>
            </a:extLst>
          </p:cNvPr>
          <p:cNvSpPr txBox="1"/>
          <p:nvPr/>
        </p:nvSpPr>
        <p:spPr>
          <a:xfrm>
            <a:off x="896183" y="5929313"/>
            <a:ext cx="575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70C0"/>
                </a:solidFill>
              </a:rPr>
              <a:t>Traditional Text Editor Forth</a:t>
            </a:r>
          </a:p>
        </p:txBody>
      </p:sp>
    </p:spTree>
    <p:extLst>
      <p:ext uri="{BB962C8B-B14F-4D97-AF65-F5344CB8AC3E}">
        <p14:creationId xmlns:p14="http://schemas.microsoft.com/office/powerpoint/2010/main" val="1872858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3200" dirty="0"/>
              <a:t> </a:t>
            </a:r>
            <a:r>
              <a:rPr lang="de-DE" sz="3200" dirty="0">
                <a:solidFill>
                  <a:srgbClr val="FF0000"/>
                </a:solidFill>
              </a:rPr>
              <a:t>:</a:t>
            </a:r>
            <a:r>
              <a:rPr lang="de-DE" sz="3200" dirty="0"/>
              <a:t> squared ( n -- n )   dup * 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3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File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98956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OS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509046" y="252610"/>
            <a:ext cx="5110746" cy="21852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2850516"/>
            <a:ext cx="2808077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</a:p>
          <a:p>
            <a:r>
              <a:rPr lang="de-DE" dirty="0"/>
              <a:t>   </a:t>
            </a:r>
          </a:p>
          <a:p>
            <a:r>
              <a:rPr lang="de-DE" dirty="0">
                <a:solidFill>
                  <a:srgbClr val="FF0000"/>
                </a:solidFill>
              </a:rPr>
              <a:t>       Parser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65EF0C-10FF-48A2-A5FF-011FF9B07F60}"/>
              </a:ext>
            </a:extLst>
          </p:cNvPr>
          <p:cNvCxnSpPr>
            <a:cxnSpLocks/>
          </p:cNvCxnSpPr>
          <p:nvPr/>
        </p:nvCxnSpPr>
        <p:spPr>
          <a:xfrm flipH="1">
            <a:off x="3757185" y="1403036"/>
            <a:ext cx="2229961" cy="1508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747CF6-EFC0-49BE-8AA3-92F2F1265801}"/>
              </a:ext>
            </a:extLst>
          </p:cNvPr>
          <p:cNvCxnSpPr>
            <a:cxnSpLocks/>
          </p:cNvCxnSpPr>
          <p:nvPr/>
        </p:nvCxnSpPr>
        <p:spPr>
          <a:xfrm flipH="1">
            <a:off x="3873794" y="1525714"/>
            <a:ext cx="1635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A90CCB-411D-4DBE-8276-D2F6F9A211E3}"/>
              </a:ext>
            </a:extLst>
          </p:cNvPr>
          <p:cNvCxnSpPr>
            <a:cxnSpLocks/>
          </p:cNvCxnSpPr>
          <p:nvPr/>
        </p:nvCxnSpPr>
        <p:spPr>
          <a:xfrm>
            <a:off x="6653210" y="3568542"/>
            <a:ext cx="1240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B9D1EC-456F-40B4-9D05-25E167C5522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297300" y="4204733"/>
            <a:ext cx="0" cy="31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360927-6A22-42AC-812D-F60F364F76A0}"/>
              </a:ext>
            </a:extLst>
          </p:cNvPr>
          <p:cNvSpPr/>
          <p:nvPr/>
        </p:nvSpPr>
        <p:spPr>
          <a:xfrm>
            <a:off x="6828785" y="3287811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include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A84A7F-B6D0-4E70-B9F0-1A065C43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88" y="747729"/>
            <a:ext cx="4079259" cy="6567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BE653EB-60FB-40E3-B8E0-E7B880D99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949" y="1562434"/>
            <a:ext cx="2194936" cy="8050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3342A44-4FFC-44D6-AA3C-ED6B2B45AA71}"/>
              </a:ext>
            </a:extLst>
          </p:cNvPr>
          <p:cNvSpPr txBox="1"/>
          <p:nvPr/>
        </p:nvSpPr>
        <p:spPr>
          <a:xfrm>
            <a:off x="896183" y="5929313"/>
            <a:ext cx="5757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0070C0"/>
                </a:solidFill>
              </a:rPr>
              <a:t>Traditional Text Editor Forth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DD10F2-D581-491F-8E99-3FA4A06B376B}"/>
              </a:ext>
            </a:extLst>
          </p:cNvPr>
          <p:cNvCxnSpPr>
            <a:cxnSpLocks/>
          </p:cNvCxnSpPr>
          <p:nvPr/>
        </p:nvCxnSpPr>
        <p:spPr>
          <a:xfrm flipV="1">
            <a:off x="1129069" y="3727381"/>
            <a:ext cx="7124702" cy="42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9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2400" dirty="0"/>
              <a:t> </a:t>
            </a:r>
            <a:r>
              <a:rPr lang="de-DE" sz="2400" dirty="0">
                <a:solidFill>
                  <a:srgbClr val="FF0000"/>
                </a:solidFill>
              </a:rPr>
              <a:t>&lt;r&gt;squared</a:t>
            </a:r>
            <a:r>
              <a:rPr lang="de-DE" sz="2400" dirty="0"/>
              <a:t> &lt;w&gt;n-n </a:t>
            </a:r>
            <a:r>
              <a:rPr lang="de-DE" sz="2400" dirty="0">
                <a:solidFill>
                  <a:srgbClr val="00B050"/>
                </a:solidFill>
              </a:rPr>
              <a:t>&lt;g&gt;dup &lt;g&gt;* &lt;g&gt;;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5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Block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873729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Hardware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499521" y="285294"/>
            <a:ext cx="5201817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                                              F4</a:t>
            </a:r>
          </a:p>
          <a:p>
            <a:r>
              <a:rPr lang="de-DE" sz="2800" dirty="0">
                <a:solidFill>
                  <a:srgbClr val="FF0000"/>
                </a:solidFill>
              </a:rPr>
              <a:t>      squared</a:t>
            </a:r>
            <a:r>
              <a:rPr lang="de-DE" sz="2800" dirty="0"/>
              <a:t> n-n </a:t>
            </a:r>
            <a:r>
              <a:rPr lang="de-DE" sz="2800">
                <a:solidFill>
                  <a:srgbClr val="00B050"/>
                </a:solidFill>
              </a:rPr>
              <a:t>dup * </a:t>
            </a:r>
            <a:r>
              <a:rPr lang="de-DE" sz="2800" dirty="0">
                <a:solidFill>
                  <a:srgbClr val="00B050"/>
                </a:solidFill>
              </a:rPr>
              <a:t>;</a:t>
            </a:r>
            <a:endParaRPr lang="de-DE" sz="2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3158293"/>
            <a:ext cx="2808077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15353-DD3D-4DF2-BEE5-1F70CE99E5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24" y="1525714"/>
            <a:ext cx="1236451" cy="831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6A08AE-E0C1-4063-9132-8292D4A03277}"/>
              </a:ext>
            </a:extLst>
          </p:cNvPr>
          <p:cNvCxnSpPr>
            <a:cxnSpLocks/>
          </p:cNvCxnSpPr>
          <p:nvPr/>
        </p:nvCxnSpPr>
        <p:spPr>
          <a:xfrm flipH="1">
            <a:off x="3873793" y="1525714"/>
            <a:ext cx="1625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420AC1-ECB1-44D7-A019-90AC39A2335C}"/>
              </a:ext>
            </a:extLst>
          </p:cNvPr>
          <p:cNvCxnSpPr>
            <a:cxnSpLocks/>
          </p:cNvCxnSpPr>
          <p:nvPr/>
        </p:nvCxnSpPr>
        <p:spPr>
          <a:xfrm flipH="1">
            <a:off x="1328742" y="1708818"/>
            <a:ext cx="7415208" cy="234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8EF22B-6053-40B2-8B18-316C2EB75D97}"/>
              </a:ext>
            </a:extLst>
          </p:cNvPr>
          <p:cNvCxnSpPr>
            <a:cxnSpLocks/>
          </p:cNvCxnSpPr>
          <p:nvPr/>
        </p:nvCxnSpPr>
        <p:spPr>
          <a:xfrm flipH="1">
            <a:off x="3873794" y="1760052"/>
            <a:ext cx="5041606" cy="229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252C8C3-57C5-4F8E-916B-120CF591B2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1525714"/>
            <a:ext cx="1357313" cy="852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4F1995-25D3-4B47-8AF0-2F7EFE8732B3}"/>
              </a:ext>
            </a:extLst>
          </p:cNvPr>
          <p:cNvCxnSpPr>
            <a:cxnSpLocks/>
          </p:cNvCxnSpPr>
          <p:nvPr/>
        </p:nvCxnSpPr>
        <p:spPr>
          <a:xfrm flipH="1">
            <a:off x="4089131" y="2139969"/>
            <a:ext cx="5754957" cy="194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F525F5-C601-43B5-9B02-DA2E006D118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172575" y="1952034"/>
            <a:ext cx="171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D3AB3-4F86-460A-8851-7AA072CDB5A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653211" y="3558403"/>
            <a:ext cx="1240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8D4436-37AB-4554-A19A-3AD45DA1C82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297300" y="3958512"/>
            <a:ext cx="0" cy="56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5A55B2-5153-4689-9CB7-CC8E2A85C429}"/>
              </a:ext>
            </a:extLst>
          </p:cNvPr>
          <p:cNvSpPr txBox="1"/>
          <p:nvPr/>
        </p:nvSpPr>
        <p:spPr>
          <a:xfrm>
            <a:off x="7029449" y="3271838"/>
            <a:ext cx="6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0DDCFC-4D8C-40BE-AA9E-BCB0E7CD169C}"/>
              </a:ext>
            </a:extLst>
          </p:cNvPr>
          <p:cNvSpPr txBox="1"/>
          <p:nvPr/>
        </p:nvSpPr>
        <p:spPr>
          <a:xfrm>
            <a:off x="896183" y="5811517"/>
            <a:ext cx="5757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B050"/>
                </a:solidFill>
              </a:rPr>
              <a:t>color</a:t>
            </a:r>
            <a:r>
              <a:rPr lang="de-DE" sz="4400" dirty="0">
                <a:solidFill>
                  <a:srgbClr val="FF0000"/>
                </a:solidFill>
              </a:rPr>
              <a:t>Forth  </a:t>
            </a:r>
            <a:r>
              <a:rPr lang="de-DE" sz="4400" dirty="0"/>
              <a:t>native mode</a:t>
            </a:r>
          </a:p>
        </p:txBody>
      </p:sp>
    </p:spTree>
    <p:extLst>
      <p:ext uri="{BB962C8B-B14F-4D97-AF65-F5344CB8AC3E}">
        <p14:creationId xmlns:p14="http://schemas.microsoft.com/office/powerpoint/2010/main" val="800745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2400" dirty="0"/>
              <a:t> </a:t>
            </a:r>
            <a:r>
              <a:rPr lang="de-DE" sz="2400" dirty="0">
                <a:solidFill>
                  <a:srgbClr val="FF0000"/>
                </a:solidFill>
              </a:rPr>
              <a:t>&lt;r&gt;squared</a:t>
            </a:r>
            <a:r>
              <a:rPr lang="de-DE" sz="2400" dirty="0"/>
              <a:t> &lt;w&gt;n-n </a:t>
            </a:r>
            <a:r>
              <a:rPr lang="de-DE" sz="2400" dirty="0">
                <a:solidFill>
                  <a:srgbClr val="00B050"/>
                </a:solidFill>
              </a:rPr>
              <a:t>&lt;g&gt;dup &lt;g&gt;* &lt;g&gt;;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5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Block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873729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Hardware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499521" y="285294"/>
            <a:ext cx="5201817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                                              F4</a:t>
            </a:r>
          </a:p>
          <a:p>
            <a:r>
              <a:rPr lang="de-DE" sz="2800" dirty="0">
                <a:solidFill>
                  <a:srgbClr val="FF0000"/>
                </a:solidFill>
              </a:rPr>
              <a:t>      : squared</a:t>
            </a:r>
            <a:r>
              <a:rPr lang="de-DE" sz="2800" dirty="0"/>
              <a:t> ( n – n ) </a:t>
            </a:r>
            <a:r>
              <a:rPr lang="de-DE" sz="2800" dirty="0">
                <a:solidFill>
                  <a:srgbClr val="00B050"/>
                </a:solidFill>
              </a:rPr>
              <a:t>dup * ;</a:t>
            </a:r>
            <a:endParaRPr lang="de-DE" sz="2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3158293"/>
            <a:ext cx="2808077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15353-DD3D-4DF2-BEE5-1F70CE99E5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24" y="1525714"/>
            <a:ext cx="1236451" cy="831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6A08AE-E0C1-4063-9132-8292D4A03277}"/>
              </a:ext>
            </a:extLst>
          </p:cNvPr>
          <p:cNvCxnSpPr>
            <a:cxnSpLocks/>
          </p:cNvCxnSpPr>
          <p:nvPr/>
        </p:nvCxnSpPr>
        <p:spPr>
          <a:xfrm flipH="1">
            <a:off x="3873793" y="1525714"/>
            <a:ext cx="1625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420AC1-ECB1-44D7-A019-90AC39A2335C}"/>
              </a:ext>
            </a:extLst>
          </p:cNvPr>
          <p:cNvCxnSpPr>
            <a:cxnSpLocks/>
          </p:cNvCxnSpPr>
          <p:nvPr/>
        </p:nvCxnSpPr>
        <p:spPr>
          <a:xfrm flipH="1">
            <a:off x="1328742" y="1708818"/>
            <a:ext cx="7415208" cy="234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8EF22B-6053-40B2-8B18-316C2EB75D97}"/>
              </a:ext>
            </a:extLst>
          </p:cNvPr>
          <p:cNvCxnSpPr>
            <a:cxnSpLocks/>
          </p:cNvCxnSpPr>
          <p:nvPr/>
        </p:nvCxnSpPr>
        <p:spPr>
          <a:xfrm flipH="1">
            <a:off x="3873794" y="1760052"/>
            <a:ext cx="5041606" cy="229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252C8C3-57C5-4F8E-916B-120CF591B2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1525714"/>
            <a:ext cx="1357313" cy="852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4F1995-25D3-4B47-8AF0-2F7EFE8732B3}"/>
              </a:ext>
            </a:extLst>
          </p:cNvPr>
          <p:cNvCxnSpPr>
            <a:cxnSpLocks/>
          </p:cNvCxnSpPr>
          <p:nvPr/>
        </p:nvCxnSpPr>
        <p:spPr>
          <a:xfrm flipH="1">
            <a:off x="4089131" y="2139969"/>
            <a:ext cx="5754957" cy="194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F525F5-C601-43B5-9B02-DA2E006D118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172575" y="1952034"/>
            <a:ext cx="171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D3AB3-4F86-460A-8851-7AA072CDB5A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653211" y="3558403"/>
            <a:ext cx="1240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8D4436-37AB-4554-A19A-3AD45DA1C82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297300" y="3958512"/>
            <a:ext cx="0" cy="56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5A55B2-5153-4689-9CB7-CC8E2A85C429}"/>
              </a:ext>
            </a:extLst>
          </p:cNvPr>
          <p:cNvSpPr txBox="1"/>
          <p:nvPr/>
        </p:nvSpPr>
        <p:spPr>
          <a:xfrm>
            <a:off x="7029449" y="3271838"/>
            <a:ext cx="6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4B1795-3C67-4F13-B287-1945DBADA151}"/>
              </a:ext>
            </a:extLst>
          </p:cNvPr>
          <p:cNvSpPr txBox="1"/>
          <p:nvPr/>
        </p:nvSpPr>
        <p:spPr>
          <a:xfrm>
            <a:off x="896183" y="5811517"/>
            <a:ext cx="6825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B050"/>
                </a:solidFill>
              </a:rPr>
              <a:t>color</a:t>
            </a:r>
            <a:r>
              <a:rPr lang="de-DE" sz="4400" dirty="0">
                <a:solidFill>
                  <a:srgbClr val="FF0000"/>
                </a:solidFill>
              </a:rPr>
              <a:t>Forth </a:t>
            </a:r>
            <a:r>
              <a:rPr lang="de-DE" sz="4000" dirty="0"/>
              <a:t>colour-blind mode</a:t>
            </a:r>
          </a:p>
        </p:txBody>
      </p:sp>
    </p:spTree>
    <p:extLst>
      <p:ext uri="{BB962C8B-B14F-4D97-AF65-F5344CB8AC3E}">
        <p14:creationId xmlns:p14="http://schemas.microsoft.com/office/powerpoint/2010/main" val="3456451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F89CD-4DFC-428C-9473-E68B65F19C69}"/>
              </a:ext>
            </a:extLst>
          </p:cNvPr>
          <p:cNvSpPr txBox="1"/>
          <p:nvPr/>
        </p:nvSpPr>
        <p:spPr>
          <a:xfrm>
            <a:off x="896185" y="3419903"/>
            <a:ext cx="5757027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3200" dirty="0"/>
          </a:p>
          <a:p>
            <a:r>
              <a:rPr lang="de-DE" sz="2400" dirty="0"/>
              <a:t> </a:t>
            </a:r>
            <a:r>
              <a:rPr lang="de-DE" sz="2400" dirty="0">
                <a:solidFill>
                  <a:srgbClr val="FF0000"/>
                </a:solidFill>
              </a:rPr>
              <a:t>&lt;r&gt;squared</a:t>
            </a:r>
            <a:r>
              <a:rPr lang="de-DE" sz="2400" dirty="0"/>
              <a:t> &lt;w&gt;n-n </a:t>
            </a:r>
            <a:r>
              <a:rPr lang="de-DE" sz="2400" dirty="0">
                <a:solidFill>
                  <a:srgbClr val="00B050"/>
                </a:solidFill>
              </a:rPr>
              <a:t>&lt;g&gt;dup &lt;g&gt;* &lt;g&gt;;</a:t>
            </a:r>
          </a:p>
          <a:p>
            <a:endParaRPr lang="de-DE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4E48-5E38-4D8F-952D-2834E79373BF}"/>
              </a:ext>
            </a:extLst>
          </p:cNvPr>
          <p:cNvSpPr txBox="1"/>
          <p:nvPr/>
        </p:nvSpPr>
        <p:spPr>
          <a:xfrm>
            <a:off x="896185" y="2896683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Block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F6447-353B-4387-8D9B-E6080C3C4366}"/>
              </a:ext>
            </a:extLst>
          </p:cNvPr>
          <p:cNvSpPr txBox="1"/>
          <p:nvPr/>
        </p:nvSpPr>
        <p:spPr>
          <a:xfrm>
            <a:off x="896184" y="4873729"/>
            <a:ext cx="57570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Hardware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288B4-0CD4-4201-9D66-A199BC56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84" y="684197"/>
            <a:ext cx="2977609" cy="16941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AF855-A694-40BE-90DC-DA88357EB8D6}"/>
              </a:ext>
            </a:extLst>
          </p:cNvPr>
          <p:cNvSpPr txBox="1"/>
          <p:nvPr/>
        </p:nvSpPr>
        <p:spPr>
          <a:xfrm>
            <a:off x="5499521" y="285294"/>
            <a:ext cx="5201817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Editor                                              F7</a:t>
            </a:r>
          </a:p>
          <a:p>
            <a:r>
              <a:rPr lang="de-DE" sz="2800" dirty="0">
                <a:solidFill>
                  <a:srgbClr val="FF0000"/>
                </a:solidFill>
              </a:rPr>
              <a:t> : </a:t>
            </a:r>
            <a:r>
              <a:rPr lang="de-DE" sz="2800" dirty="0">
                <a:solidFill>
                  <a:srgbClr val="FF0000"/>
                </a:solidFill>
                <a:highlight>
                  <a:srgbClr val="FFFF00"/>
                </a:highlight>
              </a:rPr>
              <a:t>zum-quadrat</a:t>
            </a:r>
            <a:r>
              <a:rPr lang="de-DE" sz="2800" dirty="0"/>
              <a:t> ( n – n ) </a:t>
            </a:r>
            <a:r>
              <a:rPr lang="de-DE" sz="2800" dirty="0">
                <a:solidFill>
                  <a:srgbClr val="00B050"/>
                </a:solidFill>
              </a:rPr>
              <a:t>dup * ;</a:t>
            </a:r>
            <a:endParaRPr lang="de-DE" sz="2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2D8D0-EB60-4895-836B-6EE713EB1B4A}"/>
              </a:ext>
            </a:extLst>
          </p:cNvPr>
          <p:cNvSpPr txBox="1"/>
          <p:nvPr/>
        </p:nvSpPr>
        <p:spPr>
          <a:xfrm>
            <a:off x="7893261" y="3158293"/>
            <a:ext cx="2808077" cy="8002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Compiler</a:t>
            </a:r>
            <a:endParaRPr lang="de-DE" dirty="0"/>
          </a:p>
          <a:p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08515-A520-4828-BF1F-50DB058B68C7}"/>
              </a:ext>
            </a:extLst>
          </p:cNvPr>
          <p:cNvSpPr txBox="1"/>
          <p:nvPr/>
        </p:nvSpPr>
        <p:spPr>
          <a:xfrm>
            <a:off x="7893261" y="4524393"/>
            <a:ext cx="2808077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/>
              <a:t>Output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815353-DD3D-4DF2-BEE5-1F70CE99E5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24" y="1525714"/>
            <a:ext cx="1236451" cy="831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6A08AE-E0C1-4063-9132-8292D4A03277}"/>
              </a:ext>
            </a:extLst>
          </p:cNvPr>
          <p:cNvCxnSpPr>
            <a:cxnSpLocks/>
          </p:cNvCxnSpPr>
          <p:nvPr/>
        </p:nvCxnSpPr>
        <p:spPr>
          <a:xfrm flipH="1">
            <a:off x="3873793" y="1525714"/>
            <a:ext cx="1625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420AC1-ECB1-44D7-A019-90AC39A2335C}"/>
              </a:ext>
            </a:extLst>
          </p:cNvPr>
          <p:cNvCxnSpPr>
            <a:cxnSpLocks/>
          </p:cNvCxnSpPr>
          <p:nvPr/>
        </p:nvCxnSpPr>
        <p:spPr>
          <a:xfrm flipH="1">
            <a:off x="1328742" y="1708818"/>
            <a:ext cx="7415208" cy="234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8EF22B-6053-40B2-8B18-316C2EB75D97}"/>
              </a:ext>
            </a:extLst>
          </p:cNvPr>
          <p:cNvCxnSpPr>
            <a:cxnSpLocks/>
          </p:cNvCxnSpPr>
          <p:nvPr/>
        </p:nvCxnSpPr>
        <p:spPr>
          <a:xfrm flipH="1">
            <a:off x="3873794" y="1760052"/>
            <a:ext cx="5041606" cy="229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252C8C3-57C5-4F8E-916B-120CF591B2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1525714"/>
            <a:ext cx="1357313" cy="852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4F1995-25D3-4B47-8AF0-2F7EFE8732B3}"/>
              </a:ext>
            </a:extLst>
          </p:cNvPr>
          <p:cNvCxnSpPr>
            <a:cxnSpLocks/>
          </p:cNvCxnSpPr>
          <p:nvPr/>
        </p:nvCxnSpPr>
        <p:spPr>
          <a:xfrm flipH="1">
            <a:off x="4089131" y="2139969"/>
            <a:ext cx="5754957" cy="194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F525F5-C601-43B5-9B02-DA2E006D118C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172575" y="1952034"/>
            <a:ext cx="171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BD3AB3-4F86-460A-8851-7AA072CDB5A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653211" y="3558403"/>
            <a:ext cx="1240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8D4436-37AB-4554-A19A-3AD45DA1C82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297300" y="3958512"/>
            <a:ext cx="0" cy="56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5A55B2-5153-4689-9CB7-CC8E2A85C429}"/>
              </a:ext>
            </a:extLst>
          </p:cNvPr>
          <p:cNvSpPr txBox="1"/>
          <p:nvPr/>
        </p:nvSpPr>
        <p:spPr>
          <a:xfrm>
            <a:off x="7029449" y="3271838"/>
            <a:ext cx="6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0DDCFC-4D8C-40BE-AA9E-BCB0E7CD169C}"/>
              </a:ext>
            </a:extLst>
          </p:cNvPr>
          <p:cNvSpPr txBox="1"/>
          <p:nvPr/>
        </p:nvSpPr>
        <p:spPr>
          <a:xfrm>
            <a:off x="896183" y="5811517"/>
            <a:ext cx="5757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B050"/>
                </a:solidFill>
              </a:rPr>
              <a:t>color</a:t>
            </a:r>
            <a:r>
              <a:rPr lang="de-DE" sz="4400" dirty="0">
                <a:solidFill>
                  <a:srgbClr val="FF0000"/>
                </a:solidFill>
              </a:rPr>
              <a:t>Forth   </a:t>
            </a:r>
            <a:r>
              <a:rPr lang="de-DE" sz="4400" dirty="0"/>
              <a:t>Deutsch</a:t>
            </a:r>
          </a:p>
        </p:txBody>
      </p:sp>
    </p:spTree>
    <p:extLst>
      <p:ext uri="{BB962C8B-B14F-4D97-AF65-F5344CB8AC3E}">
        <p14:creationId xmlns:p14="http://schemas.microsoft.com/office/powerpoint/2010/main" val="1450421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94160-62DE-4017-BCAE-59F779D3D0B4}"/>
              </a:ext>
            </a:extLst>
          </p:cNvPr>
          <p:cNvSpPr txBox="1"/>
          <p:nvPr/>
        </p:nvSpPr>
        <p:spPr>
          <a:xfrm>
            <a:off x="525379" y="586498"/>
            <a:ext cx="111412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The possibilities are endless</a:t>
            </a:r>
          </a:p>
          <a:p>
            <a:pPr algn="ctr"/>
            <a:r>
              <a:rPr lang="de-DE" sz="4400" dirty="0"/>
              <a:t>because</a:t>
            </a:r>
          </a:p>
          <a:p>
            <a:pPr algn="ctr"/>
            <a:r>
              <a:rPr lang="de-DE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154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2400" dirty="0" err="1"/>
              <a:t>Edsger</a:t>
            </a:r>
            <a:r>
              <a:rPr lang="en-US" sz="2400" dirty="0"/>
              <a:t> Dijkstra in his 1968 paper Go To Statement Considered Harmful states that: </a:t>
            </a:r>
          </a:p>
          <a:p>
            <a:endParaRPr lang="en-US" sz="2800" dirty="0"/>
          </a:p>
          <a:p>
            <a:r>
              <a:rPr lang="en-US" sz="2800" b="1" dirty="0"/>
              <a:t>“we should […] do our utmost to shorten the conceptual gap between the static program and the dynamic process […]”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8583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94160-62DE-4017-BCAE-59F779D3D0B4}"/>
              </a:ext>
            </a:extLst>
          </p:cNvPr>
          <p:cNvSpPr txBox="1"/>
          <p:nvPr/>
        </p:nvSpPr>
        <p:spPr>
          <a:xfrm>
            <a:off x="525379" y="586498"/>
            <a:ext cx="111412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The possibilities are endless</a:t>
            </a:r>
          </a:p>
          <a:p>
            <a:pPr algn="ctr"/>
            <a:r>
              <a:rPr lang="de-DE" sz="4400" dirty="0"/>
              <a:t>because</a:t>
            </a:r>
          </a:p>
          <a:p>
            <a:pPr algn="ctr"/>
            <a:r>
              <a:rPr lang="de-DE" sz="4400" dirty="0"/>
              <a:t> „</a:t>
            </a:r>
            <a:r>
              <a:rPr lang="de-DE" sz="4400" dirty="0">
                <a:solidFill>
                  <a:srgbClr val="FF0000"/>
                </a:solidFill>
              </a:rPr>
              <a:t>color</a:t>
            </a:r>
            <a:r>
              <a:rPr lang="de-DE" sz="4400" dirty="0">
                <a:solidFill>
                  <a:srgbClr val="00B050"/>
                </a:solidFill>
              </a:rPr>
              <a:t>Forth</a:t>
            </a:r>
            <a:r>
              <a:rPr lang="de-DE" sz="4400" dirty="0"/>
              <a:t> is infinitely powerful“</a:t>
            </a:r>
          </a:p>
        </p:txBody>
      </p:sp>
    </p:spTree>
    <p:extLst>
      <p:ext uri="{BB962C8B-B14F-4D97-AF65-F5344CB8AC3E}">
        <p14:creationId xmlns:p14="http://schemas.microsoft.com/office/powerpoint/2010/main" val="4224406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94160-62DE-4017-BCAE-59F779D3D0B4}"/>
              </a:ext>
            </a:extLst>
          </p:cNvPr>
          <p:cNvSpPr txBox="1"/>
          <p:nvPr/>
        </p:nvSpPr>
        <p:spPr>
          <a:xfrm>
            <a:off x="525379" y="586498"/>
            <a:ext cx="111412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The possibilities are endless</a:t>
            </a:r>
          </a:p>
          <a:p>
            <a:pPr algn="ctr"/>
            <a:r>
              <a:rPr lang="de-DE" sz="4400" dirty="0"/>
              <a:t>because</a:t>
            </a:r>
          </a:p>
          <a:p>
            <a:pPr algn="ctr"/>
            <a:r>
              <a:rPr lang="de-DE" sz="4400" dirty="0"/>
              <a:t> „</a:t>
            </a:r>
            <a:r>
              <a:rPr lang="de-DE" sz="4400" dirty="0">
                <a:solidFill>
                  <a:srgbClr val="FF0000"/>
                </a:solidFill>
              </a:rPr>
              <a:t>color</a:t>
            </a:r>
            <a:r>
              <a:rPr lang="de-DE" sz="4400" dirty="0">
                <a:solidFill>
                  <a:srgbClr val="00B050"/>
                </a:solidFill>
              </a:rPr>
              <a:t>Forth</a:t>
            </a:r>
            <a:r>
              <a:rPr lang="de-DE" sz="4400" dirty="0"/>
              <a:t> is infinitely powerful“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26C19-9AAD-4715-AD9E-3F2EB35FA6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25" y="3107197"/>
            <a:ext cx="2638926" cy="1648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446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94160-62DE-4017-BCAE-59F779D3D0B4}"/>
              </a:ext>
            </a:extLst>
          </p:cNvPr>
          <p:cNvSpPr txBox="1"/>
          <p:nvPr/>
        </p:nvSpPr>
        <p:spPr>
          <a:xfrm>
            <a:off x="525379" y="586498"/>
            <a:ext cx="111412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The possibilities are endless</a:t>
            </a:r>
          </a:p>
          <a:p>
            <a:pPr algn="ctr"/>
            <a:r>
              <a:rPr lang="de-DE" sz="4400" dirty="0"/>
              <a:t>because</a:t>
            </a:r>
          </a:p>
          <a:p>
            <a:pPr algn="ctr"/>
            <a:r>
              <a:rPr lang="de-DE" sz="4400" dirty="0"/>
              <a:t> „</a:t>
            </a:r>
            <a:r>
              <a:rPr lang="de-DE" sz="4400" dirty="0">
                <a:solidFill>
                  <a:srgbClr val="FF0000"/>
                </a:solidFill>
              </a:rPr>
              <a:t>color</a:t>
            </a:r>
            <a:r>
              <a:rPr lang="de-DE" sz="4400" dirty="0">
                <a:solidFill>
                  <a:srgbClr val="00B050"/>
                </a:solidFill>
              </a:rPr>
              <a:t>Forth</a:t>
            </a:r>
            <a:r>
              <a:rPr lang="de-DE" sz="4400" dirty="0"/>
              <a:t> is infinitely powerful“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26C19-9AAD-4715-AD9E-3F2EB35FA6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25" y="3107197"/>
            <a:ext cx="2638926" cy="16483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A3B2DF-0758-418C-BA2D-41E15AF5D092}"/>
              </a:ext>
            </a:extLst>
          </p:cNvPr>
          <p:cNvSpPr txBox="1"/>
          <p:nvPr/>
        </p:nvSpPr>
        <p:spPr>
          <a:xfrm>
            <a:off x="820151" y="5246058"/>
            <a:ext cx="10238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48217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94160-62DE-4017-BCAE-59F779D3D0B4}"/>
              </a:ext>
            </a:extLst>
          </p:cNvPr>
          <p:cNvSpPr txBox="1"/>
          <p:nvPr/>
        </p:nvSpPr>
        <p:spPr>
          <a:xfrm>
            <a:off x="525379" y="586498"/>
            <a:ext cx="111412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The possibilities are endless</a:t>
            </a:r>
          </a:p>
          <a:p>
            <a:pPr algn="ctr"/>
            <a:r>
              <a:rPr lang="de-DE" sz="4400" dirty="0"/>
              <a:t>because</a:t>
            </a:r>
          </a:p>
          <a:p>
            <a:pPr algn="ctr"/>
            <a:r>
              <a:rPr lang="de-DE" sz="4400" dirty="0"/>
              <a:t> „</a:t>
            </a:r>
            <a:r>
              <a:rPr lang="de-DE" sz="4400" dirty="0">
                <a:solidFill>
                  <a:srgbClr val="FF0000"/>
                </a:solidFill>
              </a:rPr>
              <a:t>color</a:t>
            </a:r>
            <a:r>
              <a:rPr lang="de-DE" sz="4400" dirty="0">
                <a:solidFill>
                  <a:srgbClr val="00B050"/>
                </a:solidFill>
              </a:rPr>
              <a:t>Forth</a:t>
            </a:r>
            <a:r>
              <a:rPr lang="de-DE" sz="4400" dirty="0"/>
              <a:t> is infinitely powerful“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26C19-9AAD-4715-AD9E-3F2EB35FA6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25" y="3107197"/>
            <a:ext cx="2638926" cy="16483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A3B2DF-0758-418C-BA2D-41E15AF5D092}"/>
              </a:ext>
            </a:extLst>
          </p:cNvPr>
          <p:cNvSpPr txBox="1"/>
          <p:nvPr/>
        </p:nvSpPr>
        <p:spPr>
          <a:xfrm>
            <a:off x="820151" y="5246058"/>
            <a:ext cx="10238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/>
              <a:t>www.inventio.co.uk/cf2019</a:t>
            </a:r>
          </a:p>
        </p:txBody>
      </p:sp>
    </p:spTree>
    <p:extLst>
      <p:ext uri="{BB962C8B-B14F-4D97-AF65-F5344CB8AC3E}">
        <p14:creationId xmlns:p14="http://schemas.microsoft.com/office/powerpoint/2010/main" val="113528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2400" dirty="0" err="1"/>
              <a:t>Edsger</a:t>
            </a:r>
            <a:r>
              <a:rPr lang="en-US" sz="2400" dirty="0"/>
              <a:t> Dijkstra in his 1968 paper Go To Statement Considered Harmful states that: </a:t>
            </a:r>
          </a:p>
          <a:p>
            <a:endParaRPr lang="en-US" sz="2800" dirty="0"/>
          </a:p>
          <a:p>
            <a:r>
              <a:rPr lang="en-US" sz="2800" b="1" dirty="0"/>
              <a:t>“we should […] do our utmost to shorten the conceptual gap between the static program and the dynamic process […]”</a:t>
            </a:r>
          </a:p>
          <a:p>
            <a:endParaRPr lang="en-US" sz="2800" b="1" dirty="0"/>
          </a:p>
          <a:p>
            <a:r>
              <a:rPr lang="en-US" sz="2800" dirty="0"/>
              <a:t>… which I interpret as “shorten the conceptual gap between source text and program execution”.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628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420E28-BB43-4B61-A10C-0AD7F0023C3C}"/>
              </a:ext>
            </a:extLst>
          </p:cNvPr>
          <p:cNvSpPr/>
          <p:nvPr/>
        </p:nvSpPr>
        <p:spPr>
          <a:xfrm>
            <a:off x="346953" y="735955"/>
            <a:ext cx="1149809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Shortening the Conceptual Gap</a:t>
            </a:r>
          </a:p>
          <a:p>
            <a:endParaRPr lang="en-US" sz="2800" dirty="0"/>
          </a:p>
          <a:p>
            <a:r>
              <a:rPr lang="en-US" sz="2400" dirty="0" err="1"/>
              <a:t>Edsger</a:t>
            </a:r>
            <a:r>
              <a:rPr lang="en-US" sz="2400" dirty="0"/>
              <a:t> Dijkstra in his 1968 paper Go To Statement Considered Harmful states that: </a:t>
            </a:r>
          </a:p>
          <a:p>
            <a:endParaRPr lang="en-US" sz="2800" dirty="0"/>
          </a:p>
          <a:p>
            <a:r>
              <a:rPr lang="en-US" sz="2800" b="1" dirty="0"/>
              <a:t>“we should […] do our utmost to shorten the conceptual gap between the static program and the dynamic process […]”</a:t>
            </a:r>
          </a:p>
          <a:p>
            <a:endParaRPr lang="en-US" sz="2800" b="1" dirty="0"/>
          </a:p>
          <a:p>
            <a:r>
              <a:rPr lang="en-US" sz="2800" dirty="0"/>
              <a:t>… which I interpret as “shorten the conceptual gap between source text and program execution”. </a:t>
            </a:r>
          </a:p>
          <a:p>
            <a:endParaRPr lang="en-US" sz="2800" dirty="0"/>
          </a:p>
          <a:p>
            <a:r>
              <a:rPr lang="en-US" sz="2800" dirty="0"/>
              <a:t>That is, make it as easy as possible for someone reading the source to create a conceptual model of what the program will do when it runs.</a:t>
            </a:r>
          </a:p>
        </p:txBody>
      </p:sp>
    </p:spTree>
    <p:extLst>
      <p:ext uri="{BB962C8B-B14F-4D97-AF65-F5344CB8AC3E}">
        <p14:creationId xmlns:p14="http://schemas.microsoft.com/office/powerpoint/2010/main" val="187951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>
            <a:extLst>
              <a:ext uri="{FF2B5EF4-FFF2-40B4-BE49-F238E27FC236}">
                <a16:creationId xmlns:a16="http://schemas.microsoft.com/office/drawing/2014/main" id="{524903FF-8940-46E6-A8B0-3892A736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2862"/>
            <a:ext cx="11430000" cy="323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DB8E66-0394-472A-A732-27B8D3994D63}"/>
              </a:ext>
            </a:extLst>
          </p:cNvPr>
          <p:cNvSpPr/>
          <p:nvPr/>
        </p:nvSpPr>
        <p:spPr>
          <a:xfrm>
            <a:off x="381000" y="349842"/>
            <a:ext cx="11430000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Chuck Moore created </a:t>
            </a:r>
            <a:r>
              <a:rPr lang="en-US" sz="32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</a:t>
            </a:r>
            <a:r>
              <a:rPr lang="en-US" sz="3200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Forth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of his intentions was to use colour to replace punctuation: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0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1">
            <a:extLst>
              <a:ext uri="{FF2B5EF4-FFF2-40B4-BE49-F238E27FC236}">
                <a16:creationId xmlns:a16="http://schemas.microsoft.com/office/drawing/2014/main" id="{D61F040F-7305-4ABF-A001-9B94EE0F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0832"/>
            <a:ext cx="11430000" cy="3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6880EA-5A05-4CBD-9649-293E27660B63}"/>
              </a:ext>
            </a:extLst>
          </p:cNvPr>
          <p:cNvSpPr/>
          <p:nvPr/>
        </p:nvSpPr>
        <p:spPr>
          <a:xfrm>
            <a:off x="381000" y="602505"/>
            <a:ext cx="6096000" cy="5959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 this :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2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50294-2963-46CB-B55B-572EDA4D5180}"/>
              </a:ext>
            </a:extLst>
          </p:cNvPr>
          <p:cNvSpPr/>
          <p:nvPr/>
        </p:nvSpPr>
        <p:spPr>
          <a:xfrm>
            <a:off x="998621" y="1359567"/>
            <a:ext cx="10299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use of colour to replace punctuation is an interesting idea…</a:t>
            </a:r>
            <a:endParaRPr lang="de-DE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AED67-26EB-4B84-B0B7-A3A46DFC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43" y="2679235"/>
            <a:ext cx="19335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8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250294-2963-46CB-B55B-572EDA4D5180}"/>
              </a:ext>
            </a:extLst>
          </p:cNvPr>
          <p:cNvSpPr/>
          <p:nvPr/>
        </p:nvSpPr>
        <p:spPr>
          <a:xfrm>
            <a:off x="998621" y="1359567"/>
            <a:ext cx="10299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use of colour to replace punctuation is an interesting idea…</a:t>
            </a:r>
            <a:endParaRPr lang="de-DE" sz="3200" dirty="0"/>
          </a:p>
        </p:txBody>
      </p:sp>
      <p:pic>
        <p:nvPicPr>
          <p:cNvPr id="9218" name="Picture 2" descr="Image result for images light bulb idea">
            <a:extLst>
              <a:ext uri="{FF2B5EF4-FFF2-40B4-BE49-F238E27FC236}">
                <a16:creationId xmlns:a16="http://schemas.microsoft.com/office/drawing/2014/main" id="{CF74AA40-4504-4992-964C-E4363842A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18" y="2676275"/>
            <a:ext cx="19335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71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Microsoft Office PowerPoint</Application>
  <PresentationFormat>Widescreen</PresentationFormat>
  <Paragraphs>176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Howerd Oakford</dc:creator>
  <cp:lastModifiedBy>Howerd Oakford</cp:lastModifiedBy>
  <cp:revision>75</cp:revision>
  <dcterms:created xsi:type="dcterms:W3CDTF">2019-09-10T19:48:35Z</dcterms:created>
  <dcterms:modified xsi:type="dcterms:W3CDTF">2019-09-12T18:58:28Z</dcterms:modified>
</cp:coreProperties>
</file>