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2" r:id="rId2"/>
    <p:sldId id="257" r:id="rId3"/>
    <p:sldId id="340" r:id="rId4"/>
    <p:sldId id="429" r:id="rId5"/>
    <p:sldId id="343" r:id="rId6"/>
    <p:sldId id="393" r:id="rId7"/>
    <p:sldId id="396" r:id="rId8"/>
    <p:sldId id="397" r:id="rId9"/>
    <p:sldId id="402" r:id="rId10"/>
    <p:sldId id="398" r:id="rId11"/>
    <p:sldId id="401" r:id="rId12"/>
    <p:sldId id="399" r:id="rId13"/>
    <p:sldId id="403" r:id="rId14"/>
    <p:sldId id="404" r:id="rId15"/>
    <p:sldId id="413" r:id="rId16"/>
    <p:sldId id="417" r:id="rId17"/>
    <p:sldId id="416" r:id="rId18"/>
    <p:sldId id="414" r:id="rId19"/>
    <p:sldId id="406" r:id="rId20"/>
    <p:sldId id="409" r:id="rId21"/>
    <p:sldId id="412" r:id="rId22"/>
    <p:sldId id="411" r:id="rId23"/>
    <p:sldId id="418" r:id="rId24"/>
    <p:sldId id="419" r:id="rId25"/>
    <p:sldId id="421" r:id="rId26"/>
    <p:sldId id="422" r:id="rId27"/>
    <p:sldId id="423" r:id="rId28"/>
    <p:sldId id="424" r:id="rId29"/>
    <p:sldId id="304" r:id="rId30"/>
    <p:sldId id="305" r:id="rId31"/>
    <p:sldId id="306" r:id="rId32"/>
    <p:sldId id="428" r:id="rId33"/>
    <p:sldId id="308" r:id="rId34"/>
    <p:sldId id="425" r:id="rId35"/>
    <p:sldId id="427" r:id="rId36"/>
    <p:sldId id="42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erd Oakford" initials="HO" lastIdx="1" clrIdx="0">
    <p:extLst>
      <p:ext uri="{19B8F6BF-5375-455C-9EA6-DF929625EA0E}">
        <p15:presenceInfo xmlns:p15="http://schemas.microsoft.com/office/powerpoint/2012/main" userId="a09b211baf48f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1D38-F20F-4AFC-B4FB-041D7927E4A9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9390C-5BFF-4943-9367-F6A2A3F4CE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67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1F1-EC8A-4D32-86AA-ABCDDAA2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FFE1-6AA3-41EA-BD49-4ABFA983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201B-BB5E-4B40-8606-570D8E3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3542-8CD4-4339-9CB0-FC176CE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EFDC-2697-49E4-84AE-E08FBDD3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7411-4E55-4DF2-A2D2-159572F8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577E-3232-4D2E-B9FC-3ED3DCE2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A11F-81E3-4278-8E99-BA05EE4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233E-D9F2-4D03-A8A2-D7C27C7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A1EF-F3E7-45CA-8237-AA5D4F1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ED60E-B43B-4F34-9C0F-07784B1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9A65-B414-4935-8192-36BCCD0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0224-BEAF-42F0-9779-CC6D5F3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B88-A5CB-4418-9C8B-715C747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7636-A856-4C0B-A55A-0C88A9C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C247-08EB-45FF-B2E7-DA699A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2806-32FC-4FB0-857E-9046F56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355-927D-4FA5-A1AE-322EC63F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172D-08F2-44D1-A21E-9A5A9114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1E83-0F1A-48A2-A92D-2BAC98E6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8795-FC7B-4C82-8CBC-1ADE56E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6CCF-A875-409A-ADF2-AF411404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8BB-0CA9-4662-9C83-9C36F1F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FA6-0B93-4D04-ACED-3822595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24A5-1B83-4F32-B84D-937F06C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1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AD0-1C88-4F00-8282-1171EFBE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C83A-E8EE-472E-BE58-71B3C702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DE28-A403-4B78-929F-0753B6FC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93B9-03F6-48D7-A393-706BD722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DE27-47CB-4E22-9147-E9CE81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4F3B-C478-4BB7-8E86-7291D2C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EF6-BF74-4069-88D9-2F710FBF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2EE9-BDB8-45BC-BE40-E01FDF45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6D23-0DB8-4170-966B-3A91904B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08C0-4A7D-4AB3-B7F5-471FE40C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FC6F7-B01B-44A2-82C0-1A709A27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E5A48-1690-4594-9D27-4CC68330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AE128-4123-4750-A8A4-A975EC5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207A-65E2-4956-B398-55072145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388-DA69-48FA-BF70-5C85315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EABFB-9FA7-46AB-A371-3AB564CE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7106-F957-4131-B074-F75CBFA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9917E-0FCE-4A73-90F6-DEB5A015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F39B-68A6-4813-B677-6310F44E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1CDE7-44C7-4AF9-8579-903A7B15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CA4B-8F5C-4023-AD02-4CA9191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3E7-5EF4-41A3-94F6-9F388D8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4A8-146D-459F-B8E9-A886E20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F599-F379-4FE8-BEAF-34989D58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9D03-685C-4F5D-8FD3-1493874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818B-632C-4CAD-8C7F-FF6B7B0B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D8F7-821B-4259-B84C-1D2424C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3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ED1-B3DA-4349-8849-9D662739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E3064-E455-4299-835C-C08FBE36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AE81-944E-494E-A7C4-CB35D437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D8D-0B1E-4201-8D04-633ECFE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13.03.2021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D2AA-BCD5-45FE-9886-CD6D890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6FC1-5ECE-439F-AD6F-5A6F6689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48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17C7E-7E80-4CD9-BC2F-7BC7E414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BBEC-A31D-42F1-A120-590634D4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0C36-68A9-4C88-9BAF-DD2F03C3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13.03.2021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157-4BCD-4820-B83A-98DE375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colorForth in Black and White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7AA5-0BBA-47BC-8B05-04BED7BFD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1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ntio.co.uk/cf2022/Encoding%20ASCII%20into%20cf2022%20colorForth%20tokens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tio.co.uk/cf2022_2022Apr21.7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5CAB-F43B-4124-8D16-B52823C2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002" y="331492"/>
            <a:ext cx="9144000" cy="779366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0070C0"/>
                </a:solidFill>
              </a:rPr>
              <a:t>Forth2020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1798-E35F-4398-ACF9-5873E8F8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838"/>
            <a:ext cx="9144000" cy="184952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9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12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9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278FE5-7932-4D95-8018-7C48C04AF045}"/>
              </a:ext>
            </a:extLst>
          </p:cNvPr>
          <p:cNvSpPr txBox="1">
            <a:spLocks/>
          </p:cNvSpPr>
          <p:nvPr/>
        </p:nvSpPr>
        <p:spPr>
          <a:xfrm>
            <a:off x="1524000" y="5400989"/>
            <a:ext cx="91440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 </a:t>
            </a:r>
            <a:r>
              <a:rPr lang="de-DE" sz="3600" dirty="0"/>
              <a:t>2022 May 14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6A4026-162C-4E27-9ACD-AE60AE1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6F1A06-28FA-4AC0-A6E4-AE1134E7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</a:t>
            </a:fld>
            <a:endParaRPr lang="de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EACEA4-4A2F-4935-9B29-05DA58F5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445B7-4892-4EA7-95FA-01A0F68F9218}"/>
              </a:ext>
            </a:extLst>
          </p:cNvPr>
          <p:cNvSpPr txBox="1"/>
          <p:nvPr/>
        </p:nvSpPr>
        <p:spPr>
          <a:xfrm>
            <a:off x="1465002" y="3586365"/>
            <a:ext cx="8107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6000" dirty="0">
                <a:solidFill>
                  <a:srgbClr val="00B05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6000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2022</a:t>
            </a:r>
            <a:r>
              <a:rPr lang="en-US" sz="6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Under the Hood</a:t>
            </a:r>
            <a:endParaRPr lang="en-US" sz="800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10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01234567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89ABCDEF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"rtoeani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smcylgfw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6313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_rtoeani   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F102B-D39D-8FE2-04A0-CC91B6F6A07D}"/>
              </a:ext>
            </a:extLst>
          </p:cNvPr>
          <p:cNvSpPr txBox="1"/>
          <p:nvPr/>
        </p:nvSpPr>
        <p:spPr>
          <a:xfrm>
            <a:off x="838199" y="4276720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5 bits : </a:t>
            </a:r>
            <a:r>
              <a:rPr lang="de-DE" sz="2400" dirty="0">
                <a:highlight>
                  <a:srgbClr val="FFFF00"/>
                </a:highlight>
              </a:rPr>
              <a:t>smcylgfw</a:t>
            </a:r>
            <a:r>
              <a:rPr lang="de-DE" sz="2400" dirty="0"/>
              <a:t>  					prefix  </a:t>
            </a:r>
            <a:r>
              <a:rPr lang="de-DE" sz="2400" dirty="0">
                <a:highlight>
                  <a:srgbClr val="00FFFF"/>
                </a:highlight>
              </a:rPr>
              <a:t>10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180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01234567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89ABCDEF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"rtoeani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smcylgfw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6313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_rtoeani   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F102B-D39D-8FE2-04A0-CC91B6F6A07D}"/>
              </a:ext>
            </a:extLst>
          </p:cNvPr>
          <p:cNvSpPr txBox="1"/>
          <p:nvPr/>
        </p:nvSpPr>
        <p:spPr>
          <a:xfrm>
            <a:off x="838199" y="4276720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5 bits : </a:t>
            </a:r>
            <a:r>
              <a:rPr lang="de-DE" sz="2400" dirty="0">
                <a:highlight>
                  <a:srgbClr val="FFFF00"/>
                </a:highlight>
              </a:rPr>
              <a:t>smcylgfw</a:t>
            </a:r>
            <a:r>
              <a:rPr lang="de-DE" sz="2400" dirty="0"/>
              <a:t>  					prefix  </a:t>
            </a:r>
            <a:r>
              <a:rPr lang="de-DE" sz="2400" dirty="0">
                <a:highlight>
                  <a:srgbClr val="00FFFF"/>
                </a:highlight>
              </a:rPr>
              <a:t>10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59C11-9C73-9A59-42AA-91B86353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34" y="5082635"/>
            <a:ext cx="6286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01234567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89ABCDEF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"rtoeani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smcylgfw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4778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_rtoeani   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F102B-D39D-8FE2-04A0-CC91B6F6A07D}"/>
              </a:ext>
            </a:extLst>
          </p:cNvPr>
          <p:cNvSpPr txBox="1"/>
          <p:nvPr/>
        </p:nvSpPr>
        <p:spPr>
          <a:xfrm>
            <a:off x="838200" y="426338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5 bits : </a:t>
            </a:r>
            <a:r>
              <a:rPr lang="de-DE" sz="2400" dirty="0">
                <a:highlight>
                  <a:srgbClr val="FFFF00"/>
                </a:highlight>
              </a:rPr>
              <a:t>smcylgfw</a:t>
            </a:r>
            <a:r>
              <a:rPr lang="de-DE" sz="2400" dirty="0"/>
              <a:t>  					prefix  </a:t>
            </a:r>
            <a:r>
              <a:rPr lang="de-DE" sz="2400" dirty="0">
                <a:highlight>
                  <a:srgbClr val="00FFFF"/>
                </a:highlight>
              </a:rPr>
              <a:t>10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7BD7-8761-B3C0-447B-1DF8498F47C3}"/>
              </a:ext>
            </a:extLst>
          </p:cNvPr>
          <p:cNvSpPr txBox="1"/>
          <p:nvPr/>
        </p:nvSpPr>
        <p:spPr>
          <a:xfrm>
            <a:off x="1400536" y="4890309"/>
            <a:ext cx="626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Text	Hex		Binary                                        _                                    </a:t>
            </a:r>
          </a:p>
          <a:p>
            <a:r>
              <a:rPr lang="en-GB" dirty="0"/>
              <a:t>s 	80000000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000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r>
              <a:rPr lang="en-GB" dirty="0">
                <a:highlight>
                  <a:srgbClr val="0000FF"/>
                </a:highlight>
              </a:rPr>
              <a:t> </a:t>
            </a:r>
          </a:p>
          <a:p>
            <a:r>
              <a:rPr lang="en-GB" dirty="0"/>
              <a:t>ss 	84000000   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000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FF00FF"/>
                </a:highlight>
              </a:rPr>
              <a:t>000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endParaRPr lang="de-DE" dirty="0">
              <a:highlight>
                <a:srgbClr val="FF0000"/>
              </a:highlight>
            </a:endParaRPr>
          </a:p>
          <a:p>
            <a:r>
              <a:rPr lang="en-GB" dirty="0" err="1"/>
              <a:t>sss</a:t>
            </a:r>
            <a:r>
              <a:rPr lang="en-GB" dirty="0"/>
              <a:t> 	84200000   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000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FF00FF"/>
                </a:highlight>
              </a:rPr>
              <a:t>000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00FF"/>
                </a:highlight>
              </a:rPr>
              <a:t>000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endParaRPr lang="de-DE" dirty="0">
              <a:highlight>
                <a:srgbClr val="FF0000"/>
              </a:highlight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7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13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01234567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89ABCDEF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"rtoeani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smcylgfw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4778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_rtoeani   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F102B-D39D-8FE2-04A0-CC91B6F6A07D}"/>
              </a:ext>
            </a:extLst>
          </p:cNvPr>
          <p:cNvSpPr txBox="1"/>
          <p:nvPr/>
        </p:nvSpPr>
        <p:spPr>
          <a:xfrm>
            <a:off x="838199" y="426338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5 bits : </a:t>
            </a:r>
            <a:r>
              <a:rPr lang="de-DE" sz="2400" dirty="0">
                <a:highlight>
                  <a:srgbClr val="FFFF00"/>
                </a:highlight>
              </a:rPr>
              <a:t>smcylgfw</a:t>
            </a:r>
            <a:r>
              <a:rPr lang="de-DE" sz="2400" dirty="0"/>
              <a:t>  					prefix  </a:t>
            </a:r>
            <a:r>
              <a:rPr lang="de-DE" sz="2400" dirty="0">
                <a:highlight>
                  <a:srgbClr val="00FFFF"/>
                </a:highlight>
              </a:rPr>
              <a:t>10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7BD7-8761-B3C0-447B-1DF8498F47C3}"/>
              </a:ext>
            </a:extLst>
          </p:cNvPr>
          <p:cNvSpPr txBox="1"/>
          <p:nvPr/>
        </p:nvSpPr>
        <p:spPr>
          <a:xfrm>
            <a:off x="1400536" y="4890309"/>
            <a:ext cx="626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Text	Hex		Binary                                        _                                    </a:t>
            </a:r>
          </a:p>
          <a:p>
            <a:r>
              <a:rPr lang="en-GB" dirty="0"/>
              <a:t>m 	88000000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001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r>
              <a:rPr lang="en-GB" dirty="0">
                <a:highlight>
                  <a:srgbClr val="0000FF"/>
                </a:highlight>
              </a:rPr>
              <a:t> </a:t>
            </a:r>
          </a:p>
          <a:p>
            <a:r>
              <a:rPr lang="en-GB" dirty="0"/>
              <a:t>mm	8C400000   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001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FF00FF"/>
                </a:highlight>
              </a:rPr>
              <a:t>001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endParaRPr lang="de-DE" dirty="0">
              <a:highlight>
                <a:srgbClr val="FF0000"/>
              </a:highlight>
            </a:endParaRPr>
          </a:p>
          <a:p>
            <a:r>
              <a:rPr lang="en-GB" dirty="0"/>
              <a:t>mmm 	8C620000   	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FF00"/>
                </a:highlight>
              </a:rPr>
              <a:t>001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FF00FF"/>
                </a:highlight>
              </a:rPr>
              <a:t>001</a:t>
            </a:r>
            <a:r>
              <a:rPr lang="en-GB" dirty="0">
                <a:highlight>
                  <a:srgbClr val="00FFFF"/>
                </a:highlight>
              </a:rPr>
              <a:t>10</a:t>
            </a:r>
            <a:r>
              <a:rPr lang="en-GB" dirty="0">
                <a:highlight>
                  <a:srgbClr val="0000FF"/>
                </a:highlight>
              </a:rPr>
              <a:t>001</a:t>
            </a:r>
            <a:r>
              <a:rPr lang="en-GB" dirty="0">
                <a:highlight>
                  <a:srgbClr val="FF0000"/>
                </a:highlight>
              </a:rPr>
              <a:t>0000</a:t>
            </a:r>
            <a:endParaRPr lang="de-DE" dirty="0">
              <a:highlight>
                <a:srgbClr val="FF0000"/>
              </a:highlight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7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0123456789ABCDEF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0123456789ABCDEF0123456789ABCDEF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"rtoeanismcylgfw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dvpbhxuq0123456789j-k.z/;'!+@*,?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199" y="364778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_rtoeani   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F102B-D39D-8FE2-04A0-CC91B6F6A07D}"/>
              </a:ext>
            </a:extLst>
          </p:cNvPr>
          <p:cNvSpPr txBox="1"/>
          <p:nvPr/>
        </p:nvSpPr>
        <p:spPr>
          <a:xfrm>
            <a:off x="838199" y="4263389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5 bits : smcylgfw  					prefix  </a:t>
            </a:r>
            <a:r>
              <a:rPr lang="de-DE" sz="2400" dirty="0">
                <a:highlight>
                  <a:srgbClr val="00FFFF"/>
                </a:highlight>
              </a:rPr>
              <a:t>10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7CC1F-97E2-2296-8CF4-057799C5EE00}"/>
              </a:ext>
            </a:extLst>
          </p:cNvPr>
          <p:cNvSpPr txBox="1"/>
          <p:nvPr/>
        </p:nvSpPr>
        <p:spPr>
          <a:xfrm>
            <a:off x="838200" y="4878996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32 x 7 bits : </a:t>
            </a:r>
            <a:r>
              <a:rPr lang="de-DE" sz="2400" dirty="0">
                <a:highlight>
                  <a:srgbClr val="FFFF00"/>
                </a:highlight>
              </a:rPr>
              <a:t>dvpbhxuq0123456789j-k.z/;'!+@*,? </a:t>
            </a:r>
            <a:r>
              <a:rPr lang="de-DE" sz="2400" dirty="0"/>
              <a:t>  	prefix  </a:t>
            </a:r>
            <a:r>
              <a:rPr lang="de-DE" sz="2400" dirty="0">
                <a:highlight>
                  <a:srgbClr val="00FFFF"/>
                </a:highlight>
              </a:rPr>
              <a:t>11</a:t>
            </a:r>
            <a:r>
              <a:rPr lang="de-DE" sz="2400" dirty="0"/>
              <a:t>xxxxx</a:t>
            </a:r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826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4381B-F9E0-2CE0-CE05-BBE12205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10" y="2278853"/>
            <a:ext cx="3352379" cy="25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1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4381B-F9E0-2CE0-CE05-BBE12205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10" y="2278853"/>
            <a:ext cx="3352379" cy="25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B9CDB-909F-FC46-0B14-00C1443F26B6}"/>
              </a:ext>
            </a:extLst>
          </p:cNvPr>
          <p:cNvSpPr txBox="1"/>
          <p:nvPr/>
        </p:nvSpPr>
        <p:spPr>
          <a:xfrm>
            <a:off x="1323855" y="5132975"/>
            <a:ext cx="95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 </a:t>
            </a:r>
            <a:r>
              <a:rPr lang="en-GB" sz="2800" dirty="0" err="1"/>
              <a:t>Otarine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7768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4381B-F9E0-2CE0-CE05-BBE12205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10" y="2278853"/>
            <a:ext cx="3352379" cy="25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B9CDB-909F-FC46-0B14-00C1443F26B6}"/>
              </a:ext>
            </a:extLst>
          </p:cNvPr>
          <p:cNvSpPr txBox="1"/>
          <p:nvPr/>
        </p:nvSpPr>
        <p:spPr>
          <a:xfrm>
            <a:off x="1323855" y="5132975"/>
            <a:ext cx="95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otarine</a:t>
            </a:r>
            <a:r>
              <a:rPr lang="en-GB" sz="2800" dirty="0"/>
              <a:t>” is the only 7 letter English word that fits into one token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0542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4381B-F9E0-2CE0-CE05-BBE12205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10" y="2278853"/>
            <a:ext cx="3352379" cy="25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B9CDB-909F-FC46-0B14-00C1443F26B6}"/>
              </a:ext>
            </a:extLst>
          </p:cNvPr>
          <p:cNvSpPr txBox="1"/>
          <p:nvPr/>
        </p:nvSpPr>
        <p:spPr>
          <a:xfrm>
            <a:off x="1323855" y="5132975"/>
            <a:ext cx="95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otarine</a:t>
            </a:r>
            <a:r>
              <a:rPr lang="en-GB" sz="2800" dirty="0"/>
              <a:t>” is the only 7 letter English word that fits into one token</a:t>
            </a:r>
            <a:endParaRPr lang="de-D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2CA17-183D-E788-CB08-FF4D078F0E23}"/>
              </a:ext>
            </a:extLst>
          </p:cNvPr>
          <p:cNvSpPr txBox="1"/>
          <p:nvPr/>
        </p:nvSpPr>
        <p:spPr>
          <a:xfrm>
            <a:off x="1323855" y="5640795"/>
            <a:ext cx="954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otarine</a:t>
            </a:r>
            <a:r>
              <a:rPr lang="en-GB" sz="2800" dirty="0"/>
              <a:t>” is the only 7 letter English anagram of “</a:t>
            </a:r>
            <a:r>
              <a:rPr lang="en-GB" sz="2800" dirty="0" err="1"/>
              <a:t>rtoeani</a:t>
            </a:r>
            <a:r>
              <a:rPr lang="en-GB" sz="2800" dirty="0"/>
              <a:t>”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4995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19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E6D6A-D13D-1819-F2CF-7584BB94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1686"/>
            <a:ext cx="6588568" cy="48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21D59-37F5-4C07-991C-5C82A19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F74D-1410-4525-B206-F74AEF48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5717-D7AB-4715-A41B-06E1386B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1A433-3995-47A8-AC45-BFC3F101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21" y="354438"/>
            <a:ext cx="8005157" cy="60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9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20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4EF29-2530-703F-725C-E0BD682B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390650"/>
            <a:ext cx="92773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5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4EF29-2530-703F-725C-E0BD682B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390650"/>
            <a:ext cx="9277350" cy="407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0CD199-59C8-EB2F-2DA0-498291DBA0CA}"/>
              </a:ext>
            </a:extLst>
          </p:cNvPr>
          <p:cNvSpPr txBox="1"/>
          <p:nvPr/>
        </p:nvSpPr>
        <p:spPr>
          <a:xfrm>
            <a:off x="1457325" y="5650240"/>
            <a:ext cx="246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64 block dump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6782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E5BE-8FC9-50B1-5EF3-EB87A1CD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48" y="1493200"/>
            <a:ext cx="63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6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23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E5BE-8FC9-50B1-5EF3-EB87A1CD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48" y="1493200"/>
            <a:ext cx="6380952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A757-DD57-3DC3-5670-13846051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48" y="3745753"/>
            <a:ext cx="63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5E73B-F9B5-84CF-BC73-B71DDB7CC283}"/>
              </a:ext>
            </a:extLst>
          </p:cNvPr>
          <p:cNvSpPr txBox="1"/>
          <p:nvPr/>
        </p:nvSpPr>
        <p:spPr>
          <a:xfrm>
            <a:off x="838200" y="1493200"/>
            <a:ext cx="8610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ASCII / UTF8 support.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If the first Shannon-Fano encoded letter is a 4 bit NULL,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display the next 24 bits as three ASCII characters.</a:t>
            </a:r>
          </a:p>
          <a:p>
            <a:pPr indent="457200"/>
            <a:endParaRPr lang="de-DE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$0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3e3c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009 is displayed as ‘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&gt;&lt;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’</a:t>
            </a:r>
            <a:endParaRPr lang="de-DE" sz="36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6413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5E73B-F9B5-84CF-BC73-B71DDB7CC283}"/>
              </a:ext>
            </a:extLst>
          </p:cNvPr>
          <p:cNvSpPr txBox="1"/>
          <p:nvPr/>
        </p:nvSpPr>
        <p:spPr>
          <a:xfrm>
            <a:off x="838200" y="1493200"/>
            <a:ext cx="8610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ASCII / UTF8 support.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If the first Shannon-Fano encoded letter is a 4 bit NULL,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display the next 24 bits as three ASCII characters.</a:t>
            </a:r>
          </a:p>
          <a:p>
            <a:pPr indent="457200"/>
            <a:endParaRPr lang="de-DE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$0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3e3c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009 is displayed as ‘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&gt;&lt;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’</a:t>
            </a:r>
            <a:endParaRPr lang="de-DE" sz="36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28D92-0952-0DB3-668F-CF5EF8DC46C9}"/>
              </a:ext>
            </a:extLst>
          </p:cNvPr>
          <p:cNvSpPr txBox="1"/>
          <p:nvPr/>
        </p:nvSpPr>
        <p:spPr>
          <a:xfrm>
            <a:off x="838200" y="3856696"/>
            <a:ext cx="981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https://www.inventio.co.uk/cf2022/Encoding%20ASCII%20into%20cf2022%20colorForth%20tokens.pdf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51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5E73B-F9B5-84CF-BC73-B71DDB7CC283}"/>
              </a:ext>
            </a:extLst>
          </p:cNvPr>
          <p:cNvSpPr txBox="1"/>
          <p:nvPr/>
        </p:nvSpPr>
        <p:spPr>
          <a:xfrm>
            <a:off x="838200" y="1493200"/>
            <a:ext cx="8610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ASCII / UTF8 support.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If the first Shannon-Fano encoded letter is a 4 bit NULL,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display the next 24 bits as three ASCII characters.</a:t>
            </a:r>
          </a:p>
          <a:p>
            <a:pPr indent="457200"/>
            <a:endParaRPr lang="de-DE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$0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3e3c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009 is displayed as ‘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&gt;&lt;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’</a:t>
            </a:r>
            <a:endParaRPr lang="de-DE" sz="36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EC4AC-97F8-503B-5C15-341C22E0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3335802"/>
            <a:ext cx="100774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7EF5F-B424-BF11-6B1D-8C7468B2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4341251"/>
            <a:ext cx="6248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1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5E73B-F9B5-84CF-BC73-B71DDB7CC283}"/>
              </a:ext>
            </a:extLst>
          </p:cNvPr>
          <p:cNvSpPr txBox="1"/>
          <p:nvPr/>
        </p:nvSpPr>
        <p:spPr>
          <a:xfrm>
            <a:off x="838200" y="1493200"/>
            <a:ext cx="8610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ASCII / UTF8 support.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If the first Shannon-Fano encoded letter is a 4 bit NULL, </a:t>
            </a:r>
          </a:p>
          <a:p>
            <a:pPr indent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display the next 24 bits as three ASCII characters.</a:t>
            </a:r>
          </a:p>
          <a:p>
            <a:pPr indent="457200"/>
            <a:endParaRPr lang="de-DE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/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$0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3e3c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009 is displayed as ‘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&gt;&lt;</a:t>
            </a:r>
            <a:r>
              <a:rPr lang="en-US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/>
                <a:cs typeface="Arial Unicode MS"/>
              </a:rPr>
              <a:t>’</a:t>
            </a:r>
            <a:endParaRPr lang="de-DE" sz="36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EC4AC-97F8-503B-5C15-341C22E0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3335802"/>
            <a:ext cx="1007745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199FE-0B87-279B-951E-5CE64E25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4341251"/>
            <a:ext cx="6248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What's new in </a:t>
            </a:r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sz="4000" kern="1400" spc="-50" dirty="0">
                <a:effectLst/>
                <a:highlight>
                  <a:srgbClr val="FFFF00"/>
                </a:highlight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cf2022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effectLst/>
                <a:latin typeface="Arial" panose="020B0604020202020204" pitchFamily="34" charset="0"/>
                <a:ea typeface="Arial Unicode MS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5654F-1F38-D390-D046-8C5AD768AF9A}"/>
              </a:ext>
            </a:extLst>
          </p:cNvPr>
          <p:cNvSpPr txBox="1"/>
          <p:nvPr/>
        </p:nvSpPr>
        <p:spPr>
          <a:xfrm>
            <a:off x="991738" y="1731516"/>
            <a:ext cx="10554268" cy="339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Chuck Moore from Fireside chat Nov 2020</a:t>
            </a:r>
            <a:endParaRPr lang="de-DE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https://www.youtube.com/watch?v=81bkIqPpe0g 34:33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Sean: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Why do you think Forth has failed to go mainstream?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Chuck: 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to think about that a great deal.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that what happens in the world is largely a matter of luck, unpredictable, unrelated to quality or cost - it's just a fad, and some fads stick, and some fads don't.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don't think that there is any need for Forth to become a mainstream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it is a very excellent niche language, and a personal language.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used to advantage by people like us, without requiring that the whole world give us permission.</a:t>
            </a:r>
            <a:endParaRPr lang="de-DE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8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22" y="3171260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3171707"/>
            <a:ext cx="2981741" cy="16861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111FF-E5A1-4BDF-80C3-4F8408F0498B}"/>
              </a:ext>
            </a:extLst>
          </p:cNvPr>
          <p:cNvCxnSpPr>
            <a:cxnSpLocks/>
          </p:cNvCxnSpPr>
          <p:nvPr/>
        </p:nvCxnSpPr>
        <p:spPr>
          <a:xfrm>
            <a:off x="2444631" y="3710609"/>
            <a:ext cx="7361978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58DD5B-641F-4206-A095-6F242918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3A0C1-24B0-4932-A527-7D8E5E8E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29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B44E9A-3E4B-4FF2-89CA-57153B2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82277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99B72-B98A-5963-90BE-4E8F9BB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82" y="357187"/>
            <a:ext cx="8101637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22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7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E473B-BAB2-459F-9029-912A55710F19}"/>
              </a:ext>
            </a:extLst>
          </p:cNvPr>
          <p:cNvCxnSpPr>
            <a:cxnSpLocks/>
          </p:cNvCxnSpPr>
          <p:nvPr/>
        </p:nvCxnSpPr>
        <p:spPr>
          <a:xfrm>
            <a:off x="3757613" y="3710609"/>
            <a:ext cx="451485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44896E-B388-4E6D-A860-1011597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E8B27-32D7-4679-8D37-2C285839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30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B77D24-62AC-4E76-B966-9D68A3BA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07803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7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60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C50D9-42FB-401F-8B30-AAE5ECDB6526}"/>
              </a:ext>
            </a:extLst>
          </p:cNvPr>
          <p:cNvCxnSpPr>
            <a:cxnSpLocks/>
          </p:cNvCxnSpPr>
          <p:nvPr/>
        </p:nvCxnSpPr>
        <p:spPr>
          <a:xfrm>
            <a:off x="5257800" y="3710609"/>
            <a:ext cx="1814513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DA1C6D-BB67-4BFF-BFBA-D6F84E74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812CB-9CF6-447C-A4E7-A81ECD1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31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15181E-E2DD-441C-9931-2F962E34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361138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7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60" y="3171707"/>
            <a:ext cx="2981741" cy="168616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DA1C6D-BB67-4BFF-BFBA-D6F84E74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812CB-9CF6-447C-A4E7-A81ECD1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32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15181E-E2DD-441C-9931-2F962E34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2F0780-3567-CD79-62F6-53444DCE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58" y="3389126"/>
            <a:ext cx="1550081" cy="11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2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6" name="Picture 5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E7372F69-A8CE-442E-9EA6-5069F1CD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3" y="3171260"/>
            <a:ext cx="2982531" cy="16866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AEDC5-6CDB-45BC-84C1-DA5A0596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FE924-AF58-4AF5-80C7-8AFAFA46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33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48FA-5BD0-41BD-8F5D-72AAA6C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20641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DD763-0396-49E9-A93D-5AF652B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7AAE2-6F15-4445-BB84-6DF22BB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34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0D1-510B-4BD7-A44C-A7D7A43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</p:spTree>
    <p:extLst>
      <p:ext uri="{BB962C8B-B14F-4D97-AF65-F5344CB8AC3E}">
        <p14:creationId xmlns:p14="http://schemas.microsoft.com/office/powerpoint/2010/main" val="393953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DD763-0396-49E9-A93D-5AF652B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7AAE2-6F15-4445-BB84-6DF22BB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35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0D1-510B-4BD7-A44C-A7D7A43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8A14-4277-3F5C-B1CE-27AF683DBEB0}"/>
              </a:ext>
            </a:extLst>
          </p:cNvPr>
          <p:cNvSpPr txBox="1"/>
          <p:nvPr/>
        </p:nvSpPr>
        <p:spPr>
          <a:xfrm>
            <a:off x="2093843" y="5993537"/>
            <a:ext cx="800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Questions?                                                  </a:t>
            </a:r>
            <a:r>
              <a:rPr lang="de-DE" sz="3200" dirty="0">
                <a:solidFill>
                  <a:srgbClr val="7030A0"/>
                </a:solidFill>
              </a:rPr>
              <a:t>Fragen?</a:t>
            </a:r>
            <a:r>
              <a:rPr lang="de-DE" sz="32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57611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5DD763-0396-49E9-A93D-5AF652B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what’s new in 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7AAE2-6F15-4445-BB84-6DF22BB8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36</a:t>
            </a:fld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0D1-510B-4BD7-A44C-A7D7A43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B174-6A3F-DA51-67A8-52D56D511472}"/>
              </a:ext>
            </a:extLst>
          </p:cNvPr>
          <p:cNvSpPr txBox="1"/>
          <p:nvPr/>
        </p:nvSpPr>
        <p:spPr>
          <a:xfrm>
            <a:off x="3581400" y="5836497"/>
            <a:ext cx="546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www.inventio.co.uk/colorforth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821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99B72-B98A-5963-90BE-4E8F9BB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83" y="357188"/>
            <a:ext cx="7078694" cy="524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D014B-44F3-C707-26F4-9A70EC44DC29}"/>
              </a:ext>
            </a:extLst>
          </p:cNvPr>
          <p:cNvSpPr txBox="1"/>
          <p:nvPr/>
        </p:nvSpPr>
        <p:spPr>
          <a:xfrm>
            <a:off x="1796583" y="5716002"/>
            <a:ext cx="754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3"/>
              </a:rPr>
              <a:t>https://www.inventio.co.uk/cf2022_2022Apr21.7z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1449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5396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7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01234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6789ABCDEF0123456789ABCDEF0123456789ABCDEF0123456789ABCDEF01234567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"rtoe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nismcylgfwdvpbhxuq0123456789j-k.z/;'!+@*,? RTOEANISMCYLGFWDVPBHXUQ" ASCII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93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8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01234567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89ABCDEF0123456789ABCDEF0123456789ABCDEF0123456789ABCDEF01234567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rtoeani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smcylgfwdvpbhxuq0123456789j-k.z/;'!+@*,?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6313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</a:t>
            </a:r>
            <a:r>
              <a:rPr lang="de-DE" sz="2400" dirty="0">
                <a:highlight>
                  <a:srgbClr val="FFFF00"/>
                </a:highlight>
              </a:rPr>
              <a:t>_rtoeani</a:t>
            </a:r>
            <a:r>
              <a:rPr lang="de-DE" sz="2400" dirty="0"/>
              <a:t>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595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41DB-3B8E-42A6-A93B-572637A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14.05.2022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A2FA-C281-49C2-AFE9-55CE040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colorForth cf2022 : Under the Hood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5F3B-7359-4DDA-AA72-B27A095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9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DE14B-C1E2-45A3-9C1C-F31626A9183F}"/>
              </a:ext>
            </a:extLst>
          </p:cNvPr>
          <p:cNvSpPr txBox="1"/>
          <p:nvPr/>
        </p:nvSpPr>
        <p:spPr>
          <a:xfrm>
            <a:off x="1132764" y="508315"/>
            <a:ext cx="102210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kern="1400" spc="-5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en-US" sz="4000" kern="1400" spc="-5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Forth : </a:t>
            </a:r>
            <a:r>
              <a:rPr lang="en-US" sz="4000" kern="1400" spc="-50" dirty="0"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Under the Hood </a:t>
            </a:r>
            <a:endParaRPr lang="de-DE" sz="4000" kern="1400" spc="-50" dirty="0">
              <a:effectLst/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457200"/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</a:t>
            </a:r>
            <a:endParaRPr lang="de-DE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686E-C796-22C0-DB40-E5D5ED529CEB}"/>
              </a:ext>
            </a:extLst>
          </p:cNvPr>
          <p:cNvSpPr txBox="1"/>
          <p:nvPr/>
        </p:nvSpPr>
        <p:spPr>
          <a:xfrm>
            <a:off x="1132764" y="149326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Shannon-Fano</a:t>
            </a:r>
            <a:r>
              <a:rPr lang="en-US" kern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Encoding</a:t>
            </a:r>
            <a:endParaRPr lang="de-DE" sz="2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C644-0D17-AD35-061A-AC8EB5DD6D18}"/>
              </a:ext>
            </a:extLst>
          </p:cNvPr>
          <p:cNvSpPr txBox="1"/>
          <p:nvPr/>
        </p:nvSpPr>
        <p:spPr>
          <a:xfrm>
            <a:off x="244997" y="2462802"/>
            <a:ext cx="11702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u="sng" dirty="0">
                <a:latin typeface="Courier New" panose="02070309020205020404" pitchFamily="49" charset="0"/>
                <a:cs typeface="Courier New" panose="02070309020205020404" pitchFamily="49" charset="0"/>
              </a:rPr>
              <a:t>Shannon_Fano encoding 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01234567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89ABCDEF0123456789ABCDEF0123456789ABCDEF0123456789ABCDEF01234567  index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db "</a:t>
            </a:r>
            <a:r>
              <a:rPr lang="de-DE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rtoeani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smcylgfwdvpbhxuq0123456789j-k.z/;'!+@*,? RTOEANISMCYLGFWDVPBHXUQ" ASCII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E185F-DEF7-C2F8-426C-69435DC9862B}"/>
              </a:ext>
            </a:extLst>
          </p:cNvPr>
          <p:cNvSpPr txBox="1"/>
          <p:nvPr/>
        </p:nvSpPr>
        <p:spPr>
          <a:xfrm>
            <a:off x="838200" y="3663131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8 x 4 bits : </a:t>
            </a:r>
            <a:r>
              <a:rPr lang="de-DE" sz="2400" dirty="0">
                <a:highlight>
                  <a:srgbClr val="FFFF00"/>
                </a:highlight>
              </a:rPr>
              <a:t>_rtoeani</a:t>
            </a:r>
            <a:r>
              <a:rPr lang="de-DE" sz="2400" dirty="0"/>
              <a:t> 					prefix  </a:t>
            </a:r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xxx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903F6-EF32-9632-6498-C4B8706DE0B4}"/>
              </a:ext>
            </a:extLst>
          </p:cNvPr>
          <p:cNvSpPr txBox="1"/>
          <p:nvPr/>
        </p:nvSpPr>
        <p:spPr>
          <a:xfrm>
            <a:off x="1474807" y="418641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000 	Null terminator (space)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009C6-0706-358E-F743-26FF98F4F9DE}"/>
              </a:ext>
            </a:extLst>
          </p:cNvPr>
          <p:cNvSpPr txBox="1"/>
          <p:nvPr/>
        </p:nvSpPr>
        <p:spPr>
          <a:xfrm>
            <a:off x="1474807" y="454807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001 	r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321E3-0ABA-ED7F-73E6-6A67147E6B0D}"/>
              </a:ext>
            </a:extLst>
          </p:cNvPr>
          <p:cNvSpPr txBox="1"/>
          <p:nvPr/>
        </p:nvSpPr>
        <p:spPr>
          <a:xfrm>
            <a:off x="1474807" y="490306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010 	t</a:t>
            </a:r>
            <a:endParaRPr lang="de-DE" sz="24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73A3-CF13-D6E6-DF07-CBC2DA5C354E}"/>
              </a:ext>
            </a:extLst>
          </p:cNvPr>
          <p:cNvSpPr txBox="1"/>
          <p:nvPr/>
        </p:nvSpPr>
        <p:spPr>
          <a:xfrm>
            <a:off x="1474807" y="526472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00FFFF"/>
                </a:highlight>
              </a:rPr>
              <a:t>0</a:t>
            </a:r>
            <a:r>
              <a:rPr lang="de-DE" sz="2400" dirty="0"/>
              <a:t>011 	o    etc…</a:t>
            </a:r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62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Widescreen</PresentationFormat>
  <Paragraphs>268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Forth2020 Zoom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Howerd Oakford</dc:creator>
  <cp:lastModifiedBy>Howerd Oakford</cp:lastModifiedBy>
  <cp:revision>302</cp:revision>
  <dcterms:created xsi:type="dcterms:W3CDTF">2019-09-10T19:48:35Z</dcterms:created>
  <dcterms:modified xsi:type="dcterms:W3CDTF">2022-05-14T11:43:19Z</dcterms:modified>
</cp:coreProperties>
</file>