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02" r:id="rId2"/>
    <p:sldId id="257" r:id="rId3"/>
    <p:sldId id="340" r:id="rId4"/>
    <p:sldId id="343" r:id="rId5"/>
    <p:sldId id="347" r:id="rId6"/>
    <p:sldId id="351" r:id="rId7"/>
    <p:sldId id="353" r:id="rId8"/>
    <p:sldId id="355" r:id="rId9"/>
    <p:sldId id="354" r:id="rId10"/>
    <p:sldId id="348" r:id="rId11"/>
    <p:sldId id="349" r:id="rId12"/>
    <p:sldId id="350" r:id="rId13"/>
    <p:sldId id="352" r:id="rId14"/>
    <p:sldId id="356" r:id="rId15"/>
    <p:sldId id="357" r:id="rId16"/>
    <p:sldId id="358" r:id="rId17"/>
    <p:sldId id="359" r:id="rId18"/>
    <p:sldId id="360" r:id="rId19"/>
    <p:sldId id="361" r:id="rId20"/>
    <p:sldId id="364" r:id="rId21"/>
    <p:sldId id="365" r:id="rId22"/>
    <p:sldId id="363" r:id="rId23"/>
    <p:sldId id="366" r:id="rId24"/>
    <p:sldId id="362" r:id="rId25"/>
    <p:sldId id="367" r:id="rId26"/>
    <p:sldId id="368" r:id="rId27"/>
    <p:sldId id="369" r:id="rId28"/>
    <p:sldId id="344" r:id="rId29"/>
    <p:sldId id="370" r:id="rId30"/>
    <p:sldId id="373" r:id="rId31"/>
    <p:sldId id="376" r:id="rId32"/>
    <p:sldId id="374" r:id="rId33"/>
    <p:sldId id="375" r:id="rId34"/>
    <p:sldId id="372" r:id="rId35"/>
    <p:sldId id="377" r:id="rId36"/>
    <p:sldId id="378" r:id="rId37"/>
    <p:sldId id="379" r:id="rId38"/>
    <p:sldId id="383" r:id="rId39"/>
    <p:sldId id="380" r:id="rId40"/>
    <p:sldId id="384" r:id="rId41"/>
    <p:sldId id="385" r:id="rId42"/>
    <p:sldId id="387" r:id="rId43"/>
    <p:sldId id="388" r:id="rId44"/>
    <p:sldId id="386" r:id="rId45"/>
    <p:sldId id="390" r:id="rId46"/>
    <p:sldId id="391" r:id="rId47"/>
    <p:sldId id="389" r:id="rId48"/>
    <p:sldId id="332" r:id="rId49"/>
    <p:sldId id="330" r:id="rId50"/>
    <p:sldId id="303" r:id="rId51"/>
    <p:sldId id="304" r:id="rId52"/>
    <p:sldId id="305" r:id="rId53"/>
    <p:sldId id="306" r:id="rId54"/>
    <p:sldId id="308" r:id="rId55"/>
    <p:sldId id="297" r:id="rId56"/>
    <p:sldId id="300" r:id="rId57"/>
    <p:sldId id="299" r:id="rId58"/>
    <p:sldId id="298" r:id="rId59"/>
    <p:sldId id="301" r:id="rId60"/>
    <p:sldId id="333" r:id="rId61"/>
    <p:sldId id="335" r:id="rId62"/>
    <p:sldId id="392" r:id="rId6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erd Oakford" initials="HO" lastIdx="1" clrIdx="0">
    <p:extLst>
      <p:ext uri="{19B8F6BF-5375-455C-9EA6-DF929625EA0E}">
        <p15:presenceInfo xmlns:p15="http://schemas.microsoft.com/office/powerpoint/2012/main" userId="a09b211baf48f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21D38-F20F-4AFC-B4FB-041D7927E4A9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9390C-5BFF-4943-9367-F6A2A3F4CE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67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81F1-EC8A-4D32-86AA-ABCDDAA2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BFFE1-6AA3-41EA-BD49-4ABFA9838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201B-BB5E-4B40-8606-570D8E35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3542-8CD4-4339-9CB0-FC176CE8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0EFDC-2697-49E4-84AE-E08FBDD3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8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7411-4E55-4DF2-A2D2-159572F8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1577E-3232-4D2E-B9FC-3ED3DCE2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A11F-81E3-4278-8E99-BA05EE46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233E-D9F2-4D03-A8A2-D7C27C7C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A1EF-F3E7-45CA-8237-AA5D4F11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04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ED60E-B43B-4F34-9C0F-07784B18B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9A65-B414-4935-8192-36BCCD0F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0224-BEAF-42F0-9779-CC6D5F34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6B88-A5CB-4418-9C8B-715C7473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07636-A856-4C0B-A55A-0C88A9C8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C247-08EB-45FF-B2E7-DA699A3C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2806-32FC-4FB0-857E-9046F565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4355-927D-4FA5-A1AE-322EC63F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172D-08F2-44D1-A21E-9A5A9114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1E83-0F1A-48A2-A92D-2BAC98E6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5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8795-FC7B-4C82-8CBC-1ADE56EF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A6CCF-A875-409A-ADF2-AF411404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E8BB-0CA9-4662-9C83-9C36F1F4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FA6-0B93-4D04-ACED-3822595F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24A5-1B83-4F32-B84D-937F06C5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1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9AD0-1C88-4F00-8282-1171EFBE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C83A-E8EE-472E-BE58-71B3C7029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0DE28-A403-4B78-929F-0753B6FCF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93B9-03F6-48D7-A393-706BD722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9DE27-47CB-4E22-9147-E9CE8199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E4F3B-C478-4BB7-8E86-7291D2C3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5EF6-BF74-4069-88D9-2F710FBF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2EE9-BDB8-45BC-BE40-E01FDF45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6D23-0DB8-4170-966B-3A91904B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D08C0-4A7D-4AB3-B7F5-471FE40CB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FC6F7-B01B-44A2-82C0-1A709A27D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E5A48-1690-4594-9D27-4CC68330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AE128-4123-4750-A8A4-A975EC5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5207A-65E2-4956-B398-55072145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A388-DA69-48FA-BF70-5C853152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EABFB-9FA7-46AB-A371-3AB564CE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27106-F957-4131-B074-F75CBFA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9917E-0FCE-4A73-90F6-DEB5A015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0F39B-68A6-4813-B677-6310F44E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1CDE7-44C7-4AF9-8579-903A7B15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5CA4B-8F5C-4023-AD02-4CA9191E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65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E3E7-5EF4-41A3-94F6-9F388D82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64A8-146D-459F-B8E9-A886E20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F599-F379-4FE8-BEAF-34989D58C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29D03-685C-4F5D-8FD3-14938742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818B-632C-4CAD-8C7F-FF6B7B0B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2D8F7-821B-4259-B84C-1D2424CC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33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0ED1-B3DA-4349-8849-9D662739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E3064-E455-4299-835C-C08FBE361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0AE81-944E-494E-A7C4-CB35D437A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25D8D-0B1E-4201-8D04-633ECFE2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3D2AA-BCD5-45FE-9886-CD6D890C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6FC1-5ECE-439F-AD6F-5A6F6689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48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17C7E-7E80-4CD9-BC2F-7BC7E414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BBEC-A31D-42F1-A120-590634D4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0C36-68A9-4C88-9BAF-DD2F03C36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D157-4BCD-4820-B83A-98DE375F5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7AA5-0BBA-47BC-8B05-04BED7BFD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1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5CAB-F43B-4124-8D16-B52823C29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002" y="331492"/>
            <a:ext cx="9144000" cy="779366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rgbClr val="0070C0"/>
                </a:solidFill>
              </a:rPr>
              <a:t>Forth2020 Zoom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1798-E35F-4398-ACF9-5873E8F85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6838"/>
            <a:ext cx="9144000" cy="184952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9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en-US" sz="12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9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278FE5-7932-4D95-8018-7C48C04AF045}"/>
              </a:ext>
            </a:extLst>
          </p:cNvPr>
          <p:cNvSpPr txBox="1">
            <a:spLocks/>
          </p:cNvSpPr>
          <p:nvPr/>
        </p:nvSpPr>
        <p:spPr>
          <a:xfrm>
            <a:off x="1524000" y="5400989"/>
            <a:ext cx="914400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dirty="0"/>
              <a:t> </a:t>
            </a:r>
            <a:r>
              <a:rPr lang="de-DE" sz="3600" dirty="0"/>
              <a:t>2022 Apr 09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6A4026-162C-4E27-9ACD-AE60AE18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6F1A06-28FA-4AC0-A6E4-AE1134E7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</a:t>
            </a:fld>
            <a:endParaRPr lang="de-DE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EACEA4-4A2F-4935-9B29-05DA58F5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445B7-4892-4EA7-95FA-01A0F68F9218}"/>
              </a:ext>
            </a:extLst>
          </p:cNvPr>
          <p:cNvSpPr txBox="1"/>
          <p:nvPr/>
        </p:nvSpPr>
        <p:spPr>
          <a:xfrm>
            <a:off x="1465002" y="3586365"/>
            <a:ext cx="9261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6000" dirty="0">
                <a:solidFill>
                  <a:srgbClr val="00B050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6000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2022</a:t>
            </a:r>
            <a:r>
              <a:rPr lang="en-US" sz="6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what’s new in 2022</a:t>
            </a:r>
            <a:endParaRPr lang="en-US" sz="800" dirty="0">
              <a:solidFill>
                <a:srgbClr val="00B05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1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10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font is now in ASCII order, even though Shannon-Fano encoded names are still used internally.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cf2022.nasm code is now better documented. It is not yet perfect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4053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11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font is now in ASCII order, even though Shannon-Fano encoded names are still used internally.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cf2022.nasm code is now better documented. It is not yet perfect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cf2022 has four tasks (threads) in a co-operative multi-tasking system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task handles the keyboard/keypad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draw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task displays on the screen and the two server tasks 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serv1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and 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serv2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are there to handle serial and Ethernet comms.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0413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12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font is now in ASCII order, even though Shannon-Fano encoded names are still used internally.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cf2022.nasm code is now better documented. It is not yet perfect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cf2022 has four tasks (threads) in a co-operative multi-tasking system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task handles the keyboard/keypad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draw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task displays on the screen and the two server tasks 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serv1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and 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serv2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are there to handle serial and Ethernet comms.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A new App: </a:t>
            </a:r>
            <a:r>
              <a:rPr lang="en-US" sz="18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staks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shows the stack usage for all four tasks (threads).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01481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13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font is now in ASCII order, even though Shannon-Fano encoded names are still used internally.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cf2022.nasm code is now better documented. It is not yet perfect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cf2022 has four tasks (threads) in a co-operative multi-tasking system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task handles the keyboard/keypad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draw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task displays on the screen and the two server tasks 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serv1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and 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serv2</a:t>
            </a:r>
            <a:r>
              <a:rPr lang="en-US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are there to handle serial and Ethernet comms.</a:t>
            </a:r>
            <a:endParaRPr lang="de-D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A new App: </a:t>
            </a:r>
            <a:r>
              <a:rPr lang="en-US" sz="18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staks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shows the stack usage for all four tasks (threads).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A new Word 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chm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(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ch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eck 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D5) shows the MD5 hash for blocks 64 to 127, the system blocks. This checks that the </a:t>
            </a:r>
            <a:r>
              <a:rPr lang="en-US" sz="180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color</a:t>
            </a:r>
            <a:r>
              <a:rPr lang="en-US" sz="1800" dirty="0"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Forth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system has been copied onto the USB stick correctly. The current system shows “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EWROPC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”.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64483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14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7474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15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4012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991738" y="1731516"/>
            <a:ext cx="10554268" cy="339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Chuck Moore from Fireside chat Nov 2020</a:t>
            </a:r>
            <a:endParaRPr lang="de-DE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https://www.youtube.com/watch?v=81bkIqPpe0g 34:33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Sean: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Why do you think Forth has failed to go mainstream?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Chuck: 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to think about that a great deal.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that what happens in the world is largely a matter of luck, unpredictable, unrelated to quality or cost - it's just a fad, and some fads stick, and some fads don't.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don't think that there is any need for Forth to become a mainstream language.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it is a very excellent niche language, and a personal language.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be used to advantage by people like us, without requiring that the whole world give us permission.</a:t>
            </a:r>
            <a:endParaRPr lang="de-DE" sz="16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4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17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991738" y="1731516"/>
            <a:ext cx="10554268" cy="339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Chuck Moore from Fireside chat Nov 2020</a:t>
            </a:r>
            <a:endParaRPr lang="de-DE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https://www.youtube.com/watch?v=81bkIqPpe0g 34:33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Sean: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Why do you think Forth has failed to go mainstream?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Chuck: 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to think about that a great deal.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that what happens in the world is largely a matter of luck, unpredictable, unrelated to quality or cost - it's just a fad, and some fads stick, and some fads don't.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don't think that there is any need for Forth to become a mainstream language.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it is a very excellent niche language, and a personal language.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be used to advantage by people like us, without requiring that the whole world give us permission.</a:t>
            </a:r>
            <a:endParaRPr lang="de-DE" sz="16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09DE7-8529-4073-91E6-548747A30694}"/>
              </a:ext>
            </a:extLst>
          </p:cNvPr>
          <p:cNvSpPr txBox="1"/>
          <p:nvPr/>
        </p:nvSpPr>
        <p:spPr>
          <a:xfrm>
            <a:off x="1422778" y="5349922"/>
            <a:ext cx="9672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Why not? </a:t>
            </a:r>
            <a:r>
              <a:rPr lang="en-US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81754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18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991738" y="1731516"/>
            <a:ext cx="10554268" cy="339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Chuck Moore from Fireside chat Nov 2020</a:t>
            </a:r>
            <a:endParaRPr lang="de-DE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https://www.youtube.com/watch?v=81bkIqPpe0g 34:33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Sean: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Why do you think Forth has failed to go mainstream?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Chuck: 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to think about that a great deal.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that what happens in the world is largely a matter of luck, unpredictable, unrelated to quality or cost - it's just a fad, and some fads stick, and some fads don't.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don't think that there is any need for Forth to become a mainstream language.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it is a very excellent niche language, and a personal language.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be used to advantage by people like us, without requiring that the whole world give us permission.</a:t>
            </a:r>
            <a:endParaRPr lang="de-DE" sz="16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09DE7-8529-4073-91E6-548747A30694}"/>
              </a:ext>
            </a:extLst>
          </p:cNvPr>
          <p:cNvSpPr txBox="1"/>
          <p:nvPr/>
        </p:nvSpPr>
        <p:spPr>
          <a:xfrm>
            <a:off x="1422778" y="5349922"/>
            <a:ext cx="9672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Why not? No need to follow everyone else… </a:t>
            </a:r>
            <a:r>
              <a:rPr lang="en-US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07714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19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838200" y="1856839"/>
            <a:ext cx="11062648" cy="95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a PC or Laptop as a Real Time Embedded System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21D59-37F5-4C07-991C-5C82A191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3F74D-1410-4525-B206-F74AEF48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</a:t>
            </a:fld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5717-D7AB-4715-A41B-06E1386B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A1A433-3995-47A8-AC45-BFC3F101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21" y="354438"/>
            <a:ext cx="8005157" cy="60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9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20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838200" y="1856839"/>
            <a:ext cx="11062648" cy="1512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a PC or Laptop as a Real Time Embedded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Operating System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57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21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838200" y="1856839"/>
            <a:ext cx="11062648" cy="2039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a PC or Laptop as a Real Time Embedded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Operating System – </a:t>
            </a:r>
            <a:r>
              <a:rPr lang="en-GB" sz="3200" b="1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easy to lock users in and charge them money without an Operating System.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71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22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838200" y="1856839"/>
            <a:ext cx="11062648" cy="206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a PC or Laptop as a Real Time Embedded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Operating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File System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1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23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838200" y="1856839"/>
            <a:ext cx="11062648" cy="2591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a PC or Laptop as a Real Time Embedded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Operating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File System – </a:t>
            </a:r>
            <a:r>
              <a:rPr lang="en-GB" sz="3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easy to lock people in and charge them money without a File System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48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24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838200" y="1856839"/>
            <a:ext cx="11062648" cy="261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a PC or Laptop as a Real Time Embedded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Operating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File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GB" sz="3200" b="1" dirty="0">
                <a:solidFill>
                  <a:srgbClr val="0070C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78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25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838200" y="1856839"/>
            <a:ext cx="11062648" cy="3144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a PC or Laptop as a Real Time Embedded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Operating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File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GB" sz="3200" b="1" dirty="0">
                <a:solidFill>
                  <a:srgbClr val="0070C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 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GB" sz="3200" b="1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you provide Version Control without Files and without an Operating System?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82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838200" y="1856839"/>
            <a:ext cx="11062648" cy="369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a PC or Laptop as a Real Time Embedded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Operating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File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GB" sz="3200" b="1" dirty="0">
                <a:solidFill>
                  <a:srgbClr val="0070C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 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GB" sz="3200" b="1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you provide Version Control without Files and without an Operating System?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 don’t know.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65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27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What’s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all about? Why???? 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1370-A619-4C89-AB23-3591E1CC76F0}"/>
              </a:ext>
            </a:extLst>
          </p:cNvPr>
          <p:cNvSpPr txBox="1"/>
          <p:nvPr/>
        </p:nvSpPr>
        <p:spPr>
          <a:xfrm>
            <a:off x="838200" y="1856839"/>
            <a:ext cx="11062648" cy="369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a PC or Laptop as a Real Time Embedded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Operating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File System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GB" sz="3200" b="1" dirty="0">
                <a:solidFill>
                  <a:srgbClr val="0070C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GB" sz="3200" b="1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you provide Version Control without Files and without an Operating System?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 don’t know. Yet.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8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28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57663"/>
            <a:ext cx="11062648" cy="372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  <a:endParaRPr lang="en-GB" sz="3200" b="1" i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43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29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427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 </a:t>
            </a:r>
            <a:r>
              <a:rPr lang="en-GB" sz="32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DropBox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OneDrive, </a:t>
            </a:r>
            <a:r>
              <a:rPr lang="en-GB" sz="32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GoogleDrive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GB" sz="32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A111-737E-4936-B0CE-52ACF484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45" y="365125"/>
            <a:ext cx="8032109" cy="59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3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30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372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 </a:t>
            </a:r>
            <a:r>
              <a:rPr lang="en-GB" sz="32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DropBox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OneDrive, </a:t>
            </a:r>
            <a:r>
              <a:rPr lang="en-GB" sz="32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GoogleDrive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3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Internet, UDP/IP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97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31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372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 </a:t>
            </a:r>
            <a:r>
              <a:rPr lang="en-GB" sz="32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DropBox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OneDrive, </a:t>
            </a:r>
            <a:r>
              <a:rPr lang="en-GB" sz="32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GoogleDrive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3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Internet, UDP/IP – not TCP/IP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33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32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427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 </a:t>
            </a:r>
            <a:r>
              <a:rPr lang="en-GB" sz="32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DropBox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OneDrive, </a:t>
            </a:r>
            <a:r>
              <a:rPr lang="en-GB" sz="32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GoogleDrive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3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Internet, UDP/IP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Tortoise SVN, Git, Fossil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48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33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427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 </a:t>
            </a:r>
            <a:r>
              <a:rPr lang="en-GB" sz="32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DropBox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OneDrive, </a:t>
            </a:r>
            <a:r>
              <a:rPr lang="en-GB" sz="32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GoogleDrive</a:t>
            </a: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3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Internet, UDP/IP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Tortoise SVN, Git, Fossil – not Git, it is too complicated.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08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34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206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windows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87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35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225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windows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sz="32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43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36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372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windows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sz="32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leftmargin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rightmargin</a:t>
            </a:r>
            <a:endParaRPr lang="en-GB" sz="3200" b="1" i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13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37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372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windows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sz="32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leftmargin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rightmargin</a:t>
            </a:r>
            <a:endParaRPr lang="en-GB" sz="3200" b="1" i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5A3240-61A8-49A0-987D-BA074F77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637" y="3430677"/>
            <a:ext cx="2743200" cy="16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1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38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4827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windows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sz="32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rm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leftmargin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rightmargin</a:t>
            </a: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i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has already been solved 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5A3240-61A8-49A0-987D-BA074F77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637" y="3430677"/>
            <a:ext cx="2743200" cy="16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1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39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206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Internet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5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53966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40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3169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Internet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Ethernet port – relatively easy</a:t>
            </a: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5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41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372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Internet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Ethernet port – relatively easy</a:t>
            </a: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hardware and USB – relatively hard</a:t>
            </a:r>
            <a:endParaRPr lang="en-GB" sz="3200" b="1" i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05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42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4827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Internet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Ethernet port – relatively easy</a:t>
            </a: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hardware and USB – relatively hard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i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UDP/IP – relatively easy, code already exists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28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43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5354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Internet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Ethernet port – relatively easy</a:t>
            </a: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hardware and USB – relatively hard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i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UDP/IP – relatively easy, code already exists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3200" b="1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even think about TCP!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39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44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206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Crypto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99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45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3169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Crypto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MD5 done</a:t>
            </a: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07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46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372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Crypto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MD5 done</a:t>
            </a: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SHA-3 available for ANS Forth</a:t>
            </a:r>
            <a:endParaRPr lang="en-GB" sz="3200" b="1" i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98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47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8B53A82-F32A-4F0B-9A9C-C2CB495E056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09.04.2022</a:t>
            </a:r>
            <a:endParaRPr lang="de-DE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EAC5508-00D1-4069-88C5-C2510EB085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167AB6-9CF8-4CF2-8ABA-840FB50B1A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F986F2-247B-4C0F-A914-09561433C5FA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239-104B-44D3-ACA1-05E8059F014F}"/>
              </a:ext>
            </a:extLst>
          </p:cNvPr>
          <p:cNvSpPr txBox="1"/>
          <p:nvPr/>
        </p:nvSpPr>
        <p:spPr>
          <a:xfrm>
            <a:off x="1969258" y="501650"/>
            <a:ext cx="825348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Version Control : the challenge is on.</a:t>
            </a:r>
            <a:endParaRPr lang="en-GB" sz="1800" b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AB319-2D81-40CF-9B56-071421CB57ED}"/>
              </a:ext>
            </a:extLst>
          </p:cNvPr>
          <p:cNvSpPr txBox="1"/>
          <p:nvPr/>
        </p:nvSpPr>
        <p:spPr>
          <a:xfrm>
            <a:off x="838200" y="1844015"/>
            <a:ext cx="11062648" cy="372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 needs Crypto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MD5 done</a:t>
            </a: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SHA-3 available for ANS Forth – that is why </a:t>
            </a:r>
            <a:r>
              <a:rPr lang="en-GB" sz="3200" b="1" dirty="0">
                <a:highlight>
                  <a:srgbClr val="FFFF00"/>
                </a:highligh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cf2022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needs ASCII</a:t>
            </a:r>
            <a:endParaRPr lang="en-GB" sz="3200" b="1" i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64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94160-62DE-4017-BCAE-59F779D3D0B4}"/>
              </a:ext>
            </a:extLst>
          </p:cNvPr>
          <p:cNvSpPr txBox="1"/>
          <p:nvPr/>
        </p:nvSpPr>
        <p:spPr>
          <a:xfrm>
            <a:off x="525379" y="474345"/>
            <a:ext cx="111412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The possibilities are endless</a:t>
            </a:r>
          </a:p>
          <a:p>
            <a:pPr algn="ctr"/>
            <a:r>
              <a:rPr lang="de-DE" sz="5400" dirty="0"/>
              <a:t>because</a:t>
            </a:r>
          </a:p>
          <a:p>
            <a:pPr algn="ctr"/>
            <a:endParaRPr lang="de-DE" sz="5400" dirty="0"/>
          </a:p>
          <a:p>
            <a:pPr algn="ctr"/>
            <a:r>
              <a:rPr lang="de-DE" sz="5400" dirty="0"/>
              <a:t>„</a:t>
            </a:r>
            <a:r>
              <a:rPr lang="de-DE" sz="5400" dirty="0">
                <a:solidFill>
                  <a:srgbClr val="FF0000"/>
                </a:solidFill>
              </a:rPr>
              <a:t>color</a:t>
            </a:r>
            <a:r>
              <a:rPr lang="de-DE" sz="5400" dirty="0">
                <a:solidFill>
                  <a:srgbClr val="00B050"/>
                </a:solidFill>
              </a:rPr>
              <a:t>Forth</a:t>
            </a:r>
            <a:r>
              <a:rPr lang="de-DE" sz="5400" dirty="0"/>
              <a:t> is infinitely powerful“</a:t>
            </a:r>
          </a:p>
          <a:p>
            <a:pPr algn="ctr"/>
            <a:endParaRPr lang="de-DE" sz="5400" dirty="0"/>
          </a:p>
          <a:p>
            <a:pPr algn="ctr"/>
            <a:r>
              <a:rPr lang="de-DE" sz="5400" dirty="0">
                <a:solidFill>
                  <a:srgbClr val="7030A0"/>
                </a:solidFill>
              </a:rPr>
              <a:t>Die Möglichkeiten sind endlos</a:t>
            </a:r>
          </a:p>
          <a:p>
            <a:pPr algn="ctr"/>
            <a:r>
              <a:rPr lang="de-DE" sz="5400" dirty="0">
                <a:solidFill>
                  <a:srgbClr val="7030A0"/>
                </a:solidFill>
              </a:rPr>
              <a:t>weil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243A4-DF3F-4675-85BB-DEF37129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7383A-5DF3-4CA9-8701-00854942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48</a:t>
            </a:fld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AF30F-6217-4FD4-8A2B-1B254388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1610681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94160-62DE-4017-BCAE-59F779D3D0B4}"/>
              </a:ext>
            </a:extLst>
          </p:cNvPr>
          <p:cNvSpPr txBox="1"/>
          <p:nvPr/>
        </p:nvSpPr>
        <p:spPr>
          <a:xfrm>
            <a:off x="111457" y="474345"/>
            <a:ext cx="119690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The possibilities are endless</a:t>
            </a:r>
          </a:p>
          <a:p>
            <a:pPr algn="ctr"/>
            <a:r>
              <a:rPr lang="de-DE" sz="5400" dirty="0"/>
              <a:t>because</a:t>
            </a:r>
          </a:p>
          <a:p>
            <a:pPr algn="ctr"/>
            <a:endParaRPr lang="de-DE" sz="5400" dirty="0"/>
          </a:p>
          <a:p>
            <a:pPr algn="ctr"/>
            <a:r>
              <a:rPr lang="de-DE" sz="5400" dirty="0"/>
              <a:t>„</a:t>
            </a:r>
            <a:r>
              <a:rPr lang="de-DE" sz="5400" dirty="0">
                <a:solidFill>
                  <a:srgbClr val="FF0000"/>
                </a:solidFill>
              </a:rPr>
              <a:t>color</a:t>
            </a:r>
            <a:r>
              <a:rPr lang="de-DE" sz="5400" dirty="0">
                <a:solidFill>
                  <a:srgbClr val="00B050"/>
                </a:solidFill>
              </a:rPr>
              <a:t>Forth</a:t>
            </a:r>
            <a:r>
              <a:rPr lang="de-DE" sz="5400" dirty="0"/>
              <a:t> ist unendlich leistungsfähig“</a:t>
            </a:r>
          </a:p>
          <a:p>
            <a:pPr algn="ctr"/>
            <a:endParaRPr lang="de-DE" sz="5400" dirty="0"/>
          </a:p>
          <a:p>
            <a:pPr algn="ctr"/>
            <a:r>
              <a:rPr lang="de-DE" sz="5400" dirty="0">
                <a:solidFill>
                  <a:srgbClr val="7030A0"/>
                </a:solidFill>
              </a:rPr>
              <a:t>Die Möglichkeiten sind endlos</a:t>
            </a:r>
          </a:p>
          <a:p>
            <a:pPr algn="ctr"/>
            <a:r>
              <a:rPr lang="de-DE" sz="5400" dirty="0">
                <a:solidFill>
                  <a:srgbClr val="7030A0"/>
                </a:solidFill>
              </a:rPr>
              <a:t>weil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F404C-1837-44F8-B66F-7DEB585F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1A12A-A8A3-44B2-A80F-1722DB07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49</a:t>
            </a:fld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D6F72-69A1-4FF4-B897-5D2C5F91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357767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font is now in ASCII order, even though Shannon-Fano encoded names are still used internally.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71579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6EBB96-EDBF-4AD3-9C08-F1C00C6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49E46-99A2-4891-8337-D5C26D8E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50</a:t>
            </a:fld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80C7-4C52-4714-9C96-50BDBDDB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507291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C54D0-356F-44BA-8A7A-A588A90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22" y="3171260"/>
            <a:ext cx="2982531" cy="1686607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A9CE1C-599F-4B92-8994-E1170BFF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7" y="3171707"/>
            <a:ext cx="2981741" cy="16861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111FF-E5A1-4BDF-80C3-4F8408F0498B}"/>
              </a:ext>
            </a:extLst>
          </p:cNvPr>
          <p:cNvCxnSpPr>
            <a:cxnSpLocks/>
          </p:cNvCxnSpPr>
          <p:nvPr/>
        </p:nvCxnSpPr>
        <p:spPr>
          <a:xfrm>
            <a:off x="2444631" y="3710609"/>
            <a:ext cx="7361978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58DD5B-641F-4206-A095-6F242918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A3A0C1-24B0-4932-A527-7D8E5E8E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51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B44E9A-3E4B-4FF2-89CA-57153B25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2822774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C54D0-356F-44BA-8A7A-A588A90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22" y="3171707"/>
            <a:ext cx="2982531" cy="1686607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A9CE1C-599F-4B92-8994-E1170BFF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47" y="3171707"/>
            <a:ext cx="2981741" cy="16861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7E473B-BAB2-459F-9029-912A55710F19}"/>
              </a:ext>
            </a:extLst>
          </p:cNvPr>
          <p:cNvCxnSpPr>
            <a:cxnSpLocks/>
          </p:cNvCxnSpPr>
          <p:nvPr/>
        </p:nvCxnSpPr>
        <p:spPr>
          <a:xfrm>
            <a:off x="3757613" y="3710609"/>
            <a:ext cx="4514850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44896E-B388-4E6D-A860-1011597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E8B27-32D7-4679-8D37-2C285839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52</a:t>
            </a:fld>
            <a:endParaRPr lang="de-D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B77D24-62AC-4E76-B966-9D68A3BA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2078034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C54D0-356F-44BA-8A7A-A588A90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47" y="3171707"/>
            <a:ext cx="2982531" cy="1686607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A9CE1C-599F-4B92-8994-E1170BFF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60" y="3171707"/>
            <a:ext cx="2981741" cy="16861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EC50D9-42FB-401F-8B30-AAE5ECDB6526}"/>
              </a:ext>
            </a:extLst>
          </p:cNvPr>
          <p:cNvCxnSpPr>
            <a:cxnSpLocks/>
          </p:cNvCxnSpPr>
          <p:nvPr/>
        </p:nvCxnSpPr>
        <p:spPr>
          <a:xfrm>
            <a:off x="5257800" y="3710609"/>
            <a:ext cx="1814513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DA1C6D-BB67-4BFF-BFBA-D6F84E74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812CB-9CF6-447C-A4E7-A81ECD14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53</a:t>
            </a:fld>
            <a:endParaRPr lang="de-D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15181E-E2DD-441C-9931-2F962E34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36113871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6" name="Picture 5" descr="A picture containing computer, drawing&#10;&#10;Description automatically generated">
            <a:extLst>
              <a:ext uri="{FF2B5EF4-FFF2-40B4-BE49-F238E27FC236}">
                <a16:creationId xmlns:a16="http://schemas.microsoft.com/office/drawing/2014/main" id="{E7372F69-A8CE-442E-9EA6-5069F1CDC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33" y="3171260"/>
            <a:ext cx="2982531" cy="16866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CAEDC5-6CDB-45BC-84C1-DA5A0596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FE924-AF58-4AF5-80C7-8AFAFA46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54</a:t>
            </a:fld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F48FA-5BD0-41BD-8F5D-72AAA6C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206415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3200" dirty="0"/>
              <a:t> : squared ( n -- n )   dup * 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3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File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98956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OS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509046" y="252610"/>
            <a:ext cx="5110746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2850516"/>
            <a:ext cx="2808077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65EF0C-10FF-48A2-A5FF-011FF9B07F60}"/>
              </a:ext>
            </a:extLst>
          </p:cNvPr>
          <p:cNvCxnSpPr>
            <a:cxnSpLocks/>
          </p:cNvCxnSpPr>
          <p:nvPr/>
        </p:nvCxnSpPr>
        <p:spPr>
          <a:xfrm flipH="1">
            <a:off x="3757185" y="1403036"/>
            <a:ext cx="2229961" cy="1508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747CF6-EFC0-49BE-8AA3-92F2F1265801}"/>
              </a:ext>
            </a:extLst>
          </p:cNvPr>
          <p:cNvCxnSpPr>
            <a:cxnSpLocks/>
          </p:cNvCxnSpPr>
          <p:nvPr/>
        </p:nvCxnSpPr>
        <p:spPr>
          <a:xfrm flipH="1">
            <a:off x="3873794" y="1525714"/>
            <a:ext cx="1635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A90CCB-411D-4DBE-8276-D2F6F9A211E3}"/>
              </a:ext>
            </a:extLst>
          </p:cNvPr>
          <p:cNvCxnSpPr>
            <a:cxnSpLocks/>
          </p:cNvCxnSpPr>
          <p:nvPr/>
        </p:nvCxnSpPr>
        <p:spPr>
          <a:xfrm>
            <a:off x="6653210" y="3568542"/>
            <a:ext cx="1240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B9D1EC-456F-40B4-9D05-25E167C5522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297300" y="4204733"/>
            <a:ext cx="0" cy="31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360927-6A22-42AC-812D-F60F364F76A0}"/>
              </a:ext>
            </a:extLst>
          </p:cNvPr>
          <p:cNvSpPr/>
          <p:nvPr/>
        </p:nvSpPr>
        <p:spPr>
          <a:xfrm>
            <a:off x="6828785" y="3287811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include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A84A7F-B6D0-4E70-B9F0-1A065C43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88" y="747729"/>
            <a:ext cx="4079259" cy="6567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BE653EB-60FB-40E3-B8E0-E7B880D9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949" y="1562434"/>
            <a:ext cx="2194936" cy="8050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3342A44-4FFC-44D6-AA3C-ED6B2B45AA71}"/>
              </a:ext>
            </a:extLst>
          </p:cNvPr>
          <p:cNvSpPr txBox="1"/>
          <p:nvPr/>
        </p:nvSpPr>
        <p:spPr>
          <a:xfrm>
            <a:off x="896183" y="5929313"/>
            <a:ext cx="575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70C0"/>
                </a:solidFill>
              </a:rPr>
              <a:t>Traditional Text Editor Forth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D383B-4E4B-4740-BD74-578A337B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B63BA-9CC3-4033-84D5-58B1B194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55</a:t>
            </a:fld>
            <a:endParaRPr lang="de-D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05E9138-3ADC-452C-801C-016D8C1F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1872858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3200" dirty="0"/>
              <a:t> </a:t>
            </a:r>
            <a:r>
              <a:rPr lang="de-DE" sz="3200" dirty="0">
                <a:solidFill>
                  <a:srgbClr val="FF0000"/>
                </a:solidFill>
              </a:rPr>
              <a:t>:</a:t>
            </a:r>
            <a:r>
              <a:rPr lang="de-DE" sz="3200" dirty="0"/>
              <a:t> squared ( n -- n )   dup * 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3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File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98956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OS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509046" y="252610"/>
            <a:ext cx="5110746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2850516"/>
            <a:ext cx="2808077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</a:p>
          <a:p>
            <a:r>
              <a:rPr lang="de-DE" dirty="0"/>
              <a:t>   </a:t>
            </a:r>
          </a:p>
          <a:p>
            <a:r>
              <a:rPr lang="de-DE" dirty="0">
                <a:solidFill>
                  <a:srgbClr val="FF0000"/>
                </a:solidFill>
              </a:rPr>
              <a:t>       Parser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65EF0C-10FF-48A2-A5FF-011FF9B07F60}"/>
              </a:ext>
            </a:extLst>
          </p:cNvPr>
          <p:cNvCxnSpPr>
            <a:cxnSpLocks/>
          </p:cNvCxnSpPr>
          <p:nvPr/>
        </p:nvCxnSpPr>
        <p:spPr>
          <a:xfrm flipH="1">
            <a:off x="3757185" y="1403036"/>
            <a:ext cx="2229961" cy="1508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747CF6-EFC0-49BE-8AA3-92F2F1265801}"/>
              </a:ext>
            </a:extLst>
          </p:cNvPr>
          <p:cNvCxnSpPr>
            <a:cxnSpLocks/>
          </p:cNvCxnSpPr>
          <p:nvPr/>
        </p:nvCxnSpPr>
        <p:spPr>
          <a:xfrm flipH="1">
            <a:off x="3873794" y="1525714"/>
            <a:ext cx="1635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A90CCB-411D-4DBE-8276-D2F6F9A211E3}"/>
              </a:ext>
            </a:extLst>
          </p:cNvPr>
          <p:cNvCxnSpPr>
            <a:cxnSpLocks/>
          </p:cNvCxnSpPr>
          <p:nvPr/>
        </p:nvCxnSpPr>
        <p:spPr>
          <a:xfrm>
            <a:off x="6653210" y="3568542"/>
            <a:ext cx="1240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B9D1EC-456F-40B4-9D05-25E167C5522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297300" y="4204733"/>
            <a:ext cx="0" cy="31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360927-6A22-42AC-812D-F60F364F76A0}"/>
              </a:ext>
            </a:extLst>
          </p:cNvPr>
          <p:cNvSpPr/>
          <p:nvPr/>
        </p:nvSpPr>
        <p:spPr>
          <a:xfrm>
            <a:off x="6828785" y="3287811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include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A84A7F-B6D0-4E70-B9F0-1A065C43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88" y="747729"/>
            <a:ext cx="4079259" cy="6567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BE653EB-60FB-40E3-B8E0-E7B880D9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949" y="1562434"/>
            <a:ext cx="2194936" cy="8050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3342A44-4FFC-44D6-AA3C-ED6B2B45AA71}"/>
              </a:ext>
            </a:extLst>
          </p:cNvPr>
          <p:cNvSpPr txBox="1"/>
          <p:nvPr/>
        </p:nvSpPr>
        <p:spPr>
          <a:xfrm>
            <a:off x="896183" y="5929313"/>
            <a:ext cx="575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70C0"/>
                </a:solidFill>
              </a:rPr>
              <a:t>Traditional Text Editor Forth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DD10F2-D581-491F-8E99-3FA4A06B376B}"/>
              </a:ext>
            </a:extLst>
          </p:cNvPr>
          <p:cNvCxnSpPr>
            <a:cxnSpLocks/>
          </p:cNvCxnSpPr>
          <p:nvPr/>
        </p:nvCxnSpPr>
        <p:spPr>
          <a:xfrm flipV="1">
            <a:off x="1129069" y="3727381"/>
            <a:ext cx="7124702" cy="42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F00C-DCCB-41B3-8FE3-C6236B5E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342DA-9A0B-43B9-A12F-97B5A85F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56</a:t>
            </a:fld>
            <a:endParaRPr lang="de-D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4FC3D8-0F00-4B19-846C-0DE15A77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3917299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2400" dirty="0"/>
              <a:t> </a:t>
            </a:r>
            <a:r>
              <a:rPr lang="de-DE" sz="2400" dirty="0">
                <a:solidFill>
                  <a:srgbClr val="FF0000"/>
                </a:solidFill>
              </a:rPr>
              <a:t>&lt;r&gt;squared</a:t>
            </a:r>
            <a:r>
              <a:rPr lang="de-DE" sz="2400" dirty="0"/>
              <a:t> &lt;w&gt;n-n </a:t>
            </a:r>
            <a:r>
              <a:rPr lang="de-DE" sz="2400" dirty="0">
                <a:solidFill>
                  <a:srgbClr val="00B050"/>
                </a:solidFill>
              </a:rPr>
              <a:t>&lt;g&gt;dup &lt;g&gt;* &lt;g&gt;;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5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Block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873729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Hardware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499521" y="285294"/>
            <a:ext cx="5201817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                                              F4</a:t>
            </a:r>
          </a:p>
          <a:p>
            <a:r>
              <a:rPr lang="de-DE" sz="2800" dirty="0">
                <a:solidFill>
                  <a:srgbClr val="FF0000"/>
                </a:solidFill>
              </a:rPr>
              <a:t>      squared</a:t>
            </a:r>
            <a:r>
              <a:rPr lang="de-DE" sz="2800" dirty="0"/>
              <a:t> n-n </a:t>
            </a:r>
            <a:r>
              <a:rPr lang="de-DE" sz="2800">
                <a:solidFill>
                  <a:srgbClr val="00B050"/>
                </a:solidFill>
              </a:rPr>
              <a:t>dup * </a:t>
            </a:r>
            <a:r>
              <a:rPr lang="de-DE" sz="2800" dirty="0">
                <a:solidFill>
                  <a:srgbClr val="00B050"/>
                </a:solidFill>
              </a:rPr>
              <a:t>;</a:t>
            </a:r>
            <a:endParaRPr lang="de-DE" sz="2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3158293"/>
            <a:ext cx="2808077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15353-DD3D-4DF2-BEE5-1F70CE99E5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4" y="1525714"/>
            <a:ext cx="1236451" cy="831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6A08AE-E0C1-4063-9132-8292D4A03277}"/>
              </a:ext>
            </a:extLst>
          </p:cNvPr>
          <p:cNvCxnSpPr>
            <a:cxnSpLocks/>
          </p:cNvCxnSpPr>
          <p:nvPr/>
        </p:nvCxnSpPr>
        <p:spPr>
          <a:xfrm flipH="1">
            <a:off x="3873793" y="1525714"/>
            <a:ext cx="1625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20AC1-ECB1-44D7-A019-90AC39A2335C}"/>
              </a:ext>
            </a:extLst>
          </p:cNvPr>
          <p:cNvCxnSpPr>
            <a:cxnSpLocks/>
          </p:cNvCxnSpPr>
          <p:nvPr/>
        </p:nvCxnSpPr>
        <p:spPr>
          <a:xfrm flipH="1">
            <a:off x="1328742" y="1708818"/>
            <a:ext cx="7415208" cy="234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8EF22B-6053-40B2-8B18-316C2EB75D97}"/>
              </a:ext>
            </a:extLst>
          </p:cNvPr>
          <p:cNvCxnSpPr>
            <a:cxnSpLocks/>
          </p:cNvCxnSpPr>
          <p:nvPr/>
        </p:nvCxnSpPr>
        <p:spPr>
          <a:xfrm flipH="1">
            <a:off x="3873794" y="1760052"/>
            <a:ext cx="5041606" cy="229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252C8C3-57C5-4F8E-916B-120CF591B2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1525714"/>
            <a:ext cx="1357313" cy="852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4F1995-25D3-4B47-8AF0-2F7EFE8732B3}"/>
              </a:ext>
            </a:extLst>
          </p:cNvPr>
          <p:cNvCxnSpPr>
            <a:cxnSpLocks/>
          </p:cNvCxnSpPr>
          <p:nvPr/>
        </p:nvCxnSpPr>
        <p:spPr>
          <a:xfrm flipH="1">
            <a:off x="4089131" y="2139969"/>
            <a:ext cx="5754957" cy="194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F525F5-C601-43B5-9B02-DA2E006D118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172575" y="1952034"/>
            <a:ext cx="171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D3AB3-4F86-460A-8851-7AA072CDB5A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53211" y="3558403"/>
            <a:ext cx="124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8D4436-37AB-4554-A19A-3AD45DA1C82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297300" y="3958512"/>
            <a:ext cx="0" cy="5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5A55B2-5153-4689-9CB7-CC8E2A85C429}"/>
              </a:ext>
            </a:extLst>
          </p:cNvPr>
          <p:cNvSpPr txBox="1"/>
          <p:nvPr/>
        </p:nvSpPr>
        <p:spPr>
          <a:xfrm>
            <a:off x="7029449" y="3271838"/>
            <a:ext cx="6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DDCFC-4D8C-40BE-AA9E-BCB0E7CD169C}"/>
              </a:ext>
            </a:extLst>
          </p:cNvPr>
          <p:cNvSpPr txBox="1"/>
          <p:nvPr/>
        </p:nvSpPr>
        <p:spPr>
          <a:xfrm>
            <a:off x="896183" y="5811517"/>
            <a:ext cx="5757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B050"/>
                </a:solidFill>
              </a:rPr>
              <a:t>color</a:t>
            </a:r>
            <a:r>
              <a:rPr lang="de-DE" sz="4400" dirty="0">
                <a:solidFill>
                  <a:srgbClr val="FF0000"/>
                </a:solidFill>
              </a:rPr>
              <a:t>Forth  </a:t>
            </a:r>
            <a:r>
              <a:rPr lang="de-DE" sz="4400" dirty="0"/>
              <a:t>native mode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ACBD2-003E-4385-BD7D-0A79C2AB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C9444A-F615-4B0F-94B6-EEB3A6B4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57</a:t>
            </a:fld>
            <a:endParaRPr lang="de-DE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3EBA9FD-9891-4373-BA43-96883494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800745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2400" dirty="0"/>
              <a:t> </a:t>
            </a:r>
            <a:r>
              <a:rPr lang="de-DE" sz="2400" dirty="0">
                <a:solidFill>
                  <a:srgbClr val="FF0000"/>
                </a:solidFill>
              </a:rPr>
              <a:t>&lt;r&gt;squared</a:t>
            </a:r>
            <a:r>
              <a:rPr lang="de-DE" sz="2400" dirty="0"/>
              <a:t> &lt;w&gt;n-n </a:t>
            </a:r>
            <a:r>
              <a:rPr lang="de-DE" sz="2400" dirty="0">
                <a:solidFill>
                  <a:srgbClr val="00B050"/>
                </a:solidFill>
              </a:rPr>
              <a:t>&lt;g&gt;dup &lt;g&gt;* &lt;g&gt;;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5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Block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873729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Hardware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499521" y="285294"/>
            <a:ext cx="5201817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                                              F4</a:t>
            </a:r>
          </a:p>
          <a:p>
            <a:r>
              <a:rPr lang="de-DE" sz="2800" dirty="0">
                <a:solidFill>
                  <a:srgbClr val="FF0000"/>
                </a:solidFill>
              </a:rPr>
              <a:t>      : squared</a:t>
            </a:r>
            <a:r>
              <a:rPr lang="de-DE" sz="2800" dirty="0"/>
              <a:t> ( n – n ) </a:t>
            </a:r>
            <a:r>
              <a:rPr lang="de-DE" sz="2800" dirty="0">
                <a:solidFill>
                  <a:srgbClr val="00B050"/>
                </a:solidFill>
              </a:rPr>
              <a:t>dup * ;</a:t>
            </a:r>
            <a:endParaRPr lang="de-DE" sz="2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3158293"/>
            <a:ext cx="2808077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15353-DD3D-4DF2-BEE5-1F70CE99E5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4" y="1525714"/>
            <a:ext cx="1236451" cy="831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6A08AE-E0C1-4063-9132-8292D4A03277}"/>
              </a:ext>
            </a:extLst>
          </p:cNvPr>
          <p:cNvCxnSpPr>
            <a:cxnSpLocks/>
          </p:cNvCxnSpPr>
          <p:nvPr/>
        </p:nvCxnSpPr>
        <p:spPr>
          <a:xfrm flipH="1">
            <a:off x="3873793" y="1525714"/>
            <a:ext cx="1625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20AC1-ECB1-44D7-A019-90AC39A2335C}"/>
              </a:ext>
            </a:extLst>
          </p:cNvPr>
          <p:cNvCxnSpPr>
            <a:cxnSpLocks/>
          </p:cNvCxnSpPr>
          <p:nvPr/>
        </p:nvCxnSpPr>
        <p:spPr>
          <a:xfrm flipH="1">
            <a:off x="1328742" y="1708818"/>
            <a:ext cx="7415208" cy="234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8EF22B-6053-40B2-8B18-316C2EB75D97}"/>
              </a:ext>
            </a:extLst>
          </p:cNvPr>
          <p:cNvCxnSpPr>
            <a:cxnSpLocks/>
          </p:cNvCxnSpPr>
          <p:nvPr/>
        </p:nvCxnSpPr>
        <p:spPr>
          <a:xfrm flipH="1">
            <a:off x="3873794" y="1760052"/>
            <a:ext cx="5041606" cy="229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252C8C3-57C5-4F8E-916B-120CF591B2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1525714"/>
            <a:ext cx="1357313" cy="852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4F1995-25D3-4B47-8AF0-2F7EFE8732B3}"/>
              </a:ext>
            </a:extLst>
          </p:cNvPr>
          <p:cNvCxnSpPr>
            <a:cxnSpLocks/>
          </p:cNvCxnSpPr>
          <p:nvPr/>
        </p:nvCxnSpPr>
        <p:spPr>
          <a:xfrm flipH="1">
            <a:off x="4089131" y="2139969"/>
            <a:ext cx="5754957" cy="194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F525F5-C601-43B5-9B02-DA2E006D118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172575" y="1952034"/>
            <a:ext cx="171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D3AB3-4F86-460A-8851-7AA072CDB5A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53211" y="3558403"/>
            <a:ext cx="124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8D4436-37AB-4554-A19A-3AD45DA1C82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297300" y="3958512"/>
            <a:ext cx="0" cy="5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5A55B2-5153-4689-9CB7-CC8E2A85C429}"/>
              </a:ext>
            </a:extLst>
          </p:cNvPr>
          <p:cNvSpPr txBox="1"/>
          <p:nvPr/>
        </p:nvSpPr>
        <p:spPr>
          <a:xfrm>
            <a:off x="7029449" y="3271838"/>
            <a:ext cx="6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4B1795-3C67-4F13-B287-1945DBADA151}"/>
              </a:ext>
            </a:extLst>
          </p:cNvPr>
          <p:cNvSpPr txBox="1"/>
          <p:nvPr/>
        </p:nvSpPr>
        <p:spPr>
          <a:xfrm>
            <a:off x="896183" y="5811517"/>
            <a:ext cx="6825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B050"/>
                </a:solidFill>
              </a:rPr>
              <a:t>color</a:t>
            </a:r>
            <a:r>
              <a:rPr lang="de-DE" sz="4400" dirty="0">
                <a:solidFill>
                  <a:srgbClr val="FF0000"/>
                </a:solidFill>
              </a:rPr>
              <a:t>Forth </a:t>
            </a:r>
            <a:r>
              <a:rPr lang="de-DE" sz="4000" dirty="0"/>
              <a:t>colour-blind mode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C7154-148D-4AC3-A673-20A0B76C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8375CB-D5E7-46A2-8668-F4D71AAB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58</a:t>
            </a:fld>
            <a:endParaRPr lang="de-DE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52A7667-870B-4D70-AAD5-A2BEB3C9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3456451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2400" dirty="0"/>
              <a:t> </a:t>
            </a:r>
            <a:r>
              <a:rPr lang="de-DE" sz="2400" dirty="0">
                <a:solidFill>
                  <a:srgbClr val="FF0000"/>
                </a:solidFill>
              </a:rPr>
              <a:t>&lt;r&gt;squared</a:t>
            </a:r>
            <a:r>
              <a:rPr lang="de-DE" sz="2400" dirty="0"/>
              <a:t> &lt;w&gt;n-n </a:t>
            </a:r>
            <a:r>
              <a:rPr lang="de-DE" sz="2400" dirty="0">
                <a:solidFill>
                  <a:srgbClr val="00B050"/>
                </a:solidFill>
              </a:rPr>
              <a:t>&lt;g&gt;dup &lt;g&gt;* &lt;g&gt;;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5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Block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873729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Hardware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499521" y="285294"/>
            <a:ext cx="5201817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                                              F7</a:t>
            </a:r>
          </a:p>
          <a:p>
            <a:r>
              <a:rPr lang="de-DE" sz="2800" dirty="0">
                <a:solidFill>
                  <a:srgbClr val="FF0000"/>
                </a:solidFill>
              </a:rPr>
              <a:t> : </a:t>
            </a:r>
            <a:r>
              <a:rPr lang="de-DE" sz="2800" dirty="0">
                <a:solidFill>
                  <a:srgbClr val="FF0000"/>
                </a:solidFill>
                <a:highlight>
                  <a:srgbClr val="FFFF00"/>
                </a:highlight>
              </a:rPr>
              <a:t>zum-quadrat</a:t>
            </a:r>
            <a:r>
              <a:rPr lang="de-DE" sz="2800" dirty="0"/>
              <a:t> ( n – n ) </a:t>
            </a:r>
            <a:r>
              <a:rPr lang="de-DE" sz="2800" dirty="0">
                <a:solidFill>
                  <a:srgbClr val="00B050"/>
                </a:solidFill>
              </a:rPr>
              <a:t>dup * ;</a:t>
            </a:r>
            <a:endParaRPr lang="de-DE" sz="2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3158293"/>
            <a:ext cx="2808077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15353-DD3D-4DF2-BEE5-1F70CE99E5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4" y="1525714"/>
            <a:ext cx="1236451" cy="831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6A08AE-E0C1-4063-9132-8292D4A03277}"/>
              </a:ext>
            </a:extLst>
          </p:cNvPr>
          <p:cNvCxnSpPr>
            <a:cxnSpLocks/>
          </p:cNvCxnSpPr>
          <p:nvPr/>
        </p:nvCxnSpPr>
        <p:spPr>
          <a:xfrm flipH="1">
            <a:off x="3873793" y="1525714"/>
            <a:ext cx="1625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20AC1-ECB1-44D7-A019-90AC39A2335C}"/>
              </a:ext>
            </a:extLst>
          </p:cNvPr>
          <p:cNvCxnSpPr>
            <a:cxnSpLocks/>
          </p:cNvCxnSpPr>
          <p:nvPr/>
        </p:nvCxnSpPr>
        <p:spPr>
          <a:xfrm flipH="1">
            <a:off x="1328742" y="1708818"/>
            <a:ext cx="7415208" cy="234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8EF22B-6053-40B2-8B18-316C2EB75D97}"/>
              </a:ext>
            </a:extLst>
          </p:cNvPr>
          <p:cNvCxnSpPr>
            <a:cxnSpLocks/>
          </p:cNvCxnSpPr>
          <p:nvPr/>
        </p:nvCxnSpPr>
        <p:spPr>
          <a:xfrm flipH="1">
            <a:off x="3873794" y="1760052"/>
            <a:ext cx="5041606" cy="229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252C8C3-57C5-4F8E-916B-120CF591B2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1525714"/>
            <a:ext cx="1357313" cy="852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4F1995-25D3-4B47-8AF0-2F7EFE8732B3}"/>
              </a:ext>
            </a:extLst>
          </p:cNvPr>
          <p:cNvCxnSpPr>
            <a:cxnSpLocks/>
          </p:cNvCxnSpPr>
          <p:nvPr/>
        </p:nvCxnSpPr>
        <p:spPr>
          <a:xfrm flipH="1">
            <a:off x="4089131" y="2139969"/>
            <a:ext cx="5754957" cy="194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F525F5-C601-43B5-9B02-DA2E006D118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172575" y="1952034"/>
            <a:ext cx="171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D3AB3-4F86-460A-8851-7AA072CDB5A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53211" y="3558403"/>
            <a:ext cx="124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8D4436-37AB-4554-A19A-3AD45DA1C82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297300" y="3958512"/>
            <a:ext cx="0" cy="5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5A55B2-5153-4689-9CB7-CC8E2A85C429}"/>
              </a:ext>
            </a:extLst>
          </p:cNvPr>
          <p:cNvSpPr txBox="1"/>
          <p:nvPr/>
        </p:nvSpPr>
        <p:spPr>
          <a:xfrm>
            <a:off x="7029449" y="3271838"/>
            <a:ext cx="6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DDCFC-4D8C-40BE-AA9E-BCB0E7CD169C}"/>
              </a:ext>
            </a:extLst>
          </p:cNvPr>
          <p:cNvSpPr txBox="1"/>
          <p:nvPr/>
        </p:nvSpPr>
        <p:spPr>
          <a:xfrm>
            <a:off x="896183" y="5811517"/>
            <a:ext cx="5757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B050"/>
                </a:solidFill>
              </a:rPr>
              <a:t>color</a:t>
            </a:r>
            <a:r>
              <a:rPr lang="de-DE" sz="4400" dirty="0">
                <a:solidFill>
                  <a:srgbClr val="FF0000"/>
                </a:solidFill>
              </a:rPr>
              <a:t>Forth   </a:t>
            </a:r>
            <a:r>
              <a:rPr lang="de-DE" sz="4400" dirty="0"/>
              <a:t>Deutsch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EA068-917A-470F-852A-C8584E6E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F52E70-2EAA-4406-9AA1-C4F2DA7F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59</a:t>
            </a:fld>
            <a:endParaRPr lang="de-DE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D08D2DA-69F9-4F49-A656-016B6985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145042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font is now in ASCII order, even though Shannon-Fano encoded names are still used internally.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highlight>
                  <a:srgbClr val="FF00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Yes, you heard it right : </a:t>
            </a:r>
            <a:r>
              <a:rPr lang="en-US" sz="3600" b="1" dirty="0">
                <a:solidFill>
                  <a:srgbClr val="000000"/>
                </a:solidFill>
                <a:highlight>
                  <a:srgbClr val="FF00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ASCII</a:t>
            </a:r>
            <a:r>
              <a:rPr lang="en-US" sz="3600" dirty="0">
                <a:solidFill>
                  <a:srgbClr val="000000"/>
                </a:solidFill>
                <a:highlight>
                  <a:srgbClr val="FF00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!!!!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3600" dirty="0">
              <a:solidFill>
                <a:srgbClr val="000000"/>
              </a:solidFill>
              <a:effectLst/>
              <a:highlight>
                <a:srgbClr val="00FFFF"/>
              </a:highlight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lvl="0"/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</a:t>
            </a:r>
            <a:endParaRPr lang="de-DE" sz="36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30257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9AE52-26AB-4D21-AC1D-4F0DD448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679797"/>
            <a:ext cx="6968989" cy="52216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36B633-D163-4FB6-8727-ADDECD50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26B98-4502-4FA2-84F4-D99C7E51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60</a:t>
            </a:fld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61DC-8E08-42BC-ACBD-D1B5854D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934536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9AE52-26AB-4D21-AC1D-4F0DD448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679797"/>
            <a:ext cx="6968989" cy="5221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74E5D-13A1-4369-9DE5-129C4B3AE9AF}"/>
              </a:ext>
            </a:extLst>
          </p:cNvPr>
          <p:cNvSpPr txBox="1"/>
          <p:nvPr/>
        </p:nvSpPr>
        <p:spPr>
          <a:xfrm>
            <a:off x="2093843" y="5993537"/>
            <a:ext cx="8004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Questions?                                                  </a:t>
            </a:r>
            <a:r>
              <a:rPr lang="de-DE" sz="3200" dirty="0">
                <a:solidFill>
                  <a:srgbClr val="7030A0"/>
                </a:solidFill>
              </a:rPr>
              <a:t>Fragen?</a:t>
            </a:r>
            <a:r>
              <a:rPr lang="de-DE" sz="3200" dirty="0"/>
              <a:t>        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5DD763-0396-49E9-A93D-5AF652B3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7AAE2-6F15-4445-BB84-6DF22BB8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61</a:t>
            </a:fld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E0D1-510B-4BD7-A44C-A7D7A43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6208578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9AE52-26AB-4D21-AC1D-4F0DD448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679797"/>
            <a:ext cx="6968989" cy="5221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74E5D-13A1-4369-9DE5-129C4B3AE9AF}"/>
              </a:ext>
            </a:extLst>
          </p:cNvPr>
          <p:cNvSpPr txBox="1"/>
          <p:nvPr/>
        </p:nvSpPr>
        <p:spPr>
          <a:xfrm>
            <a:off x="3581400" y="5836497"/>
            <a:ext cx="546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www.inventio.co.uk/colorforth                             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5DD763-0396-49E9-A93D-5AF652B3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7AAE2-6F15-4445-BB84-6DF22BB8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62</a:t>
            </a:fld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E0D1-510B-4BD7-A44C-A7D7A43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68325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7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font is now in ASCII order, even though Shannon-Fano encoded names are still used internally.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Yes, you heard it right : </a:t>
            </a:r>
            <a:r>
              <a:rPr lang="en-US" sz="36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ASCII</a:t>
            </a:r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!!!!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3600" dirty="0">
              <a:solidFill>
                <a:srgbClr val="000000"/>
              </a:solidFill>
              <a:effectLst/>
              <a:highlight>
                <a:srgbClr val="00FFFF"/>
              </a:highlight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lvl="0"/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 ‘A’ is 65, not 5, just like the rest of the world. </a:t>
            </a:r>
            <a:endParaRPr lang="de-DE" sz="36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8130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8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font is now in ASCII order, even though Shannon-Fano encoded names are still used internally.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Yes, you heard it right : </a:t>
            </a:r>
            <a:r>
              <a:rPr lang="en-US" sz="36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ASCII</a:t>
            </a:r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!!!!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3600" dirty="0">
              <a:solidFill>
                <a:srgbClr val="000000"/>
              </a:solidFill>
              <a:effectLst/>
              <a:highlight>
                <a:srgbClr val="00FFFF"/>
              </a:highlight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lvl="0"/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 ‘A’ is 65, not 5, just like the rest of the world. </a:t>
            </a:r>
            <a:endParaRPr lang="de-DE" sz="36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2175-2A51-46E2-9938-DD7E6ED41E6D}"/>
              </a:ext>
            </a:extLst>
          </p:cNvPr>
          <p:cNvSpPr txBox="1"/>
          <p:nvPr/>
        </p:nvSpPr>
        <p:spPr>
          <a:xfrm>
            <a:off x="0" y="4263189"/>
            <a:ext cx="11682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>
                <a:latin typeface="Courier New" panose="02070309020205020404" pitchFamily="49" charset="0"/>
                <a:cs typeface="Courier New" panose="02070309020205020404" pitchFamily="49" charset="0"/>
              </a:rPr>
              <a:t>Shannon_Fano encoding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01234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6789ABCDEF0123456789ABCDEF0123456789ABCDEF0123456789ABCDEF01234567  index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db "rtoe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nismcylgfwdvpbhxuq0123456789j-k.z/;'!+@*,? RTOEANISMCYLGFWDVPBHXUQ" ASCII</a:t>
            </a:r>
          </a:p>
        </p:txBody>
      </p:sp>
    </p:spTree>
    <p:extLst>
      <p:ext uri="{BB962C8B-B14F-4D97-AF65-F5344CB8AC3E}">
        <p14:creationId xmlns:p14="http://schemas.microsoft.com/office/powerpoint/2010/main" val="125626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9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The font is now in ASCII order, even though Shannon-Fano encoded names are still used internally.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Yes, you heard it right : </a:t>
            </a:r>
            <a:r>
              <a:rPr lang="en-US" sz="36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ASCII</a:t>
            </a:r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!!!!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3600" dirty="0">
              <a:solidFill>
                <a:srgbClr val="000000"/>
              </a:solidFill>
              <a:effectLst/>
              <a:highlight>
                <a:srgbClr val="00FFFF"/>
              </a:highlight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lvl="0"/>
            <a:r>
              <a:rPr lang="en-US"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 ‘A’ is 65, not 5, just like the rest of the world. </a:t>
            </a:r>
            <a:endParaRPr lang="de-DE" sz="36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2175-2A51-46E2-9938-DD7E6ED41E6D}"/>
              </a:ext>
            </a:extLst>
          </p:cNvPr>
          <p:cNvSpPr txBox="1"/>
          <p:nvPr/>
        </p:nvSpPr>
        <p:spPr>
          <a:xfrm>
            <a:off x="0" y="4263189"/>
            <a:ext cx="11682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>
                <a:latin typeface="Courier New" panose="02070309020205020404" pitchFamily="49" charset="0"/>
                <a:cs typeface="Courier New" panose="02070309020205020404" pitchFamily="49" charset="0"/>
              </a:rPr>
              <a:t>Shannon_Fano encoding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01234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6789ABCDEF0123456789ABCDEF0123456789ABCDEF0123456789ABCDEF01234567  index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db "rtoe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nismcylgfwdvpbhxuq0123456789j-k.z/;'!+@*,? RTOEANISMCYLGFWDVPBHXUQ"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753F9-43A3-4DA2-A7B7-0B16AE628478}"/>
              </a:ext>
            </a:extLst>
          </p:cNvPr>
          <p:cNvSpPr txBox="1"/>
          <p:nvPr/>
        </p:nvSpPr>
        <p:spPr>
          <a:xfrm>
            <a:off x="1569491" y="5248214"/>
            <a:ext cx="10017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But only for the font….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8290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2841</Words>
  <Application>Microsoft Office PowerPoint</Application>
  <PresentationFormat>Widescreen</PresentationFormat>
  <Paragraphs>639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Helvetica</vt:lpstr>
      <vt:lpstr>Symbol</vt:lpstr>
      <vt:lpstr>Times New Roman</vt:lpstr>
      <vt:lpstr>Office Theme</vt:lpstr>
      <vt:lpstr>Forth2020 Zoom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Howerd Oakford</dc:creator>
  <cp:lastModifiedBy>Howerd Oakford</cp:lastModifiedBy>
  <cp:revision>230</cp:revision>
  <dcterms:created xsi:type="dcterms:W3CDTF">2019-09-10T19:48:35Z</dcterms:created>
  <dcterms:modified xsi:type="dcterms:W3CDTF">2022-04-08T16:28:58Z</dcterms:modified>
</cp:coreProperties>
</file>