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321" r:id="rId3"/>
    <p:sldId id="307" r:id="rId4"/>
    <p:sldId id="309" r:id="rId5"/>
    <p:sldId id="310" r:id="rId6"/>
    <p:sldId id="311" r:id="rId7"/>
    <p:sldId id="315" r:id="rId8"/>
    <p:sldId id="316" r:id="rId9"/>
    <p:sldId id="318" r:id="rId10"/>
    <p:sldId id="320" r:id="rId11"/>
    <p:sldId id="3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F56E4B"/>
    <a:srgbClr val="B1D245"/>
    <a:srgbClr val="EFC252"/>
    <a:srgbClr val="509D93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02" autoAdjust="0"/>
    <p:restoredTop sz="94660"/>
  </p:normalViewPr>
  <p:slideViewPr>
    <p:cSldViewPr snapToGrid="0">
      <p:cViewPr>
        <p:scale>
          <a:sx n="77" d="100"/>
          <a:sy n="77" d="100"/>
        </p:scale>
        <p:origin x="11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 smtClean="0">
                <a:solidFill>
                  <a:srgbClr val="B1D245"/>
                </a:solidFill>
                <a:latin typeface="+mj-ea"/>
              </a:rPr>
              <a:t>S</a:t>
            </a:r>
            <a:r>
              <a:rPr lang="en-US" altLang="ko-KR" sz="4800" b="1" dirty="0" err="1" smtClean="0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4800" b="1" dirty="0" err="1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4800" b="1" dirty="0" err="1" smtClean="0">
                <a:solidFill>
                  <a:srgbClr val="59606B"/>
                </a:solidFill>
                <a:latin typeface="+mj-ea"/>
              </a:rPr>
              <a:t>reak</a:t>
            </a:r>
            <a:endParaRPr lang="ko-KR" altLang="en-US" sz="48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/>
          </a:bodyPr>
          <a:lstStyle/>
          <a:p>
            <a:pPr algn="dist"/>
            <a:r>
              <a:rPr lang="ko-KR" altLang="en-US" b="1" dirty="0" smtClean="0">
                <a:solidFill>
                  <a:srgbClr val="59606B"/>
                </a:solidFill>
                <a:latin typeface="+mj-ea"/>
                <a:ea typeface="+mj-ea"/>
              </a:rPr>
              <a:t>슬라임 깨부시기</a:t>
            </a:r>
            <a:endParaRPr lang="ko-KR" altLang="en-US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664087" y="5049155"/>
            <a:ext cx="4351869" cy="543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김홍일</a:t>
            </a:r>
            <a:endParaRPr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438402" y="1755442"/>
            <a:ext cx="7942581" cy="3687944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solidFill>
                  <a:srgbClr val="59606B"/>
                </a:solidFill>
              </a:rPr>
              <a:t>감사합니다</a:t>
            </a:r>
            <a:r>
              <a:rPr lang="en-US" altLang="ko-KR" sz="8000" b="1" dirty="0" smtClean="0">
                <a:solidFill>
                  <a:srgbClr val="59606B"/>
                </a:solidFill>
              </a:rPr>
              <a:t>.</a:t>
            </a:r>
            <a:endParaRPr lang="ko-KR" altLang="en-US" sz="8000" b="1" dirty="0">
              <a:solidFill>
                <a:srgbClr val="59606B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메인 게임 화면 구성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 실행 흐름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범위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45599"/>
              </p:ext>
            </p:extLst>
          </p:nvPr>
        </p:nvGraphicFramePr>
        <p:xfrm>
          <a:off x="356060" y="1582288"/>
          <a:ext cx="11531140" cy="40537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765570"/>
                <a:gridCol w="5765570"/>
              </a:tblGrid>
              <a:tr h="1059500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평가항목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평가 </a:t>
                      </a:r>
                      <a:r>
                        <a:rPr lang="en-US" altLang="ko-KR" sz="2000">
                          <a:effectLst/>
                        </a:rPr>
                        <a:t>(A:</a:t>
                      </a:r>
                      <a:r>
                        <a:rPr lang="ko-KR" altLang="en-US" sz="2000">
                          <a:effectLst/>
                        </a:rPr>
                        <a:t>매우잘함</a:t>
                      </a:r>
                      <a:r>
                        <a:rPr lang="en-US" altLang="ko-KR" sz="2000">
                          <a:effectLst/>
                        </a:rPr>
                        <a:t>,B:</a:t>
                      </a:r>
                      <a:r>
                        <a:rPr lang="ko-KR" altLang="en-US" sz="2000">
                          <a:effectLst/>
                        </a:rPr>
                        <a:t>잘함</a:t>
                      </a:r>
                      <a:r>
                        <a:rPr lang="en-US" altLang="ko-KR" sz="2000">
                          <a:effectLst/>
                        </a:rPr>
                        <a:t>,C:</a:t>
                      </a:r>
                      <a:r>
                        <a:rPr lang="ko-KR" altLang="en-US" sz="2000">
                          <a:effectLst/>
                        </a:rPr>
                        <a:t>보통</a:t>
                      </a:r>
                      <a:r>
                        <a:rPr lang="en-US" altLang="ko-KR" sz="2000">
                          <a:effectLst/>
                        </a:rPr>
                        <a:t>,D:</a:t>
                      </a:r>
                      <a:r>
                        <a:rPr lang="ko-KR" altLang="en-US" sz="2000">
                          <a:effectLst/>
                        </a:rPr>
                        <a:t>못함</a:t>
                      </a:r>
                      <a:r>
                        <a:rPr lang="en-US" altLang="ko-KR" sz="2000">
                          <a:effectLst/>
                        </a:rPr>
                        <a:t>,E:</a:t>
                      </a:r>
                      <a:r>
                        <a:rPr lang="ko-KR" altLang="en-US" sz="2000">
                          <a:effectLst/>
                        </a:rPr>
                        <a:t>매우못함</a:t>
                      </a:r>
                      <a:r>
                        <a:rPr lang="en-US" altLang="ko-KR" sz="2000">
                          <a:effectLst/>
                        </a:rPr>
                        <a:t>) </a:t>
                      </a:r>
                      <a:endParaRPr lang="ko-KR" altLang="en-US" sz="2400">
                        <a:effectLst/>
                      </a:endParaRPr>
                    </a:p>
                  </a:txBody>
                  <a:tcPr anchor="ctr"/>
                </a:tc>
              </a:tr>
              <a:tr h="598848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게임컨셉이 잘 표현되었는가</a:t>
                      </a:r>
                      <a:r>
                        <a:rPr lang="en-US" altLang="ko-KR" sz="2000" dirty="0">
                          <a:effectLst/>
                        </a:rPr>
                        <a:t>?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effectLst/>
                        </a:rPr>
                        <a:t>A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</a:tr>
              <a:tr h="598848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게임 핵심 메카닉의 제시가 잘 되었는가</a:t>
                      </a:r>
                      <a:r>
                        <a:rPr lang="en-US" altLang="ko-KR" sz="2000" dirty="0">
                          <a:effectLst/>
                        </a:rPr>
                        <a:t>?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effectLst/>
                        </a:rPr>
                        <a:t>A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</a:tr>
              <a:tr h="598848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게임 실행 흐름이 잘 표현되었는가</a:t>
                      </a:r>
                      <a:r>
                        <a:rPr lang="en-US" altLang="ko-KR" sz="2000" dirty="0">
                          <a:effectLst/>
                        </a:rPr>
                        <a:t>?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  <a:tr h="598848"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</a:rPr>
                        <a:t>개발 범위가 구체적이며</a:t>
                      </a:r>
                      <a:r>
                        <a:rPr lang="en-US" altLang="ko-KR" sz="2000" dirty="0"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effectLst/>
                        </a:rPr>
                        <a:t>측정 가능한가</a:t>
                      </a:r>
                      <a:r>
                        <a:rPr lang="en-US" altLang="ko-KR" sz="2000" dirty="0">
                          <a:effectLst/>
                        </a:rPr>
                        <a:t>?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effectLst/>
                        </a:rPr>
                        <a:t>A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</a:tr>
              <a:tr h="598848">
                <a:tc>
                  <a:txBody>
                    <a:bodyPr/>
                    <a:lstStyle/>
                    <a:p>
                      <a:r>
                        <a:rPr lang="ko-KR" altLang="en-US" sz="2000">
                          <a:effectLst/>
                        </a:rPr>
                        <a:t>개발 계획이 구체적이며 실행가능한가</a:t>
                      </a:r>
                      <a:r>
                        <a:rPr lang="en-US" altLang="ko-KR" sz="2000">
                          <a:effectLst/>
                        </a:rPr>
                        <a:t>? </a:t>
                      </a:r>
                      <a:endParaRPr lang="ko-KR" alt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effectLst/>
                        </a:rPr>
                        <a:t>A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4187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컨셉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3056" y="3886301"/>
            <a:ext cx="24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메인 게임 화면 구성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9941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실행 흐름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0819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범위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5420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2659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59898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B1D245"/>
                </a:solidFill>
                <a:latin typeface="+mn-ea"/>
              </a:rPr>
              <a:t>S</a:t>
            </a:r>
            <a:r>
              <a:rPr lang="en-US" altLang="ko-KR" sz="4800" b="1" dirty="0" err="1" smtClean="0">
                <a:solidFill>
                  <a:srgbClr val="59606B"/>
                </a:solidFill>
                <a:latin typeface="+mn-ea"/>
              </a:rPr>
              <a:t>lime</a:t>
            </a:r>
            <a:r>
              <a:rPr lang="en-US" altLang="ko-KR" sz="4800" b="1" dirty="0" err="1" smtClean="0">
                <a:solidFill>
                  <a:srgbClr val="F56E4B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rgbClr val="59606B"/>
                </a:solidFill>
                <a:latin typeface="+mn-ea"/>
              </a:rPr>
              <a:t>reak</a:t>
            </a:r>
            <a:endParaRPr lang="ko-KR" altLang="en-US" sz="4800" dirty="0">
              <a:solidFill>
                <a:srgbClr val="59606B"/>
              </a:solidFill>
              <a:latin typeface="+mn-ea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9609693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9807137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게임 컨셉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게임 화면 구성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 흐름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6573" y="1448859"/>
            <a:ext cx="90159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rgbClr val="B1D245"/>
                </a:solidFill>
                <a:latin typeface="+mn-ea"/>
              </a:rPr>
              <a:t>S</a:t>
            </a:r>
            <a:r>
              <a:rPr lang="en-US" altLang="ko-KR" sz="3200" b="1" dirty="0" err="1" smtClean="0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3200" b="1" dirty="0" err="1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3200" b="1" dirty="0" err="1" smtClean="0">
                <a:solidFill>
                  <a:srgbClr val="59606B"/>
                </a:solidFill>
                <a:latin typeface="+mj-ea"/>
              </a:rPr>
              <a:t>reak</a:t>
            </a:r>
            <a:endParaRPr lang="en-US" altLang="ko-KR" sz="32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마을로 침공하는 </a:t>
            </a:r>
            <a:r>
              <a:rPr lang="ko-KR" altLang="en-US" sz="4000" b="1" u="sng" dirty="0" smtClean="0">
                <a:solidFill>
                  <a:srgbClr val="B1D245"/>
                </a:solidFill>
                <a:latin typeface="+mj-ea"/>
              </a:rPr>
              <a:t>슬라임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sz="4000" b="1" u="sng" dirty="0" smtClean="0">
                <a:solidFill>
                  <a:srgbClr val="F56E4B"/>
                </a:solidFill>
                <a:latin typeface="+mj-ea"/>
              </a:rPr>
              <a:t>깨부셔라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!!!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6944" y="3882837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영웅을 움직이고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3420145"/>
            <a:ext cx="1019233" cy="10192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4478797"/>
            <a:ext cx="988542" cy="9885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38778" y="4966533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조준해서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9"/>
          <a:stretch/>
        </p:blipFill>
        <p:spPr>
          <a:xfrm>
            <a:off x="2438402" y="5467339"/>
            <a:ext cx="965204" cy="10451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19553" y="5838515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b="1" dirty="0" smtClean="0">
                <a:solidFill>
                  <a:srgbClr val="F56E4B"/>
                </a:solidFill>
                <a:latin typeface="+mj-ea"/>
              </a:rPr>
              <a:t>깨부시자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2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메인 게임 화면 구성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게임 화면 구성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 흐름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6573" y="1448859"/>
            <a:ext cx="90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29">
            <a:off x="3957528" y="4553340"/>
            <a:ext cx="639716" cy="7676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7709">
            <a:off x="4395843" y="4819548"/>
            <a:ext cx="582335" cy="499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16" y="4680942"/>
            <a:ext cx="175679" cy="17567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83" y="4338070"/>
            <a:ext cx="175679" cy="17567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92" y="4003403"/>
            <a:ext cx="175679" cy="1756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08" y="2650951"/>
            <a:ext cx="1178684" cy="117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40"/>
          <a:stretch/>
        </p:blipFill>
        <p:spPr>
          <a:xfrm>
            <a:off x="4869687" y="2299657"/>
            <a:ext cx="330726" cy="720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128061" y="1797990"/>
            <a:ext cx="9625981" cy="4556160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76" y="2274788"/>
            <a:ext cx="578711" cy="5787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31" y="3745032"/>
            <a:ext cx="578711" cy="57871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66" y="2645150"/>
            <a:ext cx="578711" cy="57871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31" y="5414954"/>
            <a:ext cx="578711" cy="57871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05" y="3441746"/>
            <a:ext cx="417812" cy="41781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65406" y="1941955"/>
            <a:ext cx="3341479" cy="210921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마을 체력</a:t>
            </a:r>
            <a:endParaRPr kumimoji="1"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0125889" y="5993665"/>
            <a:ext cx="1527571" cy="279836"/>
          </a:xfrm>
          <a:prstGeom prst="rect">
            <a:avLst/>
          </a:prstGeom>
          <a:solidFill>
            <a:srgbClr val="93C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총알 갯수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2726202" y="2256805"/>
            <a:ext cx="80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372" y="4423438"/>
            <a:ext cx="80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90067" y="4949633"/>
            <a:ext cx="937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슬라임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6" name="꺾인 연결선[E] 5"/>
          <p:cNvCxnSpPr>
            <a:stCxn id="14" idx="1"/>
            <a:endCxn id="30" idx="2"/>
          </p:cNvCxnSpPr>
          <p:nvPr/>
        </p:nvCxnSpPr>
        <p:spPr>
          <a:xfrm rot="10800000">
            <a:off x="3129758" y="2626137"/>
            <a:ext cx="1315951" cy="614156"/>
          </a:xfrm>
          <a:prstGeom prst="bentConnector2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[E] 7"/>
          <p:cNvCxnSpPr>
            <a:stCxn id="11" idx="2"/>
            <a:endCxn id="31" idx="2"/>
          </p:cNvCxnSpPr>
          <p:nvPr/>
        </p:nvCxnSpPr>
        <p:spPr>
          <a:xfrm rot="5400000" flipH="1">
            <a:off x="3340437" y="4432261"/>
            <a:ext cx="524731" cy="1245751"/>
          </a:xfrm>
          <a:prstGeom prst="bentConnector3">
            <a:avLst>
              <a:gd name="adj1" fmla="val -44232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/>
          <p:cNvCxnSpPr>
            <a:stCxn id="32" idx="2"/>
            <a:endCxn id="24" idx="2"/>
          </p:cNvCxnSpPr>
          <p:nvPr/>
        </p:nvCxnSpPr>
        <p:spPr>
          <a:xfrm rot="5400000" flipH="1" flipV="1">
            <a:off x="9003593" y="3978871"/>
            <a:ext cx="995222" cy="1684966"/>
          </a:xfrm>
          <a:prstGeom prst="bentConnector3">
            <a:avLst>
              <a:gd name="adj1" fmla="val -2297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506362" y="2879541"/>
            <a:ext cx="1696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조준점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7" name="꺾인 연결선[E] 46"/>
          <p:cNvCxnSpPr>
            <a:stCxn id="45" idx="2"/>
            <a:endCxn id="27" idx="0"/>
          </p:cNvCxnSpPr>
          <p:nvPr/>
        </p:nvCxnSpPr>
        <p:spPr>
          <a:xfrm rot="16200000" flipH="1">
            <a:off x="8321030" y="3282464"/>
            <a:ext cx="192873" cy="125690"/>
          </a:xfrm>
          <a:prstGeom prst="bentConnector3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32" idx="1"/>
            <a:endCxn id="26" idx="0"/>
          </p:cNvCxnSpPr>
          <p:nvPr/>
        </p:nvCxnSpPr>
        <p:spPr>
          <a:xfrm rot="10800000" flipV="1">
            <a:off x="7870687" y="5134298"/>
            <a:ext cx="319380" cy="280655"/>
          </a:xfrm>
          <a:prstGeom prst="bentConnector2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683766" y="1879924"/>
            <a:ext cx="932399" cy="545903"/>
          </a:xfrm>
          <a:prstGeom prst="rect">
            <a:avLst/>
          </a:prstGeom>
          <a:solidFill>
            <a:srgbClr val="59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00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: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00</a:t>
            </a:r>
            <a:endParaRPr kumimoji="1"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086027" y="2523087"/>
            <a:ext cx="896554" cy="1531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>
                <a:solidFill>
                  <a:schemeClr val="tx1"/>
                </a:solidFill>
              </a:rPr>
              <a:t>슬라임 체력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895409" y="3621836"/>
            <a:ext cx="896554" cy="1531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>
                <a:solidFill>
                  <a:schemeClr val="tx1"/>
                </a:solidFill>
              </a:rPr>
              <a:t>슬라임 체력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게임 실행 흐름 </a:t>
            </a:r>
            <a:r>
              <a:rPr lang="en-US" altLang="ko-KR" sz="2000" b="1" dirty="0">
                <a:solidFill>
                  <a:schemeClr val="accent4"/>
                </a:solidFill>
              </a:rPr>
              <a:t>1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</a:rPr>
              <a:t>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게임 화면 구성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 흐름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2436" y="1515308"/>
            <a:ext cx="90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수행의 시작/종료 32"/>
          <p:cNvSpPr/>
          <p:nvPr/>
        </p:nvSpPr>
        <p:spPr>
          <a:xfrm>
            <a:off x="2367988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34" name="판단 33"/>
          <p:cNvSpPr/>
          <p:nvPr/>
        </p:nvSpPr>
        <p:spPr>
          <a:xfrm>
            <a:off x="2367988" y="25748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대기방</a:t>
            </a:r>
            <a:endParaRPr kumimoji="1" lang="ko-KR" altLang="en-US" sz="900" dirty="0"/>
          </a:p>
        </p:txBody>
      </p:sp>
      <p:sp>
        <p:nvSpPr>
          <p:cNvPr id="37" name="수행의 시작/종료 36"/>
          <p:cNvSpPr/>
          <p:nvPr/>
        </p:nvSpPr>
        <p:spPr>
          <a:xfrm>
            <a:off x="2367988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38" name="준비 37"/>
          <p:cNvSpPr/>
          <p:nvPr/>
        </p:nvSpPr>
        <p:spPr>
          <a:xfrm>
            <a:off x="2367988" y="3364462"/>
            <a:ext cx="1440000" cy="360000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while(</a:t>
            </a:r>
            <a:r>
              <a:rPr kumimoji="1" lang="ko-KR" altLang="en-US" sz="900" dirty="0" smtClean="0"/>
              <a:t>체력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0)</a:t>
            </a:r>
            <a:endParaRPr kumimoji="1" lang="ko-KR" altLang="en-US" sz="900" dirty="0"/>
          </a:p>
        </p:txBody>
      </p:sp>
      <p:sp>
        <p:nvSpPr>
          <p:cNvPr id="39" name="판단 38"/>
          <p:cNvSpPr/>
          <p:nvPr/>
        </p:nvSpPr>
        <p:spPr>
          <a:xfrm>
            <a:off x="2367988" y="49233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랭킹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5</a:t>
            </a:r>
            <a:endParaRPr kumimoji="1" lang="ko-KR" altLang="en-US" sz="900" dirty="0"/>
          </a:p>
        </p:txBody>
      </p:sp>
      <p:cxnSp>
        <p:nvCxnSpPr>
          <p:cNvPr id="42" name="꺾인 연결선[E] 41"/>
          <p:cNvCxnSpPr>
            <a:stCxn id="34" idx="3"/>
          </p:cNvCxnSpPr>
          <p:nvPr/>
        </p:nvCxnSpPr>
        <p:spPr>
          <a:xfrm flipH="1">
            <a:off x="3106675" y="2754804"/>
            <a:ext cx="701313" cy="3362192"/>
          </a:xfrm>
          <a:prstGeom prst="bentConnector4">
            <a:avLst>
              <a:gd name="adj1" fmla="val -87120"/>
              <a:gd name="adj2" fmla="val 107565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처리 43"/>
          <p:cNvSpPr/>
          <p:nvPr/>
        </p:nvSpPr>
        <p:spPr>
          <a:xfrm>
            <a:off x="2367988" y="4154120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55249" y="3023943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게임시작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62" name="텍스트 상자 61"/>
          <p:cNvSpPr txBox="1"/>
          <p:nvPr/>
        </p:nvSpPr>
        <p:spPr>
          <a:xfrm>
            <a:off x="3826674" y="2493130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게임종료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cxnSp>
        <p:nvCxnSpPr>
          <p:cNvPr id="416" name="직선 화살표 연결선 415"/>
          <p:cNvCxnSpPr>
            <a:stCxn id="33" idx="2"/>
            <a:endCxn id="34" idx="0"/>
          </p:cNvCxnSpPr>
          <p:nvPr/>
        </p:nvCxnSpPr>
        <p:spPr>
          <a:xfrm>
            <a:off x="3087988" y="2145146"/>
            <a:ext cx="0" cy="429658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화살표 연결선 417"/>
          <p:cNvCxnSpPr>
            <a:stCxn id="34" idx="2"/>
            <a:endCxn id="38" idx="0"/>
          </p:cNvCxnSpPr>
          <p:nvPr/>
        </p:nvCxnSpPr>
        <p:spPr>
          <a:xfrm>
            <a:off x="3087988" y="2934804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38" idx="2"/>
            <a:endCxn id="44" idx="0"/>
          </p:cNvCxnSpPr>
          <p:nvPr/>
        </p:nvCxnSpPr>
        <p:spPr>
          <a:xfrm>
            <a:off x="3087988" y="3724462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꺾인 연결선[E] 426"/>
          <p:cNvCxnSpPr>
            <a:stCxn id="38" idx="1"/>
            <a:endCxn id="39" idx="1"/>
          </p:cNvCxnSpPr>
          <p:nvPr/>
        </p:nvCxnSpPr>
        <p:spPr>
          <a:xfrm rot="10800000" flipV="1">
            <a:off x="2367988" y="3544462"/>
            <a:ext cx="12700" cy="1558842"/>
          </a:xfrm>
          <a:prstGeom prst="bentConnector3">
            <a:avLst>
              <a:gd name="adj1" fmla="val 2716362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꺾인 연결선[E] 432"/>
          <p:cNvCxnSpPr>
            <a:stCxn id="39" idx="2"/>
          </p:cNvCxnSpPr>
          <p:nvPr/>
        </p:nvCxnSpPr>
        <p:spPr>
          <a:xfrm rot="5400000" flipH="1">
            <a:off x="1600603" y="3795919"/>
            <a:ext cx="2974770" cy="12700"/>
          </a:xfrm>
          <a:prstGeom prst="bentConnector5">
            <a:avLst>
              <a:gd name="adj1" fmla="val -7685"/>
              <a:gd name="adj2" fmla="val -12574756"/>
              <a:gd name="adj3" fmla="val 100203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텍스트 상자 445"/>
          <p:cNvSpPr txBox="1"/>
          <p:nvPr/>
        </p:nvSpPr>
        <p:spPr>
          <a:xfrm>
            <a:off x="4713613" y="3724462"/>
            <a:ext cx="88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이름 입력</a:t>
            </a:r>
            <a:r>
              <a:rPr kumimoji="1" lang="en-US" altLang="ko-KR" sz="1000" b="1" dirty="0" smtClean="0">
                <a:solidFill>
                  <a:srgbClr val="59606B"/>
                </a:solidFill>
              </a:rPr>
              <a:t>,</a:t>
            </a:r>
          </a:p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랭킹 갱신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5757196" y="1785146"/>
            <a:ext cx="6134804" cy="4556160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sp>
        <p:nvSpPr>
          <p:cNvPr id="452" name="모서리가 둥근 직사각형 451"/>
          <p:cNvSpPr/>
          <p:nvPr/>
        </p:nvSpPr>
        <p:spPr>
          <a:xfrm>
            <a:off x="9077494" y="2784177"/>
            <a:ext cx="2510443" cy="789658"/>
          </a:xfrm>
          <a:prstGeom prst="roundRect">
            <a:avLst/>
          </a:prstGeom>
          <a:solidFill>
            <a:srgbClr val="59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게임 시작</a:t>
            </a:r>
            <a:endParaRPr kumimoji="1" lang="ko-KR" altLang="en-US"/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9077494" y="4194662"/>
            <a:ext cx="2510443" cy="789658"/>
          </a:xfrm>
          <a:prstGeom prst="roundRect">
            <a:avLst/>
          </a:prstGeom>
          <a:solidFill>
            <a:srgbClr val="59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게임 종료</a:t>
            </a:r>
            <a:endParaRPr kumimoji="1" lang="ko-KR" altLang="en-US" dirty="0"/>
          </a:p>
        </p:txBody>
      </p:sp>
      <p:sp>
        <p:nvSpPr>
          <p:cNvPr id="454" name="직사각형 453"/>
          <p:cNvSpPr/>
          <p:nvPr/>
        </p:nvSpPr>
        <p:spPr>
          <a:xfrm>
            <a:off x="6201295" y="2481139"/>
            <a:ext cx="2360814" cy="3398079"/>
          </a:xfrm>
          <a:prstGeom prst="rect">
            <a:avLst/>
          </a:prstGeom>
          <a:solidFill>
            <a:srgbClr val="50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 smtClean="0"/>
              <a:t>1st. </a:t>
            </a:r>
            <a:r>
              <a:rPr kumimoji="1" lang="ko-KR" altLang="en-US" dirty="0" smtClean="0"/>
              <a:t>김홍일 </a:t>
            </a:r>
            <a:r>
              <a:rPr kumimoji="1" lang="en-US" altLang="ko-KR" dirty="0" smtClean="0"/>
              <a:t>(1200)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2st. </a:t>
            </a:r>
            <a:r>
              <a:rPr kumimoji="1" lang="ko-KR" altLang="en-US" dirty="0" smtClean="0"/>
              <a:t>김홍이</a:t>
            </a:r>
            <a:r>
              <a:rPr kumimoji="1" lang="en-US" altLang="ko-KR" dirty="0" smtClean="0"/>
              <a:t>(1100)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3st. </a:t>
            </a:r>
            <a:r>
              <a:rPr kumimoji="1" lang="ko-KR" altLang="en-US" dirty="0" smtClean="0"/>
              <a:t>김홍삼</a:t>
            </a:r>
            <a:r>
              <a:rPr kumimoji="1" lang="en-US" altLang="ko-KR" dirty="0" smtClean="0"/>
              <a:t>(1000)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4st. </a:t>
            </a:r>
            <a:r>
              <a:rPr kumimoji="1" lang="ko-KR" altLang="en-US" dirty="0" smtClean="0"/>
              <a:t>김홍사</a:t>
            </a:r>
            <a:r>
              <a:rPr kumimoji="1" lang="en-US" altLang="ko-KR" dirty="0" smtClean="0"/>
              <a:t>(500)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5st. </a:t>
            </a:r>
            <a:r>
              <a:rPr kumimoji="1" lang="ko-KR" altLang="en-US" dirty="0" smtClean="0"/>
              <a:t>김홍오</a:t>
            </a:r>
            <a:r>
              <a:rPr kumimoji="1" lang="en-US" altLang="ko-KR" dirty="0" smtClean="0"/>
              <a:t>(100)</a:t>
            </a:r>
            <a:endParaRPr kumimoji="1" lang="ko-KR" altLang="en-US" dirty="0"/>
          </a:p>
        </p:txBody>
      </p:sp>
      <p:sp>
        <p:nvSpPr>
          <p:cNvPr id="455" name="직사각형 454"/>
          <p:cNvSpPr/>
          <p:nvPr/>
        </p:nvSpPr>
        <p:spPr>
          <a:xfrm>
            <a:off x="6201295" y="2147454"/>
            <a:ext cx="2360814" cy="593605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랭킹</a:t>
            </a:r>
            <a:endParaRPr kumimoji="1" lang="ko-KR" altLang="en-US" dirty="0"/>
          </a:p>
        </p:txBody>
      </p:sp>
      <p:sp>
        <p:nvSpPr>
          <p:cNvPr id="456" name="오른쪽 화살표[R] 455"/>
          <p:cNvSpPr/>
          <p:nvPr/>
        </p:nvSpPr>
        <p:spPr>
          <a:xfrm>
            <a:off x="3964632" y="2660595"/>
            <a:ext cx="1635919" cy="178543"/>
          </a:xfrm>
          <a:prstGeom prst="rightArrow">
            <a:avLst/>
          </a:prstGeom>
          <a:solidFill>
            <a:srgbClr val="EFC252">
              <a:alpha val="29000"/>
            </a:srgbClr>
          </a:solidFill>
          <a:ln cap="flat">
            <a:solidFill>
              <a:srgbClr val="59606B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8333295" y="1340250"/>
            <a:ext cx="98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대기방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3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게임 실행 흐름 </a:t>
            </a:r>
            <a:r>
              <a:rPr lang="en-US" altLang="ko-KR" sz="2000" b="1" dirty="0">
                <a:solidFill>
                  <a:schemeClr val="accent4"/>
                </a:solidFill>
              </a:rPr>
              <a:t>2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</a:rPr>
              <a:t>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1449" y="508688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게임 화면 구성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 흐름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2436" y="1515308"/>
            <a:ext cx="90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수행의 시작/종료 32"/>
          <p:cNvSpPr/>
          <p:nvPr/>
        </p:nvSpPr>
        <p:spPr>
          <a:xfrm>
            <a:off x="2367988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34" name="판단 33"/>
          <p:cNvSpPr/>
          <p:nvPr/>
        </p:nvSpPr>
        <p:spPr>
          <a:xfrm>
            <a:off x="2367988" y="25748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대기방</a:t>
            </a:r>
            <a:endParaRPr kumimoji="1" lang="ko-KR" altLang="en-US" sz="900" dirty="0"/>
          </a:p>
        </p:txBody>
      </p:sp>
      <p:sp>
        <p:nvSpPr>
          <p:cNvPr id="37" name="수행의 시작/종료 36"/>
          <p:cNvSpPr/>
          <p:nvPr/>
        </p:nvSpPr>
        <p:spPr>
          <a:xfrm>
            <a:off x="2367988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38" name="준비 37"/>
          <p:cNvSpPr/>
          <p:nvPr/>
        </p:nvSpPr>
        <p:spPr>
          <a:xfrm>
            <a:off x="2367988" y="3364462"/>
            <a:ext cx="1440000" cy="360000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while(</a:t>
            </a:r>
            <a:r>
              <a:rPr kumimoji="1" lang="ko-KR" altLang="en-US" sz="900" dirty="0" smtClean="0"/>
              <a:t>체력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0)</a:t>
            </a:r>
            <a:endParaRPr kumimoji="1" lang="ko-KR" altLang="en-US" sz="900" dirty="0"/>
          </a:p>
        </p:txBody>
      </p:sp>
      <p:sp>
        <p:nvSpPr>
          <p:cNvPr id="39" name="판단 38"/>
          <p:cNvSpPr/>
          <p:nvPr/>
        </p:nvSpPr>
        <p:spPr>
          <a:xfrm>
            <a:off x="2367988" y="49233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랭킹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5</a:t>
            </a:r>
            <a:endParaRPr kumimoji="1" lang="ko-KR" altLang="en-US" sz="900" dirty="0"/>
          </a:p>
        </p:txBody>
      </p:sp>
      <p:cxnSp>
        <p:nvCxnSpPr>
          <p:cNvPr id="42" name="꺾인 연결선[E] 41"/>
          <p:cNvCxnSpPr>
            <a:stCxn id="34" idx="3"/>
          </p:cNvCxnSpPr>
          <p:nvPr/>
        </p:nvCxnSpPr>
        <p:spPr>
          <a:xfrm flipH="1">
            <a:off x="3106675" y="2754804"/>
            <a:ext cx="701313" cy="3362192"/>
          </a:xfrm>
          <a:prstGeom prst="bentConnector4">
            <a:avLst>
              <a:gd name="adj1" fmla="val -87120"/>
              <a:gd name="adj2" fmla="val 107565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처리 43"/>
          <p:cNvSpPr/>
          <p:nvPr/>
        </p:nvSpPr>
        <p:spPr>
          <a:xfrm>
            <a:off x="2367988" y="4154120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55249" y="3023943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게임시작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62" name="텍스트 상자 61"/>
          <p:cNvSpPr txBox="1"/>
          <p:nvPr/>
        </p:nvSpPr>
        <p:spPr>
          <a:xfrm>
            <a:off x="3826674" y="2493130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게임종료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cxnSp>
        <p:nvCxnSpPr>
          <p:cNvPr id="416" name="직선 화살표 연결선 415"/>
          <p:cNvCxnSpPr>
            <a:stCxn id="33" idx="2"/>
            <a:endCxn id="34" idx="0"/>
          </p:cNvCxnSpPr>
          <p:nvPr/>
        </p:nvCxnSpPr>
        <p:spPr>
          <a:xfrm>
            <a:off x="3087988" y="2145146"/>
            <a:ext cx="0" cy="429658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화살표 연결선 417"/>
          <p:cNvCxnSpPr>
            <a:stCxn id="34" idx="2"/>
            <a:endCxn id="38" idx="0"/>
          </p:cNvCxnSpPr>
          <p:nvPr/>
        </p:nvCxnSpPr>
        <p:spPr>
          <a:xfrm>
            <a:off x="3087988" y="2934804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38" idx="2"/>
            <a:endCxn id="44" idx="0"/>
          </p:cNvCxnSpPr>
          <p:nvPr/>
        </p:nvCxnSpPr>
        <p:spPr>
          <a:xfrm>
            <a:off x="3087988" y="3724462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꺾인 연결선[E] 426"/>
          <p:cNvCxnSpPr>
            <a:stCxn id="38" idx="1"/>
            <a:endCxn id="39" idx="1"/>
          </p:cNvCxnSpPr>
          <p:nvPr/>
        </p:nvCxnSpPr>
        <p:spPr>
          <a:xfrm rot="10800000" flipV="1">
            <a:off x="2367988" y="3544462"/>
            <a:ext cx="12700" cy="1558842"/>
          </a:xfrm>
          <a:prstGeom prst="bentConnector3">
            <a:avLst>
              <a:gd name="adj1" fmla="val 2716362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꺾인 연결선[E] 432"/>
          <p:cNvCxnSpPr>
            <a:stCxn id="39" idx="2"/>
          </p:cNvCxnSpPr>
          <p:nvPr/>
        </p:nvCxnSpPr>
        <p:spPr>
          <a:xfrm rot="5400000" flipH="1">
            <a:off x="1600603" y="3795919"/>
            <a:ext cx="2974770" cy="12700"/>
          </a:xfrm>
          <a:prstGeom prst="bentConnector5">
            <a:avLst>
              <a:gd name="adj1" fmla="val -7685"/>
              <a:gd name="adj2" fmla="val -12574756"/>
              <a:gd name="adj3" fmla="val 100203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텍스트 상자 445"/>
          <p:cNvSpPr txBox="1"/>
          <p:nvPr/>
        </p:nvSpPr>
        <p:spPr>
          <a:xfrm>
            <a:off x="4713613" y="2942666"/>
            <a:ext cx="88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이름 입력</a:t>
            </a:r>
            <a:r>
              <a:rPr kumimoji="1" lang="en-US" altLang="ko-KR" sz="1000" b="1" dirty="0" smtClean="0">
                <a:solidFill>
                  <a:srgbClr val="59606B"/>
                </a:solidFill>
              </a:rPr>
              <a:t>,</a:t>
            </a:r>
          </a:p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랭킹 갱신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0" name="오른쪽 화살표[R] 449"/>
          <p:cNvSpPr/>
          <p:nvPr/>
        </p:nvSpPr>
        <p:spPr>
          <a:xfrm>
            <a:off x="3964632" y="4206756"/>
            <a:ext cx="1635919" cy="178543"/>
          </a:xfrm>
          <a:prstGeom prst="rightArrow">
            <a:avLst/>
          </a:prstGeom>
          <a:solidFill>
            <a:srgbClr val="EFC252">
              <a:alpha val="29000"/>
            </a:srgbClr>
          </a:solidFill>
          <a:ln cap="flat">
            <a:solidFill>
              <a:srgbClr val="59606B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91090" y="2336423"/>
            <a:ext cx="98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95" y="2841240"/>
            <a:ext cx="6250396" cy="29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게임 실행 흐름 </a:t>
            </a:r>
            <a:r>
              <a:rPr lang="en-US" altLang="ko-KR" sz="2000" b="1" dirty="0">
                <a:solidFill>
                  <a:schemeClr val="accent4"/>
                </a:solidFill>
              </a:rPr>
              <a:t>3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</a:rPr>
              <a:t>/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2000" b="1" dirty="0">
                <a:solidFill>
                  <a:schemeClr val="accent4"/>
                </a:solidFill>
              </a:rPr>
              <a:t>3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게임 화면 구성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실행 흐름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범위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42436" y="1564958"/>
            <a:ext cx="90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수행의 시작/종료 32"/>
          <p:cNvSpPr/>
          <p:nvPr/>
        </p:nvSpPr>
        <p:spPr>
          <a:xfrm>
            <a:off x="2367988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34" name="판단 33"/>
          <p:cNvSpPr/>
          <p:nvPr/>
        </p:nvSpPr>
        <p:spPr>
          <a:xfrm>
            <a:off x="2367988" y="25748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대기방</a:t>
            </a:r>
            <a:endParaRPr kumimoji="1" lang="ko-KR" altLang="en-US" sz="900" dirty="0"/>
          </a:p>
        </p:txBody>
      </p:sp>
      <p:sp>
        <p:nvSpPr>
          <p:cNvPr id="37" name="수행의 시작/종료 36"/>
          <p:cNvSpPr/>
          <p:nvPr/>
        </p:nvSpPr>
        <p:spPr>
          <a:xfrm>
            <a:off x="2367988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38" name="준비 37"/>
          <p:cNvSpPr/>
          <p:nvPr/>
        </p:nvSpPr>
        <p:spPr>
          <a:xfrm>
            <a:off x="2367988" y="3364462"/>
            <a:ext cx="1440000" cy="360000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while(</a:t>
            </a:r>
            <a:r>
              <a:rPr kumimoji="1" lang="ko-KR" altLang="en-US" sz="900" dirty="0" smtClean="0"/>
              <a:t>체력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0)</a:t>
            </a:r>
            <a:endParaRPr kumimoji="1" lang="ko-KR" altLang="en-US" sz="900" dirty="0"/>
          </a:p>
        </p:txBody>
      </p:sp>
      <p:sp>
        <p:nvSpPr>
          <p:cNvPr id="39" name="판단 38"/>
          <p:cNvSpPr/>
          <p:nvPr/>
        </p:nvSpPr>
        <p:spPr>
          <a:xfrm>
            <a:off x="2367988" y="4923304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랭킹 </a:t>
            </a:r>
            <a:r>
              <a:rPr kumimoji="1" lang="en-US" altLang="ko-KR" sz="900" dirty="0" smtClean="0"/>
              <a:t>&gt;</a:t>
            </a:r>
            <a:r>
              <a:rPr kumimoji="1" lang="ko-KR" altLang="en-US" sz="900" dirty="0" smtClean="0"/>
              <a:t> </a:t>
            </a:r>
            <a:r>
              <a:rPr kumimoji="1" lang="en-US" altLang="ko-KR" sz="900" dirty="0" smtClean="0"/>
              <a:t>5</a:t>
            </a:r>
            <a:endParaRPr kumimoji="1" lang="ko-KR" altLang="en-US" sz="900" dirty="0"/>
          </a:p>
        </p:txBody>
      </p:sp>
      <p:cxnSp>
        <p:nvCxnSpPr>
          <p:cNvPr id="42" name="꺾인 연결선[E] 41"/>
          <p:cNvCxnSpPr>
            <a:stCxn id="34" idx="3"/>
          </p:cNvCxnSpPr>
          <p:nvPr/>
        </p:nvCxnSpPr>
        <p:spPr>
          <a:xfrm flipH="1">
            <a:off x="3106675" y="2754804"/>
            <a:ext cx="701313" cy="3362192"/>
          </a:xfrm>
          <a:prstGeom prst="bentConnector4">
            <a:avLst>
              <a:gd name="adj1" fmla="val -87120"/>
              <a:gd name="adj2" fmla="val 107565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처리 43"/>
          <p:cNvSpPr/>
          <p:nvPr/>
        </p:nvSpPr>
        <p:spPr>
          <a:xfrm>
            <a:off x="2367988" y="4154120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55249" y="3023943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게임시작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62" name="텍스트 상자 61"/>
          <p:cNvSpPr txBox="1"/>
          <p:nvPr/>
        </p:nvSpPr>
        <p:spPr>
          <a:xfrm>
            <a:off x="3826674" y="2493130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게임종료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cxnSp>
        <p:nvCxnSpPr>
          <p:cNvPr id="416" name="직선 화살표 연결선 415"/>
          <p:cNvCxnSpPr>
            <a:stCxn id="33" idx="2"/>
            <a:endCxn id="34" idx="0"/>
          </p:cNvCxnSpPr>
          <p:nvPr/>
        </p:nvCxnSpPr>
        <p:spPr>
          <a:xfrm>
            <a:off x="3087988" y="2145146"/>
            <a:ext cx="0" cy="429658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화살표 연결선 417"/>
          <p:cNvCxnSpPr>
            <a:stCxn id="34" idx="2"/>
            <a:endCxn id="38" idx="0"/>
          </p:cNvCxnSpPr>
          <p:nvPr/>
        </p:nvCxnSpPr>
        <p:spPr>
          <a:xfrm>
            <a:off x="3087988" y="2934804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/>
          <p:cNvCxnSpPr>
            <a:stCxn id="38" idx="2"/>
            <a:endCxn id="44" idx="0"/>
          </p:cNvCxnSpPr>
          <p:nvPr/>
        </p:nvCxnSpPr>
        <p:spPr>
          <a:xfrm>
            <a:off x="3087988" y="3724462"/>
            <a:ext cx="0" cy="429658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꺾인 연결선[E] 426"/>
          <p:cNvCxnSpPr>
            <a:stCxn id="38" idx="1"/>
            <a:endCxn id="39" idx="1"/>
          </p:cNvCxnSpPr>
          <p:nvPr/>
        </p:nvCxnSpPr>
        <p:spPr>
          <a:xfrm rot="10800000" flipV="1">
            <a:off x="2367988" y="3544462"/>
            <a:ext cx="12700" cy="1558842"/>
          </a:xfrm>
          <a:prstGeom prst="bentConnector3">
            <a:avLst>
              <a:gd name="adj1" fmla="val 2716362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꺾인 연결선[E] 432"/>
          <p:cNvCxnSpPr>
            <a:stCxn id="39" idx="2"/>
          </p:cNvCxnSpPr>
          <p:nvPr/>
        </p:nvCxnSpPr>
        <p:spPr>
          <a:xfrm rot="5400000" flipH="1">
            <a:off x="1600603" y="3795919"/>
            <a:ext cx="2974770" cy="12700"/>
          </a:xfrm>
          <a:prstGeom prst="bentConnector5">
            <a:avLst>
              <a:gd name="adj1" fmla="val -7685"/>
              <a:gd name="adj2" fmla="val -12574756"/>
              <a:gd name="adj3" fmla="val 100203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텍스트 상자 445"/>
          <p:cNvSpPr txBox="1"/>
          <p:nvPr/>
        </p:nvSpPr>
        <p:spPr>
          <a:xfrm>
            <a:off x="4713613" y="3724462"/>
            <a:ext cx="88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이름 입력</a:t>
            </a:r>
            <a:r>
              <a:rPr kumimoji="1" lang="en-US" altLang="ko-KR" sz="1000" b="1" dirty="0" smtClean="0">
                <a:solidFill>
                  <a:srgbClr val="59606B"/>
                </a:solidFill>
              </a:rPr>
              <a:t>,</a:t>
            </a:r>
          </a:p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랭킹 갱신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1" name="직사각형 450"/>
          <p:cNvSpPr/>
          <p:nvPr/>
        </p:nvSpPr>
        <p:spPr>
          <a:xfrm>
            <a:off x="5757196" y="1785146"/>
            <a:ext cx="6134804" cy="4556160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6392740" y="3608105"/>
            <a:ext cx="5030021" cy="1063323"/>
          </a:xfrm>
          <a:prstGeom prst="rect">
            <a:avLst/>
          </a:prstGeom>
          <a:solidFill>
            <a:srgbClr val="509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이름 입력</a:t>
            </a:r>
            <a:endParaRPr kumimoji="1" lang="ko-KR" altLang="en-US" dirty="0"/>
          </a:p>
        </p:txBody>
      </p:sp>
      <p:sp>
        <p:nvSpPr>
          <p:cNvPr id="455" name="직사각형 454"/>
          <p:cNvSpPr/>
          <p:nvPr/>
        </p:nvSpPr>
        <p:spPr>
          <a:xfrm>
            <a:off x="6392739" y="3147946"/>
            <a:ext cx="5030021" cy="456246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점수</a:t>
            </a:r>
            <a:endParaRPr kumimoji="1" lang="ko-KR" altLang="en-US" dirty="0"/>
          </a:p>
        </p:txBody>
      </p:sp>
      <p:sp>
        <p:nvSpPr>
          <p:cNvPr id="456" name="오른쪽 화살표[R] 455"/>
          <p:cNvSpPr/>
          <p:nvPr/>
        </p:nvSpPr>
        <p:spPr>
          <a:xfrm>
            <a:off x="4759277" y="4154691"/>
            <a:ext cx="860183" cy="164467"/>
          </a:xfrm>
          <a:prstGeom prst="rightArrow">
            <a:avLst/>
          </a:prstGeom>
          <a:solidFill>
            <a:srgbClr val="EFC252">
              <a:alpha val="29000"/>
            </a:srgbClr>
          </a:solidFill>
          <a:ln cap="flat">
            <a:solidFill>
              <a:srgbClr val="59606B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8203114" y="1356427"/>
            <a:ext cx="1242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종료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79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범위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메인 게임 화면 구성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 실행 흐름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범위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59419"/>
              </p:ext>
            </p:extLst>
          </p:nvPr>
        </p:nvGraphicFramePr>
        <p:xfrm>
          <a:off x="1978649" y="1493042"/>
          <a:ext cx="9758922" cy="518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820"/>
                <a:gridCol w="4073236"/>
                <a:gridCol w="4222866"/>
              </a:tblGrid>
              <a:tr h="327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최소 범위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추가 범위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</a:tr>
              <a:tr h="8183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 smtClean="0"/>
                        <a:t>캐릭터 컨트롤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좌우상하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대각선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마우스 방향에 맞추어 처리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마우스로 사격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마우스 방향으로 총알 발사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마우스 방향에 따른 캐릭터 무기 </a:t>
                      </a:r>
                      <a:r>
                        <a:rPr lang="en-US" altLang="ko-KR" sz="1200" dirty="0" smtClean="0"/>
                        <a:t>360</a:t>
                      </a:r>
                      <a:r>
                        <a:rPr lang="ko-KR" altLang="en-US" sz="1200" dirty="0" smtClean="0"/>
                        <a:t>도 회전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 기술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왼쪽 마우스 버튼 클릭시 총알 발사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오른쪽 마우스 버튼 클릭시 폭탄 던지기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 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 종류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스테이지 종류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슬라임에 색깔을 사용한 구분을 두어 죽으면 하위 슬라임으로 분할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마을을 향해 최소 경로로 돌진한다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최소 경로로 돌진하면서 이리저리 랜덤하게 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시간 증가 시 슬라임 리스폰 확률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체력 및 이동속도 증가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시간 증가시 다양한 상위 레벨의 슬라임 추가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6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게임 기능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마을 피격시 마을 체력 감소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 제거마다 점수 획득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초당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점 획득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레벨 증가시 슬라임 능력치 증가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 총알 피격시 뒤로 밀리는 넉백효과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 제거시 일정 확률로 골드 드랍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골드를 이용한 타워 설치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대기방 배경음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전투 배경음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사격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캐릭터 걷는 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총알 피격 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슬라임 터지는 소리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캐릭터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슬라임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슬라임 터지기 등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약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종 이상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미사일 투하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수류탄 등 다양한 모션 추가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계획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US" altLang="ko-K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컨셉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메인 게임 화면 구성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 실행 흐름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범위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76344"/>
              </p:ext>
            </p:extLst>
          </p:nvPr>
        </p:nvGraphicFramePr>
        <p:xfrm>
          <a:off x="1978649" y="1393294"/>
          <a:ext cx="9800947" cy="5394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2820"/>
                <a:gridCol w="1596044"/>
                <a:gridCol w="6742083"/>
              </a:tblGrid>
              <a:tr h="30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</a:t>
                      </a:r>
                      <a:r>
                        <a:rPr lang="ko-KR" altLang="en-US" sz="1200" b="0" dirty="0" smtClean="0"/>
                        <a:t>주차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자료 수집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="0" dirty="0" smtClean="0"/>
                        <a:t>리소스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이미지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ko-KR" altLang="en-US" sz="1200" b="0" dirty="0" smtClean="0"/>
                        <a:t> 사운드</a:t>
                      </a:r>
                      <a:r>
                        <a:rPr lang="en-US" altLang="ko-KR" sz="1200" b="0" dirty="0" smtClean="0"/>
                        <a:t>)</a:t>
                      </a:r>
                      <a:r>
                        <a:rPr lang="ko-KR" altLang="en-US" sz="1200" b="0" dirty="0" smtClean="0"/>
                        <a:t> 수집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789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캐릭터 오브젝트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사용자 입력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마우스 방향에 따른 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 이미지 처리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키보드를 이용한 이동과 이동 애니메이션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마우스 방향에 따른 캐릭터 무기 </a:t>
                      </a:r>
                      <a:r>
                        <a:rPr lang="en-US" altLang="ko-KR" sz="1200" dirty="0" smtClean="0"/>
                        <a:t>360</a:t>
                      </a:r>
                      <a:r>
                        <a:rPr lang="ko-KR" altLang="en-US" sz="1200" dirty="0" smtClean="0"/>
                        <a:t>도 회전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대기방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랭킹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대기방 씬의 </a:t>
                      </a:r>
                      <a:r>
                        <a:rPr lang="en-US" altLang="ko-KR" sz="1200" baseline="0" dirty="0" smtClean="0"/>
                        <a:t>UI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파일 입출력을 통한 랭킹 시스템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마을 오브젝트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슬라임 오브젝트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시간의 흐름에 따른 슬라임 레벨 디자인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마을을 향해 뛰어가는 슬라임 </a:t>
                      </a:r>
                      <a:r>
                        <a:rPr lang="en-US" altLang="ko-KR" sz="1200" baseline="0" dirty="0" smtClean="0"/>
                        <a:t>AI </a:t>
                      </a:r>
                      <a:r>
                        <a:rPr lang="ko-KR" altLang="en-US" sz="1200" baseline="0" dirty="0" smtClean="0"/>
                        <a:t>구현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033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총알 오브젝트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충돌처리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마우스 커서 방향을 향해 날아가는 총알 오브젝트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슬라임과 총알의 충돌 처리 </a:t>
                      </a:r>
                      <a:r>
                        <a:rPr lang="en-US" altLang="ko-KR" sz="1200" dirty="0" smtClean="0"/>
                        <a:t>-&gt;</a:t>
                      </a:r>
                      <a:r>
                        <a:rPr lang="ko-KR" altLang="en-US" sz="1200" dirty="0" smtClean="0"/>
                        <a:t> 슬라임 체력 감소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슬라임과 마을의 충돌 처리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슬라임 죽을시 폭발하는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맵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세부 </a:t>
                      </a:r>
                      <a:r>
                        <a:rPr lang="en-US" altLang="ko-KR" sz="1200" dirty="0" smtClean="0"/>
                        <a:t>UI,</a:t>
                      </a:r>
                      <a:r>
                        <a:rPr lang="ko-KR" altLang="en-US" sz="1200" dirty="0" smtClean="0"/>
                        <a:t> 랭킹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전투 씬에서의 맵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마을 체력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총알 갯수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점수 판등의 기능 구현 및 </a:t>
                      </a:r>
                      <a:r>
                        <a:rPr lang="en-US" altLang="ko-KR" sz="1200" baseline="0" dirty="0" smtClean="0"/>
                        <a:t>UI </a:t>
                      </a:r>
                      <a:r>
                        <a:rPr lang="ko-KR" altLang="en-US" sz="1200" baseline="0" dirty="0" smtClean="0"/>
                        <a:t>추가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 smtClean="0"/>
                        <a:t>게임 종료시 점수 랭킹 비교를 통한 입력 씬 구현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파일 입출력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544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세부 사항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추가범위 구현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각 상황에 맞는 사운드 추가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 smtClean="0"/>
                        <a:t>추가 범위 구현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넉백 효과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타워 설치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/>
                </a:tc>
              </a:tr>
              <a:tr h="30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최종 점검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819</Words>
  <Application>Microsoft Macintosh PowerPoint</Application>
  <PresentationFormat>와이드스크린</PresentationFormat>
  <Paragraphs>255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SlimeBreak</vt:lpstr>
      <vt:lpstr>PowerPoint 프레젠테이션</vt:lpstr>
      <vt:lpstr>게임 컨셉</vt:lpstr>
      <vt:lpstr>메인 게임 화면 구성</vt:lpstr>
      <vt:lpstr>게임 실행 흐름 1 / 3</vt:lpstr>
      <vt:lpstr>게임 실행 흐름 2 / 3</vt:lpstr>
      <vt:lpstr>게임 실행 흐름 3 / 3</vt:lpstr>
      <vt:lpstr>개발 범위</vt:lpstr>
      <vt:lpstr>개발 계획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211</cp:revision>
  <cp:lastPrinted>2017-10-11T03:36:02Z</cp:lastPrinted>
  <dcterms:created xsi:type="dcterms:W3CDTF">2016-01-11T04:43:00Z</dcterms:created>
  <dcterms:modified xsi:type="dcterms:W3CDTF">2017-10-18T11:22:32Z</dcterms:modified>
</cp:coreProperties>
</file>