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lqPlBg+Nd8nNwQ28fuNd8Bj33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5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360000"/>
            <a:ext cx="2018135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/>
          <p:nvPr>
            <p:ph type="ctrTitle"/>
          </p:nvPr>
        </p:nvSpPr>
        <p:spPr>
          <a:xfrm>
            <a:off x="575999" y="1080000"/>
            <a:ext cx="6096524" cy="402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575999" y="5392801"/>
            <a:ext cx="6096524" cy="730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5"/>
          <p:cNvSpPr/>
          <p:nvPr>
            <p:ph idx="2" type="pic"/>
          </p:nvPr>
        </p:nvSpPr>
        <p:spPr>
          <a:xfrm>
            <a:off x="7248525" y="1654175"/>
            <a:ext cx="4368673" cy="44688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5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360000"/>
            <a:ext cx="2018135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791" y="1350253"/>
            <a:ext cx="4648209" cy="550774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5"/>
          <p:cNvSpPr txBox="1"/>
          <p:nvPr>
            <p:ph idx="1" type="subTitle"/>
          </p:nvPr>
        </p:nvSpPr>
        <p:spPr>
          <a:xfrm>
            <a:off x="576003" y="4359604"/>
            <a:ext cx="8333999" cy="1655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25"/>
          <p:cNvSpPr txBox="1"/>
          <p:nvPr>
            <p:ph type="title"/>
          </p:nvPr>
        </p:nvSpPr>
        <p:spPr>
          <a:xfrm>
            <a:off x="576000" y="1800000"/>
            <a:ext cx="833400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6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98" name="Google Shape;9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3791" y="675126"/>
            <a:ext cx="4648209" cy="550774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6"/>
          <p:cNvSpPr txBox="1"/>
          <p:nvPr>
            <p:ph type="title"/>
          </p:nvPr>
        </p:nvSpPr>
        <p:spPr>
          <a:xfrm>
            <a:off x="576003" y="1800000"/>
            <a:ext cx="8333999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8DB0"/>
              </a:buClr>
              <a:buSzPts val="4000"/>
              <a:buFont typeface="Arial"/>
              <a:buNone/>
              <a:defRPr sz="4000">
                <a:solidFill>
                  <a:srgbClr val="1D8DB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576003" y="4359600"/>
            <a:ext cx="8333999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E77"/>
              </a:buClr>
              <a:buSzPts val="2400"/>
              <a:buNone/>
              <a:defRPr sz="2400">
                <a:solidFill>
                  <a:srgbClr val="005E77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2000"/>
              <a:buNone/>
              <a:defRPr sz="20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800"/>
              <a:buNone/>
              <a:defRPr sz="18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White">
  <p:cSld name="Section Header_Whi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3791" y="675126"/>
            <a:ext cx="4648209" cy="550774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7"/>
          <p:cNvSpPr txBox="1"/>
          <p:nvPr>
            <p:ph type="title"/>
          </p:nvPr>
        </p:nvSpPr>
        <p:spPr>
          <a:xfrm>
            <a:off x="576003" y="1800000"/>
            <a:ext cx="8333999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576003" y="4359600"/>
            <a:ext cx="8333999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4D5D"/>
              </a:buClr>
              <a:buSzPts val="2400"/>
              <a:buNone/>
              <a:defRPr sz="2400">
                <a:solidFill>
                  <a:srgbClr val="2F4D5D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2000"/>
              <a:buNone/>
              <a:defRPr sz="20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800"/>
              <a:buNone/>
              <a:defRPr sz="18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 txBox="1"/>
          <p:nvPr>
            <p:ph type="title"/>
          </p:nvPr>
        </p:nvSpPr>
        <p:spPr>
          <a:xfrm>
            <a:off x="575999" y="1800000"/>
            <a:ext cx="6096524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575999" y="4359600"/>
            <a:ext cx="6096264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2000"/>
              <a:buNone/>
              <a:defRPr sz="20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800"/>
              <a:buNone/>
              <a:defRPr sz="18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17"/>
          <p:cNvSpPr/>
          <p:nvPr>
            <p:ph idx="2" type="pic"/>
          </p:nvPr>
        </p:nvSpPr>
        <p:spPr>
          <a:xfrm>
            <a:off x="7248525" y="584201"/>
            <a:ext cx="4368673" cy="2376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7"/>
          <p:cNvSpPr/>
          <p:nvPr>
            <p:ph idx="3" type="pic"/>
          </p:nvPr>
        </p:nvSpPr>
        <p:spPr>
          <a:xfrm>
            <a:off x="7248262" y="3248513"/>
            <a:ext cx="4368673" cy="237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White">
  <p:cSld name="Section Header_Whit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575999" y="1800000"/>
            <a:ext cx="6096264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575999" y="4359600"/>
            <a:ext cx="6096264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2000"/>
              <a:buNone/>
              <a:defRPr sz="20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800"/>
              <a:buNone/>
              <a:defRPr sz="18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46" name="Google Shape;46;p18"/>
          <p:cNvSpPr/>
          <p:nvPr>
            <p:ph idx="2" type="pic"/>
          </p:nvPr>
        </p:nvSpPr>
        <p:spPr>
          <a:xfrm>
            <a:off x="7248525" y="584201"/>
            <a:ext cx="4368673" cy="50403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6217200" y="1656000"/>
            <a:ext cx="5400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576000" y="1656000"/>
            <a:ext cx="5421575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0"/>
          <p:cNvSpPr txBox="1"/>
          <p:nvPr>
            <p:ph idx="2" type="body"/>
          </p:nvPr>
        </p:nvSpPr>
        <p:spPr>
          <a:xfrm>
            <a:off x="576000" y="2276271"/>
            <a:ext cx="5421575" cy="383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3" type="body"/>
          </p:nvPr>
        </p:nvSpPr>
        <p:spPr>
          <a:xfrm>
            <a:off x="6172200" y="1656000"/>
            <a:ext cx="5445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0"/>
          <p:cNvSpPr txBox="1"/>
          <p:nvPr>
            <p:ph idx="4" type="body"/>
          </p:nvPr>
        </p:nvSpPr>
        <p:spPr>
          <a:xfrm>
            <a:off x="6172200" y="2276271"/>
            <a:ext cx="5445000" cy="383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2" name="Google Shape;62;p20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7" name="Google Shape;67;p21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Finish">
  <p:cSld name="Section Header_Finish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3"/>
          <p:cNvSpPr txBox="1"/>
          <p:nvPr>
            <p:ph type="title"/>
          </p:nvPr>
        </p:nvSpPr>
        <p:spPr>
          <a:xfrm>
            <a:off x="579120" y="510988"/>
            <a:ext cx="11039793" cy="5184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41200" y="6353999"/>
            <a:ext cx="1008305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42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3857">
          <p15:clr>
            <a:srgbClr val="F26B43"/>
          </p15:clr>
        </p15:guide>
        <p15:guide id="4" pos="36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41200" y="6353999"/>
            <a:ext cx="1008305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4"/>
          <p:cNvSpPr txBox="1"/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ikit-learn.org/stable/modules/generated/sklearn.model_selection.LeaveOneGroupOut.html" TargetMode="External"/><Relationship Id="rId4" Type="http://schemas.openxmlformats.org/officeDocument/2006/relationships/hyperlink" Target="https://scikit-learn.org/stable/modules/generated/sklearn.metrics.f1_score.html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drive/folders/1-4k8jLW9RTbNaydoLGmC0BSkQ0RrEAU0?usp=share_link" TargetMode="External"/><Relationship Id="rId4" Type="http://schemas.openxmlformats.org/officeDocument/2006/relationships/hyperlink" Target="mailto:po-kai.yang@kuleuven.be" TargetMode="External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ensorflow/tensorflow" TargetMode="External"/><Relationship Id="rId4" Type="http://schemas.openxmlformats.org/officeDocument/2006/relationships/hyperlink" Target="https://github.com/keras-team/keras" TargetMode="External"/><Relationship Id="rId5" Type="http://schemas.openxmlformats.org/officeDocument/2006/relationships/hyperlink" Target="https://colab.research.google.com/" TargetMode="External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1823155" y="3013501"/>
            <a:ext cx="854568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nl-B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Machine Learning in HealthCare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nl-B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Practical Session: Freezing of Gait Detection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6096000" y="5881512"/>
            <a:ext cx="5779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nl-BE" sz="1800" u="none" cap="none" strike="noStrik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Dynamical Systems, Signal Processing and Data Analytics (STADIUS), Group T Leuven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277775" y="5265900"/>
            <a:ext cx="55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B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Po-Kai Yang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B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po-kai.yang@kuleuven.be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i="0"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Model Evaluation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Leave-one-subject-out Cross Validation</a:t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000"/>
              <a:buChar char="•"/>
            </a:pPr>
            <a:r>
              <a:rPr i="0"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Similar as K-Fold, with K = #subjects</a:t>
            </a:r>
            <a:endParaRPr/>
          </a:p>
          <a:p>
            <a:pPr indent="-101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0"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0"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0"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i="0"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F1 Score</a:t>
            </a:r>
            <a:endParaRPr i="0"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nl-BE"/>
              <a:t>Scikit-Learn</a:t>
            </a:r>
            <a:endParaRPr/>
          </a:p>
        </p:txBody>
      </p:sp>
      <p:sp>
        <p:nvSpPr>
          <p:cNvPr id="304" name="Google Shape;304;p10"/>
          <p:cNvSpPr txBox="1"/>
          <p:nvPr/>
        </p:nvSpPr>
        <p:spPr>
          <a:xfrm>
            <a:off x="3650001" y="702723"/>
            <a:ext cx="85419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sng" cap="none" strike="noStrik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https://scikit-learn.org/stable/modules/generated/sklearn.model_selection.LeaveOneGroupOut.html</a:t>
            </a:r>
            <a:endParaRPr b="0" i="0" sz="1600" u="none" cap="none" strike="noStrike"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sng" cap="none" strike="noStrik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https://scikit-learn.org/stable/modules/generated/sklearn.metrics.f1_score.html</a:t>
            </a:r>
            <a:endParaRPr b="0" i="0" sz="1600" u="none" cap="none" strike="noStrike"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4578" y="3036429"/>
            <a:ext cx="5888574" cy="216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8186" y="5498964"/>
            <a:ext cx="7743922" cy="523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nl-BE"/>
              <a:t>Google Colab Notebook</a:t>
            </a:r>
            <a:endParaRPr/>
          </a:p>
        </p:txBody>
      </p:sp>
      <p:sp>
        <p:nvSpPr>
          <p:cNvPr id="313" name="Google Shape;313;p11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i="0" lang="nl-BE" u="sng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</a:t>
            </a:r>
            <a:r>
              <a:rPr i="0"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nl-BE">
                <a:solidFill>
                  <a:srgbClr val="2F4D5D"/>
                </a:solidFill>
              </a:rPr>
              <a:t>https://shorturl.at/vBEF2</a:t>
            </a:r>
            <a:endParaRPr>
              <a:solidFill>
                <a:srgbClr val="2F4D5D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Download and Upload the “</a:t>
            </a:r>
            <a:r>
              <a:rPr lang="nl-BE">
                <a:solidFill>
                  <a:srgbClr val="2F4D5D"/>
                </a:solidFill>
              </a:rPr>
              <a:t>Project</a:t>
            </a: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” folder to your own google drive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Questions are written in </a:t>
            </a:r>
            <a:r>
              <a:rPr b="1"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Bold</a:t>
            </a:r>
            <a:endParaRPr b="1"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4D5D"/>
              </a:buClr>
              <a:buSzPts val="1800"/>
              <a:buChar char="•"/>
            </a:pPr>
            <a:r>
              <a:rPr lang="nl-BE">
                <a:solidFill>
                  <a:srgbClr val="2F4D5D"/>
                </a:solidFill>
              </a:rPr>
              <a:t>Fill in code with a </a:t>
            </a:r>
            <a:r>
              <a:rPr b="1" lang="nl-BE">
                <a:solidFill>
                  <a:srgbClr val="2F4D5D"/>
                </a:solidFill>
              </a:rPr>
              <a:t>TODO</a:t>
            </a:r>
            <a:endParaRPr b="1">
              <a:solidFill>
                <a:srgbClr val="2F4D5D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Grading: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</a:rPr>
              <a:t>Submission deadline: 19 May for the project, 26 May for the review</a:t>
            </a:r>
            <a:endParaRPr>
              <a:solidFill>
                <a:srgbClr val="2F4D5D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Contact: </a:t>
            </a:r>
            <a:r>
              <a:rPr lang="nl-BE" u="sng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po-kai.yang@kuleuven.be</a:t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6075" y="296688"/>
            <a:ext cx="37528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nl-BE"/>
              <a:t>Google Colab Notebook</a:t>
            </a:r>
            <a:endParaRPr/>
          </a:p>
        </p:txBody>
      </p:sp>
      <p:pic>
        <p:nvPicPr>
          <p:cNvPr id="320" name="Google Shape;3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153" y="1207008"/>
            <a:ext cx="10037694" cy="488220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2"/>
          <p:cNvSpPr/>
          <p:nvPr/>
        </p:nvSpPr>
        <p:spPr>
          <a:xfrm>
            <a:off x="9997440" y="1560576"/>
            <a:ext cx="768096" cy="37795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nl-BE"/>
              <a:t>Google Colab Notebook</a:t>
            </a:r>
            <a:endParaRPr/>
          </a:p>
        </p:txBody>
      </p:sp>
      <p:pic>
        <p:nvPicPr>
          <p:cNvPr id="327" name="Google Shape;3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9250" y="1267425"/>
            <a:ext cx="6274700" cy="47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3"/>
          <p:cNvSpPr/>
          <p:nvPr/>
        </p:nvSpPr>
        <p:spPr>
          <a:xfrm>
            <a:off x="5214651" y="2754674"/>
            <a:ext cx="3212100" cy="151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576000" y="1656000"/>
            <a:ext cx="4930495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555B6E"/>
                </a:solidFill>
              </a:rPr>
              <a:t>Freezing of Gait (FOG)</a:t>
            </a:r>
            <a:endParaRPr>
              <a:solidFill>
                <a:srgbClr val="555B6E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55B6E"/>
              </a:buClr>
              <a:buSzPts val="2400"/>
              <a:buChar char="•"/>
            </a:pPr>
            <a:r>
              <a:rPr lang="nl-BE">
                <a:solidFill>
                  <a:srgbClr val="555B6E"/>
                </a:solidFill>
                <a:latin typeface="Arial"/>
                <a:ea typeface="Arial"/>
                <a:cs typeface="Arial"/>
                <a:sym typeface="Arial"/>
              </a:rPr>
              <a:t>Defined as “ a brief, episodic absence or marked reduction of forward progression of the feet despite the intention to walk” (Nutt et al. 2011)</a:t>
            </a:r>
            <a:endParaRPr>
              <a:solidFill>
                <a:srgbClr val="555B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nl-BE"/>
              <a:t>Context </a:t>
            </a:r>
            <a:endParaRPr/>
          </a:p>
        </p:txBody>
      </p:sp>
      <p:grpSp>
        <p:nvGrpSpPr>
          <p:cNvPr id="123" name="Google Shape;123;p2"/>
          <p:cNvGrpSpPr/>
          <p:nvPr/>
        </p:nvGrpSpPr>
        <p:grpSpPr>
          <a:xfrm>
            <a:off x="2391135" y="-2674919"/>
            <a:ext cx="9225034" cy="7122383"/>
            <a:chOff x="5040656" y="2393040"/>
            <a:chExt cx="6035351" cy="3515837"/>
          </a:xfrm>
        </p:grpSpPr>
        <p:pic>
          <p:nvPicPr>
            <p:cNvPr id="124" name="Google Shape;12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40656" y="2393040"/>
              <a:ext cx="6035351" cy="3302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"/>
            <p:cNvSpPr txBox="1"/>
            <p:nvPr/>
          </p:nvSpPr>
          <p:spPr>
            <a:xfrm>
              <a:off x="5706240" y="5772077"/>
              <a:ext cx="48396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nl-BE" sz="12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rPr>
                <a:t>Figure 1. Three phenotypes of freezing of gait according to leg movements.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"/>
          <p:cNvSpPr txBox="1"/>
          <p:nvPr/>
        </p:nvSpPr>
        <p:spPr>
          <a:xfrm>
            <a:off x="574800" y="5444681"/>
            <a:ext cx="1104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none" cap="none" strike="noStrike">
                <a:solidFill>
                  <a:srgbClr val="555B85"/>
                </a:solidFill>
                <a:latin typeface="Arial"/>
                <a:ea typeface="Arial"/>
                <a:cs typeface="Arial"/>
                <a:sym typeface="Arial"/>
              </a:rPr>
              <a:t>Nutt, J.G., Bloem, B.R., Giladi, N., Hallett, M., Horak, F.B., Nieuwboer, A.: Freezing of gait: moving forward on a mysterious clinical phenomenon. The Lancet. Neurology 10, 734–744 (2011). doi:10.1016/S1474-4422(11)70143-0</a:t>
            </a:r>
            <a:endParaRPr b="0" i="0" sz="1400" u="none" cap="none" strike="noStrike">
              <a:solidFill>
                <a:srgbClr val="555B8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Freezing of Gait (FOG) Detection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Window-based methods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0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This assignment</a:t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0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Groundtruth of each window</a:t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18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Majority Voting: [0,0,1,1,0,0,0] -&gt; 0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18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Centered label: [0,0,1,1,0,0,0] -&gt; 1</a:t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Sample-based methods</a:t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0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Groundtruth of each example</a:t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18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Experts’ sample-wise annotation</a:t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nl-BE"/>
              <a:t>Context 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8403566" y="2079799"/>
            <a:ext cx="892191" cy="1666893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3"/>
          <p:cNvCxnSpPr>
            <a:stCxn id="136" idx="0"/>
          </p:cNvCxnSpPr>
          <p:nvPr/>
        </p:nvCxnSpPr>
        <p:spPr>
          <a:xfrm>
            <a:off x="7703788" y="2702569"/>
            <a:ext cx="699900" cy="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" name="Google Shape;137;p3"/>
          <p:cNvSpPr txBox="1"/>
          <p:nvPr/>
        </p:nvSpPr>
        <p:spPr>
          <a:xfrm>
            <a:off x="10018381" y="2090682"/>
            <a:ext cx="117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none" cap="none" strike="noStrik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Non-FOG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atter chart&#10;&#10;Description automatically generated" id="138" name="Google Shape;138;p3"/>
          <p:cNvPicPr preferRelativeResize="0"/>
          <p:nvPr/>
        </p:nvPicPr>
        <p:blipFill rotWithShape="1">
          <a:blip r:embed="rId3">
            <a:alphaModFix/>
          </a:blip>
          <a:srcRect b="41077" l="9400" r="37817" t="34736"/>
          <a:stretch/>
        </p:blipFill>
        <p:spPr>
          <a:xfrm rot="5400000">
            <a:off x="5958162" y="2815617"/>
            <a:ext cx="1445895" cy="215266"/>
          </a:xfrm>
          <a:prstGeom prst="rect">
            <a:avLst/>
          </a:prstGeom>
          <a:noFill/>
          <a:ln cap="flat" cmpd="sng" w="9525">
            <a:solidFill>
              <a:srgbClr val="17262E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39" name="Google Shape;139;p3"/>
          <p:cNvGrpSpPr/>
          <p:nvPr/>
        </p:nvGrpSpPr>
        <p:grpSpPr>
          <a:xfrm>
            <a:off x="7488521" y="2090148"/>
            <a:ext cx="215268" cy="1666199"/>
            <a:chOff x="1650870" y="3429000"/>
            <a:chExt cx="215268" cy="1666199"/>
          </a:xfrm>
        </p:grpSpPr>
        <p:pic>
          <p:nvPicPr>
            <p:cNvPr descr="Scatter chart&#10;&#10;Description automatically generated" id="140" name="Google Shape;140;p3"/>
            <p:cNvPicPr preferRelativeResize="0"/>
            <p:nvPr/>
          </p:nvPicPr>
          <p:blipFill rotWithShape="1">
            <a:blip r:embed="rId4">
              <a:alphaModFix/>
            </a:blip>
            <a:srcRect b="41077" l="25671" r="61948" t="34736"/>
            <a:stretch/>
          </p:blipFill>
          <p:spPr>
            <a:xfrm rot="5400000">
              <a:off x="1588961" y="3490911"/>
              <a:ext cx="339087" cy="215266"/>
            </a:xfrm>
            <a:prstGeom prst="rect">
              <a:avLst/>
            </a:prstGeom>
            <a:noFill/>
            <a:ln cap="flat" cmpd="sng" w="9525">
              <a:solidFill>
                <a:srgbClr val="17262E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Scatter chart&#10;&#10;Description automatically generated" id="136" name="Google Shape;136;p3"/>
            <p:cNvPicPr preferRelativeResize="0"/>
            <p:nvPr/>
          </p:nvPicPr>
          <p:blipFill rotWithShape="1">
            <a:blip r:embed="rId4">
              <a:alphaModFix/>
            </a:blip>
            <a:srcRect b="41077" l="25671" r="61948" t="34736"/>
            <a:stretch/>
          </p:blipFill>
          <p:spPr>
            <a:xfrm rot="5400000">
              <a:off x="1588960" y="3933788"/>
              <a:ext cx="339087" cy="215266"/>
            </a:xfrm>
            <a:prstGeom prst="rect">
              <a:avLst/>
            </a:prstGeom>
            <a:noFill/>
            <a:ln cap="flat" cmpd="sng" w="9525">
              <a:solidFill>
                <a:srgbClr val="17262E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Scatter chart&#10;&#10;Description automatically generated" id="141" name="Google Shape;141;p3"/>
            <p:cNvPicPr preferRelativeResize="0"/>
            <p:nvPr/>
          </p:nvPicPr>
          <p:blipFill rotWithShape="1">
            <a:blip r:embed="rId4">
              <a:alphaModFix/>
            </a:blip>
            <a:srcRect b="41077" l="25671" r="61948" t="34736"/>
            <a:stretch/>
          </p:blipFill>
          <p:spPr>
            <a:xfrm rot="5400000">
              <a:off x="1588960" y="4376665"/>
              <a:ext cx="339087" cy="215266"/>
            </a:xfrm>
            <a:prstGeom prst="rect">
              <a:avLst/>
            </a:prstGeom>
            <a:noFill/>
            <a:ln cap="flat" cmpd="sng" w="9525">
              <a:solidFill>
                <a:srgbClr val="17262E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Scatter chart&#10;&#10;Description automatically generated" id="142" name="Google Shape;142;p3"/>
            <p:cNvPicPr preferRelativeResize="0"/>
            <p:nvPr/>
          </p:nvPicPr>
          <p:blipFill rotWithShape="1">
            <a:blip r:embed="rId4">
              <a:alphaModFix/>
            </a:blip>
            <a:srcRect b="41077" l="25671" r="61948" t="34736"/>
            <a:stretch/>
          </p:blipFill>
          <p:spPr>
            <a:xfrm rot="5400000">
              <a:off x="1588959" y="4818023"/>
              <a:ext cx="339087" cy="215266"/>
            </a:xfrm>
            <a:prstGeom prst="rect">
              <a:avLst/>
            </a:prstGeom>
            <a:noFill/>
            <a:ln cap="flat" cmpd="sng" w="9525">
              <a:solidFill>
                <a:srgbClr val="17262E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cxnSp>
        <p:nvCxnSpPr>
          <p:cNvPr id="143" name="Google Shape;143;p3"/>
          <p:cNvCxnSpPr/>
          <p:nvPr/>
        </p:nvCxnSpPr>
        <p:spPr>
          <a:xfrm>
            <a:off x="6928477" y="2914574"/>
            <a:ext cx="41452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3"/>
          <p:cNvCxnSpPr>
            <a:stCxn id="140" idx="0"/>
          </p:cNvCxnSpPr>
          <p:nvPr/>
        </p:nvCxnSpPr>
        <p:spPr>
          <a:xfrm>
            <a:off x="7703789" y="2259692"/>
            <a:ext cx="699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" name="Google Shape;145;p3"/>
          <p:cNvCxnSpPr>
            <a:stCxn id="141" idx="0"/>
          </p:cNvCxnSpPr>
          <p:nvPr/>
        </p:nvCxnSpPr>
        <p:spPr>
          <a:xfrm>
            <a:off x="7703788" y="3145446"/>
            <a:ext cx="699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3"/>
          <p:cNvCxnSpPr>
            <a:stCxn id="142" idx="0"/>
          </p:cNvCxnSpPr>
          <p:nvPr/>
        </p:nvCxnSpPr>
        <p:spPr>
          <a:xfrm>
            <a:off x="7703787" y="3586804"/>
            <a:ext cx="699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" name="Google Shape;147;p3"/>
          <p:cNvCxnSpPr/>
          <p:nvPr/>
        </p:nvCxnSpPr>
        <p:spPr>
          <a:xfrm>
            <a:off x="9295757" y="2695106"/>
            <a:ext cx="699778" cy="746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3"/>
          <p:cNvCxnSpPr/>
          <p:nvPr/>
        </p:nvCxnSpPr>
        <p:spPr>
          <a:xfrm>
            <a:off x="9295758" y="2252229"/>
            <a:ext cx="6997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3"/>
          <p:cNvCxnSpPr/>
          <p:nvPr/>
        </p:nvCxnSpPr>
        <p:spPr>
          <a:xfrm flipH="1" rot="10800000">
            <a:off x="9295757" y="3137982"/>
            <a:ext cx="699778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" name="Google Shape;150;p3"/>
          <p:cNvCxnSpPr/>
          <p:nvPr/>
        </p:nvCxnSpPr>
        <p:spPr>
          <a:xfrm flipH="1" rot="10800000">
            <a:off x="9295756" y="3579340"/>
            <a:ext cx="699777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" name="Google Shape;151;p3"/>
          <p:cNvSpPr txBox="1"/>
          <p:nvPr/>
        </p:nvSpPr>
        <p:spPr>
          <a:xfrm>
            <a:off x="10018381" y="2525829"/>
            <a:ext cx="117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none" cap="none" strike="noStrik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Non-FOG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10018381" y="2972561"/>
            <a:ext cx="117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none" cap="none" strike="noStrik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FOG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10006357" y="3417527"/>
            <a:ext cx="117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none" cap="none" strike="noStrik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Non-FOG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8409394" y="4299139"/>
            <a:ext cx="892191" cy="1666893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atter chart&#10;&#10;Description automatically generated" id="155" name="Google Shape;155;p3"/>
          <p:cNvPicPr preferRelativeResize="0"/>
          <p:nvPr/>
        </p:nvPicPr>
        <p:blipFill rotWithShape="1">
          <a:blip r:embed="rId3">
            <a:alphaModFix/>
          </a:blip>
          <a:srcRect b="41077" l="9400" r="37817" t="34736"/>
          <a:stretch/>
        </p:blipFill>
        <p:spPr>
          <a:xfrm rot="5400000">
            <a:off x="6857862" y="5032417"/>
            <a:ext cx="1445895" cy="215266"/>
          </a:xfrm>
          <a:prstGeom prst="rect">
            <a:avLst/>
          </a:prstGeom>
          <a:noFill/>
          <a:ln cap="flat" cmpd="sng" w="9525">
            <a:solidFill>
              <a:srgbClr val="17262E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6" name="Google Shape;156;p3"/>
          <p:cNvCxnSpPr>
            <a:stCxn id="155" idx="0"/>
            <a:endCxn id="154" idx="1"/>
          </p:cNvCxnSpPr>
          <p:nvPr/>
        </p:nvCxnSpPr>
        <p:spPr>
          <a:xfrm flipH="1" rot="10800000">
            <a:off x="7688443" y="5132550"/>
            <a:ext cx="720900" cy="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3"/>
          <p:cNvCxnSpPr>
            <a:endCxn id="158" idx="1"/>
          </p:cNvCxnSpPr>
          <p:nvPr/>
        </p:nvCxnSpPr>
        <p:spPr>
          <a:xfrm flipH="1" rot="10800000">
            <a:off x="9301509" y="5133914"/>
            <a:ext cx="722700" cy="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3"/>
          <p:cNvSpPr/>
          <p:nvPr/>
        </p:nvSpPr>
        <p:spPr>
          <a:xfrm>
            <a:off x="10024209" y="4410966"/>
            <a:ext cx="201936" cy="144589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566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10024209" y="5142589"/>
            <a:ext cx="201936" cy="36879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66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Public dataset from O’Day et al.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Seven subjects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Six IMUs</a:t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Sampling rate: 128Hz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3-axis accelerometer; 3-axis gyroscope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Data in this assignment</a:t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3-axis accelerometer from the lumber IMU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Window-size = 2 sec (256 samples)</a:t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nl-BE"/>
              <a:t>Dataset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574800" y="5444681"/>
            <a:ext cx="110412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none" cap="none" strike="noStrik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O’Day, J., Lee, M., Seagers, K. et al. Assessing inertial measurement unit locations for freezing of gait detection and patient preference. J NeuroEngineering Rehabil 19, 20 (2022). https://doi.org/10.1186/s12984-022-00992-x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4"/>
          <p:cNvCxnSpPr>
            <a:stCxn id="169" idx="6"/>
            <a:endCxn id="170" idx="1"/>
          </p:cNvCxnSpPr>
          <p:nvPr/>
        </p:nvCxnSpPr>
        <p:spPr>
          <a:xfrm flipH="1" rot="10800000">
            <a:off x="8799668" y="2201633"/>
            <a:ext cx="986700" cy="15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4"/>
          <p:cNvSpPr/>
          <p:nvPr/>
        </p:nvSpPr>
        <p:spPr>
          <a:xfrm>
            <a:off x="8657428" y="2281413"/>
            <a:ext cx="142240" cy="142240"/>
          </a:xfrm>
          <a:prstGeom prst="ellipse">
            <a:avLst/>
          </a:prstGeom>
          <a:solidFill>
            <a:srgbClr val="F25C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ilhouette&#10;&#10;Description automatically generated" id="171" name="Google Shape;171;p4"/>
          <p:cNvPicPr preferRelativeResize="0"/>
          <p:nvPr/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>
            <a:off x="6300308" y="91933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/>
          <p:nvPr/>
        </p:nvSpPr>
        <p:spPr>
          <a:xfrm>
            <a:off x="8868083" y="4393432"/>
            <a:ext cx="142240" cy="142240"/>
          </a:xfrm>
          <a:prstGeom prst="ellipse">
            <a:avLst/>
          </a:prstGeom>
          <a:solidFill>
            <a:srgbClr val="F25C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8853307" y="4607472"/>
            <a:ext cx="142240" cy="142240"/>
          </a:xfrm>
          <a:prstGeom prst="ellipse">
            <a:avLst/>
          </a:prstGeom>
          <a:solidFill>
            <a:srgbClr val="F25C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8507867" y="4607472"/>
            <a:ext cx="142240" cy="142240"/>
          </a:xfrm>
          <a:prstGeom prst="ellipse">
            <a:avLst/>
          </a:prstGeom>
          <a:solidFill>
            <a:srgbClr val="F25C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8451523" y="4393432"/>
            <a:ext cx="142240" cy="142240"/>
          </a:xfrm>
          <a:prstGeom prst="ellipse">
            <a:avLst/>
          </a:prstGeom>
          <a:solidFill>
            <a:srgbClr val="F25C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9786404" y="2047662"/>
            <a:ext cx="8306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BE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Lumber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9305300" y="3819873"/>
            <a:ext cx="6848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BE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Ankle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9305300" y="4894223"/>
            <a:ext cx="593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BE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Foot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4"/>
          <p:cNvCxnSpPr>
            <a:stCxn id="175" idx="7"/>
            <a:endCxn id="176" idx="1"/>
          </p:cNvCxnSpPr>
          <p:nvPr/>
        </p:nvCxnSpPr>
        <p:spPr>
          <a:xfrm flipH="1" rot="10800000">
            <a:off x="8572932" y="3973863"/>
            <a:ext cx="732300" cy="44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4"/>
          <p:cNvCxnSpPr>
            <a:stCxn id="172" idx="7"/>
            <a:endCxn id="176" idx="1"/>
          </p:cNvCxnSpPr>
          <p:nvPr/>
        </p:nvCxnSpPr>
        <p:spPr>
          <a:xfrm flipH="1" rot="10800000">
            <a:off x="8989492" y="3973863"/>
            <a:ext cx="315900" cy="44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4"/>
          <p:cNvCxnSpPr>
            <a:stCxn id="174" idx="5"/>
            <a:endCxn id="177" idx="1"/>
          </p:cNvCxnSpPr>
          <p:nvPr/>
        </p:nvCxnSpPr>
        <p:spPr>
          <a:xfrm>
            <a:off x="8629276" y="4728881"/>
            <a:ext cx="675900" cy="3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4"/>
          <p:cNvCxnSpPr>
            <a:stCxn id="173" idx="6"/>
            <a:endCxn id="177" idx="1"/>
          </p:cNvCxnSpPr>
          <p:nvPr/>
        </p:nvCxnSpPr>
        <p:spPr>
          <a:xfrm>
            <a:off x="8995547" y="4678592"/>
            <a:ext cx="309900" cy="36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4"/>
          <p:cNvCxnSpPr>
            <a:stCxn id="183" idx="6"/>
            <a:endCxn id="184" idx="1"/>
          </p:cNvCxnSpPr>
          <p:nvPr/>
        </p:nvCxnSpPr>
        <p:spPr>
          <a:xfrm flipH="1" rot="10800000">
            <a:off x="8809169" y="1224652"/>
            <a:ext cx="1038000" cy="14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4"/>
          <p:cNvSpPr/>
          <p:nvPr/>
        </p:nvSpPr>
        <p:spPr>
          <a:xfrm>
            <a:off x="8666929" y="1297832"/>
            <a:ext cx="142240" cy="142240"/>
          </a:xfrm>
          <a:prstGeom prst="ellipse">
            <a:avLst/>
          </a:prstGeom>
          <a:solidFill>
            <a:srgbClr val="F25C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9847318" y="1070803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BE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Chest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1D Convolutional Neural Network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Model architecture from O’Day et al.</a:t>
            </a:r>
            <a:endParaRPr/>
          </a:p>
        </p:txBody>
      </p:sp>
      <p:sp>
        <p:nvSpPr>
          <p:cNvPr id="191" name="Google Shape;191;p5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nl-BE"/>
              <a:t>Deep Learning Model</a:t>
            </a:r>
            <a:endParaRPr/>
          </a:p>
        </p:txBody>
      </p:sp>
      <p:grpSp>
        <p:nvGrpSpPr>
          <p:cNvPr id="192" name="Google Shape;192;p5"/>
          <p:cNvGrpSpPr/>
          <p:nvPr/>
        </p:nvGrpSpPr>
        <p:grpSpPr>
          <a:xfrm>
            <a:off x="210352" y="2714187"/>
            <a:ext cx="11771295" cy="3405813"/>
            <a:chOff x="0" y="1835094"/>
            <a:chExt cx="12706015" cy="3405813"/>
          </a:xfrm>
        </p:grpSpPr>
        <p:grpSp>
          <p:nvGrpSpPr>
            <p:cNvPr id="193" name="Google Shape;193;p5"/>
            <p:cNvGrpSpPr/>
            <p:nvPr/>
          </p:nvGrpSpPr>
          <p:grpSpPr>
            <a:xfrm>
              <a:off x="0" y="1835094"/>
              <a:ext cx="11541726" cy="3405813"/>
              <a:chOff x="0" y="1835094"/>
              <a:chExt cx="12287650" cy="3405813"/>
            </a:xfrm>
          </p:grpSpPr>
          <p:pic>
            <p:nvPicPr>
              <p:cNvPr descr="Scatter chart&#10;&#10;Description automatically generated" id="194" name="Google Shape;194;p5"/>
              <p:cNvPicPr preferRelativeResize="0"/>
              <p:nvPr/>
            </p:nvPicPr>
            <p:blipFill rotWithShape="1">
              <a:blip r:embed="rId3">
                <a:alphaModFix/>
              </a:blip>
              <a:srcRect b="41077" l="9400" r="37817" t="34736"/>
              <a:stretch/>
            </p:blipFill>
            <p:spPr>
              <a:xfrm rot="5400000">
                <a:off x="-319967" y="3505094"/>
                <a:ext cx="2182094" cy="324872"/>
              </a:xfrm>
              <a:prstGeom prst="rect">
                <a:avLst/>
              </a:prstGeom>
              <a:noFill/>
              <a:ln cap="flat" cmpd="sng" w="9525">
                <a:solidFill>
                  <a:srgbClr val="17262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195" name="Google Shape;195;p5"/>
              <p:cNvSpPr txBox="1"/>
              <p:nvPr/>
            </p:nvSpPr>
            <p:spPr>
              <a:xfrm>
                <a:off x="0" y="1951874"/>
                <a:ext cx="154215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nl-BE" sz="1200" u="none" cap="none" strike="noStrike">
                    <a:solidFill>
                      <a:srgbClr val="233945"/>
                    </a:solidFill>
                    <a:latin typeface="Arial"/>
                    <a:ea typeface="Arial"/>
                    <a:cs typeface="Arial"/>
                    <a:sym typeface="Arial"/>
                  </a:rPr>
                  <a:t>Input: (256,3)</a:t>
                </a:r>
                <a:endParaRPr b="0" i="0" sz="1200" u="none" cap="none" strike="noStrike">
                  <a:solidFill>
                    <a:srgbClr val="23394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"/>
              <p:cNvSpPr txBox="1"/>
              <p:nvPr/>
            </p:nvSpPr>
            <p:spPr>
              <a:xfrm>
                <a:off x="1454831" y="1855379"/>
                <a:ext cx="154215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nl-BE" sz="1200" u="none" cap="none" strike="noStrike">
                    <a:solidFill>
                      <a:srgbClr val="233945"/>
                    </a:solidFill>
                    <a:latin typeface="Arial"/>
                    <a:ea typeface="Arial"/>
                    <a:cs typeface="Arial"/>
                    <a:sym typeface="Arial"/>
                  </a:rPr>
                  <a:t>1D Conv (17,3)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nl-BE" sz="1200" u="none" cap="none" strike="noStrike">
                    <a:solidFill>
                      <a:srgbClr val="233945"/>
                    </a:solidFill>
                    <a:latin typeface="Arial"/>
                    <a:ea typeface="Arial"/>
                    <a:cs typeface="Arial"/>
                    <a:sym typeface="Arial"/>
                  </a:rPr>
                  <a:t>#filters=16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7" name="Google Shape;197;p5"/>
              <p:cNvGrpSpPr/>
              <p:nvPr/>
            </p:nvGrpSpPr>
            <p:grpSpPr>
              <a:xfrm>
                <a:off x="1854003" y="2576482"/>
                <a:ext cx="722603" cy="2660269"/>
                <a:chOff x="2540576" y="2296389"/>
                <a:chExt cx="722603" cy="2660269"/>
              </a:xfrm>
            </p:grpSpPr>
            <p:sp>
              <p:nvSpPr>
                <p:cNvPr id="198" name="Google Shape;198;p5"/>
                <p:cNvSpPr/>
                <p:nvPr/>
              </p:nvSpPr>
              <p:spPr>
                <a:xfrm>
                  <a:off x="2540576" y="2296389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2580753" y="2337953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2638510" y="2393371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5"/>
                <p:cNvSpPr/>
                <p:nvPr/>
              </p:nvSpPr>
              <p:spPr>
                <a:xfrm>
                  <a:off x="2696267" y="2448789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5"/>
                <p:cNvSpPr/>
                <p:nvPr/>
              </p:nvSpPr>
              <p:spPr>
                <a:xfrm>
                  <a:off x="2755408" y="2504207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5"/>
                <p:cNvSpPr/>
                <p:nvPr/>
              </p:nvSpPr>
              <p:spPr>
                <a:xfrm>
                  <a:off x="2814550" y="2566747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5"/>
                <p:cNvSpPr/>
                <p:nvPr/>
              </p:nvSpPr>
              <p:spPr>
                <a:xfrm>
                  <a:off x="2854727" y="2608311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5"/>
                <p:cNvSpPr/>
                <p:nvPr/>
              </p:nvSpPr>
              <p:spPr>
                <a:xfrm>
                  <a:off x="2912484" y="2663729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5"/>
                <p:cNvSpPr/>
                <p:nvPr/>
              </p:nvSpPr>
              <p:spPr>
                <a:xfrm>
                  <a:off x="2970241" y="2719147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5"/>
                <p:cNvSpPr/>
                <p:nvPr/>
              </p:nvSpPr>
              <p:spPr>
                <a:xfrm>
                  <a:off x="3029382" y="2774565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08" name="Google Shape;208;p5"/>
              <p:cNvCxnSpPr>
                <a:stCxn id="194" idx="0"/>
                <a:endCxn id="198" idx="1"/>
              </p:cNvCxnSpPr>
              <p:nvPr/>
            </p:nvCxnSpPr>
            <p:spPr>
              <a:xfrm>
                <a:off x="933516" y="3667530"/>
                <a:ext cx="92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grpSp>
            <p:nvGrpSpPr>
              <p:cNvPr id="209" name="Google Shape;209;p5"/>
              <p:cNvGrpSpPr/>
              <p:nvPr/>
            </p:nvGrpSpPr>
            <p:grpSpPr>
              <a:xfrm>
                <a:off x="5370787" y="2580638"/>
                <a:ext cx="722603" cy="2660269"/>
                <a:chOff x="2540576" y="2296389"/>
                <a:chExt cx="722603" cy="2660269"/>
              </a:xfrm>
            </p:grpSpPr>
            <p:sp>
              <p:nvSpPr>
                <p:cNvPr id="210" name="Google Shape;210;p5"/>
                <p:cNvSpPr/>
                <p:nvPr/>
              </p:nvSpPr>
              <p:spPr>
                <a:xfrm>
                  <a:off x="2540576" y="2296389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5"/>
                <p:cNvSpPr/>
                <p:nvPr/>
              </p:nvSpPr>
              <p:spPr>
                <a:xfrm>
                  <a:off x="2580753" y="2337953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5"/>
                <p:cNvSpPr/>
                <p:nvPr/>
              </p:nvSpPr>
              <p:spPr>
                <a:xfrm>
                  <a:off x="2638510" y="2393371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5"/>
                <p:cNvSpPr/>
                <p:nvPr/>
              </p:nvSpPr>
              <p:spPr>
                <a:xfrm>
                  <a:off x="2696267" y="2448789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5"/>
                <p:cNvSpPr/>
                <p:nvPr/>
              </p:nvSpPr>
              <p:spPr>
                <a:xfrm>
                  <a:off x="2755408" y="2504207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5"/>
                <p:cNvSpPr/>
                <p:nvPr/>
              </p:nvSpPr>
              <p:spPr>
                <a:xfrm>
                  <a:off x="2814550" y="2566747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5"/>
                <p:cNvSpPr/>
                <p:nvPr/>
              </p:nvSpPr>
              <p:spPr>
                <a:xfrm>
                  <a:off x="2854727" y="2608311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5"/>
                <p:cNvSpPr/>
                <p:nvPr/>
              </p:nvSpPr>
              <p:spPr>
                <a:xfrm>
                  <a:off x="2912484" y="2663729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5"/>
                <p:cNvSpPr/>
                <p:nvPr/>
              </p:nvSpPr>
              <p:spPr>
                <a:xfrm>
                  <a:off x="2970241" y="2719147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5"/>
                <p:cNvSpPr/>
                <p:nvPr/>
              </p:nvSpPr>
              <p:spPr>
                <a:xfrm>
                  <a:off x="3029382" y="2774565"/>
                  <a:ext cx="233797" cy="2182093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98467"/>
                </a:solidFill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20" name="Google Shape;220;p5"/>
              <p:cNvCxnSpPr>
                <a:stCxn id="221" idx="3"/>
                <a:endCxn id="222" idx="1"/>
              </p:cNvCxnSpPr>
              <p:nvPr/>
            </p:nvCxnSpPr>
            <p:spPr>
              <a:xfrm>
                <a:off x="3647576" y="3667529"/>
                <a:ext cx="405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1" name="Google Shape;221;p5"/>
              <p:cNvSpPr/>
              <p:nvPr/>
            </p:nvSpPr>
            <p:spPr>
              <a:xfrm>
                <a:off x="2920212" y="3438931"/>
                <a:ext cx="727364" cy="457195"/>
              </a:xfrm>
              <a:prstGeom prst="roundRect">
                <a:avLst>
                  <a:gd fmla="val 16667" name="adj"/>
                </a:avLst>
              </a:prstGeom>
              <a:solidFill>
                <a:srgbClr val="ADC1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nl-BE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ReLU</a:t>
                </a:r>
                <a:endParaRPr b="0" i="0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3" name="Google Shape;223;p5"/>
              <p:cNvCxnSpPr>
                <a:endCxn id="221" idx="1"/>
              </p:cNvCxnSpPr>
              <p:nvPr/>
            </p:nvCxnSpPr>
            <p:spPr>
              <a:xfrm>
                <a:off x="2575212" y="3667529"/>
                <a:ext cx="345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4" name="Google Shape;224;p5"/>
              <p:cNvCxnSpPr>
                <a:stCxn id="222" idx="3"/>
                <a:endCxn id="210" idx="1"/>
              </p:cNvCxnSpPr>
              <p:nvPr/>
            </p:nvCxnSpPr>
            <p:spPr>
              <a:xfrm>
                <a:off x="4970221" y="3667529"/>
                <a:ext cx="400500" cy="4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2" name="Google Shape;222;p5"/>
              <p:cNvSpPr/>
              <p:nvPr/>
            </p:nvSpPr>
            <p:spPr>
              <a:xfrm>
                <a:off x="4053325" y="3438931"/>
                <a:ext cx="916896" cy="457195"/>
              </a:xfrm>
              <a:prstGeom prst="roundRect">
                <a:avLst>
                  <a:gd fmla="val 16667" name="adj"/>
                </a:avLst>
              </a:prstGeom>
              <a:solidFill>
                <a:srgbClr val="ADC1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nl-BE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50% Dropout</a:t>
                </a:r>
                <a:endParaRPr b="0" i="0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5" name="Google Shape;225;p5"/>
              <p:cNvCxnSpPr>
                <a:stCxn id="226" idx="3"/>
                <a:endCxn id="227" idx="1"/>
              </p:cNvCxnSpPr>
              <p:nvPr/>
            </p:nvCxnSpPr>
            <p:spPr>
              <a:xfrm>
                <a:off x="7174054" y="3667529"/>
                <a:ext cx="405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6" name="Google Shape;226;p5"/>
              <p:cNvSpPr/>
              <p:nvPr/>
            </p:nvSpPr>
            <p:spPr>
              <a:xfrm>
                <a:off x="6446690" y="3438931"/>
                <a:ext cx="727364" cy="457195"/>
              </a:xfrm>
              <a:prstGeom prst="roundRect">
                <a:avLst>
                  <a:gd fmla="val 16667" name="adj"/>
                </a:avLst>
              </a:prstGeom>
              <a:solidFill>
                <a:srgbClr val="ADC1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nl-BE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ReLU</a:t>
                </a:r>
                <a:endParaRPr b="0" i="0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8" name="Google Shape;228;p5"/>
              <p:cNvCxnSpPr>
                <a:endCxn id="226" idx="1"/>
              </p:cNvCxnSpPr>
              <p:nvPr/>
            </p:nvCxnSpPr>
            <p:spPr>
              <a:xfrm>
                <a:off x="6101690" y="3667529"/>
                <a:ext cx="345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7" name="Google Shape;227;p5"/>
              <p:cNvSpPr/>
              <p:nvPr/>
            </p:nvSpPr>
            <p:spPr>
              <a:xfrm>
                <a:off x="7579803" y="3438931"/>
                <a:ext cx="916896" cy="457195"/>
              </a:xfrm>
              <a:prstGeom prst="roundRect">
                <a:avLst>
                  <a:gd fmla="val 16667" name="adj"/>
                </a:avLst>
              </a:prstGeom>
              <a:solidFill>
                <a:srgbClr val="ADC1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nl-BE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50% Dropout</a:t>
                </a:r>
                <a:endParaRPr b="0" i="0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8887571" y="3010342"/>
                <a:ext cx="290169" cy="1314373"/>
              </a:xfrm>
              <a:prstGeom prst="roundRect">
                <a:avLst>
                  <a:gd fmla="val 16667" name="adj"/>
                </a:avLst>
              </a:prstGeom>
              <a:solidFill>
                <a:srgbClr val="6C584C"/>
              </a:solidFill>
              <a:ln cap="flat" cmpd="sng" w="12700">
                <a:solidFill>
                  <a:srgbClr val="0D172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" name="Google Shape;230;p5"/>
              <p:cNvCxnSpPr>
                <a:stCxn id="227" idx="3"/>
                <a:endCxn id="229" idx="1"/>
              </p:cNvCxnSpPr>
              <p:nvPr/>
            </p:nvCxnSpPr>
            <p:spPr>
              <a:xfrm>
                <a:off x="8496699" y="3667529"/>
                <a:ext cx="390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1" name="Google Shape;231;p5"/>
              <p:cNvSpPr txBox="1"/>
              <p:nvPr/>
            </p:nvSpPr>
            <p:spPr>
              <a:xfrm>
                <a:off x="4862148" y="1835094"/>
                <a:ext cx="174775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nl-BE" sz="1200" u="none" cap="none" strike="noStrike">
                    <a:solidFill>
                      <a:srgbClr val="233945"/>
                    </a:solidFill>
                    <a:latin typeface="Arial"/>
                    <a:ea typeface="Arial"/>
                    <a:cs typeface="Arial"/>
                    <a:sym typeface="Arial"/>
                  </a:rPr>
                  <a:t>1D Conv (17,16)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nl-BE" sz="1200" u="none" cap="none" strike="noStrike">
                    <a:solidFill>
                      <a:srgbClr val="233945"/>
                    </a:solidFill>
                    <a:latin typeface="Arial"/>
                    <a:ea typeface="Arial"/>
                    <a:cs typeface="Arial"/>
                    <a:sym typeface="Arial"/>
                  </a:rPr>
                  <a:t>#filters=16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5"/>
              <p:cNvSpPr txBox="1"/>
              <p:nvPr/>
            </p:nvSpPr>
            <p:spPr>
              <a:xfrm>
                <a:off x="8261575" y="1859108"/>
                <a:ext cx="154215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nl-BE" sz="1200" u="none" cap="none" strike="noStrike">
                    <a:solidFill>
                      <a:srgbClr val="233945"/>
                    </a:solidFill>
                    <a:latin typeface="Arial"/>
                    <a:ea typeface="Arial"/>
                    <a:cs typeface="Arial"/>
                    <a:sym typeface="Arial"/>
                  </a:rPr>
                  <a:t>1D MaxPooling</a:t>
                </a:r>
                <a:endParaRPr b="0" i="0" sz="1200" u="none" cap="none" strike="noStrike">
                  <a:solidFill>
                    <a:srgbClr val="233945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nl-BE" sz="1200" u="none" cap="none" strike="noStrike">
                    <a:solidFill>
                      <a:srgbClr val="233945"/>
                    </a:solidFill>
                    <a:latin typeface="Arial"/>
                    <a:ea typeface="Arial"/>
                    <a:cs typeface="Arial"/>
                    <a:sym typeface="Arial"/>
                  </a:rPr>
                  <a:t>size=2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0733004" y="2637450"/>
                <a:ext cx="290169" cy="2060155"/>
              </a:xfrm>
              <a:prstGeom prst="roundRect">
                <a:avLst>
                  <a:gd fmla="val 16667" name="adj"/>
                </a:avLst>
              </a:prstGeom>
              <a:solidFill>
                <a:srgbClr val="6C584C"/>
              </a:solidFill>
              <a:ln cap="flat" cmpd="sng" w="12700">
                <a:solidFill>
                  <a:srgbClr val="0D172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4" name="Google Shape;234;p5"/>
              <p:cNvCxnSpPr>
                <a:stCxn id="229" idx="3"/>
              </p:cNvCxnSpPr>
              <p:nvPr/>
            </p:nvCxnSpPr>
            <p:spPr>
              <a:xfrm flipH="1" rot="10800000">
                <a:off x="9177740" y="3327329"/>
                <a:ext cx="1555200" cy="34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5" name="Google Shape;235;p5"/>
              <p:cNvSpPr txBox="1"/>
              <p:nvPr/>
            </p:nvSpPr>
            <p:spPr>
              <a:xfrm>
                <a:off x="9787534" y="1859108"/>
                <a:ext cx="21811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nl-BE" sz="1200" u="none" cap="none" strike="noStrike">
                    <a:solidFill>
                      <a:srgbClr val="233945"/>
                    </a:solidFill>
                    <a:latin typeface="Arial"/>
                    <a:ea typeface="Arial"/>
                    <a:cs typeface="Arial"/>
                    <a:sym typeface="Arial"/>
                  </a:rPr>
                  <a:t>Fully Connected Layer</a:t>
                </a:r>
                <a:endParaRPr b="0" i="0" sz="1200" u="none" cap="none" strike="noStrike">
                  <a:solidFill>
                    <a:srgbClr val="233945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nl-BE" sz="1200" u="none" cap="none" strike="noStrike">
                    <a:solidFill>
                      <a:srgbClr val="233945"/>
                    </a:solidFill>
                    <a:latin typeface="Arial"/>
                    <a:ea typeface="Arial"/>
                    <a:cs typeface="Arial"/>
                    <a:sym typeface="Arial"/>
                  </a:rPr>
                  <a:t>#nodes=10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6" name="Google Shape;236;p5"/>
              <p:cNvCxnSpPr/>
              <p:nvPr/>
            </p:nvCxnSpPr>
            <p:spPr>
              <a:xfrm flipH="1" rot="10800000">
                <a:off x="9181023" y="2846840"/>
                <a:ext cx="1551981" cy="31710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 flipH="1" rot="10800000">
                <a:off x="9177740" y="3075651"/>
                <a:ext cx="1555264" cy="34008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 flipH="1" rot="10800000">
                <a:off x="9183145" y="3579237"/>
                <a:ext cx="1555264" cy="34008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 flipH="1" rot="10800000">
                <a:off x="9183145" y="3831030"/>
                <a:ext cx="1555264" cy="34008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grpSp>
            <p:nvGrpSpPr>
              <p:cNvPr id="240" name="Google Shape;240;p5"/>
              <p:cNvGrpSpPr/>
              <p:nvPr/>
            </p:nvGrpSpPr>
            <p:grpSpPr>
              <a:xfrm flipH="1" rot="10800000">
                <a:off x="9175037" y="3163941"/>
                <a:ext cx="1560669" cy="1324275"/>
                <a:chOff x="9674723" y="3196667"/>
                <a:chExt cx="1560669" cy="1324275"/>
              </a:xfrm>
            </p:grpSpPr>
            <p:cxnSp>
              <p:nvCxnSpPr>
                <p:cNvPr id="241" name="Google Shape;241;p5"/>
                <p:cNvCxnSpPr/>
                <p:nvPr/>
              </p:nvCxnSpPr>
              <p:spPr>
                <a:xfrm flipH="1" rot="10800000">
                  <a:off x="9674723" y="3677271"/>
                  <a:ext cx="1555264" cy="34008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242" name="Google Shape;242;p5"/>
                <p:cNvCxnSpPr/>
                <p:nvPr/>
              </p:nvCxnSpPr>
              <p:spPr>
                <a:xfrm flipH="1" rot="10800000">
                  <a:off x="9678006" y="3196667"/>
                  <a:ext cx="1551981" cy="31710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243" name="Google Shape;243;p5"/>
                <p:cNvCxnSpPr/>
                <p:nvPr/>
              </p:nvCxnSpPr>
              <p:spPr>
                <a:xfrm flipH="1" rot="10800000">
                  <a:off x="9674723" y="3425478"/>
                  <a:ext cx="1555264" cy="34008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244" name="Google Shape;244;p5"/>
                <p:cNvCxnSpPr/>
                <p:nvPr/>
              </p:nvCxnSpPr>
              <p:spPr>
                <a:xfrm flipH="1" rot="10800000">
                  <a:off x="9680128" y="3929064"/>
                  <a:ext cx="1555264" cy="34008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245" name="Google Shape;245;p5"/>
                <p:cNvCxnSpPr/>
                <p:nvPr/>
              </p:nvCxnSpPr>
              <p:spPr>
                <a:xfrm flipH="1" rot="10800000">
                  <a:off x="9680128" y="4180857"/>
                  <a:ext cx="1555264" cy="34008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D1720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  <p:sp>
            <p:nvSpPr>
              <p:cNvPr id="246" name="Google Shape;246;p5"/>
              <p:cNvSpPr/>
              <p:nvPr/>
            </p:nvSpPr>
            <p:spPr>
              <a:xfrm>
                <a:off x="11883368" y="3576972"/>
                <a:ext cx="176582" cy="176582"/>
              </a:xfrm>
              <a:prstGeom prst="ellipse">
                <a:avLst/>
              </a:prstGeom>
              <a:solidFill>
                <a:srgbClr val="A9846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" name="Google Shape;247;p5"/>
              <p:cNvCxnSpPr>
                <a:endCxn id="246" idx="1"/>
              </p:cNvCxnSpPr>
              <p:nvPr/>
            </p:nvCxnSpPr>
            <p:spPr>
              <a:xfrm>
                <a:off x="11023028" y="2874132"/>
                <a:ext cx="886200" cy="72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8" name="Google Shape;248;p5"/>
              <p:cNvCxnSpPr>
                <a:endCxn id="246" idx="2"/>
              </p:cNvCxnSpPr>
              <p:nvPr/>
            </p:nvCxnSpPr>
            <p:spPr>
              <a:xfrm>
                <a:off x="11023268" y="3135763"/>
                <a:ext cx="860100" cy="529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9" name="Google Shape;249;p5"/>
              <p:cNvCxnSpPr>
                <a:endCxn id="246" idx="2"/>
              </p:cNvCxnSpPr>
              <p:nvPr/>
            </p:nvCxnSpPr>
            <p:spPr>
              <a:xfrm>
                <a:off x="11007068" y="3400363"/>
                <a:ext cx="876300" cy="264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0" name="Google Shape;250;p5"/>
              <p:cNvCxnSpPr>
                <a:stCxn id="233" idx="3"/>
                <a:endCxn id="246" idx="2"/>
              </p:cNvCxnSpPr>
              <p:nvPr/>
            </p:nvCxnSpPr>
            <p:spPr>
              <a:xfrm flipH="1" rot="10800000">
                <a:off x="11023173" y="3665128"/>
                <a:ext cx="860100" cy="2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1" name="Google Shape;251;p5"/>
              <p:cNvCxnSpPr>
                <a:stCxn id="246" idx="6"/>
              </p:cNvCxnSpPr>
              <p:nvPr/>
            </p:nvCxnSpPr>
            <p:spPr>
              <a:xfrm>
                <a:off x="12059950" y="3665263"/>
                <a:ext cx="227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2" name="Google Shape;252;p5"/>
              <p:cNvCxnSpPr>
                <a:endCxn id="246" idx="3"/>
              </p:cNvCxnSpPr>
              <p:nvPr/>
            </p:nvCxnSpPr>
            <p:spPr>
              <a:xfrm flipH="1" rot="10800000">
                <a:off x="11016428" y="3727694"/>
                <a:ext cx="892800" cy="367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3" name="Google Shape;253;p5"/>
              <p:cNvCxnSpPr>
                <a:endCxn id="246" idx="3"/>
              </p:cNvCxnSpPr>
              <p:nvPr/>
            </p:nvCxnSpPr>
            <p:spPr>
              <a:xfrm flipH="1" rot="10800000">
                <a:off x="11016428" y="3727694"/>
                <a:ext cx="892800" cy="64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4" name="Google Shape;254;p5"/>
              <p:cNvCxnSpPr>
                <a:endCxn id="246" idx="2"/>
              </p:cNvCxnSpPr>
              <p:nvPr/>
            </p:nvCxnSpPr>
            <p:spPr>
              <a:xfrm flipH="1" rot="10800000">
                <a:off x="11037368" y="3665263"/>
                <a:ext cx="846000" cy="172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172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55" name="Google Shape;255;p5"/>
            <p:cNvSpPr txBox="1"/>
            <p:nvPr/>
          </p:nvSpPr>
          <p:spPr>
            <a:xfrm>
              <a:off x="11463661" y="3336139"/>
              <a:ext cx="12423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nl-BE" sz="1200" u="none" cap="none" strike="noStrike">
                  <a:solidFill>
                    <a:srgbClr val="233945"/>
                  </a:solidFill>
                  <a:latin typeface="Arial"/>
                  <a:ea typeface="Arial"/>
                  <a:cs typeface="Arial"/>
                  <a:sym typeface="Arial"/>
                </a:rPr>
                <a:t>FOG Probability</a:t>
              </a:r>
              <a:endParaRPr b="0" i="0" sz="1200" u="none" cap="none" strike="noStrike">
                <a:solidFill>
                  <a:srgbClr val="23394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 u="sng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Tensorflow</a:t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 u="sng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Keras API</a:t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 u="sng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Colab </a:t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nl-BE"/>
              <a:t>Frameworks </a:t>
            </a:r>
            <a:endParaRPr/>
          </a:p>
        </p:txBody>
      </p:sp>
      <p:sp>
        <p:nvSpPr>
          <p:cNvPr id="263" name="Google Shape;263;p6"/>
          <p:cNvSpPr txBox="1"/>
          <p:nvPr/>
        </p:nvSpPr>
        <p:spPr>
          <a:xfrm>
            <a:off x="574800" y="5444681"/>
            <a:ext cx="110412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none" cap="none" strike="noStrik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Keras vs Tensorflow vs Pytorch: Key Differences Among Deep Learning https://www.simplilearn.com/keras-vs-tensorflow-vs-pytorch-article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3467" y="1390396"/>
            <a:ext cx="7992533" cy="3963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nl-BE"/>
              <a:t>Keras API</a:t>
            </a:r>
            <a:endParaRPr/>
          </a:p>
        </p:txBody>
      </p:sp>
      <p:sp>
        <p:nvSpPr>
          <p:cNvPr id="271" name="Google Shape;271;p7"/>
          <p:cNvSpPr txBox="1"/>
          <p:nvPr/>
        </p:nvSpPr>
        <p:spPr>
          <a:xfrm>
            <a:off x="7661401" y="1020482"/>
            <a:ext cx="27170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none" cap="none" strike="noStrik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https://keras.io/api/models/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6881" y="1537716"/>
            <a:ext cx="8218237" cy="436168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7"/>
          <p:cNvSpPr/>
          <p:nvPr/>
        </p:nvSpPr>
        <p:spPr>
          <a:xfrm>
            <a:off x="4396740" y="2908935"/>
            <a:ext cx="790575" cy="18288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7"/>
          <p:cNvCxnSpPr/>
          <p:nvPr/>
        </p:nvCxnSpPr>
        <p:spPr>
          <a:xfrm flipH="1">
            <a:off x="5126736" y="2104263"/>
            <a:ext cx="560832" cy="80467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 txBox="1"/>
          <p:nvPr>
            <p:ph idx="1" type="body"/>
          </p:nvPr>
        </p:nvSpPr>
        <p:spPr>
          <a:xfrm>
            <a:off x="576000" y="1656000"/>
            <a:ext cx="6253063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i="0"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Conv1D layer</a:t>
            </a:r>
            <a:endParaRPr i="0"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0"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nl-BE"/>
              <a:t>Keras API</a:t>
            </a:r>
            <a:endParaRPr/>
          </a:p>
        </p:txBody>
      </p:sp>
      <p:pic>
        <p:nvPicPr>
          <p:cNvPr id="281" name="Google Shape;2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9889" y="2333439"/>
            <a:ext cx="2667739" cy="325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762" y="2333439"/>
            <a:ext cx="8296275" cy="677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762" y="3176031"/>
            <a:ext cx="82962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8"/>
          <p:cNvSpPr txBox="1"/>
          <p:nvPr/>
        </p:nvSpPr>
        <p:spPr>
          <a:xfrm>
            <a:off x="3702531" y="1867198"/>
            <a:ext cx="57962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none" cap="none" strike="noStrik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https://keras.io/api/layers/convolution_layers/convolution1d/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i="0"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Model Training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Model c</a:t>
            </a:r>
            <a:r>
              <a:rPr i="0"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ompile</a:t>
            </a:r>
            <a:endParaRPr i="0"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0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Optimizer: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1800"/>
              <a:buChar char="•"/>
            </a:pPr>
            <a:r>
              <a:rPr i="0"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1800"/>
              <a:buChar char="•"/>
            </a:pPr>
            <a:r>
              <a:rPr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Adam*</a:t>
            </a:r>
            <a:endParaRPr i="0"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1800"/>
              <a:buChar char="•"/>
            </a:pPr>
            <a:r>
              <a:rPr i="0"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More information: https://medium.com/mlearning-ai/optimizers-in-deep-learning-7bf81fed78a0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D5D"/>
              </a:buClr>
              <a:buSzPts val="2400"/>
              <a:buChar char="•"/>
            </a:pPr>
            <a:r>
              <a:rPr i="0" lang="nl-B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Model fit</a:t>
            </a:r>
            <a:endParaRPr/>
          </a:p>
        </p:txBody>
      </p:sp>
      <p:sp>
        <p:nvSpPr>
          <p:cNvPr id="290" name="Google Shape;290;p9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nl-BE"/>
              <a:t>Keras API</a:t>
            </a:r>
            <a:endParaRPr/>
          </a:p>
        </p:txBody>
      </p:sp>
      <p:pic>
        <p:nvPicPr>
          <p:cNvPr id="291" name="Google Shape;2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614" y="2622962"/>
            <a:ext cx="6968824" cy="678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3664" y="5295212"/>
            <a:ext cx="6072519" cy="67804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9"/>
          <p:cNvSpPr txBox="1"/>
          <p:nvPr/>
        </p:nvSpPr>
        <p:spPr>
          <a:xfrm>
            <a:off x="7429580" y="568723"/>
            <a:ext cx="44807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none" cap="none" strike="noStrik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https://keras.io/api/models/model_training_apis/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6175" y="1359036"/>
            <a:ext cx="292417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9"/>
          <p:cNvSpPr/>
          <p:nvPr/>
        </p:nvSpPr>
        <p:spPr>
          <a:xfrm>
            <a:off x="9388258" y="1720722"/>
            <a:ext cx="1802982" cy="20459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9"/>
          <p:cNvCxnSpPr/>
          <p:nvPr/>
        </p:nvCxnSpPr>
        <p:spPr>
          <a:xfrm>
            <a:off x="8366760" y="1656000"/>
            <a:ext cx="1021498" cy="154795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7" name="Google Shape;297;p9"/>
          <p:cNvSpPr txBox="1"/>
          <p:nvPr/>
        </p:nvSpPr>
        <p:spPr>
          <a:xfrm>
            <a:off x="6426722" y="1467081"/>
            <a:ext cx="1945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-BE" sz="1600" u="none" cap="none" strike="noStrike">
                <a:solidFill>
                  <a:srgbClr val="2F4D5D"/>
                </a:solidFill>
                <a:latin typeface="Arial"/>
                <a:ea typeface="Arial"/>
                <a:cs typeface="Arial"/>
                <a:sym typeface="Arial"/>
              </a:rPr>
              <a:t>Specify the optimizer</a:t>
            </a:r>
            <a:endParaRPr b="0" i="0" sz="1600" u="none" cap="none" strike="noStrike">
              <a:solidFill>
                <a:srgbClr val="2F4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2019-09-16T15:03:02Z</dcterms:created>
  <dc:creator>Yiyuan Zhang</dc:creator>
</cp:coreProperties>
</file>