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3" r:id="rId3"/>
    <p:sldId id="324" r:id="rId4"/>
    <p:sldId id="327" r:id="rId5"/>
    <p:sldId id="331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4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AD5"/>
    <a:srgbClr val="ECE1E0"/>
    <a:srgbClr val="CC0000"/>
    <a:srgbClr val="FF3300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48" autoAdjust="0"/>
  </p:normalViewPr>
  <p:slideViewPr>
    <p:cSldViewPr>
      <p:cViewPr varScale="1">
        <p:scale>
          <a:sx n="89" d="100"/>
          <a:sy n="89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AAC8-8DD2-4AE2-87EF-493FB50A122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52E96-737E-4059-A576-D102FEE5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9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47A2D-3E53-4A69-B95A-174B4B74B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2E96-737E-4059-A576-D102FEE53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6350" y="-28575"/>
            <a:ext cx="9144000" cy="6886575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4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8E08C-12A7-4CFC-B6B5-E27B16215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AAD3-D88D-4D4F-A796-DA501C673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5C44-821C-4C32-96D8-CDC7F01B2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2E1D8-993F-40B7-BF9F-694B17250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A2BD2-3BE9-472A-B440-5AE36520D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670D-06B1-4397-95BF-7B1A4E108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80120-0352-44AF-9C40-92298B984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C644E-EE88-46E2-BD00-D1C3D095A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80EA8-8E26-42C7-BD9B-C29126A0B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C8F0-0000-44FA-AF1E-9B26AF205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5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AA89065-8338-4E4C-A7F5-1C67B2F3F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88" y="6122988"/>
            <a:ext cx="1027112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301625"/>
          </a:xfrm>
          <a:prstGeom prst="rect">
            <a:avLst/>
          </a:prstGeom>
          <a:gradFill rotWithShape="1">
            <a:gsLst>
              <a:gs pos="0">
                <a:srgbClr val="CE1126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>
                <a:solidFill>
                  <a:schemeClr val="bg1"/>
                </a:solidFill>
                <a:latin typeface="Swis721 Cn BT"/>
                <a:ea typeface="굴림" pitchFamily="34" charset="-127"/>
              </a:rPr>
              <a:t>NC STATE</a:t>
            </a:r>
            <a:r>
              <a:rPr lang="en-US" altLang="ko-KR" sz="1400">
                <a:solidFill>
                  <a:schemeClr val="bg1"/>
                </a:solidFill>
                <a:latin typeface="Swis721 Cn BT"/>
                <a:ea typeface="굴림" pitchFamily="34" charset="-127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83247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Palatino Linotype" pitchFamily="18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808000"/>
        </a:buClr>
        <a:buSzPct val="8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33363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144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Font typeface="Wingdings" pitchFamily="2" charset="2"/>
        <a:buChar char="ü"/>
        <a:defRPr sz="2400">
          <a:solidFill>
            <a:schemeClr val="tx1"/>
          </a:solidFill>
          <a:latin typeface="+mn-lt"/>
          <a:cs typeface="+mn-cs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93345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 Bread Together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Rout, Atefeh Morsali, and 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Duneja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Carolina State University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2018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http://2.bp.blogspot.com/_CniLlsnBDZE/SxEWsG3WRPI/AAAAAAAAAFI/ND9g6hPFyJM/s1600/NC_State_Universit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066801"/>
            <a:ext cx="7696200" cy="5314518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Low">
              <a:buNone/>
            </a:pPr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85800" y="1294969"/>
            <a:ext cx="7696200" cy="5086349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set of 10 users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social isolation level before and after using the app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11238"/>
              </p:ext>
            </p:extLst>
          </p:nvPr>
        </p:nvGraphicFramePr>
        <p:xfrm>
          <a:off x="1295400" y="2591219"/>
          <a:ext cx="57912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97818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171955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960211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48269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6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4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2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05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237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19293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6942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 Reactive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97916"/>
                  </a:ext>
                </a:extLst>
              </a:tr>
            </a:tbl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685800" y="676171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381750"/>
            <a:ext cx="2133600" cy="476250"/>
          </a:xfrm>
        </p:spPr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85800" y="1066801"/>
            <a:ext cx="7696200" cy="5314518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Low">
              <a:buNone/>
            </a:pPr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9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685800" y="1294969"/>
                <a:ext cx="7696200" cy="5086349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8000"/>
                  </a:buClr>
                  <a:buSzPct val="8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4863" indent="-233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•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3144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Font typeface="Wingdings" pitchFamily="2" charset="2"/>
                  <a:buChar char="ü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573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justLow"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v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𝑏𝑒𝑓𝑜𝑟𝑒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94969"/>
                <a:ext cx="7696200" cy="5086349"/>
              </a:xfrm>
              <a:prstGeom prst="rect">
                <a:avLst/>
              </a:prstGeom>
              <a:blipFill>
                <a:blip r:embed="rId2"/>
                <a:stretch>
                  <a:fillRect l="-158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le 1"/>
          <p:cNvSpPr txBox="1">
            <a:spLocks/>
          </p:cNvSpPr>
          <p:nvPr/>
        </p:nvSpPr>
        <p:spPr>
          <a:xfrm>
            <a:off x="685800" y="676171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evaluation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7735"/>
              </p:ext>
            </p:extLst>
          </p:nvPr>
        </p:nvGraphicFramePr>
        <p:xfrm>
          <a:off x="914400" y="2057399"/>
          <a:ext cx="4495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978187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17195546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29602116"/>
                    </a:ext>
                  </a:extLst>
                </a:gridCol>
                <a:gridCol w="1165578">
                  <a:extLst>
                    <a:ext uri="{9D8B030D-6E8A-4147-A177-3AD203B41FA5}">
                      <a16:colId xmlns:a16="http://schemas.microsoft.com/office/drawing/2014/main" val="3482691002"/>
                    </a:ext>
                  </a:extLst>
                </a:gridCol>
              </a:tblGrid>
              <a:tr h="3280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6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4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2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05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237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19293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6942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9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4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066801"/>
            <a:ext cx="7696200" cy="5314518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Low">
              <a:buNone/>
            </a:pPr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3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85800" y="1294969"/>
                <a:ext cx="7696200" cy="5086349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8000"/>
                  </a:buClr>
                  <a:buSzPct val="8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4863" indent="-233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•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3144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Font typeface="Wingdings" pitchFamily="2" charset="2"/>
                  <a:buChar char="ü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573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justLow"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v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𝑏𝑒𝑓𝑜𝑟𝑒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94969"/>
                <a:ext cx="7696200" cy="5086349"/>
              </a:xfrm>
              <a:prstGeom prst="rect">
                <a:avLst/>
              </a:prstGeom>
              <a:blipFill>
                <a:blip r:embed="rId3"/>
                <a:stretch>
                  <a:fillRect l="-158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>
          <a:xfrm>
            <a:off x="685800" y="676171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evaluation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80" y="1796276"/>
            <a:ext cx="2639246" cy="31508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836" y="1804344"/>
            <a:ext cx="2433665" cy="3142768"/>
          </a:xfrm>
          <a:prstGeom prst="rect">
            <a:avLst/>
          </a:prstGeom>
        </p:spPr>
      </p:pic>
      <p:sp>
        <p:nvSpPr>
          <p:cNvPr id="21" name="L-Shape 20"/>
          <p:cNvSpPr/>
          <p:nvPr/>
        </p:nvSpPr>
        <p:spPr>
          <a:xfrm rot="19473935">
            <a:off x="6025464" y="5513921"/>
            <a:ext cx="703078" cy="240289"/>
          </a:xfrm>
          <a:prstGeom prst="corner">
            <a:avLst>
              <a:gd name="adj1" fmla="val 50000"/>
              <a:gd name="adj2" fmla="val 31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457802" y="5105567"/>
                <a:ext cx="5714999" cy="1179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en-US" b="1" i="1" dirty="0" err="1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Ttest_indResult</a:t>
                </a:r>
                <a:r>
                  <a:rPr lang="en-US" b="1" i="1" dirty="0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(statistic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 2.151 &amp;  </a:t>
                </a:r>
                <a:r>
                  <a:rPr lang="en-US" dirty="0" err="1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pvalue</a:t>
                </a:r>
                <a:r>
                  <a:rPr 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0.0453 &lt; 0.05)</a:t>
                </a:r>
                <a:endParaRPr lang="en-US" dirty="0"/>
              </a:p>
              <a:p>
                <a:pPr algn="just">
                  <a:spcAft>
                    <a:spcPts val="10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02" y="5105567"/>
                <a:ext cx="5714999" cy="1179810"/>
              </a:xfrm>
              <a:prstGeom prst="rect">
                <a:avLst/>
              </a:prstGeom>
              <a:blipFill>
                <a:blip r:embed="rId6"/>
                <a:stretch>
                  <a:fillRect l="-853" t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1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066801"/>
            <a:ext cx="7696200" cy="5314518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Low">
              <a:buNone/>
            </a:pPr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3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85800" y="1210055"/>
                <a:ext cx="7696200" cy="5171264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8000"/>
                  </a:buClr>
                  <a:buSzPct val="8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4863" indent="-233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•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3144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Font typeface="Wingdings" pitchFamily="2" charset="2"/>
                  <a:buChar char="ü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573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justLow">
                  <a:buClr>
                    <a:schemeClr val="accent2"/>
                  </a:buClr>
                  <a:buSzPct val="65000"/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𝑃𝑟𝑜𝑎𝑐𝑡𝑖𝑣𝑒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𝑅𝑒𝑎𝑐𝑡𝑖𝑣𝑒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𝑅𝑒𝑎𝑐𝑡𝑖𝑣𝑒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10055"/>
                <a:ext cx="7696200" cy="5171264"/>
              </a:xfrm>
              <a:prstGeom prst="rect">
                <a:avLst/>
              </a:prstGeom>
              <a:blipFill>
                <a:blip r:embed="rId3"/>
                <a:stretch>
                  <a:fillRect l="-158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>
          <a:xfrm>
            <a:off x="685800" y="619373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evaluation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52127"/>
              </p:ext>
            </p:extLst>
          </p:nvPr>
        </p:nvGraphicFramePr>
        <p:xfrm>
          <a:off x="609600" y="1590711"/>
          <a:ext cx="44958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978187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17195546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29602116"/>
                    </a:ext>
                  </a:extLst>
                </a:gridCol>
                <a:gridCol w="1165578">
                  <a:extLst>
                    <a:ext uri="{9D8B030D-6E8A-4147-A177-3AD203B41FA5}">
                      <a16:colId xmlns:a16="http://schemas.microsoft.com/office/drawing/2014/main" val="3482691002"/>
                    </a:ext>
                  </a:extLst>
                </a:gridCol>
              </a:tblGrid>
              <a:tr h="354765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+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Reactive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783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SIL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SIL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3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6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4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05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237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1929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9791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0829"/>
              </p:ext>
            </p:extLst>
          </p:nvPr>
        </p:nvGraphicFramePr>
        <p:xfrm>
          <a:off x="609600" y="4948196"/>
          <a:ext cx="4495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978187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17195546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29602116"/>
                    </a:ext>
                  </a:extLst>
                </a:gridCol>
                <a:gridCol w="1165578">
                  <a:extLst>
                    <a:ext uri="{9D8B030D-6E8A-4147-A177-3AD203B41FA5}">
                      <a16:colId xmlns:a16="http://schemas.microsoft.com/office/drawing/2014/main" val="3482691002"/>
                    </a:ext>
                  </a:extLst>
                </a:gridCol>
              </a:tblGrid>
              <a:tr h="18542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83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SIL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SIL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43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DA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DA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D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7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217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E1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EC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69428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05400" y="1864760"/>
            <a:ext cx="38100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+ Reactive</a:t>
            </a: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median =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Ttest_indResult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2.041,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0.04385 &lt; 0.05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=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Ttest_indResult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0.6325,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0.5614 &gt; 0.05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4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457200"/>
            <a:ext cx="60198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00200"/>
            <a:ext cx="7696200" cy="4781550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hypothesis were evaluated and were correct</a:t>
            </a:r>
          </a:p>
          <a:p>
            <a:pPr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improvement in the social isolation level using Reactive only. Maybe, the reason for such results is not enough data available for reactive method</a:t>
            </a:r>
          </a:p>
          <a:p>
            <a:pPr lvl="1" algn="justLow">
              <a:buClr>
                <a:schemeClr val="accent2"/>
              </a:buClr>
              <a:buSzPct val="65000"/>
            </a:pP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6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29000"/>
            <a:ext cx="7772400" cy="6667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6019800" cy="6096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091901"/>
            <a:ext cx="7696200" cy="4953000"/>
          </a:xfrm>
        </p:spPr>
        <p:txBody>
          <a:bodyPr/>
          <a:lstStyle/>
          <a:p>
            <a:pPr lvl="0"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lvl="0"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 </a:t>
            </a:r>
          </a:p>
          <a:p>
            <a:pPr lvl="1">
              <a:buClr>
                <a:schemeClr val="accent2"/>
              </a:buClr>
              <a:buSzPct val="65000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 components</a:t>
            </a:r>
          </a:p>
          <a:p>
            <a:pPr lvl="1">
              <a:buClr>
                <a:schemeClr val="accent2"/>
              </a:buClr>
              <a:buSzPct val="65000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Reactive </a:t>
            </a:r>
          </a:p>
          <a:p>
            <a:pPr lvl="1">
              <a:buClr>
                <a:schemeClr val="accent2"/>
              </a:buClr>
              <a:buSzPct val="65000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Proactive + Reactive</a:t>
            </a:r>
          </a:p>
          <a:p>
            <a:pPr lvl="1">
              <a:buClr>
                <a:schemeClr val="accent2"/>
              </a:buClr>
              <a:buSzPct val="65000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Classification</a:t>
            </a:r>
          </a:p>
          <a:p>
            <a:pPr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Hypothesis</a:t>
            </a:r>
          </a:p>
          <a:p>
            <a:pPr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Evaluation </a:t>
            </a:r>
          </a:p>
          <a:p>
            <a:pPr lvl="1">
              <a:buClr>
                <a:schemeClr val="accent2"/>
              </a:buClr>
              <a:buSzPct val="65000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set</a:t>
            </a:r>
          </a:p>
          <a:p>
            <a:pPr lvl="1">
              <a:buClr>
                <a:schemeClr val="accent2"/>
              </a:buClr>
              <a:buSzPct val="65000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Hypothesis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evaluation</a:t>
            </a: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accent2"/>
              </a:buClr>
              <a:buSzPct val="65000"/>
            </a:pP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65000"/>
            </a:pP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6019800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96200" cy="4781550"/>
          </a:xfrm>
        </p:spPr>
        <p:txBody>
          <a:bodyPr/>
          <a:lstStyle/>
          <a:p>
            <a:pPr lvl="0" algn="justLow">
              <a:buClr>
                <a:schemeClr val="accent2"/>
              </a:buClr>
              <a:buSzPct val="65000"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Isolation</a:t>
            </a: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meaningful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 strongly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cases of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unfamiliar environment such as moving to a new neighborhood, starting a different job and studying for a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  <a:p>
            <a:pPr lvl="1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to cope with stresses, failures or disappointments, or the loss of family member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social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 or social interactions become of paramount importance</a:t>
            </a:r>
          </a:p>
          <a:p>
            <a:pPr lvl="1" algn="justLow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</a:pP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6019800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4953000"/>
          </a:xfrm>
        </p:spPr>
        <p:txBody>
          <a:bodyPr/>
          <a:lstStyle/>
          <a:p>
            <a:pPr lvl="0" algn="justLow">
              <a:buClr>
                <a:schemeClr val="accent2"/>
              </a:buClr>
              <a:buSzPct val="650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has already started playing a major role in combating social loneliness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smart homes, conversation agents like Alexa that connect our family members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friends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pets that show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</a:p>
          <a:p>
            <a:pPr lvl="0" algn="justLow">
              <a:buClr>
                <a:schemeClr val="accent2"/>
              </a:buClr>
              <a:buSzPct val="65000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focus with such technologies has been on predicting social isolation rather than taking appropriate actions to remediate it across people in all age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</a:p>
          <a:p>
            <a:pPr lvl="0" algn="justLow">
              <a:buClr>
                <a:schemeClr val="accent2"/>
              </a:buClr>
              <a:buSzPct val="650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 that uses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 sensors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individual’s interest and preferences, based on the food habit, to recommend social interactions to isolated people to help remediate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loneliness</a:t>
            </a: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5800" y="676171"/>
            <a:ext cx="6019800" cy="53388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68" y="6381319"/>
            <a:ext cx="2133600" cy="476681"/>
          </a:xfrm>
        </p:spPr>
        <p:txBody>
          <a:bodyPr/>
          <a:lstStyle/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294970"/>
            <a:ext cx="7696200" cy="4957482"/>
          </a:xfrm>
        </p:spPr>
        <p:txBody>
          <a:bodyPr/>
          <a:lstStyle/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Raspberry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2" indent="0" algn="justLow">
              <a:buClr>
                <a:schemeClr val="accent2"/>
              </a:buClr>
              <a:buSzPct val="6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specific to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2" indent="0" algn="justLow">
              <a:buClr>
                <a:schemeClr val="accent2"/>
              </a:buClr>
              <a:buSzPct val="6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number of times the main door has been opened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sensor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2" indent="0" algn="justLow">
              <a:buClr>
                <a:schemeClr val="accent2"/>
              </a:buClr>
              <a:buSzPct val="6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 calculate the number of meals cooked by an individual</a:t>
            </a: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Bluemix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</a:p>
          <a:p>
            <a:pPr marL="1028700" lvl="2" indent="0" algn="justLow">
              <a:buClr>
                <a:schemeClr val="accent2"/>
              </a:buClr>
              <a:buSzPct val="6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classification based on various food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buClr>
                <a:schemeClr val="accent2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 algn="justLow">
              <a:buClr>
                <a:schemeClr val="accent2"/>
              </a:buClr>
              <a:buSzPct val="6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chat bot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interact with the user to record the social isolation level and make recommendations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</a:pPr>
            <a:endParaRPr lang="en-US" sz="2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76171"/>
            <a:ext cx="60198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(By chat bot)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4970"/>
            <a:ext cx="4508197" cy="4957482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knows he is socially isolated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initiates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 bot and answer specific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questions; 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number of meals cooked per day, cuisine preferences, age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with his replies to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based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(based on SVM method) classifies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food group classes 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returns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users that belong to the same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200" kern="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83480" y="1524000"/>
            <a:ext cx="3931920" cy="3661240"/>
            <a:chOff x="651061" y="1515878"/>
            <a:chExt cx="3825015" cy="3661240"/>
          </a:xfrm>
        </p:grpSpPr>
        <p:grpSp>
          <p:nvGrpSpPr>
            <p:cNvPr id="9" name="Group 8"/>
            <p:cNvGrpSpPr/>
            <p:nvPr/>
          </p:nvGrpSpPr>
          <p:grpSpPr>
            <a:xfrm>
              <a:off x="651061" y="1515878"/>
              <a:ext cx="3825015" cy="2961496"/>
              <a:chOff x="678852" y="1292191"/>
              <a:chExt cx="3825015" cy="296149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78852" y="1292191"/>
                <a:ext cx="1447800" cy="4576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Chat bot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65567" y="2152709"/>
                <a:ext cx="1447800" cy="4576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Cloud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868" y="2080995"/>
                <a:ext cx="1447800" cy="5881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Food Preferences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71395" y="2898163"/>
                <a:ext cx="1447800" cy="63806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SVM Classification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1" idx="2"/>
                <a:endCxn id="13" idx="0"/>
              </p:cNvCxnSpPr>
              <p:nvPr/>
            </p:nvCxnSpPr>
            <p:spPr>
              <a:xfrm>
                <a:off x="1402752" y="1749822"/>
                <a:ext cx="15016" cy="3311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3"/>
                <a:endCxn id="12" idx="1"/>
              </p:cNvCxnSpPr>
              <p:nvPr/>
            </p:nvCxnSpPr>
            <p:spPr>
              <a:xfrm>
                <a:off x="2141668" y="2375065"/>
                <a:ext cx="723900" cy="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675067" y="3796056"/>
                <a:ext cx="1828800" cy="4576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Recommendation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14" idx="2"/>
                <a:endCxn id="17" idx="0"/>
              </p:cNvCxnSpPr>
              <p:nvPr/>
            </p:nvCxnSpPr>
            <p:spPr>
              <a:xfrm flipH="1">
                <a:off x="3589467" y="3536226"/>
                <a:ext cx="5828" cy="2598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2"/>
                <a:endCxn id="14" idx="0"/>
              </p:cNvCxnSpPr>
              <p:nvPr/>
            </p:nvCxnSpPr>
            <p:spPr>
              <a:xfrm>
                <a:off x="3589467" y="2610340"/>
                <a:ext cx="5828" cy="287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34209" y="4796118"/>
              <a:ext cx="3741867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kern="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Reactive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6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676171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+ Reactive (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294969"/>
            <a:ext cx="7696200" cy="5086349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8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57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doesn’t realize that he is socially isolated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sensor are used to determine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multiple people at home when the stove is on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meals cooked per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day, respectively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meals cooked, number of meals ate alone at home and number of meals ate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recorded 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and a social isolation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(SIL)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is sent to the user saying that the user is isolated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people who belong to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food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justLow">
              <a:buClr>
                <a:schemeClr val="accent2"/>
              </a:buClr>
              <a:buSzPct val="65000"/>
              <a:buFont typeface="Wingdings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will also send a link to start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bot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suggestions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based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cooking habits as well as food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(cooking habits are recorded using the sensors and food preferences are recorded by the chat bot)</a:t>
            </a: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381750"/>
            <a:ext cx="2133600" cy="476250"/>
          </a:xfrm>
          <a:noFill/>
          <a:ln>
            <a:noFill/>
          </a:ln>
        </p:spPr>
        <p:txBody>
          <a:bodyPr/>
          <a:lstStyle/>
          <a:p>
            <a:pPr>
              <a:defRPr/>
            </a:pPr>
            <a:fld id="{306C644E-EE88-46E2-BD00-D1C3D095A46A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-27791" y="-448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838200" y="1378584"/>
            <a:ext cx="4953000" cy="4196344"/>
            <a:chOff x="685800" y="1524000"/>
            <a:chExt cx="4953000" cy="4196344"/>
          </a:xfrm>
        </p:grpSpPr>
        <p:sp>
          <p:nvSpPr>
            <p:cNvPr id="255" name="Rectangle 254"/>
            <p:cNvSpPr/>
            <p:nvPr/>
          </p:nvSpPr>
          <p:spPr>
            <a:xfrm>
              <a:off x="3810000" y="1715321"/>
              <a:ext cx="1018391" cy="5187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Isolation Level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6" name="Elbow Connector 255"/>
            <p:cNvCxnSpPr>
              <a:stCxn id="270" idx="0"/>
              <a:endCxn id="255" idx="1"/>
            </p:cNvCxnSpPr>
            <p:nvPr/>
          </p:nvCxnSpPr>
          <p:spPr>
            <a:xfrm rot="5400000" flipH="1" flipV="1">
              <a:off x="3245036" y="1795249"/>
              <a:ext cx="385523" cy="7444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>
              <a:stCxn id="270" idx="3"/>
              <a:endCxn id="261" idx="0"/>
            </p:cNvCxnSpPr>
            <p:nvPr/>
          </p:nvCxnSpPr>
          <p:spPr>
            <a:xfrm>
              <a:off x="3638999" y="2589029"/>
              <a:ext cx="973566" cy="13406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685800" y="1524000"/>
              <a:ext cx="4953000" cy="4196344"/>
              <a:chOff x="685800" y="1524000"/>
              <a:chExt cx="4953000" cy="4196344"/>
            </a:xfrm>
          </p:grpSpPr>
          <p:cxnSp>
            <p:nvCxnSpPr>
              <p:cNvPr id="259" name="Straight Arrow Connector 258"/>
              <p:cNvCxnSpPr>
                <a:stCxn id="275" idx="3"/>
                <a:endCxn id="261" idx="1"/>
              </p:cNvCxnSpPr>
              <p:nvPr/>
            </p:nvCxnSpPr>
            <p:spPr>
              <a:xfrm flipV="1">
                <a:off x="3692787" y="4225323"/>
                <a:ext cx="193413" cy="3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60" name="Group 259"/>
              <p:cNvGrpSpPr/>
              <p:nvPr/>
            </p:nvGrpSpPr>
            <p:grpSpPr>
              <a:xfrm>
                <a:off x="685800" y="1524000"/>
                <a:ext cx="4953000" cy="4196344"/>
                <a:chOff x="685800" y="1524000"/>
                <a:chExt cx="4953000" cy="4196344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3886200" y="3929705"/>
                  <a:ext cx="1452730" cy="5912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SVM Classification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" name="Group 261"/>
                <p:cNvGrpSpPr/>
                <p:nvPr/>
              </p:nvGrpSpPr>
              <p:grpSpPr>
                <a:xfrm>
                  <a:off x="685800" y="1524000"/>
                  <a:ext cx="4953000" cy="4196344"/>
                  <a:chOff x="685800" y="1524000"/>
                  <a:chExt cx="4953000" cy="4196344"/>
                </a:xfrm>
              </p:grpSpPr>
              <p:grpSp>
                <p:nvGrpSpPr>
                  <p:cNvPr id="263" name="Group 262"/>
                  <p:cNvGrpSpPr/>
                  <p:nvPr/>
                </p:nvGrpSpPr>
                <p:grpSpPr>
                  <a:xfrm>
                    <a:off x="685800" y="1524000"/>
                    <a:ext cx="4953000" cy="4196344"/>
                    <a:chOff x="685800" y="1524000"/>
                    <a:chExt cx="4953000" cy="4196344"/>
                  </a:xfrm>
                </p:grpSpPr>
                <p:grpSp>
                  <p:nvGrpSpPr>
                    <p:cNvPr id="265" name="Group 264"/>
                    <p:cNvGrpSpPr/>
                    <p:nvPr/>
                  </p:nvGrpSpPr>
                  <p:grpSpPr>
                    <a:xfrm>
                      <a:off x="685800" y="1524000"/>
                      <a:ext cx="4953000" cy="4196344"/>
                      <a:chOff x="658009" y="1518656"/>
                      <a:chExt cx="4953000" cy="4196344"/>
                    </a:xfrm>
                  </p:grpSpPr>
                  <p:grpSp>
                    <p:nvGrpSpPr>
                      <p:cNvPr id="267" name="Group 266"/>
                      <p:cNvGrpSpPr/>
                      <p:nvPr/>
                    </p:nvGrpSpPr>
                    <p:grpSpPr>
                      <a:xfrm>
                        <a:off x="658009" y="1518656"/>
                        <a:ext cx="3006987" cy="2984246"/>
                        <a:chOff x="685800" y="1294969"/>
                        <a:chExt cx="3006987" cy="2984246"/>
                      </a:xfrm>
                    </p:grpSpPr>
                    <p:sp>
                      <p:nvSpPr>
                        <p:cNvPr id="269" name="Rectangle 268"/>
                        <p:cNvSpPr/>
                        <p:nvPr/>
                      </p:nvSpPr>
                      <p:spPr>
                        <a:xfrm>
                          <a:off x="685800" y="1294969"/>
                          <a:ext cx="1447800" cy="4576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Raspberry Pi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2492189" y="2131182"/>
                          <a:ext cx="1146810" cy="4576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Cloud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693868" y="2083957"/>
                          <a:ext cx="1447800" cy="56548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Cooking Habits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72" name="Rectangle 271"/>
                        <p:cNvSpPr/>
                        <p:nvPr/>
                      </p:nvSpPr>
                      <p:spPr>
                        <a:xfrm>
                          <a:off x="2568389" y="2930998"/>
                          <a:ext cx="994410" cy="4576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Chat bot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273" name="Straight Arrow Connector 272"/>
                        <p:cNvCxnSpPr>
                          <a:stCxn id="269" idx="2"/>
                          <a:endCxn id="271" idx="0"/>
                        </p:cNvCxnSpPr>
                        <p:nvPr/>
                      </p:nvCxnSpPr>
                      <p:spPr>
                        <a:xfrm>
                          <a:off x="1409700" y="1752600"/>
                          <a:ext cx="8068" cy="33135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4" name="Straight Arrow Connector 273"/>
                        <p:cNvCxnSpPr>
                          <a:stCxn id="271" idx="3"/>
                          <a:endCxn id="270" idx="1"/>
                        </p:cNvCxnSpPr>
                        <p:nvPr/>
                      </p:nvCxnSpPr>
                      <p:spPr>
                        <a:xfrm flipV="1">
                          <a:off x="2141668" y="2359998"/>
                          <a:ext cx="350521" cy="670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75" name="Rectangle 274"/>
                        <p:cNvSpPr/>
                        <p:nvPr/>
                      </p:nvSpPr>
                      <p:spPr>
                        <a:xfrm>
                          <a:off x="2438400" y="3720962"/>
                          <a:ext cx="1254387" cy="558253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Food Preferences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276" name="Straight Arrow Connector 275"/>
                        <p:cNvCxnSpPr>
                          <a:stCxn id="272" idx="2"/>
                          <a:endCxn id="275" idx="0"/>
                        </p:cNvCxnSpPr>
                        <p:nvPr/>
                      </p:nvCxnSpPr>
                      <p:spPr>
                        <a:xfrm>
                          <a:off x="3065594" y="3388629"/>
                          <a:ext cx="0" cy="33233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7" name="Straight Arrow Connector 276"/>
                        <p:cNvCxnSpPr>
                          <a:stCxn id="270" idx="2"/>
                          <a:endCxn id="272" idx="0"/>
                        </p:cNvCxnSpPr>
                        <p:nvPr/>
                      </p:nvCxnSpPr>
                      <p:spPr>
                        <a:xfrm>
                          <a:off x="3065594" y="2588813"/>
                          <a:ext cx="0" cy="342185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753260" y="5334000"/>
                        <a:ext cx="4857749" cy="381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b="1" kern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Proactive + Reactive</a:t>
                        </a:r>
                        <a:endParaRPr lang="en-US" sz="24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66" name="Rectangle 265"/>
                    <p:cNvSpPr/>
                    <p:nvPr/>
                  </p:nvSpPr>
                  <p:spPr>
                    <a:xfrm>
                      <a:off x="3601123" y="4827869"/>
                      <a:ext cx="2014369" cy="48669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64" name="Straight Arrow Connector 263"/>
                  <p:cNvCxnSpPr>
                    <a:stCxn id="261" idx="2"/>
                    <a:endCxn id="266" idx="0"/>
                  </p:cNvCxnSpPr>
                  <p:nvPr/>
                </p:nvCxnSpPr>
                <p:spPr>
                  <a:xfrm flipH="1">
                    <a:off x="4608308" y="4520940"/>
                    <a:ext cx="4257" cy="30692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0581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6C644E-EE88-46E2-BD00-D1C3D095A4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0" y="1"/>
            <a:ext cx="9144000" cy="666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28 CuadroTexto"/>
          <p:cNvSpPr txBox="1"/>
          <p:nvPr/>
        </p:nvSpPr>
        <p:spPr>
          <a:xfrm>
            <a:off x="5193998" y="38593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676171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(SVM Classification)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68" y="6381319"/>
            <a:ext cx="2133600" cy="4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DE5C44-821C-4C32-96D8-CDC7F01B2D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85800" y="1294969"/>
                <a:ext cx="7696200" cy="5086349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8000"/>
                  </a:buClr>
                  <a:buSzPct val="8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4863" indent="-233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•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3144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Font typeface="Wingdings" pitchFamily="2" charset="2"/>
                  <a:buChar char="ü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573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justLow">
                  <a:buClr>
                    <a:schemeClr val="accent2"/>
                  </a:buClr>
                  <a:buSzPct val="65000"/>
                  <a:buFont typeface="Wingdings" pitchFamily="2" charset="2"/>
                  <a:buChar char="ü"/>
                </a:pP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Food Group Classification</a:t>
                </a:r>
              </a:p>
              <a:p>
                <a:pPr marL="1200150" lvl="2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Features: Cooking habits, food preferences, and age</a:t>
                </a:r>
              </a:p>
              <a:p>
                <a:pPr algn="justLow">
                  <a:buClr>
                    <a:schemeClr val="accent2"/>
                  </a:buClr>
                  <a:buSzPct val="65000"/>
                  <a:buFont typeface="Wingdings" pitchFamily="2" charset="2"/>
                  <a:buChar char="ü"/>
                </a:pP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Social Isolation level Classification</a:t>
                </a:r>
              </a:p>
              <a:p>
                <a:pPr marL="1200150" lvl="2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r>
                  <a:rPr lang="en-US" sz="2000" i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 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meals ate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number of people in the house when someone is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cooking</a:t>
                </a:r>
              </a:p>
              <a:p>
                <a:pPr marL="1200150" lvl="2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Low">
                  <a:buClr>
                    <a:schemeClr val="accent2"/>
                  </a:buClr>
                  <a:buSzPct val="65000"/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𝑏𝑒𝑓𝑜𝑟𝑒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algn="justLow">
                  <a:buClr>
                    <a:schemeClr val="accent2"/>
                  </a:buClr>
                  <a:buSzPct val="65000"/>
                  <a:buFont typeface="Wingdings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𝑃𝑟𝑜𝑎𝑐𝑡𝑖𝑣𝑒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𝑅𝑒𝑎𝑐𝑡𝑖𝑣𝑒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Median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𝑅𝑒𝑎𝑐𝑡𝑖𝑣𝑒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1200150" lvl="2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endPara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Low">
                  <a:buClr>
                    <a:schemeClr val="accent2"/>
                  </a:buClr>
                  <a:buSzPct val="65000"/>
                  <a:buFontTx/>
                  <a:buChar char="-"/>
                </a:pPr>
                <a:endParaRPr lang="en-US" sz="2800" i="1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Low"/>
                <a:endParaRPr lang="en-US" sz="22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Low"/>
                <a:endParaRPr lang="en-US" sz="22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Low"/>
                <a:endParaRPr lang="en-US" sz="2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94969"/>
                <a:ext cx="7696200" cy="5086349"/>
              </a:xfrm>
              <a:prstGeom prst="rect">
                <a:avLst/>
              </a:prstGeom>
              <a:blipFill>
                <a:blip r:embed="rId3"/>
                <a:stretch>
                  <a:fillRect l="-158" t="-719" r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723900" y="3325278"/>
            <a:ext cx="7620000" cy="5338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3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b8a13c4cf40e62b7cc51d27ab72151a019ae14"/>
</p:tagLst>
</file>

<file path=ppt/theme/theme1.xml><?xml version="1.0" encoding="utf-8"?>
<a:theme xmlns:a="http://schemas.openxmlformats.org/drawingml/2006/main" name="3_Default Design">
  <a:themeElements>
    <a:clrScheme name="2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Palatino Linotype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49700</TotalTime>
  <Words>941</Words>
  <Application>Microsoft Office PowerPoint</Application>
  <PresentationFormat>On-screen Show (4:3)</PresentationFormat>
  <Paragraphs>377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굴림</vt:lpstr>
      <vt:lpstr>Palatino Linotype</vt:lpstr>
      <vt:lpstr>Swis721 Cn BT</vt:lpstr>
      <vt:lpstr>Tahoma</vt:lpstr>
      <vt:lpstr>Times New Roman</vt:lpstr>
      <vt:lpstr>Wingdings</vt:lpstr>
      <vt:lpstr>3_Default Design</vt:lpstr>
      <vt:lpstr> Breaking Bread Together  Presented by Sweta Rout, Atefeh Morsali, and  Aditya Duneja  North Carolina State University December 2018</vt:lpstr>
      <vt:lpstr>Outlines</vt:lpstr>
      <vt:lpstr>Introduction</vt:lpstr>
      <vt:lpstr>Problem Statement</vt:lpstr>
      <vt:lpstr>Main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Javon Adams</dc:creator>
  <cp:lastModifiedBy>Atefeh Morsali</cp:lastModifiedBy>
  <cp:revision>286</cp:revision>
  <dcterms:created xsi:type="dcterms:W3CDTF">2011-09-19T18:15:15Z</dcterms:created>
  <dcterms:modified xsi:type="dcterms:W3CDTF">2018-12-06T18:37:57Z</dcterms:modified>
</cp:coreProperties>
</file>