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3EE0C-B049-46BA-80C8-2EFD94D2BC23}"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EAFE-EB58-4A52-9F05-DDFD7DB36FFF}" type="slidenum">
              <a:rPr lang="en-US" smtClean="0"/>
              <a:t>‹#›</a:t>
            </a:fld>
            <a:endParaRPr lang="en-US"/>
          </a:p>
        </p:txBody>
      </p:sp>
    </p:spTree>
    <p:extLst>
      <p:ext uri="{BB962C8B-B14F-4D97-AF65-F5344CB8AC3E}">
        <p14:creationId xmlns:p14="http://schemas.microsoft.com/office/powerpoint/2010/main" val="17707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62F4-C095-46D0-A091-34948C8F5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307F42-AD48-474F-BEAA-BCE2AAD52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423BD-023D-4370-A924-1280881C3245}"/>
              </a:ext>
            </a:extLst>
          </p:cNvPr>
          <p:cNvSpPr>
            <a:spLocks noGrp="1"/>
          </p:cNvSpPr>
          <p:nvPr>
            <p:ph type="dt" sz="half" idx="10"/>
          </p:nvPr>
        </p:nvSpPr>
        <p:spPr/>
        <p:txBody>
          <a:bodyPr/>
          <a:lstStyle/>
          <a:p>
            <a:fld id="{7C40BCCC-5BBB-4E2B-ABF4-A45C5513F931}" type="datetime1">
              <a:rPr lang="en-US" smtClean="0"/>
              <a:t>6/6/2022</a:t>
            </a:fld>
            <a:endParaRPr lang="en-US"/>
          </a:p>
        </p:txBody>
      </p:sp>
      <p:sp>
        <p:nvSpPr>
          <p:cNvPr id="5" name="Footer Placeholder 4">
            <a:extLst>
              <a:ext uri="{FF2B5EF4-FFF2-40B4-BE49-F238E27FC236}">
                <a16:creationId xmlns:a16="http://schemas.microsoft.com/office/drawing/2014/main" id="{8295713A-75F8-4E66-9702-BADE95F66F6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6E863E58-070B-4394-BE55-5D24839AAB35}"/>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286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A929-69B3-4FDE-AE75-B738CF3C5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A7D81-DBE1-4E59-9B42-613F1A610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5819-739C-4773-9875-2B5524C380E1}"/>
              </a:ext>
            </a:extLst>
          </p:cNvPr>
          <p:cNvSpPr>
            <a:spLocks noGrp="1"/>
          </p:cNvSpPr>
          <p:nvPr>
            <p:ph type="dt" sz="half" idx="10"/>
          </p:nvPr>
        </p:nvSpPr>
        <p:spPr/>
        <p:txBody>
          <a:bodyPr/>
          <a:lstStyle/>
          <a:p>
            <a:fld id="{F1B022EC-F372-49A3-8D25-F220A04A857D}" type="datetime1">
              <a:rPr lang="en-US" smtClean="0"/>
              <a:t>6/6/2022</a:t>
            </a:fld>
            <a:endParaRPr lang="en-US"/>
          </a:p>
        </p:txBody>
      </p:sp>
      <p:sp>
        <p:nvSpPr>
          <p:cNvPr id="5" name="Footer Placeholder 4">
            <a:extLst>
              <a:ext uri="{FF2B5EF4-FFF2-40B4-BE49-F238E27FC236}">
                <a16:creationId xmlns:a16="http://schemas.microsoft.com/office/drawing/2014/main" id="{4235B500-A2DA-4E45-AC85-264EA23331B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70915EB-C8AA-44F1-8684-90F8C542E2C9}"/>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08578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875CE-8DAA-42BE-8686-BCA836811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30E09-842D-4D44-BA70-3C9481E1E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A01EB-EC54-4F92-9ABA-5D5A75FD00B0}"/>
              </a:ext>
            </a:extLst>
          </p:cNvPr>
          <p:cNvSpPr>
            <a:spLocks noGrp="1"/>
          </p:cNvSpPr>
          <p:nvPr>
            <p:ph type="dt" sz="half" idx="10"/>
          </p:nvPr>
        </p:nvSpPr>
        <p:spPr/>
        <p:txBody>
          <a:bodyPr/>
          <a:lstStyle/>
          <a:p>
            <a:fld id="{8584C938-3C5D-4F19-9B16-8BF15CB3A2E8}" type="datetime1">
              <a:rPr lang="en-US" smtClean="0"/>
              <a:t>6/6/2022</a:t>
            </a:fld>
            <a:endParaRPr lang="en-US"/>
          </a:p>
        </p:txBody>
      </p:sp>
      <p:sp>
        <p:nvSpPr>
          <p:cNvPr id="5" name="Footer Placeholder 4">
            <a:extLst>
              <a:ext uri="{FF2B5EF4-FFF2-40B4-BE49-F238E27FC236}">
                <a16:creationId xmlns:a16="http://schemas.microsoft.com/office/drawing/2014/main" id="{F7D75515-EBDC-4C68-9598-9C0588E8D52F}"/>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840893F-AB22-49DE-B8CE-C39C84C04A90}"/>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75159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F1B1-BA63-460D-A9CF-9C6DD77F9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EEA26-9C1D-4471-A2BC-5F7B5F602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FBDAC-5F7A-4C69-ACA1-5B3DAC8CCA06}"/>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B2E4DEB-FE6F-461C-BAC5-AB7AC4B5DFEB}"/>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954C324B-B829-4D4B-B876-D1CE689B7573}"/>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38767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C67A-4F9B-4C44-99E1-6447B2D2F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A95560-5A7D-4BE6-AF81-BD1877AED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707AE-4248-43F8-A1C6-537068E5AB49}"/>
              </a:ext>
            </a:extLst>
          </p:cNvPr>
          <p:cNvSpPr>
            <a:spLocks noGrp="1"/>
          </p:cNvSpPr>
          <p:nvPr>
            <p:ph type="dt" sz="half" idx="10"/>
          </p:nvPr>
        </p:nvSpPr>
        <p:spPr/>
        <p:txBody>
          <a:bodyPr/>
          <a:lstStyle/>
          <a:p>
            <a:fld id="{FEB0A3F5-4B4B-4563-8066-F65E1FC77D4D}" type="datetime1">
              <a:rPr lang="en-US" smtClean="0"/>
              <a:t>6/6/2022</a:t>
            </a:fld>
            <a:endParaRPr lang="en-US"/>
          </a:p>
        </p:txBody>
      </p:sp>
      <p:sp>
        <p:nvSpPr>
          <p:cNvPr id="5" name="Footer Placeholder 4">
            <a:extLst>
              <a:ext uri="{FF2B5EF4-FFF2-40B4-BE49-F238E27FC236}">
                <a16:creationId xmlns:a16="http://schemas.microsoft.com/office/drawing/2014/main" id="{8D6B5E0A-FDF7-4261-BFC0-65F7BC82242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5DCDA8E-DD47-4606-962A-7D4A90355FAE}"/>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83523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785D-1B8E-4F20-B549-4E7447790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A6796-EB23-4E4A-B3E5-9A81F8230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213D58-9F18-4684-9C25-B41622396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009A7-D318-4D07-B341-F349EB0A031B}"/>
              </a:ext>
            </a:extLst>
          </p:cNvPr>
          <p:cNvSpPr>
            <a:spLocks noGrp="1"/>
          </p:cNvSpPr>
          <p:nvPr>
            <p:ph type="dt" sz="half" idx="10"/>
          </p:nvPr>
        </p:nvSpPr>
        <p:spPr/>
        <p:txBody>
          <a:bodyPr/>
          <a:lstStyle/>
          <a:p>
            <a:fld id="{785D0193-FEF7-4D55-9EA9-42CC67B8BBCB}" type="datetime1">
              <a:rPr lang="en-US" smtClean="0"/>
              <a:t>6/6/2022</a:t>
            </a:fld>
            <a:endParaRPr lang="en-US"/>
          </a:p>
        </p:txBody>
      </p:sp>
      <p:sp>
        <p:nvSpPr>
          <p:cNvPr id="6" name="Footer Placeholder 5">
            <a:extLst>
              <a:ext uri="{FF2B5EF4-FFF2-40B4-BE49-F238E27FC236}">
                <a16:creationId xmlns:a16="http://schemas.microsoft.com/office/drawing/2014/main" id="{E31BAC3B-8C91-492E-83F3-30147E3BA59A}"/>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D8F13540-915A-42F1-9E4E-6D56A3049679}"/>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17703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59A6-1958-4B99-93EE-F4383663B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88ECA-1323-4844-84A4-2FC61F76E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C93BF0-F79B-4730-8295-9F6DDB0B4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2448D-2E47-45A7-B0E2-808265A3A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E81C7-4519-4EA3-9833-D7D887ABE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093E6-5010-4B96-A25C-827D893A67C8}"/>
              </a:ext>
            </a:extLst>
          </p:cNvPr>
          <p:cNvSpPr>
            <a:spLocks noGrp="1"/>
          </p:cNvSpPr>
          <p:nvPr>
            <p:ph type="dt" sz="half" idx="10"/>
          </p:nvPr>
        </p:nvSpPr>
        <p:spPr/>
        <p:txBody>
          <a:bodyPr/>
          <a:lstStyle/>
          <a:p>
            <a:fld id="{EA4D6C44-5B63-4FAC-8059-3131BEBB742C}" type="datetime1">
              <a:rPr lang="en-US" smtClean="0"/>
              <a:t>6/6/2022</a:t>
            </a:fld>
            <a:endParaRPr lang="en-US"/>
          </a:p>
        </p:txBody>
      </p:sp>
      <p:sp>
        <p:nvSpPr>
          <p:cNvPr id="8" name="Footer Placeholder 7">
            <a:extLst>
              <a:ext uri="{FF2B5EF4-FFF2-40B4-BE49-F238E27FC236}">
                <a16:creationId xmlns:a16="http://schemas.microsoft.com/office/drawing/2014/main" id="{C3C996DE-BFA5-4223-B9D8-530A397C936F}"/>
              </a:ext>
            </a:extLst>
          </p:cNvPr>
          <p:cNvSpPr>
            <a:spLocks noGrp="1"/>
          </p:cNvSpPr>
          <p:nvPr>
            <p:ph type="ftr" sz="quarter" idx="11"/>
          </p:nvPr>
        </p:nvSpPr>
        <p:spPr/>
        <p:txBody>
          <a:bodyPr/>
          <a:lstStyle/>
          <a:p>
            <a:r>
              <a:rPr lang="en-US"/>
              <a:t>Thực hành 01 - IT3040 - Con trỏ và cấp phát động</a:t>
            </a:r>
          </a:p>
        </p:txBody>
      </p:sp>
      <p:sp>
        <p:nvSpPr>
          <p:cNvPr id="9" name="Slide Number Placeholder 8">
            <a:extLst>
              <a:ext uri="{FF2B5EF4-FFF2-40B4-BE49-F238E27FC236}">
                <a16:creationId xmlns:a16="http://schemas.microsoft.com/office/drawing/2014/main" id="{1C220044-F9FC-4CA6-8C2E-B8AE9383F09C}"/>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17122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0F6F-3C57-44E8-A793-7AFFED835B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47D8BC-1CA3-4B62-BDD0-2FCBF75C8DC5}"/>
              </a:ext>
            </a:extLst>
          </p:cNvPr>
          <p:cNvSpPr>
            <a:spLocks noGrp="1"/>
          </p:cNvSpPr>
          <p:nvPr>
            <p:ph type="dt" sz="half" idx="10"/>
          </p:nvPr>
        </p:nvSpPr>
        <p:spPr/>
        <p:txBody>
          <a:bodyPr/>
          <a:lstStyle/>
          <a:p>
            <a:fld id="{E75E39EB-7004-47D7-B146-96C4E27F5E10}" type="datetime1">
              <a:rPr lang="en-US" smtClean="0"/>
              <a:t>6/6/2022</a:t>
            </a:fld>
            <a:endParaRPr lang="en-US"/>
          </a:p>
        </p:txBody>
      </p:sp>
      <p:sp>
        <p:nvSpPr>
          <p:cNvPr id="4" name="Footer Placeholder 3">
            <a:extLst>
              <a:ext uri="{FF2B5EF4-FFF2-40B4-BE49-F238E27FC236}">
                <a16:creationId xmlns:a16="http://schemas.microsoft.com/office/drawing/2014/main" id="{F5BF478D-4E7A-462E-B6ED-54EDAFBE269B}"/>
              </a:ext>
            </a:extLst>
          </p:cNvPr>
          <p:cNvSpPr>
            <a:spLocks noGrp="1"/>
          </p:cNvSpPr>
          <p:nvPr>
            <p:ph type="ftr" sz="quarter" idx="11"/>
          </p:nvPr>
        </p:nvSpPr>
        <p:spPr/>
        <p:txBody>
          <a:bodyPr/>
          <a:lstStyle/>
          <a:p>
            <a:r>
              <a:rPr lang="en-US"/>
              <a:t>Thực hành 01 - IT3040 - Con trỏ và cấp phát động</a:t>
            </a:r>
          </a:p>
        </p:txBody>
      </p:sp>
      <p:sp>
        <p:nvSpPr>
          <p:cNvPr id="5" name="Slide Number Placeholder 4">
            <a:extLst>
              <a:ext uri="{FF2B5EF4-FFF2-40B4-BE49-F238E27FC236}">
                <a16:creationId xmlns:a16="http://schemas.microsoft.com/office/drawing/2014/main" id="{DCBABEF5-B693-47CE-B843-30E88C486D96}"/>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363091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12E9-D14F-4F17-B28E-10767ABB72C0}"/>
              </a:ext>
            </a:extLst>
          </p:cNvPr>
          <p:cNvSpPr>
            <a:spLocks noGrp="1"/>
          </p:cNvSpPr>
          <p:nvPr>
            <p:ph type="dt" sz="half" idx="10"/>
          </p:nvPr>
        </p:nvSpPr>
        <p:spPr/>
        <p:txBody>
          <a:bodyPr/>
          <a:lstStyle/>
          <a:p>
            <a:fld id="{9157E0A4-B8E1-4FC6-8576-445C1CBAF669}" type="datetime1">
              <a:rPr lang="en-US" smtClean="0"/>
              <a:t>6/6/2022</a:t>
            </a:fld>
            <a:endParaRPr lang="en-US"/>
          </a:p>
        </p:txBody>
      </p:sp>
      <p:sp>
        <p:nvSpPr>
          <p:cNvPr id="3" name="Footer Placeholder 2">
            <a:extLst>
              <a:ext uri="{FF2B5EF4-FFF2-40B4-BE49-F238E27FC236}">
                <a16:creationId xmlns:a16="http://schemas.microsoft.com/office/drawing/2014/main" id="{C70CCCB9-AFF4-4C09-A7D5-5F23A4A04345}"/>
              </a:ext>
            </a:extLst>
          </p:cNvPr>
          <p:cNvSpPr>
            <a:spLocks noGrp="1"/>
          </p:cNvSpPr>
          <p:nvPr>
            <p:ph type="ftr" sz="quarter" idx="11"/>
          </p:nvPr>
        </p:nvSpPr>
        <p:spPr/>
        <p:txBody>
          <a:bodyPr/>
          <a:lstStyle/>
          <a:p>
            <a:r>
              <a:rPr lang="en-US"/>
              <a:t>Thực hành 01 - IT3040 - Con trỏ và cấp phát động</a:t>
            </a:r>
          </a:p>
        </p:txBody>
      </p:sp>
      <p:sp>
        <p:nvSpPr>
          <p:cNvPr id="4" name="Slide Number Placeholder 3">
            <a:extLst>
              <a:ext uri="{FF2B5EF4-FFF2-40B4-BE49-F238E27FC236}">
                <a16:creationId xmlns:a16="http://schemas.microsoft.com/office/drawing/2014/main" id="{4146EE06-BDF0-46FA-9135-4713A74D85F6}"/>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34950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1724-80EF-4FC1-B6C9-6933E92B5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1700F-DB75-4D05-B27A-D7E850B37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5F549-D0AE-4AFF-9690-03194B09C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807A5-4194-4A1D-9855-5512EDEDC87A}"/>
              </a:ext>
            </a:extLst>
          </p:cNvPr>
          <p:cNvSpPr>
            <a:spLocks noGrp="1"/>
          </p:cNvSpPr>
          <p:nvPr>
            <p:ph type="dt" sz="half" idx="10"/>
          </p:nvPr>
        </p:nvSpPr>
        <p:spPr/>
        <p:txBody>
          <a:bodyPr/>
          <a:lstStyle/>
          <a:p>
            <a:fld id="{002FD644-172F-4C1F-8003-ACBA202195C8}" type="datetime1">
              <a:rPr lang="en-US" smtClean="0"/>
              <a:t>6/6/2022</a:t>
            </a:fld>
            <a:endParaRPr lang="en-US"/>
          </a:p>
        </p:txBody>
      </p:sp>
      <p:sp>
        <p:nvSpPr>
          <p:cNvPr id="6" name="Footer Placeholder 5">
            <a:extLst>
              <a:ext uri="{FF2B5EF4-FFF2-40B4-BE49-F238E27FC236}">
                <a16:creationId xmlns:a16="http://schemas.microsoft.com/office/drawing/2014/main" id="{F6FAC673-B895-4F14-8818-DD324C4BE47B}"/>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FAC1B57F-4A15-4334-8F28-06BDB9015861}"/>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244684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EEF5-486A-4508-BE79-F31EE0D1C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BAC770-D9E2-4D22-AF78-48895F59F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90D42-8D09-4AE0-A8EC-72D240A97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71FB5-D5F8-4051-8286-74F3009ADCE4}"/>
              </a:ext>
            </a:extLst>
          </p:cNvPr>
          <p:cNvSpPr>
            <a:spLocks noGrp="1"/>
          </p:cNvSpPr>
          <p:nvPr>
            <p:ph type="dt" sz="half" idx="10"/>
          </p:nvPr>
        </p:nvSpPr>
        <p:spPr/>
        <p:txBody>
          <a:bodyPr/>
          <a:lstStyle/>
          <a:p>
            <a:fld id="{4B5AEDE2-1F78-49C3-A8A9-2196A9E703C5}" type="datetime1">
              <a:rPr lang="en-US" smtClean="0"/>
              <a:t>6/6/2022</a:t>
            </a:fld>
            <a:endParaRPr lang="en-US"/>
          </a:p>
        </p:txBody>
      </p:sp>
      <p:sp>
        <p:nvSpPr>
          <p:cNvPr id="6" name="Footer Placeholder 5">
            <a:extLst>
              <a:ext uri="{FF2B5EF4-FFF2-40B4-BE49-F238E27FC236}">
                <a16:creationId xmlns:a16="http://schemas.microsoft.com/office/drawing/2014/main" id="{F44238C4-5895-4EAF-9CFC-E7E90C41AF4C}"/>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366F3D2C-751D-4B7C-9E34-BDF7B205986B}"/>
              </a:ext>
            </a:extLst>
          </p:cNvPr>
          <p:cNvSpPr>
            <a:spLocks noGrp="1"/>
          </p:cNvSpPr>
          <p:nvPr>
            <p:ph type="sldNum" sz="quarter" idx="12"/>
          </p:nvPr>
        </p:nvSpPr>
        <p:spPr/>
        <p:txBody>
          <a:bodyPr/>
          <a:lstStyle/>
          <a:p>
            <a:fld id="{0D945AA7-9227-473E-91B8-199BC24B6000}" type="slidenum">
              <a:rPr lang="en-US" smtClean="0"/>
              <a:t>‹#›</a:t>
            </a:fld>
            <a:endParaRPr lang="en-US"/>
          </a:p>
        </p:txBody>
      </p:sp>
    </p:spTree>
    <p:extLst>
      <p:ext uri="{BB962C8B-B14F-4D97-AF65-F5344CB8AC3E}">
        <p14:creationId xmlns:p14="http://schemas.microsoft.com/office/powerpoint/2010/main" val="4461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6DD5C-FBDE-4016-9B54-43E48FD68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7E0EE-D962-4E6A-8148-9CF4B8CEA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6B924-F31A-4634-952D-4F45A98F5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E7401-C7CE-4BC2-9A1F-8256493E633E}" type="datetime1">
              <a:rPr lang="en-US" smtClean="0"/>
              <a:t>6/6/2022</a:t>
            </a:fld>
            <a:endParaRPr lang="en-US"/>
          </a:p>
        </p:txBody>
      </p:sp>
      <p:sp>
        <p:nvSpPr>
          <p:cNvPr id="5" name="Footer Placeholder 4">
            <a:extLst>
              <a:ext uri="{FF2B5EF4-FFF2-40B4-BE49-F238E27FC236}">
                <a16:creationId xmlns:a16="http://schemas.microsoft.com/office/drawing/2014/main" id="{99D9BDBB-B1CD-4A02-955D-0197F9AC8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A4C2522-3954-4C1C-B1F9-16ABD508A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45AA7-9227-473E-91B8-199BC24B6000}" type="slidenum">
              <a:rPr lang="en-US" smtClean="0"/>
              <a:t>‹#›</a:t>
            </a:fld>
            <a:endParaRPr lang="en-US"/>
          </a:p>
        </p:txBody>
      </p:sp>
    </p:spTree>
    <p:extLst>
      <p:ext uri="{BB962C8B-B14F-4D97-AF65-F5344CB8AC3E}">
        <p14:creationId xmlns:p14="http://schemas.microsoft.com/office/powerpoint/2010/main" val="2855259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EDCB-A259-49E7-B7CB-CC9F0FAA44A6}"/>
              </a:ext>
            </a:extLst>
          </p:cNvPr>
          <p:cNvSpPr>
            <a:spLocks noGrp="1"/>
          </p:cNvSpPr>
          <p:nvPr>
            <p:ph type="ctrTitle"/>
          </p:nvPr>
        </p:nvSpPr>
        <p:spPr>
          <a:xfrm>
            <a:off x="1524000" y="115888"/>
            <a:ext cx="9144000" cy="2387600"/>
          </a:xfrm>
        </p:spPr>
        <p:txBody>
          <a:bodyPr/>
          <a:lstStyle/>
          <a:p>
            <a:r>
              <a:rPr lang="en-US" dirty="0">
                <a:solidFill>
                  <a:schemeClr val="accent1"/>
                </a:solidFill>
              </a:rPr>
              <a:t>KỸ THUẬT LẬP TRÌNH</a:t>
            </a:r>
          </a:p>
        </p:txBody>
      </p:sp>
      <p:sp>
        <p:nvSpPr>
          <p:cNvPr id="3" name="Subtitle 2">
            <a:extLst>
              <a:ext uri="{FF2B5EF4-FFF2-40B4-BE49-F238E27FC236}">
                <a16:creationId xmlns:a16="http://schemas.microsoft.com/office/drawing/2014/main" id="{D7E5667D-B63E-48F2-847E-262D92DFE35A}"/>
              </a:ext>
            </a:extLst>
          </p:cNvPr>
          <p:cNvSpPr>
            <a:spLocks noGrp="1"/>
          </p:cNvSpPr>
          <p:nvPr>
            <p:ph type="subTitle" idx="1"/>
          </p:nvPr>
        </p:nvSpPr>
        <p:spPr/>
        <p:txBody>
          <a:bodyPr/>
          <a:lstStyle/>
          <a:p>
            <a:r>
              <a:rPr lang="en-US" dirty="0">
                <a:solidFill>
                  <a:schemeClr val="accent1"/>
                </a:solidFill>
              </a:rPr>
              <a:t>THỰC HÀNH 20212</a:t>
            </a:r>
          </a:p>
          <a:p>
            <a:endParaRPr lang="en-US" dirty="0">
              <a:solidFill>
                <a:schemeClr val="accent1"/>
              </a:solidFill>
            </a:endParaRPr>
          </a:p>
        </p:txBody>
      </p:sp>
      <p:sp>
        <p:nvSpPr>
          <p:cNvPr id="4" name="Date Placeholder 3">
            <a:extLst>
              <a:ext uri="{FF2B5EF4-FFF2-40B4-BE49-F238E27FC236}">
                <a16:creationId xmlns:a16="http://schemas.microsoft.com/office/drawing/2014/main" id="{22F460CF-B900-45E0-BAFD-EC9295DAF519}"/>
              </a:ext>
            </a:extLst>
          </p:cNvPr>
          <p:cNvSpPr>
            <a:spLocks noGrp="1"/>
          </p:cNvSpPr>
          <p:nvPr>
            <p:ph type="dt" sz="half" idx="10"/>
          </p:nvPr>
        </p:nvSpPr>
        <p:spPr/>
        <p:txBody>
          <a:bodyPr/>
          <a:lstStyle/>
          <a:p>
            <a:fld id="{5D570DED-21C4-485E-903E-CA1663DD5B67}" type="datetime1">
              <a:rPr lang="en-US" smtClean="0"/>
              <a:t>6/6/2022</a:t>
            </a:fld>
            <a:endParaRPr lang="en-US"/>
          </a:p>
        </p:txBody>
      </p:sp>
      <p:sp>
        <p:nvSpPr>
          <p:cNvPr id="5" name="Footer Placeholder 4">
            <a:extLst>
              <a:ext uri="{FF2B5EF4-FFF2-40B4-BE49-F238E27FC236}">
                <a16:creationId xmlns:a16="http://schemas.microsoft.com/office/drawing/2014/main" id="{516D2BEF-9E86-4D58-A867-424A0CD79934}"/>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BD37365-B584-40A4-89FA-255AC30F3257}"/>
              </a:ext>
            </a:extLst>
          </p:cNvPr>
          <p:cNvSpPr>
            <a:spLocks noGrp="1"/>
          </p:cNvSpPr>
          <p:nvPr>
            <p:ph type="sldNum" sz="quarter" idx="12"/>
          </p:nvPr>
        </p:nvSpPr>
        <p:spPr/>
        <p:txBody>
          <a:bodyPr/>
          <a:lstStyle/>
          <a:p>
            <a:fld id="{0D945AA7-9227-473E-91B8-199BC24B6000}" type="slidenum">
              <a:rPr lang="en-US" smtClean="0"/>
              <a:t>1</a:t>
            </a:fld>
            <a:endParaRPr lang="en-US"/>
          </a:p>
        </p:txBody>
      </p:sp>
    </p:spTree>
    <p:extLst>
      <p:ext uri="{BB962C8B-B14F-4D97-AF65-F5344CB8AC3E}">
        <p14:creationId xmlns:p14="http://schemas.microsoft.com/office/powerpoint/2010/main" val="140606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E010-E42B-4AC0-BAD2-02B126439FA0}"/>
              </a:ext>
            </a:extLst>
          </p:cNvPr>
          <p:cNvSpPr>
            <a:spLocks noGrp="1"/>
          </p:cNvSpPr>
          <p:nvPr>
            <p:ph type="title"/>
          </p:nvPr>
        </p:nvSpPr>
        <p:spPr/>
        <p:txBody>
          <a:bodyPr/>
          <a:lstStyle/>
          <a:p>
            <a:r>
              <a:rPr lang="en-US" b="1" dirty="0" err="1"/>
              <a:t>Lệnh</a:t>
            </a:r>
            <a:r>
              <a:rPr lang="en-US" b="1" dirty="0"/>
              <a:t> </a:t>
            </a:r>
            <a:r>
              <a:rPr lang="en-US" b="1" dirty="0" err="1"/>
              <a:t>gán</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CDB290D5-C80E-4D49-BACF-58E3D903F25E}"/>
              </a:ext>
            </a:extLst>
          </p:cNvPr>
          <p:cNvSpPr>
            <a:spLocks noGrp="1"/>
          </p:cNvSpPr>
          <p:nvPr>
            <p:ph idx="1"/>
          </p:nvPr>
        </p:nvSpPr>
        <p:spPr>
          <a:xfrm>
            <a:off x="838200" y="1838325"/>
            <a:ext cx="7256879" cy="4400550"/>
          </a:xfrm>
        </p:spPr>
        <p:txBody>
          <a:bodyPr>
            <a:normAutofit/>
          </a:bodyPr>
          <a:lstStyle/>
          <a:p>
            <a:pPr algn="just"/>
            <a:r>
              <a:rPr lang="vi-VN" dirty="0" err="1"/>
              <a:t>Có</a:t>
            </a:r>
            <a:r>
              <a:rPr lang="vi-VN" dirty="0"/>
              <a:t> </a:t>
            </a:r>
            <a:r>
              <a:rPr lang="vi-VN" dirty="0" err="1"/>
              <a:t>thể</a:t>
            </a:r>
            <a:r>
              <a:rPr lang="vi-VN" dirty="0"/>
              <a:t> </a:t>
            </a:r>
            <a:r>
              <a:rPr lang="vi-VN" dirty="0" err="1"/>
              <a:t>dùng</a:t>
            </a:r>
            <a:r>
              <a:rPr lang="vi-VN" dirty="0"/>
              <a:t> </a:t>
            </a:r>
            <a:r>
              <a:rPr lang="vi-VN" dirty="0" err="1"/>
              <a:t>phép</a:t>
            </a:r>
            <a:r>
              <a:rPr lang="vi-VN" dirty="0"/>
              <a:t> </a:t>
            </a:r>
            <a:r>
              <a:rPr lang="vi-VN" dirty="0" err="1"/>
              <a:t>gán</a:t>
            </a:r>
            <a:r>
              <a:rPr lang="vi-VN" dirty="0"/>
              <a:t> </a:t>
            </a:r>
            <a:r>
              <a:rPr lang="vi-VN" dirty="0" err="1"/>
              <a:t>để</a:t>
            </a:r>
            <a:r>
              <a:rPr lang="vi-VN" dirty="0"/>
              <a:t> </a:t>
            </a:r>
            <a:r>
              <a:rPr lang="vi-VN" dirty="0" err="1"/>
              <a:t>gán</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con </a:t>
            </a:r>
            <a:r>
              <a:rPr lang="vi-VN" dirty="0" err="1"/>
              <a:t>trỏ</a:t>
            </a:r>
            <a:r>
              <a:rPr lang="vi-VN" dirty="0"/>
              <a:t> cho </a:t>
            </a:r>
            <a:r>
              <a:rPr lang="vi-VN" dirty="0" err="1"/>
              <a:t>một</a:t>
            </a:r>
            <a:r>
              <a:rPr lang="vi-VN" dirty="0"/>
              <a:t> con </a:t>
            </a:r>
            <a:r>
              <a:rPr lang="vi-VN" dirty="0" err="1"/>
              <a:t>trỏ</a:t>
            </a:r>
            <a:r>
              <a:rPr lang="vi-VN" dirty="0"/>
              <a:t> </a:t>
            </a:r>
            <a:r>
              <a:rPr lang="vi-VN" dirty="0" err="1"/>
              <a:t>khác</a:t>
            </a:r>
            <a:r>
              <a:rPr lang="vi-VN" dirty="0"/>
              <a:t> </a:t>
            </a:r>
            <a:r>
              <a:rPr lang="vi-VN" dirty="0" err="1"/>
              <a:t>có</a:t>
            </a:r>
            <a:r>
              <a:rPr lang="vi-VN" dirty="0"/>
              <a:t> </a:t>
            </a:r>
            <a:r>
              <a:rPr lang="vi-VN" dirty="0" err="1"/>
              <a:t>cùng</a:t>
            </a:r>
            <a:r>
              <a:rPr lang="vi-VN" dirty="0"/>
              <a:t> </a:t>
            </a:r>
            <a:r>
              <a:rPr lang="vi-VN" dirty="0" err="1"/>
              <a:t>kiểu</a:t>
            </a:r>
            <a:endParaRPr lang="en-US" dirty="0"/>
          </a:p>
          <a:p>
            <a:pPr marL="739775" lvl="1" indent="-336550" algn="just">
              <a:buFont typeface="Arial" pitchFamily="34" charset="0"/>
              <a:buNone/>
            </a:pPr>
            <a:r>
              <a:rPr lang="en-US" sz="2600" b="1" dirty="0" err="1">
                <a:latin typeface="+mj-lt"/>
                <a:cs typeface="Times New Roman" pitchFamily="18" charset="0"/>
              </a:rPr>
              <a:t>Ví</a:t>
            </a:r>
            <a:r>
              <a:rPr lang="en-US" sz="2600" b="1" dirty="0">
                <a:latin typeface="+mj-lt"/>
                <a:cs typeface="Times New Roman" pitchFamily="18" charset="0"/>
              </a:rPr>
              <a:t> </a:t>
            </a:r>
            <a:r>
              <a:rPr lang="en-US" sz="2600" b="1" dirty="0" err="1">
                <a:latin typeface="+mj-lt"/>
                <a:cs typeface="Times New Roman" pitchFamily="18" charset="0"/>
              </a:rPr>
              <a:t>dụ</a:t>
            </a:r>
            <a:r>
              <a:rPr lang="en-US" sz="2600" b="1" dirty="0">
                <a:latin typeface="+mj-lt"/>
                <a:cs typeface="Times New Roman" pitchFamily="18" charset="0"/>
              </a:rPr>
              <a:t>:</a:t>
            </a:r>
          </a:p>
          <a:p>
            <a:pPr lvl="3">
              <a:buFont typeface="Arial" pitchFamily="34" charset="0"/>
              <a:buNone/>
            </a:pPr>
            <a:r>
              <a:rPr lang="en-US" sz="2600" dirty="0">
                <a:solidFill>
                  <a:srgbClr val="0000FF"/>
                </a:solidFill>
                <a:latin typeface="+mj-lt"/>
                <a:cs typeface="Times New Roman" pitchFamily="18" charset="0"/>
              </a:rPr>
              <a:t>int</a:t>
            </a:r>
            <a:r>
              <a:rPr lang="en-US" sz="2600" dirty="0">
                <a:latin typeface="+mj-lt"/>
                <a:cs typeface="Times New Roman" pitchFamily="18" charset="0"/>
              </a:rPr>
              <a:t> x=10;</a:t>
            </a:r>
          </a:p>
          <a:p>
            <a:pPr lvl="3">
              <a:buFont typeface="Arial" pitchFamily="34" charset="0"/>
              <a:buNone/>
            </a:pPr>
            <a:r>
              <a:rPr lang="en-US" sz="2600" dirty="0">
                <a:solidFill>
                  <a:srgbClr val="0000FF"/>
                </a:solidFill>
                <a:latin typeface="+mj-lt"/>
                <a:cs typeface="Times New Roman" pitchFamily="18" charset="0"/>
              </a:rPr>
              <a:t>int</a:t>
            </a:r>
            <a:r>
              <a:rPr lang="en-US" sz="2600" dirty="0">
                <a:latin typeface="+mj-lt"/>
                <a:cs typeface="Times New Roman" pitchFamily="18" charset="0"/>
              </a:rPr>
              <a:t> </a:t>
            </a:r>
            <a:r>
              <a:rPr lang="en-US" sz="2600" dirty="0">
                <a:solidFill>
                  <a:srgbClr val="0000FF"/>
                </a:solidFill>
                <a:latin typeface="+mj-lt"/>
                <a:cs typeface="Times New Roman" pitchFamily="18" charset="0"/>
              </a:rPr>
              <a:t>*</a:t>
            </a:r>
            <a:r>
              <a:rPr lang="en-US" sz="2600" dirty="0">
                <a:latin typeface="+mj-lt"/>
                <a:cs typeface="Times New Roman" pitchFamily="18" charset="0"/>
              </a:rPr>
              <a:t>p1, </a:t>
            </a:r>
            <a:r>
              <a:rPr lang="en-US" sz="2600" dirty="0">
                <a:solidFill>
                  <a:srgbClr val="0000FF"/>
                </a:solidFill>
                <a:latin typeface="+mj-lt"/>
                <a:cs typeface="Times New Roman" pitchFamily="18" charset="0"/>
              </a:rPr>
              <a:t>*</a:t>
            </a:r>
            <a:r>
              <a:rPr lang="en-US" sz="2600" dirty="0">
                <a:latin typeface="+mj-lt"/>
                <a:cs typeface="Times New Roman" pitchFamily="18" charset="0"/>
              </a:rPr>
              <a:t>p2;</a:t>
            </a:r>
          </a:p>
          <a:p>
            <a:pPr lvl="3">
              <a:buFont typeface="Arial" pitchFamily="34" charset="0"/>
              <a:buNone/>
            </a:pPr>
            <a:r>
              <a:rPr lang="en-US" sz="2600" dirty="0">
                <a:latin typeface="+mj-lt"/>
                <a:cs typeface="Times New Roman" pitchFamily="18" charset="0"/>
              </a:rPr>
              <a:t>p1 = </a:t>
            </a:r>
            <a:r>
              <a:rPr lang="en-US" sz="2600" dirty="0">
                <a:solidFill>
                  <a:srgbClr val="0000FF"/>
                </a:solidFill>
                <a:latin typeface="+mj-lt"/>
                <a:cs typeface="Times New Roman" pitchFamily="18" charset="0"/>
              </a:rPr>
              <a:t>&amp;</a:t>
            </a:r>
            <a:r>
              <a:rPr lang="en-US" sz="2600" dirty="0">
                <a:latin typeface="+mj-lt"/>
                <a:cs typeface="Times New Roman" pitchFamily="18" charset="0"/>
              </a:rPr>
              <a:t>x;</a:t>
            </a:r>
          </a:p>
          <a:p>
            <a:pPr lvl="3">
              <a:buFont typeface="Arial" pitchFamily="34" charset="0"/>
              <a:buNone/>
            </a:pPr>
            <a:r>
              <a:rPr lang="en-US" sz="2600" dirty="0">
                <a:latin typeface="+mj-lt"/>
                <a:cs typeface="Times New Roman" pitchFamily="18" charset="0"/>
              </a:rPr>
              <a:t>p2 = p1;</a:t>
            </a:r>
          </a:p>
          <a:p>
            <a:pPr marL="342900" lvl="1" indent="-342900" algn="just">
              <a:buFont typeface="Arial" pitchFamily="34" charset="0"/>
              <a:buChar char="•"/>
            </a:pPr>
            <a:r>
              <a:rPr lang="en-US" dirty="0">
                <a:ea typeface="+mn-ea"/>
                <a:cs typeface="+mn-cs"/>
              </a:rPr>
              <a:t>Sau </a:t>
            </a:r>
            <a:r>
              <a:rPr lang="en-US" dirty="0" err="1">
                <a:ea typeface="+mn-ea"/>
                <a:cs typeface="+mn-cs"/>
              </a:rPr>
              <a:t>khi</a:t>
            </a:r>
            <a:r>
              <a:rPr lang="en-US" dirty="0">
                <a:ea typeface="+mn-ea"/>
                <a:cs typeface="+mn-cs"/>
              </a:rPr>
              <a:t> </a:t>
            </a:r>
            <a:r>
              <a:rPr lang="en-US" dirty="0" err="1">
                <a:ea typeface="+mn-ea"/>
                <a:cs typeface="+mn-cs"/>
              </a:rPr>
              <a:t>đọan</a:t>
            </a:r>
            <a:r>
              <a:rPr lang="en-US" dirty="0">
                <a:ea typeface="+mn-ea"/>
                <a:cs typeface="+mn-cs"/>
              </a:rPr>
              <a:t> </a:t>
            </a:r>
            <a:r>
              <a:rPr lang="en-US" dirty="0" err="1">
                <a:ea typeface="+mn-ea"/>
                <a:cs typeface="+mn-cs"/>
              </a:rPr>
              <a:t>lệnh</a:t>
            </a:r>
            <a:r>
              <a:rPr lang="en-US" dirty="0">
                <a:ea typeface="+mn-ea"/>
                <a:cs typeface="+mn-cs"/>
              </a:rPr>
              <a:t> </a:t>
            </a:r>
            <a:r>
              <a:rPr lang="en-US" dirty="0" err="1">
                <a:ea typeface="+mn-ea"/>
                <a:cs typeface="+mn-cs"/>
              </a:rPr>
              <a:t>trên</a:t>
            </a:r>
            <a:r>
              <a:rPr lang="en-US" dirty="0">
                <a:ea typeface="+mn-ea"/>
                <a:cs typeface="+mn-cs"/>
              </a:rPr>
              <a:t> </a:t>
            </a:r>
            <a:r>
              <a:rPr lang="en-US" dirty="0" err="1">
                <a:ea typeface="+mn-ea"/>
                <a:cs typeface="+mn-cs"/>
              </a:rPr>
              <a:t>được</a:t>
            </a:r>
            <a:r>
              <a:rPr lang="en-US" dirty="0">
                <a:ea typeface="+mn-ea"/>
                <a:cs typeface="+mn-cs"/>
              </a:rPr>
              <a:t> </a:t>
            </a:r>
            <a:r>
              <a:rPr lang="en-US" dirty="0" err="1">
                <a:ea typeface="+mn-ea"/>
                <a:cs typeface="+mn-cs"/>
              </a:rPr>
              <a:t>thực</a:t>
            </a:r>
            <a:r>
              <a:rPr lang="en-US" dirty="0">
                <a:ea typeface="+mn-ea"/>
                <a:cs typeface="+mn-cs"/>
              </a:rPr>
              <a:t> </a:t>
            </a:r>
            <a:r>
              <a:rPr lang="en-US" dirty="0" err="1">
                <a:ea typeface="+mn-ea"/>
                <a:cs typeface="+mn-cs"/>
              </a:rPr>
              <a:t>hiện</a:t>
            </a:r>
            <a:r>
              <a:rPr lang="en-US" dirty="0">
                <a:ea typeface="+mn-ea"/>
                <a:cs typeface="+mn-cs"/>
              </a:rPr>
              <a:t>, </a:t>
            </a:r>
            <a:r>
              <a:rPr lang="en-US" dirty="0" err="1">
                <a:ea typeface="+mn-ea"/>
                <a:cs typeface="+mn-cs"/>
              </a:rPr>
              <a:t>cả</a:t>
            </a:r>
            <a:r>
              <a:rPr lang="en-US" dirty="0">
                <a:ea typeface="+mn-ea"/>
                <a:cs typeface="+mn-cs"/>
              </a:rPr>
              <a:t> </a:t>
            </a:r>
            <a:r>
              <a:rPr lang="en-US" dirty="0" err="1">
                <a:ea typeface="+mn-ea"/>
                <a:cs typeface="+mn-cs"/>
              </a:rPr>
              <a:t>hai</a:t>
            </a:r>
            <a:r>
              <a:rPr lang="en-US" dirty="0">
                <a:ea typeface="+mn-ea"/>
                <a:cs typeface="+mn-cs"/>
              </a:rPr>
              <a:t> p1 </a:t>
            </a:r>
            <a:r>
              <a:rPr lang="en-US" dirty="0" err="1">
                <a:ea typeface="+mn-ea"/>
                <a:cs typeface="+mn-cs"/>
              </a:rPr>
              <a:t>và</a:t>
            </a:r>
            <a:r>
              <a:rPr lang="en-US" dirty="0">
                <a:ea typeface="+mn-ea"/>
                <a:cs typeface="+mn-cs"/>
              </a:rPr>
              <a:t> p2 </a:t>
            </a:r>
            <a:r>
              <a:rPr lang="en-US" dirty="0" err="1">
                <a:ea typeface="+mn-ea"/>
                <a:cs typeface="+mn-cs"/>
              </a:rPr>
              <a:t>cùng</a:t>
            </a:r>
            <a:r>
              <a:rPr lang="en-US" dirty="0">
                <a:ea typeface="+mn-ea"/>
                <a:cs typeface="+mn-cs"/>
              </a:rPr>
              <a:t> </a:t>
            </a:r>
            <a:r>
              <a:rPr lang="en-US" dirty="0" err="1">
                <a:ea typeface="+mn-ea"/>
                <a:cs typeface="+mn-cs"/>
              </a:rPr>
              <a:t>trỏ</a:t>
            </a:r>
            <a:r>
              <a:rPr lang="en-US" dirty="0">
                <a:ea typeface="+mn-ea"/>
                <a:cs typeface="+mn-cs"/>
              </a:rPr>
              <a:t> </a:t>
            </a:r>
            <a:r>
              <a:rPr lang="en-US" dirty="0" err="1">
                <a:ea typeface="+mn-ea"/>
                <a:cs typeface="+mn-cs"/>
              </a:rPr>
              <a:t>đến</a:t>
            </a:r>
            <a:r>
              <a:rPr lang="en-US" dirty="0">
                <a:ea typeface="+mn-ea"/>
                <a:cs typeface="+mn-cs"/>
              </a:rPr>
              <a:t> </a:t>
            </a:r>
            <a:r>
              <a:rPr lang="en-US" dirty="0" err="1">
                <a:ea typeface="+mn-ea"/>
                <a:cs typeface="+mn-cs"/>
              </a:rPr>
              <a:t>biến</a:t>
            </a:r>
            <a:r>
              <a:rPr lang="en-US" dirty="0">
                <a:ea typeface="+mn-ea"/>
                <a:cs typeface="+mn-cs"/>
              </a:rPr>
              <a:t> x.</a:t>
            </a:r>
          </a:p>
          <a:p>
            <a:pPr algn="just"/>
            <a:endParaRPr lang="vi-VN" dirty="0"/>
          </a:p>
        </p:txBody>
      </p:sp>
      <p:sp>
        <p:nvSpPr>
          <p:cNvPr id="5" name="Text Box 27">
            <a:extLst>
              <a:ext uri="{FF2B5EF4-FFF2-40B4-BE49-F238E27FC236}">
                <a16:creationId xmlns:a16="http://schemas.microsoft.com/office/drawing/2014/main" id="{25B64D1A-9F6C-42C3-AB0B-950D3F5EB9DD}"/>
              </a:ext>
            </a:extLst>
          </p:cNvPr>
          <p:cNvSpPr txBox="1">
            <a:spLocks noChangeArrowheads="1"/>
          </p:cNvSpPr>
          <p:nvPr/>
        </p:nvSpPr>
        <p:spPr bwMode="black">
          <a:xfrm>
            <a:off x="8108950" y="2209800"/>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p1</a:t>
            </a:r>
            <a:endParaRPr lang="en-US" b="1" dirty="0">
              <a:solidFill>
                <a:srgbClr val="FFFFFF"/>
              </a:solidFill>
            </a:endParaRPr>
          </a:p>
        </p:txBody>
      </p:sp>
      <p:sp>
        <p:nvSpPr>
          <p:cNvPr id="6" name="Text Box 35">
            <a:extLst>
              <a:ext uri="{FF2B5EF4-FFF2-40B4-BE49-F238E27FC236}">
                <a16:creationId xmlns:a16="http://schemas.microsoft.com/office/drawing/2014/main" id="{0E6C8DA6-1196-4BFF-A915-FC26CDB2A64F}"/>
              </a:ext>
            </a:extLst>
          </p:cNvPr>
          <p:cNvSpPr txBox="1">
            <a:spLocks noChangeArrowheads="1"/>
          </p:cNvSpPr>
          <p:nvPr/>
        </p:nvSpPr>
        <p:spPr bwMode="black">
          <a:xfrm>
            <a:off x="10318750" y="2206626"/>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p2</a:t>
            </a:r>
            <a:endParaRPr lang="en-US" b="1" dirty="0">
              <a:solidFill>
                <a:srgbClr val="FFFFFF"/>
              </a:solidFill>
            </a:endParaRPr>
          </a:p>
        </p:txBody>
      </p:sp>
      <p:cxnSp>
        <p:nvCxnSpPr>
          <p:cNvPr id="7" name="Straight Arrow Connector 6">
            <a:extLst>
              <a:ext uri="{FF2B5EF4-FFF2-40B4-BE49-F238E27FC236}">
                <a16:creationId xmlns:a16="http://schemas.microsoft.com/office/drawing/2014/main" id="{F778CE8B-765F-4AB8-93F4-68CD8133778D}"/>
              </a:ext>
            </a:extLst>
          </p:cNvPr>
          <p:cNvCxnSpPr/>
          <p:nvPr/>
        </p:nvCxnSpPr>
        <p:spPr>
          <a:xfrm>
            <a:off x="11339929" y="2429550"/>
            <a:ext cx="0" cy="128016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44AB4E-AC13-4953-801B-D5A8AC5B66F8}"/>
              </a:ext>
            </a:extLst>
          </p:cNvPr>
          <p:cNvCxnSpPr/>
          <p:nvPr/>
        </p:nvCxnSpPr>
        <p:spPr>
          <a:xfrm>
            <a:off x="9183582" y="2350176"/>
            <a:ext cx="0" cy="135953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5831CC3-1171-4E21-A98C-192A369813B1}"/>
              </a:ext>
            </a:extLst>
          </p:cNvPr>
          <p:cNvSpPr/>
          <p:nvPr/>
        </p:nvSpPr>
        <p:spPr>
          <a:xfrm>
            <a:off x="9183582" y="3709710"/>
            <a:ext cx="2170218" cy="894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rgbClr val="FFFFFF"/>
                </a:solidFill>
              </a:rPr>
              <a:t>X=10</a:t>
            </a:r>
          </a:p>
        </p:txBody>
      </p:sp>
      <p:grpSp>
        <p:nvGrpSpPr>
          <p:cNvPr id="10" name="Group 24">
            <a:extLst>
              <a:ext uri="{FF2B5EF4-FFF2-40B4-BE49-F238E27FC236}">
                <a16:creationId xmlns:a16="http://schemas.microsoft.com/office/drawing/2014/main" id="{BECF101E-8CA0-4F52-8691-E28D575B7455}"/>
              </a:ext>
            </a:extLst>
          </p:cNvPr>
          <p:cNvGrpSpPr>
            <a:grpSpLocks/>
          </p:cNvGrpSpPr>
          <p:nvPr/>
        </p:nvGrpSpPr>
        <p:grpSpPr bwMode="auto">
          <a:xfrm>
            <a:off x="8092136" y="2065735"/>
            <a:ext cx="1905000" cy="436563"/>
            <a:chOff x="3618" y="3480"/>
            <a:chExt cx="1200" cy="275"/>
          </a:xfrm>
        </p:grpSpPr>
        <p:sp>
          <p:nvSpPr>
            <p:cNvPr id="11" name="Freeform 25">
              <a:extLst>
                <a:ext uri="{FF2B5EF4-FFF2-40B4-BE49-F238E27FC236}">
                  <a16:creationId xmlns:a16="http://schemas.microsoft.com/office/drawing/2014/main" id="{73A50F94-908B-4AE2-99FC-432AD5DEEAB0}"/>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2" name="Rectangle 26">
              <a:extLst>
                <a:ext uri="{FF2B5EF4-FFF2-40B4-BE49-F238E27FC236}">
                  <a16:creationId xmlns:a16="http://schemas.microsoft.com/office/drawing/2014/main" id="{12BBE84E-9BA0-48CB-BFF9-E36432010E90}"/>
                </a:ext>
              </a:extLst>
            </p:cNvPr>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13" name="Text Box 27">
            <a:extLst>
              <a:ext uri="{FF2B5EF4-FFF2-40B4-BE49-F238E27FC236}">
                <a16:creationId xmlns:a16="http://schemas.microsoft.com/office/drawing/2014/main" id="{42517E0A-0A26-4943-988A-1BE1AA42C3D0}"/>
              </a:ext>
            </a:extLst>
          </p:cNvPr>
          <p:cNvSpPr txBox="1">
            <a:spLocks noChangeArrowheads="1"/>
          </p:cNvSpPr>
          <p:nvPr/>
        </p:nvSpPr>
        <p:spPr bwMode="black">
          <a:xfrm>
            <a:off x="8215961" y="2065735"/>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p1</a:t>
            </a:r>
            <a:endParaRPr lang="en-US" b="1" dirty="0">
              <a:solidFill>
                <a:srgbClr val="FFFFFF"/>
              </a:solidFill>
            </a:endParaRPr>
          </a:p>
        </p:txBody>
      </p:sp>
      <p:grpSp>
        <p:nvGrpSpPr>
          <p:cNvPr id="14" name="Group 32">
            <a:extLst>
              <a:ext uri="{FF2B5EF4-FFF2-40B4-BE49-F238E27FC236}">
                <a16:creationId xmlns:a16="http://schemas.microsoft.com/office/drawing/2014/main" id="{E76489E4-0D4F-454B-9E00-58455B9A6418}"/>
              </a:ext>
            </a:extLst>
          </p:cNvPr>
          <p:cNvGrpSpPr>
            <a:grpSpLocks/>
          </p:cNvGrpSpPr>
          <p:nvPr/>
        </p:nvGrpSpPr>
        <p:grpSpPr bwMode="auto">
          <a:xfrm>
            <a:off x="10287000" y="2074468"/>
            <a:ext cx="1905000" cy="436563"/>
            <a:chOff x="3618" y="3480"/>
            <a:chExt cx="1200" cy="275"/>
          </a:xfrm>
        </p:grpSpPr>
        <p:sp>
          <p:nvSpPr>
            <p:cNvPr id="15" name="Freeform 33">
              <a:extLst>
                <a:ext uri="{FF2B5EF4-FFF2-40B4-BE49-F238E27FC236}">
                  <a16:creationId xmlns:a16="http://schemas.microsoft.com/office/drawing/2014/main" id="{30BEB6BA-F57E-4FB4-A875-7F9FC414BB16}"/>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6" name="Rectangle 34">
              <a:extLst>
                <a:ext uri="{FF2B5EF4-FFF2-40B4-BE49-F238E27FC236}">
                  <a16:creationId xmlns:a16="http://schemas.microsoft.com/office/drawing/2014/main" id="{C98B9450-8592-468C-95D6-DF93A2149D18}"/>
                </a:ext>
              </a:extLst>
            </p:cNvPr>
            <p:cNvSpPr>
              <a:spLocks noChangeArrowheads="1"/>
            </p:cNvSpPr>
            <p:nvPr/>
          </p:nvSpPr>
          <p:spPr bwMode="lt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17" name="Text Box 35">
            <a:extLst>
              <a:ext uri="{FF2B5EF4-FFF2-40B4-BE49-F238E27FC236}">
                <a16:creationId xmlns:a16="http://schemas.microsoft.com/office/drawing/2014/main" id="{B418265E-AE9B-4227-8DF5-51A5AAB27455}"/>
              </a:ext>
            </a:extLst>
          </p:cNvPr>
          <p:cNvSpPr txBox="1">
            <a:spLocks noChangeArrowheads="1"/>
          </p:cNvSpPr>
          <p:nvPr/>
        </p:nvSpPr>
        <p:spPr bwMode="black">
          <a:xfrm>
            <a:off x="10425761" y="2062561"/>
            <a:ext cx="1676400" cy="366713"/>
          </a:xfrm>
          <a:prstGeom prst="rect">
            <a:avLst/>
          </a:prstGeom>
          <a:noFill/>
          <a:ln w="9525">
            <a:noFill/>
            <a:miter lim="800000"/>
            <a:headEnd/>
            <a:tailEnd/>
          </a:ln>
          <a:effectLst/>
        </p:spPr>
        <p:txBody>
          <a:bodyPr>
            <a:spAutoFit/>
          </a:bodyPr>
          <a:lstStyle/>
          <a:p>
            <a:pPr algn="ctr">
              <a:spcBef>
                <a:spcPct val="50000"/>
              </a:spcBef>
            </a:pPr>
            <a:r>
              <a:rPr lang="en-US" b="1">
                <a:solidFill>
                  <a:srgbClr val="FFFFFF"/>
                </a:solidFill>
              </a:rPr>
              <a:t>p2</a:t>
            </a:r>
            <a:endParaRPr lang="en-US" b="1" dirty="0">
              <a:solidFill>
                <a:srgbClr val="FFFFFF"/>
              </a:solidFill>
            </a:endParaRPr>
          </a:p>
        </p:txBody>
      </p:sp>
      <p:sp>
        <p:nvSpPr>
          <p:cNvPr id="18" name="Date Placeholder 17">
            <a:extLst>
              <a:ext uri="{FF2B5EF4-FFF2-40B4-BE49-F238E27FC236}">
                <a16:creationId xmlns:a16="http://schemas.microsoft.com/office/drawing/2014/main" id="{85ACF4E7-958B-40E7-B7A8-F9816C4BDBE5}"/>
              </a:ext>
            </a:extLst>
          </p:cNvPr>
          <p:cNvSpPr>
            <a:spLocks noGrp="1"/>
          </p:cNvSpPr>
          <p:nvPr>
            <p:ph type="dt" sz="half" idx="10"/>
          </p:nvPr>
        </p:nvSpPr>
        <p:spPr/>
        <p:txBody>
          <a:bodyPr/>
          <a:lstStyle/>
          <a:p>
            <a:fld id="{D7722F05-945B-46F4-835D-B9D79C878E16}" type="datetime1">
              <a:rPr lang="en-US" smtClean="0"/>
              <a:t>6/6/2022</a:t>
            </a:fld>
            <a:endParaRPr lang="en-US"/>
          </a:p>
        </p:txBody>
      </p:sp>
      <p:sp>
        <p:nvSpPr>
          <p:cNvPr id="19" name="Footer Placeholder 18">
            <a:extLst>
              <a:ext uri="{FF2B5EF4-FFF2-40B4-BE49-F238E27FC236}">
                <a16:creationId xmlns:a16="http://schemas.microsoft.com/office/drawing/2014/main" id="{FB62B4FA-7077-484D-9B87-66AE56DEF320}"/>
              </a:ext>
            </a:extLst>
          </p:cNvPr>
          <p:cNvSpPr>
            <a:spLocks noGrp="1"/>
          </p:cNvSpPr>
          <p:nvPr>
            <p:ph type="ftr" sz="quarter" idx="11"/>
          </p:nvPr>
        </p:nvSpPr>
        <p:spPr/>
        <p:txBody>
          <a:bodyPr/>
          <a:lstStyle/>
          <a:p>
            <a:r>
              <a:rPr lang="en-US"/>
              <a:t>Thực hành 01 - IT3040 - Con trỏ và cấp phát động</a:t>
            </a:r>
          </a:p>
        </p:txBody>
      </p:sp>
      <p:sp>
        <p:nvSpPr>
          <p:cNvPr id="20" name="Slide Number Placeholder 19">
            <a:extLst>
              <a:ext uri="{FF2B5EF4-FFF2-40B4-BE49-F238E27FC236}">
                <a16:creationId xmlns:a16="http://schemas.microsoft.com/office/drawing/2014/main" id="{9FF4FD7C-1E5A-4249-AB6C-906EFFC268BB}"/>
              </a:ext>
            </a:extLst>
          </p:cNvPr>
          <p:cNvSpPr>
            <a:spLocks noGrp="1"/>
          </p:cNvSpPr>
          <p:nvPr>
            <p:ph type="sldNum" sz="quarter" idx="12"/>
          </p:nvPr>
        </p:nvSpPr>
        <p:spPr/>
        <p:txBody>
          <a:bodyPr/>
          <a:lstStyle/>
          <a:p>
            <a:fld id="{0D945AA7-9227-473E-91B8-199BC24B6000}" type="slidenum">
              <a:rPr lang="en-US" smtClean="0"/>
              <a:t>10</a:t>
            </a:fld>
            <a:endParaRPr lang="en-US"/>
          </a:p>
        </p:txBody>
      </p:sp>
    </p:spTree>
    <p:extLst>
      <p:ext uri="{BB962C8B-B14F-4D97-AF65-F5344CB8AC3E}">
        <p14:creationId xmlns:p14="http://schemas.microsoft.com/office/powerpoint/2010/main" val="126575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E066-A24B-453F-AA1A-482A6E0CBFB8}"/>
              </a:ext>
            </a:extLst>
          </p:cNvPr>
          <p:cNvSpPr>
            <a:spLocks noGrp="1"/>
          </p:cNvSpPr>
          <p:nvPr>
            <p:ph type="title"/>
          </p:nvPr>
        </p:nvSpPr>
        <p:spPr/>
        <p:txBody>
          <a:bodyPr/>
          <a:lstStyle/>
          <a:p>
            <a:r>
              <a:rPr lang="en-US" b="1" dirty="0" err="1"/>
              <a:t>Phép</a:t>
            </a:r>
            <a:r>
              <a:rPr lang="en-US" b="1" dirty="0"/>
              <a:t> </a:t>
            </a:r>
            <a:r>
              <a:rPr lang="en-US" b="1" dirty="0" err="1"/>
              <a:t>toán</a:t>
            </a:r>
            <a:r>
              <a:rPr lang="en-US" b="1" dirty="0"/>
              <a:t> </a:t>
            </a:r>
            <a:r>
              <a:rPr lang="en-US" b="1" dirty="0" err="1"/>
              <a:t>số</a:t>
            </a:r>
            <a:r>
              <a:rPr lang="en-US" b="1" dirty="0"/>
              <a:t> </a:t>
            </a:r>
            <a:r>
              <a:rPr lang="en-US" b="1" dirty="0" err="1"/>
              <a:t>học</a:t>
            </a:r>
            <a:r>
              <a:rPr lang="en-US" b="1" dirty="0"/>
              <a:t> </a:t>
            </a:r>
            <a:r>
              <a:rPr lang="en-US" b="1" dirty="0" err="1"/>
              <a:t>trên</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1DC53F70-81E2-4407-B0A1-DCE76E633CAF}"/>
              </a:ext>
            </a:extLst>
          </p:cNvPr>
          <p:cNvSpPr>
            <a:spLocks noGrp="1"/>
          </p:cNvSpPr>
          <p:nvPr>
            <p:ph idx="1"/>
          </p:nvPr>
        </p:nvSpPr>
        <p:spPr>
          <a:xfrm>
            <a:off x="495300" y="1457325"/>
            <a:ext cx="11201400" cy="1876425"/>
          </a:xfrm>
        </p:spPr>
        <p:txBody>
          <a:bodyPr>
            <a:normAutofit/>
          </a:bodyPr>
          <a:lstStyle/>
          <a:p>
            <a:pPr algn="just"/>
            <a:r>
              <a:rPr lang="vi-VN" sz="2000" dirty="0"/>
              <a:t>Chỉ có 2 phép toán sử dụng trên con trỏ là </a:t>
            </a:r>
            <a:r>
              <a:rPr lang="vi-VN" sz="2000" dirty="0">
                <a:solidFill>
                  <a:srgbClr val="0070C0"/>
                </a:solidFill>
              </a:rPr>
              <a:t>phép cộng và trừ</a:t>
            </a:r>
          </a:p>
          <a:p>
            <a:pPr algn="just"/>
            <a:r>
              <a:rPr lang="vi-VN" sz="2000" dirty="0"/>
              <a:t>Khi cộng (+) hoặc trừ (-) 1 con trỏ với 1 số nguyên N; kết quả trả về là 1 con trỏ. Con trỏ này chỉ đến vùng nhớ cách vùng nhớ của con trỏ hiện tại một số nguyên lần kích thước của kiểu dữ liệu của nó. </a:t>
            </a:r>
          </a:p>
          <a:p>
            <a:pPr marL="0" indent="0" algn="just">
              <a:buNone/>
            </a:pPr>
            <a:endParaRPr lang="vi-VN" sz="2000" dirty="0"/>
          </a:p>
        </p:txBody>
      </p:sp>
      <p:sp>
        <p:nvSpPr>
          <p:cNvPr id="5" name="Content Placeholder 2">
            <a:extLst>
              <a:ext uri="{FF2B5EF4-FFF2-40B4-BE49-F238E27FC236}">
                <a16:creationId xmlns:a16="http://schemas.microsoft.com/office/drawing/2014/main" id="{FB2B386D-C9C8-4C59-AEA4-7AA512FD93FA}"/>
              </a:ext>
            </a:extLst>
          </p:cNvPr>
          <p:cNvSpPr txBox="1">
            <a:spLocks/>
          </p:cNvSpPr>
          <p:nvPr/>
        </p:nvSpPr>
        <p:spPr>
          <a:xfrm>
            <a:off x="838200" y="2857500"/>
            <a:ext cx="10687049" cy="400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itchFamily="34" charset="0"/>
              <a:buNone/>
            </a:pPr>
            <a:r>
              <a:rPr lang="en-US" b="1" i="1" dirty="0" err="1">
                <a:latin typeface="+mj-lt"/>
                <a:cs typeface="Times New Roman" pitchFamily="18" charset="0"/>
              </a:rPr>
              <a:t>Ví</a:t>
            </a:r>
            <a:r>
              <a:rPr lang="en-US" b="1" i="1" dirty="0">
                <a:latin typeface="+mj-lt"/>
                <a:cs typeface="Times New Roman" pitchFamily="18" charset="0"/>
              </a:rPr>
              <a:t> </a:t>
            </a:r>
            <a:r>
              <a:rPr lang="en-US" b="1" i="1" dirty="0" err="1">
                <a:latin typeface="+mj-lt"/>
                <a:cs typeface="Times New Roman" pitchFamily="18" charset="0"/>
              </a:rPr>
              <a:t>dụ</a:t>
            </a:r>
            <a:r>
              <a:rPr lang="en-US" b="1" i="1" dirty="0">
                <a:latin typeface="+mj-lt"/>
                <a:cs typeface="Times New Roman" pitchFamily="18" charset="0"/>
              </a:rPr>
              <a:t> :      </a:t>
            </a:r>
            <a:r>
              <a:rPr lang="en-US" dirty="0">
                <a:latin typeface="+mj-lt"/>
                <a:cs typeface="Times New Roman" pitchFamily="18" charset="0"/>
              </a:rPr>
              <a:t>	</a:t>
            </a:r>
            <a:r>
              <a:rPr lang="en-US" dirty="0">
                <a:solidFill>
                  <a:srgbClr val="0000FF"/>
                </a:solidFill>
                <a:latin typeface="+mj-lt"/>
                <a:cs typeface="Times New Roman" pitchFamily="18" charset="0"/>
              </a:rPr>
              <a:t>short *b</a:t>
            </a:r>
            <a:r>
              <a:rPr lang="en-US" dirty="0">
                <a:latin typeface="+mj-lt"/>
                <a:cs typeface="Times New Roman" pitchFamily="18" charset="0"/>
              </a:rPr>
              <a:t>;  </a:t>
            </a:r>
            <a:r>
              <a:rPr lang="en-US" dirty="0">
                <a:solidFill>
                  <a:srgbClr val="0000FF"/>
                </a:solidFill>
                <a:latin typeface="+mj-lt"/>
                <a:cs typeface="Times New Roman" pitchFamily="18" charset="0"/>
              </a:rPr>
              <a:t>long *c</a:t>
            </a:r>
            <a:r>
              <a:rPr lang="en-US" dirty="0">
                <a:latin typeface="+mj-lt"/>
                <a:cs typeface="Times New Roman" pitchFamily="18" charset="0"/>
              </a:rPr>
              <a:t>; </a:t>
            </a:r>
          </a:p>
          <a:p>
            <a:pPr lvl="1">
              <a:buFont typeface="Arial" pitchFamily="34" charset="0"/>
              <a:buNone/>
            </a:pPr>
            <a:r>
              <a:rPr lang="en-US" dirty="0" err="1">
                <a:latin typeface="+mj-lt"/>
                <a:cs typeface="Times New Roman" pitchFamily="18" charset="0"/>
              </a:rPr>
              <a:t>Các</a:t>
            </a:r>
            <a:r>
              <a:rPr lang="en-US" dirty="0">
                <a:latin typeface="+mj-lt"/>
                <a:cs typeface="Times New Roman" pitchFamily="18" charset="0"/>
              </a:rPr>
              <a:t> con </a:t>
            </a:r>
            <a:r>
              <a:rPr lang="en-US" dirty="0" err="1">
                <a:latin typeface="+mj-lt"/>
                <a:cs typeface="Times New Roman" pitchFamily="18" charset="0"/>
              </a:rPr>
              <a:t>trỏ</a:t>
            </a:r>
            <a:r>
              <a:rPr lang="en-US" dirty="0">
                <a:latin typeface="+mj-lt"/>
                <a:cs typeface="Times New Roman" pitchFamily="18" charset="0"/>
              </a:rPr>
              <a:t> b, c </a:t>
            </a:r>
            <a:r>
              <a:rPr lang="en-US" dirty="0" err="1">
                <a:latin typeface="+mj-lt"/>
                <a:cs typeface="Times New Roman" pitchFamily="18" charset="0"/>
              </a:rPr>
              <a:t>lần</a:t>
            </a:r>
            <a:r>
              <a:rPr lang="en-US" dirty="0">
                <a:latin typeface="+mj-lt"/>
                <a:cs typeface="Times New Roman" pitchFamily="18" charset="0"/>
              </a:rPr>
              <a:t> </a:t>
            </a:r>
            <a:r>
              <a:rPr lang="en-US" dirty="0" err="1">
                <a:latin typeface="+mj-lt"/>
                <a:cs typeface="Times New Roman" pitchFamily="18" charset="0"/>
              </a:rPr>
              <a:t>lượt</a:t>
            </a:r>
            <a:r>
              <a:rPr lang="en-US" dirty="0">
                <a:latin typeface="+mj-lt"/>
                <a:cs typeface="Times New Roman" pitchFamily="18" charset="0"/>
              </a:rPr>
              <a:t> </a:t>
            </a:r>
            <a:r>
              <a:rPr lang="en-US" dirty="0" err="1">
                <a:latin typeface="+mj-lt"/>
                <a:cs typeface="Times New Roman" pitchFamily="18" charset="0"/>
              </a:rPr>
              <a:t>trỏ</a:t>
            </a:r>
            <a:r>
              <a:rPr lang="en-US" dirty="0">
                <a:latin typeface="+mj-lt"/>
                <a:cs typeface="Times New Roman" pitchFamily="18" charset="0"/>
              </a:rPr>
              <a:t> </a:t>
            </a:r>
            <a:r>
              <a:rPr lang="en-US" dirty="0" err="1">
                <a:latin typeface="+mj-lt"/>
                <a:cs typeface="Times New Roman" pitchFamily="18" charset="0"/>
              </a:rPr>
              <a:t>tới</a:t>
            </a:r>
            <a:r>
              <a:rPr lang="en-US" dirty="0">
                <a:latin typeface="+mj-lt"/>
                <a:cs typeface="Times New Roman" pitchFamily="18" charset="0"/>
              </a:rPr>
              <a:t> ô </a:t>
            </a:r>
            <a:r>
              <a:rPr lang="en-US" dirty="0" err="1">
                <a:latin typeface="+mj-lt"/>
                <a:cs typeface="Times New Roman" pitchFamily="18" charset="0"/>
              </a:rPr>
              <a:t>nhớ</a:t>
            </a:r>
            <a:r>
              <a:rPr lang="en-US" dirty="0">
                <a:latin typeface="+mj-lt"/>
                <a:cs typeface="Times New Roman" pitchFamily="18" charset="0"/>
              </a:rPr>
              <a:t> </a:t>
            </a:r>
            <a:r>
              <a:rPr lang="en-US" b="1" dirty="0">
                <a:latin typeface="+mj-lt"/>
                <a:cs typeface="Times New Roman" pitchFamily="18" charset="0"/>
              </a:rPr>
              <a:t>2000</a:t>
            </a:r>
            <a:r>
              <a:rPr lang="en-US" dirty="0">
                <a:latin typeface="+mj-lt"/>
                <a:cs typeface="Times New Roman" pitchFamily="18" charset="0"/>
              </a:rPr>
              <a:t> </a:t>
            </a:r>
            <a:r>
              <a:rPr lang="en-US" dirty="0" err="1">
                <a:latin typeface="+mj-lt"/>
                <a:cs typeface="Times New Roman" pitchFamily="18" charset="0"/>
              </a:rPr>
              <a:t>và</a:t>
            </a:r>
            <a:r>
              <a:rPr lang="en-US" dirty="0">
                <a:latin typeface="+mj-lt"/>
                <a:cs typeface="Times New Roman" pitchFamily="18" charset="0"/>
              </a:rPr>
              <a:t> </a:t>
            </a:r>
            <a:r>
              <a:rPr lang="en-US" b="1" dirty="0">
                <a:latin typeface="+mj-lt"/>
                <a:cs typeface="Times New Roman" pitchFamily="18" charset="0"/>
              </a:rPr>
              <a:t>3000</a:t>
            </a:r>
            <a:r>
              <a:rPr lang="en-US" dirty="0">
                <a:latin typeface="+mj-lt"/>
                <a:cs typeface="Times New Roman" pitchFamily="18" charset="0"/>
              </a:rPr>
              <a:t>.</a:t>
            </a:r>
          </a:p>
          <a:p>
            <a:pPr lvl="1">
              <a:buFont typeface="Arial" pitchFamily="34" charset="0"/>
              <a:buNone/>
            </a:pPr>
            <a:r>
              <a:rPr lang="en-US" dirty="0" err="1">
                <a:latin typeface="+mj-lt"/>
                <a:cs typeface="Times New Roman" pitchFamily="18" charset="0"/>
              </a:rPr>
              <a:t>Cộng</a:t>
            </a:r>
            <a:r>
              <a:rPr lang="en-US" dirty="0">
                <a:latin typeface="+mj-lt"/>
                <a:cs typeface="Times New Roman" pitchFamily="18" charset="0"/>
              </a:rPr>
              <a:t> </a:t>
            </a:r>
            <a:r>
              <a:rPr lang="en-US" dirty="0" err="1">
                <a:latin typeface="+mj-lt"/>
                <a:cs typeface="Times New Roman" pitchFamily="18" charset="0"/>
              </a:rPr>
              <a:t>các</a:t>
            </a:r>
            <a:r>
              <a:rPr lang="en-US" dirty="0">
                <a:latin typeface="+mj-lt"/>
                <a:cs typeface="Times New Roman" pitchFamily="18" charset="0"/>
              </a:rPr>
              <a:t> con </a:t>
            </a:r>
            <a:r>
              <a:rPr lang="en-US" dirty="0" err="1">
                <a:latin typeface="+mj-lt"/>
                <a:cs typeface="Times New Roman" pitchFamily="18" charset="0"/>
              </a:rPr>
              <a:t>trỏ</a:t>
            </a:r>
            <a:r>
              <a:rPr lang="en-US" dirty="0">
                <a:latin typeface="+mj-lt"/>
                <a:cs typeface="Times New Roman" pitchFamily="18" charset="0"/>
              </a:rPr>
              <a:t> </a:t>
            </a:r>
            <a:r>
              <a:rPr lang="en-US" dirty="0" err="1">
                <a:latin typeface="+mj-lt"/>
                <a:cs typeface="Times New Roman" pitchFamily="18" charset="0"/>
              </a:rPr>
              <a:t>với</a:t>
            </a:r>
            <a:r>
              <a:rPr lang="en-US" dirty="0">
                <a:latin typeface="+mj-lt"/>
                <a:cs typeface="Times New Roman" pitchFamily="18" charset="0"/>
              </a:rPr>
              <a:t> </a:t>
            </a:r>
            <a:r>
              <a:rPr lang="en-US" dirty="0" err="1">
                <a:latin typeface="+mj-lt"/>
                <a:cs typeface="Times New Roman" pitchFamily="18" charset="0"/>
              </a:rPr>
              <a:t>một</a:t>
            </a:r>
            <a:r>
              <a:rPr lang="en-US" dirty="0">
                <a:latin typeface="+mj-lt"/>
                <a:cs typeface="Times New Roman" pitchFamily="18" charset="0"/>
              </a:rPr>
              <a:t> </a:t>
            </a:r>
            <a:r>
              <a:rPr lang="en-US" dirty="0" err="1">
                <a:latin typeface="+mj-lt"/>
                <a:cs typeface="Times New Roman" pitchFamily="18" charset="0"/>
              </a:rPr>
              <a:t>số</a:t>
            </a:r>
            <a:r>
              <a:rPr lang="en-US" dirty="0">
                <a:latin typeface="+mj-lt"/>
                <a:cs typeface="Times New Roman" pitchFamily="18" charset="0"/>
              </a:rPr>
              <a:t> </a:t>
            </a:r>
            <a:r>
              <a:rPr lang="en-US" dirty="0" err="1">
                <a:latin typeface="+mj-lt"/>
                <a:cs typeface="Times New Roman" pitchFamily="18" charset="0"/>
              </a:rPr>
              <a:t>nguyên</a:t>
            </a:r>
            <a:r>
              <a:rPr lang="en-US" dirty="0">
                <a:latin typeface="+mj-lt"/>
                <a:cs typeface="Times New Roman" pitchFamily="18" charset="0"/>
              </a:rPr>
              <a:t>:</a:t>
            </a:r>
          </a:p>
          <a:p>
            <a:pPr lvl="1">
              <a:buFont typeface="Arial" pitchFamily="34" charset="0"/>
              <a:buNone/>
            </a:pPr>
            <a:r>
              <a:rPr lang="en-US" dirty="0">
                <a:latin typeface="+mj-lt"/>
                <a:cs typeface="Times New Roman" pitchFamily="18" charset="0"/>
              </a:rPr>
              <a:t>	b = b + 1;//con </a:t>
            </a:r>
            <a:r>
              <a:rPr lang="en-US" dirty="0" err="1">
                <a:latin typeface="+mj-lt"/>
                <a:cs typeface="Times New Roman" pitchFamily="18" charset="0"/>
              </a:rPr>
              <a:t>trỏ</a:t>
            </a:r>
            <a:r>
              <a:rPr lang="en-US" dirty="0">
                <a:latin typeface="+mj-lt"/>
                <a:cs typeface="Times New Roman" pitchFamily="18" charset="0"/>
              </a:rPr>
              <a:t> b </a:t>
            </a:r>
            <a:r>
              <a:rPr lang="en-US" dirty="0" err="1">
                <a:latin typeface="+mj-lt"/>
                <a:cs typeface="Times New Roman" pitchFamily="18" charset="0"/>
              </a:rPr>
              <a:t>dời</a:t>
            </a:r>
            <a:r>
              <a:rPr lang="en-US" dirty="0">
                <a:latin typeface="+mj-lt"/>
                <a:cs typeface="Times New Roman" pitchFamily="18" charset="0"/>
              </a:rPr>
              <a:t> </a:t>
            </a:r>
            <a:r>
              <a:rPr lang="en-US" dirty="0" err="1">
                <a:latin typeface="+mj-lt"/>
                <a:cs typeface="Times New Roman" pitchFamily="18" charset="0"/>
              </a:rPr>
              <a:t>đi</a:t>
            </a:r>
            <a:r>
              <a:rPr lang="en-US" dirty="0">
                <a:latin typeface="+mj-lt"/>
                <a:cs typeface="Times New Roman" pitchFamily="18" charset="0"/>
              </a:rPr>
              <a:t> 2 byte </a:t>
            </a:r>
            <a:br>
              <a:rPr lang="en-US" dirty="0">
                <a:latin typeface="+mj-lt"/>
                <a:cs typeface="Times New Roman" pitchFamily="18" charset="0"/>
              </a:rPr>
            </a:br>
            <a:r>
              <a:rPr lang="en-US" dirty="0">
                <a:latin typeface="+mj-lt"/>
                <a:cs typeface="Times New Roman" pitchFamily="18" charset="0"/>
              </a:rPr>
              <a:t>c = c + 1; //con </a:t>
            </a:r>
            <a:r>
              <a:rPr lang="en-US" dirty="0" err="1">
                <a:latin typeface="+mj-lt"/>
                <a:cs typeface="Times New Roman" pitchFamily="18" charset="0"/>
              </a:rPr>
              <a:t>trỏ</a:t>
            </a:r>
            <a:r>
              <a:rPr lang="en-US" dirty="0">
                <a:latin typeface="+mj-lt"/>
                <a:cs typeface="Times New Roman" pitchFamily="18" charset="0"/>
              </a:rPr>
              <a:t> c </a:t>
            </a:r>
            <a:r>
              <a:rPr lang="en-US" dirty="0" err="1">
                <a:latin typeface="+mj-lt"/>
                <a:cs typeface="Times New Roman" pitchFamily="18" charset="0"/>
              </a:rPr>
              <a:t>dời</a:t>
            </a:r>
            <a:r>
              <a:rPr lang="en-US" dirty="0">
                <a:latin typeface="+mj-lt"/>
                <a:cs typeface="Times New Roman" pitchFamily="18" charset="0"/>
              </a:rPr>
              <a:t> </a:t>
            </a:r>
            <a:r>
              <a:rPr lang="en-US" dirty="0" err="1">
                <a:latin typeface="+mj-lt"/>
                <a:cs typeface="Times New Roman" pitchFamily="18" charset="0"/>
              </a:rPr>
              <a:t>đi</a:t>
            </a:r>
            <a:r>
              <a:rPr lang="en-US" dirty="0">
                <a:latin typeface="+mj-lt"/>
                <a:cs typeface="Times New Roman" pitchFamily="18" charset="0"/>
              </a:rPr>
              <a:t> 4 byte</a:t>
            </a:r>
          </a:p>
          <a:p>
            <a:pPr marL="0" indent="0" algn="just">
              <a:buFont typeface="Arial" panose="020B0604020202020204" pitchFamily="34" charset="0"/>
              <a:buNone/>
            </a:pPr>
            <a:endParaRPr lang="vi-VN" dirty="0"/>
          </a:p>
        </p:txBody>
      </p:sp>
      <p:pic>
        <p:nvPicPr>
          <p:cNvPr id="6" name="Picture 5">
            <a:extLst>
              <a:ext uri="{FF2B5EF4-FFF2-40B4-BE49-F238E27FC236}">
                <a16:creationId xmlns:a16="http://schemas.microsoft.com/office/drawing/2014/main" id="{ADAFF7EC-2F9F-438B-B486-25D71251B948}"/>
              </a:ext>
            </a:extLst>
          </p:cNvPr>
          <p:cNvPicPr>
            <a:picLocks noChangeAspect="1" noChangeArrowheads="1"/>
          </p:cNvPicPr>
          <p:nvPr/>
        </p:nvPicPr>
        <p:blipFill rotWithShape="1">
          <a:blip r:embed="rId2"/>
          <a:srcRect t="32593"/>
          <a:stretch/>
        </p:blipFill>
        <p:spPr bwMode="auto">
          <a:xfrm>
            <a:off x="2657475" y="4955986"/>
            <a:ext cx="8353425" cy="1739343"/>
          </a:xfrm>
          <a:prstGeom prst="rect">
            <a:avLst/>
          </a:prstGeom>
          <a:noFill/>
          <a:ln w="9525">
            <a:noFill/>
            <a:miter lim="800000"/>
            <a:headEnd/>
            <a:tailEnd/>
          </a:ln>
          <a:effectLst/>
        </p:spPr>
      </p:pic>
      <p:sp>
        <p:nvSpPr>
          <p:cNvPr id="7" name="Content Placeholder 2">
            <a:extLst>
              <a:ext uri="{FF2B5EF4-FFF2-40B4-BE49-F238E27FC236}">
                <a16:creationId xmlns:a16="http://schemas.microsoft.com/office/drawing/2014/main" id="{FE44203B-E2D0-4106-8FD0-725F8DF89ADB}"/>
              </a:ext>
            </a:extLst>
          </p:cNvPr>
          <p:cNvSpPr txBox="1">
            <a:spLocks/>
          </p:cNvSpPr>
          <p:nvPr/>
        </p:nvSpPr>
        <p:spPr>
          <a:xfrm>
            <a:off x="7812519" y="2857500"/>
            <a:ext cx="4141355" cy="231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sz="1800" dirty="0">
                <a:solidFill>
                  <a:srgbClr val="FF0000"/>
                </a:solidFill>
              </a:rPr>
              <a:t>Lưu ý: </a:t>
            </a:r>
            <a:r>
              <a:rPr lang="vi-VN" sz="1800" dirty="0" err="1">
                <a:solidFill>
                  <a:srgbClr val="FF0000"/>
                </a:solidFill>
              </a:rPr>
              <a:t>cả</a:t>
            </a:r>
            <a:r>
              <a:rPr lang="vi-VN" sz="1800" dirty="0">
                <a:solidFill>
                  <a:srgbClr val="FF0000"/>
                </a:solidFill>
              </a:rPr>
              <a:t> hai </a:t>
            </a:r>
            <a:r>
              <a:rPr lang="vi-VN" sz="1800" dirty="0" err="1">
                <a:solidFill>
                  <a:srgbClr val="FF0000"/>
                </a:solidFill>
              </a:rPr>
              <a:t>toán</a:t>
            </a:r>
            <a:r>
              <a:rPr lang="vi-VN" sz="1800" dirty="0">
                <a:solidFill>
                  <a:srgbClr val="FF0000"/>
                </a:solidFill>
              </a:rPr>
              <a:t> </a:t>
            </a:r>
            <a:r>
              <a:rPr lang="vi-VN" sz="1800" dirty="0" err="1">
                <a:solidFill>
                  <a:srgbClr val="FF0000"/>
                </a:solidFill>
              </a:rPr>
              <a:t>tử</a:t>
            </a:r>
            <a:r>
              <a:rPr lang="vi-VN" sz="1800" dirty="0">
                <a:solidFill>
                  <a:srgbClr val="FF0000"/>
                </a:solidFill>
              </a:rPr>
              <a:t> tăng (++) </a:t>
            </a:r>
            <a:r>
              <a:rPr lang="vi-VN" sz="1800" dirty="0" err="1">
                <a:solidFill>
                  <a:srgbClr val="FF0000"/>
                </a:solidFill>
              </a:rPr>
              <a:t>và</a:t>
            </a:r>
            <a:r>
              <a:rPr lang="vi-VN" sz="1800" dirty="0">
                <a:solidFill>
                  <a:srgbClr val="FF0000"/>
                </a:solidFill>
              </a:rPr>
              <a:t> </a:t>
            </a:r>
            <a:r>
              <a:rPr lang="vi-VN" sz="1800" dirty="0" err="1">
                <a:solidFill>
                  <a:srgbClr val="FF0000"/>
                </a:solidFill>
              </a:rPr>
              <a:t>giảm</a:t>
            </a:r>
            <a:r>
              <a:rPr lang="vi-VN" sz="1800" dirty="0">
                <a:solidFill>
                  <a:srgbClr val="FF0000"/>
                </a:solidFill>
              </a:rPr>
              <a:t> (--) </a:t>
            </a:r>
            <a:r>
              <a:rPr lang="vi-VN" sz="1800" dirty="0" err="1">
                <a:solidFill>
                  <a:srgbClr val="FF0000"/>
                </a:solidFill>
              </a:rPr>
              <a:t>đều</a:t>
            </a:r>
            <a:r>
              <a:rPr lang="vi-VN" sz="1800" dirty="0">
                <a:solidFill>
                  <a:srgbClr val="FF0000"/>
                </a:solidFill>
              </a:rPr>
              <a:t> </a:t>
            </a:r>
            <a:r>
              <a:rPr lang="vi-VN" sz="1800" dirty="0" err="1">
                <a:solidFill>
                  <a:srgbClr val="FF0000"/>
                </a:solidFill>
              </a:rPr>
              <a:t>có</a:t>
            </a:r>
            <a:r>
              <a:rPr lang="vi-VN" sz="1800" dirty="0">
                <a:solidFill>
                  <a:srgbClr val="FF0000"/>
                </a:solidFill>
              </a:rPr>
              <a:t> </a:t>
            </a:r>
            <a:r>
              <a:rPr lang="vi-VN" sz="1800" dirty="0" err="1">
                <a:solidFill>
                  <a:srgbClr val="FF0000"/>
                </a:solidFill>
              </a:rPr>
              <a:t>quyền</a:t>
            </a:r>
            <a:r>
              <a:rPr lang="vi-VN" sz="1800" dirty="0">
                <a:solidFill>
                  <a:srgbClr val="FF0000"/>
                </a:solidFill>
              </a:rPr>
              <a:t> ưu tiên </a:t>
            </a:r>
            <a:r>
              <a:rPr lang="vi-VN" sz="1800" dirty="0" err="1">
                <a:solidFill>
                  <a:srgbClr val="FF0000"/>
                </a:solidFill>
              </a:rPr>
              <a:t>lớn</a:t>
            </a:r>
            <a:r>
              <a:rPr lang="vi-VN" sz="1800" dirty="0">
                <a:solidFill>
                  <a:srgbClr val="FF0000"/>
                </a:solidFill>
              </a:rPr>
              <a:t> hơn </a:t>
            </a:r>
            <a:r>
              <a:rPr lang="vi-VN" sz="1800" dirty="0" err="1">
                <a:solidFill>
                  <a:srgbClr val="FF0000"/>
                </a:solidFill>
              </a:rPr>
              <a:t>toán</a:t>
            </a:r>
            <a:r>
              <a:rPr lang="vi-VN" sz="1800" dirty="0">
                <a:solidFill>
                  <a:srgbClr val="FF0000"/>
                </a:solidFill>
              </a:rPr>
              <a:t> </a:t>
            </a:r>
            <a:r>
              <a:rPr lang="vi-VN" sz="1800" dirty="0" err="1">
                <a:solidFill>
                  <a:srgbClr val="FF0000"/>
                </a:solidFill>
              </a:rPr>
              <a:t>tử</a:t>
            </a:r>
            <a:r>
              <a:rPr lang="vi-VN" sz="1800" dirty="0">
                <a:solidFill>
                  <a:srgbClr val="FF0000"/>
                </a:solidFill>
              </a:rPr>
              <a:t> *</a:t>
            </a:r>
          </a:p>
          <a:p>
            <a:pPr algn="just"/>
            <a:r>
              <a:rPr lang="vi-VN" sz="1800" dirty="0" err="1">
                <a:solidFill>
                  <a:srgbClr val="FF0000"/>
                </a:solidFill>
              </a:rPr>
              <a:t>Ví</a:t>
            </a:r>
            <a:r>
              <a:rPr lang="vi-VN" sz="1800" dirty="0">
                <a:solidFill>
                  <a:srgbClr val="FF0000"/>
                </a:solidFill>
              </a:rPr>
              <a:t> </a:t>
            </a:r>
            <a:r>
              <a:rPr lang="vi-VN" sz="1800" dirty="0" err="1">
                <a:solidFill>
                  <a:srgbClr val="FF0000"/>
                </a:solidFill>
              </a:rPr>
              <a:t>dụ</a:t>
            </a:r>
            <a:r>
              <a:rPr lang="vi-VN" sz="1800" dirty="0">
                <a:solidFill>
                  <a:srgbClr val="FF0000"/>
                </a:solidFill>
              </a:rPr>
              <a:t>:  *p++;</a:t>
            </a:r>
            <a:endParaRPr lang="en-US" sz="1800" dirty="0">
              <a:solidFill>
                <a:srgbClr val="FF0000"/>
              </a:solidFill>
            </a:endParaRPr>
          </a:p>
          <a:p>
            <a:pPr lvl="1" algn="just"/>
            <a:r>
              <a:rPr lang="vi-VN" sz="1800" dirty="0" err="1">
                <a:solidFill>
                  <a:srgbClr val="FF0000"/>
                </a:solidFill>
              </a:rPr>
              <a:t>Lệnh</a:t>
            </a:r>
            <a:r>
              <a:rPr lang="vi-VN" sz="1800" dirty="0">
                <a:solidFill>
                  <a:srgbClr val="FF0000"/>
                </a:solidFill>
              </a:rPr>
              <a:t> *p++ tương đương </a:t>
            </a:r>
            <a:r>
              <a:rPr lang="vi-VN" sz="1800" dirty="0" err="1">
                <a:solidFill>
                  <a:srgbClr val="FF0000"/>
                </a:solidFill>
              </a:rPr>
              <a:t>với</a:t>
            </a:r>
            <a:r>
              <a:rPr lang="vi-VN" sz="1800" dirty="0">
                <a:solidFill>
                  <a:srgbClr val="FF0000"/>
                </a:solidFill>
              </a:rPr>
              <a:t> *(p++) : </a:t>
            </a:r>
            <a:r>
              <a:rPr lang="vi-VN" sz="1800" dirty="0" err="1">
                <a:solidFill>
                  <a:srgbClr val="FF0000"/>
                </a:solidFill>
              </a:rPr>
              <a:t>thực</a:t>
            </a:r>
            <a:r>
              <a:rPr lang="vi-VN" sz="1800" dirty="0">
                <a:solidFill>
                  <a:srgbClr val="FF0000"/>
                </a:solidFill>
              </a:rPr>
              <a:t> </a:t>
            </a:r>
            <a:r>
              <a:rPr lang="vi-VN" sz="1800" dirty="0" err="1">
                <a:solidFill>
                  <a:srgbClr val="FF0000"/>
                </a:solidFill>
              </a:rPr>
              <a:t>hiện</a:t>
            </a:r>
            <a:r>
              <a:rPr lang="vi-VN" sz="1800" dirty="0">
                <a:solidFill>
                  <a:srgbClr val="FF0000"/>
                </a:solidFill>
              </a:rPr>
              <a:t> </a:t>
            </a:r>
            <a:r>
              <a:rPr lang="vi-VN" sz="1800" dirty="0" err="1">
                <a:solidFill>
                  <a:srgbClr val="FF0000"/>
                </a:solidFill>
              </a:rPr>
              <a:t>là</a:t>
            </a:r>
            <a:r>
              <a:rPr lang="vi-VN" sz="1800" dirty="0">
                <a:solidFill>
                  <a:srgbClr val="FF0000"/>
                </a:solidFill>
              </a:rPr>
              <a:t> tăng p (</a:t>
            </a:r>
            <a:r>
              <a:rPr lang="vi-VN" sz="1800" dirty="0" err="1">
                <a:solidFill>
                  <a:srgbClr val="FF0000"/>
                </a:solidFill>
              </a:rPr>
              <a:t>địa</a:t>
            </a:r>
            <a:r>
              <a:rPr lang="vi-VN" sz="1800" dirty="0">
                <a:solidFill>
                  <a:srgbClr val="FF0000"/>
                </a:solidFill>
              </a:rPr>
              <a:t> </a:t>
            </a:r>
            <a:r>
              <a:rPr lang="vi-VN" sz="1800" dirty="0" err="1">
                <a:solidFill>
                  <a:srgbClr val="FF0000"/>
                </a:solidFill>
              </a:rPr>
              <a:t>chỉ</a:t>
            </a:r>
            <a:r>
              <a:rPr lang="vi-VN" sz="1800" dirty="0">
                <a:solidFill>
                  <a:srgbClr val="FF0000"/>
                </a:solidFill>
              </a:rPr>
              <a:t> ô </a:t>
            </a:r>
            <a:r>
              <a:rPr lang="vi-VN" sz="1800" dirty="0" err="1">
                <a:solidFill>
                  <a:srgbClr val="FF0000"/>
                </a:solidFill>
              </a:rPr>
              <a:t>nhớ</a:t>
            </a:r>
            <a:r>
              <a:rPr lang="vi-VN" sz="1800" dirty="0">
                <a:solidFill>
                  <a:srgbClr val="FF0000"/>
                </a:solidFill>
              </a:rPr>
              <a:t> </a:t>
            </a:r>
            <a:r>
              <a:rPr lang="vi-VN" sz="1800" dirty="0" err="1">
                <a:solidFill>
                  <a:srgbClr val="FF0000"/>
                </a:solidFill>
              </a:rPr>
              <a:t>mà</a:t>
            </a:r>
            <a:r>
              <a:rPr lang="vi-VN" sz="1800" dirty="0">
                <a:solidFill>
                  <a:srgbClr val="FF0000"/>
                </a:solidFill>
              </a:rPr>
              <a:t> </a:t>
            </a:r>
            <a:r>
              <a:rPr lang="vi-VN" sz="1800" dirty="0" err="1">
                <a:solidFill>
                  <a:srgbClr val="FF0000"/>
                </a:solidFill>
              </a:rPr>
              <a:t>nó</a:t>
            </a:r>
            <a:r>
              <a:rPr lang="vi-VN" sz="1800" dirty="0">
                <a:solidFill>
                  <a:srgbClr val="FF0000"/>
                </a:solidFill>
              </a:rPr>
              <a:t> </a:t>
            </a:r>
            <a:r>
              <a:rPr lang="vi-VN" sz="1800" dirty="0" err="1">
                <a:solidFill>
                  <a:srgbClr val="FF0000"/>
                </a:solidFill>
              </a:rPr>
              <a:t>trỏ</a:t>
            </a:r>
            <a:r>
              <a:rPr lang="vi-VN" sz="1800" dirty="0">
                <a:solidFill>
                  <a:srgbClr val="FF0000"/>
                </a:solidFill>
              </a:rPr>
              <a:t> </a:t>
            </a:r>
            <a:r>
              <a:rPr lang="vi-VN" sz="1800" dirty="0" err="1">
                <a:solidFill>
                  <a:srgbClr val="FF0000"/>
                </a:solidFill>
              </a:rPr>
              <a:t>tới</a:t>
            </a:r>
            <a:r>
              <a:rPr lang="vi-VN" sz="1800" dirty="0">
                <a:solidFill>
                  <a:srgbClr val="FF0000"/>
                </a:solidFill>
              </a:rPr>
              <a:t> </a:t>
            </a:r>
            <a:r>
              <a:rPr lang="vi-VN" sz="1800" dirty="0" err="1">
                <a:solidFill>
                  <a:srgbClr val="FF0000"/>
                </a:solidFill>
              </a:rPr>
              <a:t>chứ</a:t>
            </a:r>
            <a:r>
              <a:rPr lang="vi-VN" sz="1800" dirty="0">
                <a:solidFill>
                  <a:srgbClr val="FF0000"/>
                </a:solidFill>
              </a:rPr>
              <a:t> không </a:t>
            </a:r>
            <a:r>
              <a:rPr lang="vi-VN" sz="1800" dirty="0" err="1">
                <a:solidFill>
                  <a:srgbClr val="FF0000"/>
                </a:solidFill>
              </a:rPr>
              <a:t>phải</a:t>
            </a:r>
            <a:r>
              <a:rPr lang="vi-VN" sz="1800" dirty="0">
                <a:solidFill>
                  <a:srgbClr val="FF0000"/>
                </a:solidFill>
              </a:rPr>
              <a:t> </a:t>
            </a:r>
            <a:r>
              <a:rPr lang="vi-VN" sz="1800" dirty="0" err="1">
                <a:solidFill>
                  <a:srgbClr val="FF0000"/>
                </a:solidFill>
              </a:rPr>
              <a:t>là</a:t>
            </a:r>
            <a:r>
              <a:rPr lang="vi-VN" sz="1800" dirty="0">
                <a:solidFill>
                  <a:srgbClr val="FF0000"/>
                </a:solidFill>
              </a:rPr>
              <a:t> </a:t>
            </a:r>
            <a:r>
              <a:rPr lang="vi-VN" sz="1800" dirty="0" err="1">
                <a:solidFill>
                  <a:srgbClr val="FF0000"/>
                </a:solidFill>
              </a:rPr>
              <a:t>giá</a:t>
            </a:r>
            <a:r>
              <a:rPr lang="vi-VN" sz="1800" dirty="0">
                <a:solidFill>
                  <a:srgbClr val="FF0000"/>
                </a:solidFill>
              </a:rPr>
              <a:t> </a:t>
            </a:r>
            <a:r>
              <a:rPr lang="vi-VN" sz="1800" dirty="0" err="1">
                <a:solidFill>
                  <a:srgbClr val="FF0000"/>
                </a:solidFill>
              </a:rPr>
              <a:t>trị</a:t>
            </a:r>
            <a:r>
              <a:rPr lang="vi-VN" sz="1800" dirty="0">
                <a:solidFill>
                  <a:srgbClr val="FF0000"/>
                </a:solidFill>
              </a:rPr>
              <a:t> </a:t>
            </a:r>
            <a:r>
              <a:rPr lang="vi-VN" sz="1800" dirty="0" err="1">
                <a:solidFill>
                  <a:srgbClr val="FF0000"/>
                </a:solidFill>
              </a:rPr>
              <a:t>trỏ</a:t>
            </a:r>
            <a:r>
              <a:rPr lang="vi-VN" sz="1800" dirty="0">
                <a:solidFill>
                  <a:srgbClr val="FF0000"/>
                </a:solidFill>
              </a:rPr>
              <a:t> </a:t>
            </a:r>
            <a:r>
              <a:rPr lang="vi-VN" sz="1800" dirty="0" err="1">
                <a:solidFill>
                  <a:srgbClr val="FF0000"/>
                </a:solidFill>
              </a:rPr>
              <a:t>tới</a:t>
            </a:r>
            <a:r>
              <a:rPr lang="vi-VN" sz="1800" dirty="0">
                <a:solidFill>
                  <a:srgbClr val="FF0000"/>
                </a:solidFill>
              </a:rPr>
              <a:t>). </a:t>
            </a:r>
          </a:p>
          <a:p>
            <a:pPr algn="just"/>
            <a:endParaRPr lang="vi-VN" sz="1800" dirty="0">
              <a:solidFill>
                <a:srgbClr val="FF0000"/>
              </a:solidFill>
            </a:endParaRPr>
          </a:p>
          <a:p>
            <a:pPr marL="0" indent="0" algn="just">
              <a:buFont typeface="Arial" panose="020B0604020202020204" pitchFamily="34" charset="0"/>
              <a:buNone/>
            </a:pPr>
            <a:endParaRPr lang="vi-VN" sz="1800" dirty="0">
              <a:solidFill>
                <a:srgbClr val="FF0000"/>
              </a:solidFill>
            </a:endParaRPr>
          </a:p>
        </p:txBody>
      </p:sp>
      <p:sp>
        <p:nvSpPr>
          <p:cNvPr id="8" name="Date Placeholder 7">
            <a:extLst>
              <a:ext uri="{FF2B5EF4-FFF2-40B4-BE49-F238E27FC236}">
                <a16:creationId xmlns:a16="http://schemas.microsoft.com/office/drawing/2014/main" id="{F59B9B47-7453-46A0-A098-B0986207181B}"/>
              </a:ext>
            </a:extLst>
          </p:cNvPr>
          <p:cNvSpPr>
            <a:spLocks noGrp="1"/>
          </p:cNvSpPr>
          <p:nvPr>
            <p:ph type="dt" sz="half" idx="10"/>
          </p:nvPr>
        </p:nvSpPr>
        <p:spPr/>
        <p:txBody>
          <a:bodyPr/>
          <a:lstStyle/>
          <a:p>
            <a:fld id="{F38F8608-6B69-4E2C-9302-A4E6F34FF319}" type="datetime1">
              <a:rPr lang="en-US" smtClean="0"/>
              <a:t>6/6/2022</a:t>
            </a:fld>
            <a:endParaRPr lang="en-US"/>
          </a:p>
        </p:txBody>
      </p:sp>
      <p:sp>
        <p:nvSpPr>
          <p:cNvPr id="9" name="Footer Placeholder 8">
            <a:extLst>
              <a:ext uri="{FF2B5EF4-FFF2-40B4-BE49-F238E27FC236}">
                <a16:creationId xmlns:a16="http://schemas.microsoft.com/office/drawing/2014/main" id="{F2D33101-98E3-4EA0-B02C-C757CB331BA1}"/>
              </a:ext>
            </a:extLst>
          </p:cNvPr>
          <p:cNvSpPr>
            <a:spLocks noGrp="1"/>
          </p:cNvSpPr>
          <p:nvPr>
            <p:ph type="ftr" sz="quarter" idx="11"/>
          </p:nvPr>
        </p:nvSpPr>
        <p:spPr/>
        <p:txBody>
          <a:bodyPr/>
          <a:lstStyle/>
          <a:p>
            <a:r>
              <a:rPr lang="en-US"/>
              <a:t>Thực hành 01 - IT3040 - Con trỏ và cấp phát động</a:t>
            </a:r>
          </a:p>
        </p:txBody>
      </p:sp>
      <p:sp>
        <p:nvSpPr>
          <p:cNvPr id="10" name="Slide Number Placeholder 9">
            <a:extLst>
              <a:ext uri="{FF2B5EF4-FFF2-40B4-BE49-F238E27FC236}">
                <a16:creationId xmlns:a16="http://schemas.microsoft.com/office/drawing/2014/main" id="{88760CC6-3310-4BA9-AC07-32F754D7E0A9}"/>
              </a:ext>
            </a:extLst>
          </p:cNvPr>
          <p:cNvSpPr>
            <a:spLocks noGrp="1"/>
          </p:cNvSpPr>
          <p:nvPr>
            <p:ph type="sldNum" sz="quarter" idx="12"/>
          </p:nvPr>
        </p:nvSpPr>
        <p:spPr/>
        <p:txBody>
          <a:bodyPr/>
          <a:lstStyle/>
          <a:p>
            <a:fld id="{0D945AA7-9227-473E-91B8-199BC24B6000}" type="slidenum">
              <a:rPr lang="en-US" smtClean="0"/>
              <a:t>11</a:t>
            </a:fld>
            <a:endParaRPr lang="en-US"/>
          </a:p>
        </p:txBody>
      </p:sp>
    </p:spTree>
    <p:extLst>
      <p:ext uri="{BB962C8B-B14F-4D97-AF65-F5344CB8AC3E}">
        <p14:creationId xmlns:p14="http://schemas.microsoft.com/office/powerpoint/2010/main" val="32046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74CD-FA87-40BF-8FF4-04E08D8A3768}"/>
              </a:ext>
            </a:extLst>
          </p:cNvPr>
          <p:cNvSpPr>
            <a:spLocks noGrp="1"/>
          </p:cNvSpPr>
          <p:nvPr>
            <p:ph type="title"/>
          </p:nvPr>
        </p:nvSpPr>
        <p:spPr/>
        <p:txBody>
          <a:bodyPr/>
          <a:lstStyle/>
          <a:p>
            <a:r>
              <a:rPr lang="en-US" dirty="0"/>
              <a:t>2. Con </a:t>
            </a:r>
            <a:r>
              <a:rPr lang="en-US" dirty="0" err="1"/>
              <a:t>trỏ</a:t>
            </a:r>
            <a:r>
              <a:rPr lang="en-US" dirty="0"/>
              <a:t> </a:t>
            </a:r>
            <a:r>
              <a:rPr lang="en-US" dirty="0" err="1"/>
              <a:t>và</a:t>
            </a:r>
            <a:r>
              <a:rPr lang="en-US" dirty="0"/>
              <a:t> </a:t>
            </a:r>
            <a:r>
              <a:rPr lang="en-US" dirty="0" err="1"/>
              <a:t>mảng</a:t>
            </a:r>
            <a:endParaRPr lang="en-US" dirty="0"/>
          </a:p>
        </p:txBody>
      </p:sp>
      <p:sp>
        <p:nvSpPr>
          <p:cNvPr id="4" name="Content Placeholder 2">
            <a:extLst>
              <a:ext uri="{FF2B5EF4-FFF2-40B4-BE49-F238E27FC236}">
                <a16:creationId xmlns:a16="http://schemas.microsoft.com/office/drawing/2014/main" id="{677F08B5-895D-4F8D-BDCD-540353FC0A67}"/>
              </a:ext>
            </a:extLst>
          </p:cNvPr>
          <p:cNvSpPr>
            <a:spLocks noGrp="1"/>
          </p:cNvSpPr>
          <p:nvPr>
            <p:ph idx="1"/>
          </p:nvPr>
        </p:nvSpPr>
        <p:spPr>
          <a:xfrm>
            <a:off x="1029855" y="1440873"/>
            <a:ext cx="10515600" cy="2819400"/>
          </a:xfrm>
        </p:spPr>
        <p:txBody>
          <a:bodyPr>
            <a:normAutofit/>
          </a:bodyPr>
          <a:lstStyle/>
          <a:p>
            <a:pPr algn="just"/>
            <a:r>
              <a:rPr lang="vi-VN" dirty="0"/>
              <a:t>Giữa mảng và con trỏ có một sự liên hệ rất chặt chẽ:</a:t>
            </a:r>
          </a:p>
          <a:p>
            <a:pPr lvl="1" algn="just"/>
            <a:r>
              <a:rPr lang="vi-VN" dirty="0"/>
              <a:t>Những phần tử của mảng được xác định bằng chỉ số trong mảng và cũng có thể được xác định qua biến con trỏ. </a:t>
            </a:r>
          </a:p>
          <a:p>
            <a:pPr lvl="1" algn="just"/>
            <a:r>
              <a:rPr lang="vi-VN" dirty="0"/>
              <a:t>Tên của một mảng tương đương với địa chỉ phần tử đầu tiên của nó, tương tự một con trỏ tương đương với địa chỉ của phần tử đầu tiên mà nó trỏ tới.</a:t>
            </a:r>
          </a:p>
        </p:txBody>
      </p:sp>
      <p:sp>
        <p:nvSpPr>
          <p:cNvPr id="5" name="Content Placeholder 2">
            <a:extLst>
              <a:ext uri="{FF2B5EF4-FFF2-40B4-BE49-F238E27FC236}">
                <a16:creationId xmlns:a16="http://schemas.microsoft.com/office/drawing/2014/main" id="{4F5E5417-F9AE-455B-BDBB-97525370937A}"/>
              </a:ext>
            </a:extLst>
          </p:cNvPr>
          <p:cNvSpPr txBox="1">
            <a:spLocks/>
          </p:cNvSpPr>
          <p:nvPr/>
        </p:nvSpPr>
        <p:spPr>
          <a:xfrm>
            <a:off x="951345" y="3722255"/>
            <a:ext cx="8572500" cy="2955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Truy cập các phần tử mảng bằng con trỏ</a:t>
            </a:r>
            <a:endParaRPr lang="en-US" dirty="0"/>
          </a:p>
        </p:txBody>
      </p:sp>
      <p:graphicFrame>
        <p:nvGraphicFramePr>
          <p:cNvPr id="6" name="Table 5">
            <a:extLst>
              <a:ext uri="{FF2B5EF4-FFF2-40B4-BE49-F238E27FC236}">
                <a16:creationId xmlns:a16="http://schemas.microsoft.com/office/drawing/2014/main" id="{1BAD430C-25AD-4ED5-B3F1-CDFAD672F6AD}"/>
              </a:ext>
            </a:extLst>
          </p:cNvPr>
          <p:cNvGraphicFramePr>
            <a:graphicFrameLocks noGrp="1"/>
          </p:cNvGraphicFramePr>
          <p:nvPr>
            <p:extLst>
              <p:ext uri="{D42A27DB-BD31-4B8C-83A1-F6EECF244321}">
                <p14:modId xmlns:p14="http://schemas.microsoft.com/office/powerpoint/2010/main" val="281535324"/>
              </p:ext>
            </p:extLst>
          </p:nvPr>
        </p:nvGraphicFramePr>
        <p:xfrm>
          <a:off x="2523837" y="4260273"/>
          <a:ext cx="7848600" cy="2265217"/>
        </p:xfrm>
        <a:graphic>
          <a:graphicData uri="http://schemas.openxmlformats.org/drawingml/2006/table">
            <a:tbl>
              <a:tblPr firstRow="1" bandRow="1">
                <a:tableStyleId>{BC89EF96-8CEA-46FF-86C4-4CE0E7609802}</a:tableStyleId>
              </a:tblPr>
              <a:tblGrid>
                <a:gridCol w="3657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11727">
                <a:tc>
                  <a:txBody>
                    <a:bodyPr/>
                    <a:lstStyle/>
                    <a:p>
                      <a:pPr algn="ctr"/>
                      <a:r>
                        <a:rPr lang="en-US" sz="2400" b="1" i="1" dirty="0" err="1">
                          <a:solidFill>
                            <a:srgbClr val="FF0000"/>
                          </a:solidFill>
                          <a:latin typeface="+mj-lt"/>
                          <a:cs typeface="Times New Roman" pitchFamily="18" charset="0"/>
                        </a:rPr>
                        <a:t>Kiểu</a:t>
                      </a:r>
                      <a:r>
                        <a:rPr lang="en-US" sz="2400" b="1" i="1" baseline="0" dirty="0">
                          <a:solidFill>
                            <a:srgbClr val="FF0000"/>
                          </a:solidFill>
                          <a:latin typeface="+mj-lt"/>
                          <a:cs typeface="Times New Roman" pitchFamily="18" charset="0"/>
                        </a:rPr>
                        <a:t> </a:t>
                      </a:r>
                      <a:r>
                        <a:rPr lang="en-US" sz="2400" b="1" i="1" baseline="0" dirty="0" err="1">
                          <a:solidFill>
                            <a:srgbClr val="FF0000"/>
                          </a:solidFill>
                          <a:latin typeface="+mj-lt"/>
                          <a:cs typeface="Times New Roman" pitchFamily="18" charset="0"/>
                        </a:rPr>
                        <a:t>mảng</a:t>
                      </a:r>
                      <a:endParaRPr lang="en-US" sz="2400" b="1" i="1" dirty="0">
                        <a:solidFill>
                          <a:srgbClr val="FF0000"/>
                        </a:solidFill>
                        <a:latin typeface="+mj-lt"/>
                        <a:cs typeface="Times New Roman" pitchFamily="18" charset="0"/>
                      </a:endParaRPr>
                    </a:p>
                  </a:txBody>
                  <a:tcPr/>
                </a:tc>
                <a:tc>
                  <a:txBody>
                    <a:bodyPr/>
                    <a:lstStyle/>
                    <a:p>
                      <a:pPr algn="ctr"/>
                      <a:r>
                        <a:rPr lang="en-US" sz="2400" b="1" i="1" dirty="0" err="1">
                          <a:solidFill>
                            <a:srgbClr val="FF0000"/>
                          </a:solidFill>
                          <a:latin typeface="+mj-lt"/>
                          <a:cs typeface="Times New Roman" pitchFamily="18" charset="0"/>
                        </a:rPr>
                        <a:t>Kiểu</a:t>
                      </a:r>
                      <a:r>
                        <a:rPr lang="en-US" sz="2400" b="1" i="1" dirty="0">
                          <a:solidFill>
                            <a:srgbClr val="FF0000"/>
                          </a:solidFill>
                          <a:latin typeface="+mj-lt"/>
                          <a:cs typeface="Times New Roman" pitchFamily="18" charset="0"/>
                        </a:rPr>
                        <a:t> con </a:t>
                      </a:r>
                      <a:r>
                        <a:rPr lang="en-US" sz="2400" b="1" i="1" dirty="0" err="1">
                          <a:solidFill>
                            <a:srgbClr val="FF0000"/>
                          </a:solidFill>
                          <a:latin typeface="+mj-lt"/>
                          <a:cs typeface="Times New Roman" pitchFamily="18" charset="0"/>
                        </a:rPr>
                        <a:t>trỏ</a:t>
                      </a:r>
                      <a:endParaRPr lang="en-US" sz="2400" b="1" i="1" dirty="0">
                        <a:solidFill>
                          <a:srgbClr val="FF0000"/>
                        </a:solidFill>
                        <a:latin typeface="+mj-lt"/>
                        <a:cs typeface="Times New Roman" pitchFamily="18" charset="0"/>
                      </a:endParaRPr>
                    </a:p>
                  </a:txBody>
                  <a:tcPr/>
                </a:tc>
                <a:extLst>
                  <a:ext uri="{0D108BD9-81ED-4DB2-BD59-A6C34878D82A}">
                    <a16:rowId xmlns:a16="http://schemas.microsoft.com/office/drawing/2014/main" val="10000"/>
                  </a:ext>
                </a:extLst>
              </a:tr>
              <a:tr h="630381">
                <a:tc>
                  <a:txBody>
                    <a:bodyPr/>
                    <a:lstStyle/>
                    <a:p>
                      <a:pPr algn="l"/>
                      <a:r>
                        <a:rPr lang="en-US" sz="2400" b="0" dirty="0">
                          <a:solidFill>
                            <a:srgbClr val="000000"/>
                          </a:solidFill>
                          <a:latin typeface="+mj-lt"/>
                          <a:cs typeface="Times New Roman" pitchFamily="18" charset="0"/>
                        </a:rPr>
                        <a:t>&amp;&lt;</a:t>
                      </a:r>
                      <a:r>
                        <a:rPr lang="en-US" sz="2400" b="0" dirty="0" err="1">
                          <a:solidFill>
                            <a:srgbClr val="000000"/>
                          </a:solidFill>
                          <a:latin typeface="+mj-lt"/>
                          <a:cs typeface="Times New Roman" pitchFamily="18" charset="0"/>
                        </a:rPr>
                        <a:t>Tên</a:t>
                      </a:r>
                      <a:r>
                        <a:rPr lang="en-US" sz="2400" b="0" dirty="0">
                          <a:solidFill>
                            <a:srgbClr val="000000"/>
                          </a:solidFill>
                          <a:latin typeface="+mj-lt"/>
                          <a:cs typeface="Times New Roman" pitchFamily="18" charset="0"/>
                        </a:rPr>
                        <a:t> </a:t>
                      </a:r>
                      <a:r>
                        <a:rPr lang="en-US" sz="2400" b="0" dirty="0" err="1">
                          <a:solidFill>
                            <a:srgbClr val="000000"/>
                          </a:solidFill>
                          <a:latin typeface="+mj-lt"/>
                          <a:cs typeface="Times New Roman" pitchFamily="18" charset="0"/>
                        </a:rPr>
                        <a:t>mảng</a:t>
                      </a:r>
                      <a:r>
                        <a:rPr lang="en-US" sz="2400" b="0" dirty="0">
                          <a:solidFill>
                            <a:srgbClr val="000000"/>
                          </a:solidFill>
                          <a:latin typeface="+mj-lt"/>
                          <a:cs typeface="Times New Roman" pitchFamily="18" charset="0"/>
                        </a:rPr>
                        <a:t>&gt;[0] </a:t>
                      </a:r>
                      <a:endParaRPr lang="en-US" sz="2400" b="0" dirty="0">
                        <a:latin typeface="+mj-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mj-lt"/>
                          <a:cs typeface="Times New Roman" pitchFamily="18" charset="0"/>
                        </a:rPr>
                        <a:t>&lt;</a:t>
                      </a:r>
                      <a:r>
                        <a:rPr lang="en-US" sz="2400" b="0" dirty="0" err="1">
                          <a:solidFill>
                            <a:srgbClr val="000000"/>
                          </a:solidFill>
                          <a:latin typeface="+mj-lt"/>
                          <a:cs typeface="Times New Roman" pitchFamily="18" charset="0"/>
                        </a:rPr>
                        <a:t>Tên</a:t>
                      </a:r>
                      <a:r>
                        <a:rPr lang="en-US" sz="2400" b="0" dirty="0">
                          <a:solidFill>
                            <a:srgbClr val="000000"/>
                          </a:solidFill>
                          <a:latin typeface="+mj-lt"/>
                          <a:cs typeface="Times New Roman" pitchFamily="18" charset="0"/>
                        </a:rPr>
                        <a:t> con </a:t>
                      </a:r>
                      <a:r>
                        <a:rPr lang="en-US" sz="2400" b="0" dirty="0" err="1">
                          <a:solidFill>
                            <a:srgbClr val="000000"/>
                          </a:solidFill>
                          <a:latin typeface="+mj-lt"/>
                          <a:cs typeface="Times New Roman" pitchFamily="18" charset="0"/>
                        </a:rPr>
                        <a:t>trỏ</a:t>
                      </a:r>
                      <a:r>
                        <a:rPr lang="en-US" sz="2400" b="0" dirty="0">
                          <a:solidFill>
                            <a:srgbClr val="000000"/>
                          </a:solidFill>
                          <a:latin typeface="+mj-lt"/>
                          <a:cs typeface="Times New Roman" pitchFamily="18" charset="0"/>
                        </a:rPr>
                        <a:t> &gt; </a:t>
                      </a:r>
                      <a:endParaRPr lang="en-US" sz="2400" b="0" dirty="0">
                        <a:latin typeface="+mj-lt"/>
                        <a:cs typeface="Times New Roman" pitchFamily="18" charset="0"/>
                      </a:endParaRPr>
                    </a:p>
                  </a:txBody>
                  <a:tcPr/>
                </a:tc>
                <a:extLst>
                  <a:ext uri="{0D108BD9-81ED-4DB2-BD59-A6C34878D82A}">
                    <a16:rowId xmlns:a16="http://schemas.microsoft.com/office/drawing/2014/main" val="10001"/>
                  </a:ext>
                </a:extLst>
              </a:tr>
              <a:tr h="588818">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&amp;&lt;</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mảng</a:t>
                      </a:r>
                      <a:r>
                        <a:rPr kumimoji="0" lang="en-US" sz="2400" b="0" i="0" u="none" strike="noStrike" cap="none" normalizeH="0" baseline="0" dirty="0">
                          <a:ln>
                            <a:noFill/>
                          </a:ln>
                          <a:solidFill>
                            <a:srgbClr val="000000"/>
                          </a:solidFill>
                          <a:effectLst/>
                          <a:latin typeface="+mj-lt"/>
                          <a:cs typeface="Times New Roman" pitchFamily="18" charset="0"/>
                        </a:rPr>
                        <a:t>&gt;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&lt;</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con </a:t>
                      </a:r>
                      <a:r>
                        <a:rPr kumimoji="0" lang="en-US" sz="2400" b="0" i="0" u="none" strike="noStrike" cap="none" normalizeH="0" baseline="0" dirty="0" err="1">
                          <a:ln>
                            <a:noFill/>
                          </a:ln>
                          <a:solidFill>
                            <a:srgbClr val="000000"/>
                          </a:solidFill>
                          <a:effectLst/>
                          <a:latin typeface="+mj-lt"/>
                          <a:cs typeface="Times New Roman" pitchFamily="18" charset="0"/>
                        </a:rPr>
                        <a:t>trỏ</a:t>
                      </a:r>
                      <a:r>
                        <a:rPr kumimoji="0" lang="en-US" sz="2400" b="0" i="0" u="none" strike="noStrike" cap="none" normalizeH="0" baseline="0" dirty="0">
                          <a:ln>
                            <a:noFill/>
                          </a:ln>
                          <a:solidFill>
                            <a:srgbClr val="000000"/>
                          </a:solidFill>
                          <a:effectLst/>
                          <a:latin typeface="+mj-lt"/>
                          <a:cs typeface="Times New Roman" pitchFamily="18" charset="0"/>
                        </a:rPr>
                        <a:t>&gt; +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extLst>
                  <a:ext uri="{0D108BD9-81ED-4DB2-BD59-A6C34878D82A}">
                    <a16:rowId xmlns:a16="http://schemas.microsoft.com/office/drawing/2014/main" val="10002"/>
                  </a:ext>
                </a:extLst>
              </a:tr>
              <a:tr h="588818">
                <a:tc>
                  <a:txBody>
                    <a:bodyPr/>
                    <a:lstStyle/>
                    <a:p>
                      <a:pPr algn="l"/>
                      <a:r>
                        <a:rPr kumimoji="0" lang="en-US" sz="2400" b="0" i="0" u="none" strike="noStrike" cap="none" normalizeH="0" baseline="0">
                          <a:ln>
                            <a:noFill/>
                          </a:ln>
                          <a:solidFill>
                            <a:srgbClr val="000000"/>
                          </a:solidFill>
                          <a:effectLst/>
                          <a:latin typeface="+mj-lt"/>
                          <a:cs typeface="Times New Roman" pitchFamily="18" charset="0"/>
                        </a:rPr>
                        <a:t>&lt;Tên mảng&gt;[&lt;Vị trí&gt;] </a:t>
                      </a:r>
                      <a:endParaRPr lang="en-US" sz="2400" b="0">
                        <a:latin typeface="+mj-lt"/>
                        <a:cs typeface="Times New Roman" pitchFamily="18" charset="0"/>
                      </a:endParaRPr>
                    </a:p>
                  </a:txBody>
                  <a:tcPr/>
                </a:tc>
                <a:tc>
                  <a:txBody>
                    <a:bodyPr/>
                    <a:lstStyle/>
                    <a:p>
                      <a:pPr algn="l"/>
                      <a:r>
                        <a:rPr kumimoji="0" lang="en-US" sz="2400" b="0" i="0" u="none" strike="noStrike" cap="none" normalizeH="0" baseline="0" dirty="0">
                          <a:ln>
                            <a:noFill/>
                          </a:ln>
                          <a:solidFill>
                            <a:srgbClr val="000000"/>
                          </a:solidFill>
                          <a:effectLst/>
                          <a:latin typeface="+mj-lt"/>
                          <a:cs typeface="Times New Roman" pitchFamily="18" charset="0"/>
                        </a:rPr>
                        <a:t>*(&lt; </a:t>
                      </a:r>
                      <a:r>
                        <a:rPr kumimoji="0" lang="en-US" sz="2400" b="0" i="0" u="none" strike="noStrike" cap="none" normalizeH="0" baseline="0" dirty="0" err="1">
                          <a:ln>
                            <a:noFill/>
                          </a:ln>
                          <a:solidFill>
                            <a:srgbClr val="000000"/>
                          </a:solidFill>
                          <a:effectLst/>
                          <a:latin typeface="+mj-lt"/>
                          <a:cs typeface="Times New Roman" pitchFamily="18" charset="0"/>
                        </a:rPr>
                        <a:t>Tên</a:t>
                      </a:r>
                      <a:r>
                        <a:rPr kumimoji="0" lang="en-US" sz="2400" b="0" i="0" u="none" strike="noStrike" cap="none" normalizeH="0" baseline="0" dirty="0">
                          <a:ln>
                            <a:noFill/>
                          </a:ln>
                          <a:solidFill>
                            <a:srgbClr val="000000"/>
                          </a:solidFill>
                          <a:effectLst/>
                          <a:latin typeface="+mj-lt"/>
                          <a:cs typeface="Times New Roman" pitchFamily="18" charset="0"/>
                        </a:rPr>
                        <a:t> con </a:t>
                      </a:r>
                      <a:r>
                        <a:rPr kumimoji="0" lang="en-US" sz="2400" b="0" i="0" u="none" strike="noStrike" cap="none" normalizeH="0" baseline="0" dirty="0" err="1">
                          <a:ln>
                            <a:noFill/>
                          </a:ln>
                          <a:solidFill>
                            <a:srgbClr val="000000"/>
                          </a:solidFill>
                          <a:effectLst/>
                          <a:latin typeface="+mj-lt"/>
                          <a:cs typeface="Times New Roman" pitchFamily="18" charset="0"/>
                        </a:rPr>
                        <a:t>trỏ</a:t>
                      </a:r>
                      <a:r>
                        <a:rPr kumimoji="0" lang="en-US" sz="2400" b="0" i="0" u="none" strike="noStrike" cap="none" normalizeH="0" baseline="0" dirty="0">
                          <a:ln>
                            <a:noFill/>
                          </a:ln>
                          <a:solidFill>
                            <a:srgbClr val="000000"/>
                          </a:solidFill>
                          <a:effectLst/>
                          <a:latin typeface="+mj-lt"/>
                          <a:cs typeface="Times New Roman" pitchFamily="18" charset="0"/>
                        </a:rPr>
                        <a:t> &gt; + &lt;</a:t>
                      </a:r>
                      <a:r>
                        <a:rPr kumimoji="0" lang="en-US" sz="2400" b="0" i="0" u="none" strike="noStrike" cap="none" normalizeH="0" baseline="0" dirty="0" err="1">
                          <a:ln>
                            <a:noFill/>
                          </a:ln>
                          <a:solidFill>
                            <a:srgbClr val="000000"/>
                          </a:solidFill>
                          <a:effectLst/>
                          <a:latin typeface="+mj-lt"/>
                          <a:cs typeface="Times New Roman" pitchFamily="18" charset="0"/>
                        </a:rPr>
                        <a:t>Vị</a:t>
                      </a:r>
                      <a:r>
                        <a:rPr kumimoji="0" lang="en-US" sz="2400" b="0" i="0" u="none" strike="noStrike" cap="none" normalizeH="0" baseline="0" dirty="0">
                          <a:ln>
                            <a:noFill/>
                          </a:ln>
                          <a:solidFill>
                            <a:srgbClr val="000000"/>
                          </a:solidFill>
                          <a:effectLst/>
                          <a:latin typeface="+mj-lt"/>
                          <a:cs typeface="Times New Roman" pitchFamily="18" charset="0"/>
                        </a:rPr>
                        <a:t> </a:t>
                      </a:r>
                      <a:r>
                        <a:rPr kumimoji="0" lang="en-US" sz="2400" b="0" i="0" u="none" strike="noStrike" cap="none" normalizeH="0" baseline="0" dirty="0" err="1">
                          <a:ln>
                            <a:noFill/>
                          </a:ln>
                          <a:solidFill>
                            <a:srgbClr val="000000"/>
                          </a:solidFill>
                          <a:effectLst/>
                          <a:latin typeface="+mj-lt"/>
                          <a:cs typeface="Times New Roman" pitchFamily="18" charset="0"/>
                        </a:rPr>
                        <a:t>trí</a:t>
                      </a:r>
                      <a:r>
                        <a:rPr kumimoji="0" lang="en-US" sz="2400" b="0" i="0" u="none" strike="noStrike" cap="none" normalizeH="0" baseline="0" dirty="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7" name="Date Placeholder 6">
            <a:extLst>
              <a:ext uri="{FF2B5EF4-FFF2-40B4-BE49-F238E27FC236}">
                <a16:creationId xmlns:a16="http://schemas.microsoft.com/office/drawing/2014/main" id="{A09BC1E4-5B49-4E1C-8B2A-06B7D6FE1121}"/>
              </a:ext>
            </a:extLst>
          </p:cNvPr>
          <p:cNvSpPr>
            <a:spLocks noGrp="1"/>
          </p:cNvSpPr>
          <p:nvPr>
            <p:ph type="dt" sz="half" idx="10"/>
          </p:nvPr>
        </p:nvSpPr>
        <p:spPr/>
        <p:txBody>
          <a:bodyPr/>
          <a:lstStyle/>
          <a:p>
            <a:fld id="{72F3D602-8869-45CA-AF2E-41475A0F3ED3}" type="datetime1">
              <a:rPr lang="en-US" smtClean="0"/>
              <a:t>6/6/2022</a:t>
            </a:fld>
            <a:endParaRPr lang="en-US"/>
          </a:p>
        </p:txBody>
      </p:sp>
      <p:sp>
        <p:nvSpPr>
          <p:cNvPr id="8" name="Footer Placeholder 7">
            <a:extLst>
              <a:ext uri="{FF2B5EF4-FFF2-40B4-BE49-F238E27FC236}">
                <a16:creationId xmlns:a16="http://schemas.microsoft.com/office/drawing/2014/main" id="{1AB30720-7A76-4E75-973A-3CCE29D3DF59}"/>
              </a:ext>
            </a:extLst>
          </p:cNvPr>
          <p:cNvSpPr>
            <a:spLocks noGrp="1"/>
          </p:cNvSpPr>
          <p:nvPr>
            <p:ph type="ftr" sz="quarter" idx="11"/>
          </p:nvPr>
        </p:nvSpPr>
        <p:spPr/>
        <p:txBody>
          <a:bodyPr/>
          <a:lstStyle/>
          <a:p>
            <a:r>
              <a:rPr lang="en-US"/>
              <a:t>Thực hành 01 - IT3040 - Con trỏ và cấp phát động</a:t>
            </a:r>
          </a:p>
        </p:txBody>
      </p:sp>
      <p:sp>
        <p:nvSpPr>
          <p:cNvPr id="9" name="Slide Number Placeholder 8">
            <a:extLst>
              <a:ext uri="{FF2B5EF4-FFF2-40B4-BE49-F238E27FC236}">
                <a16:creationId xmlns:a16="http://schemas.microsoft.com/office/drawing/2014/main" id="{8EA51E8B-D2D3-45A5-8624-4F3221594354}"/>
              </a:ext>
            </a:extLst>
          </p:cNvPr>
          <p:cNvSpPr>
            <a:spLocks noGrp="1"/>
          </p:cNvSpPr>
          <p:nvPr>
            <p:ph type="sldNum" sz="quarter" idx="12"/>
          </p:nvPr>
        </p:nvSpPr>
        <p:spPr/>
        <p:txBody>
          <a:bodyPr/>
          <a:lstStyle/>
          <a:p>
            <a:fld id="{0D945AA7-9227-473E-91B8-199BC24B6000}" type="slidenum">
              <a:rPr lang="en-US" smtClean="0"/>
              <a:t>12</a:t>
            </a:fld>
            <a:endParaRPr lang="en-US"/>
          </a:p>
        </p:txBody>
      </p:sp>
    </p:spTree>
    <p:extLst>
      <p:ext uri="{BB962C8B-B14F-4D97-AF65-F5344CB8AC3E}">
        <p14:creationId xmlns:p14="http://schemas.microsoft.com/office/powerpoint/2010/main" val="237683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C053-255E-497F-A647-A5B6723F0EBB}"/>
              </a:ext>
            </a:extLst>
          </p:cNvPr>
          <p:cNvSpPr>
            <a:spLocks noGrp="1"/>
          </p:cNvSpPr>
          <p:nvPr>
            <p:ph type="title"/>
          </p:nvPr>
        </p:nvSpPr>
        <p:spPr/>
        <p:txBody>
          <a:bodyPr/>
          <a:lstStyle/>
          <a:p>
            <a:r>
              <a:rPr lang="en-US" dirty="0" err="1"/>
              <a:t>Nhập</a:t>
            </a:r>
            <a:r>
              <a:rPr lang="en-US" dirty="0"/>
              <a:t> </a:t>
            </a:r>
            <a:r>
              <a:rPr lang="en-US" dirty="0" err="1"/>
              <a:t>xuất</a:t>
            </a:r>
            <a:r>
              <a:rPr lang="en-US" dirty="0"/>
              <a:t> </a:t>
            </a:r>
            <a:r>
              <a:rPr lang="en-US" dirty="0" err="1"/>
              <a:t>mảng</a:t>
            </a:r>
            <a:r>
              <a:rPr lang="en-US" dirty="0"/>
              <a:t> </a:t>
            </a:r>
            <a:r>
              <a:rPr lang="en-US" dirty="0" err="1"/>
              <a:t>bằng</a:t>
            </a:r>
            <a:r>
              <a:rPr lang="en-US" dirty="0"/>
              <a:t> con </a:t>
            </a:r>
            <a:r>
              <a:rPr lang="en-US" dirty="0" err="1"/>
              <a:t>trỏ</a:t>
            </a:r>
            <a:endParaRPr lang="en-US" dirty="0"/>
          </a:p>
        </p:txBody>
      </p:sp>
      <p:grpSp>
        <p:nvGrpSpPr>
          <p:cNvPr id="4" name="Group 24">
            <a:extLst>
              <a:ext uri="{FF2B5EF4-FFF2-40B4-BE49-F238E27FC236}">
                <a16:creationId xmlns:a16="http://schemas.microsoft.com/office/drawing/2014/main" id="{4576E332-12FC-4F9C-9FF3-997AF3C1F6D1}"/>
              </a:ext>
            </a:extLst>
          </p:cNvPr>
          <p:cNvGrpSpPr>
            <a:grpSpLocks/>
          </p:cNvGrpSpPr>
          <p:nvPr/>
        </p:nvGrpSpPr>
        <p:grpSpPr bwMode="auto">
          <a:xfrm>
            <a:off x="6191442" y="4307668"/>
            <a:ext cx="1905000" cy="436563"/>
            <a:chOff x="3618" y="3480"/>
            <a:chExt cx="1200" cy="275"/>
          </a:xfrm>
        </p:grpSpPr>
        <p:sp>
          <p:nvSpPr>
            <p:cNvPr id="5" name="Freeform 25">
              <a:extLst>
                <a:ext uri="{FF2B5EF4-FFF2-40B4-BE49-F238E27FC236}">
                  <a16:creationId xmlns:a16="http://schemas.microsoft.com/office/drawing/2014/main" id="{E21065CF-4421-4EF4-9B90-191527ED3859}"/>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6" name="Rectangle 26">
              <a:extLst>
                <a:ext uri="{FF2B5EF4-FFF2-40B4-BE49-F238E27FC236}">
                  <a16:creationId xmlns:a16="http://schemas.microsoft.com/office/drawing/2014/main" id="{6E0049EE-90DE-4AD3-98D9-0D79B3A0173F}"/>
                </a:ext>
              </a:extLst>
            </p:cNvPr>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7" name="Text Box 27">
            <a:extLst>
              <a:ext uri="{FF2B5EF4-FFF2-40B4-BE49-F238E27FC236}">
                <a16:creationId xmlns:a16="http://schemas.microsoft.com/office/drawing/2014/main" id="{7A5C8852-9A72-4222-AE49-B75733BC2816}"/>
              </a:ext>
            </a:extLst>
          </p:cNvPr>
          <p:cNvSpPr txBox="1">
            <a:spLocks noChangeArrowheads="1"/>
          </p:cNvSpPr>
          <p:nvPr/>
        </p:nvSpPr>
        <p:spPr bwMode="black">
          <a:xfrm>
            <a:off x="6315267" y="4307668"/>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a:solidFill>
                  <a:srgbClr val="FFFFFF"/>
                </a:solidFill>
              </a:rPr>
              <a:t>Nhập</a:t>
            </a:r>
            <a:r>
              <a:rPr lang="en-US" b="1" dirty="0">
                <a:solidFill>
                  <a:srgbClr val="FFFFFF"/>
                </a:solidFill>
              </a:rPr>
              <a:t> </a:t>
            </a:r>
            <a:r>
              <a:rPr lang="en-US" b="1" dirty="0" err="1">
                <a:solidFill>
                  <a:srgbClr val="FFFFFF"/>
                </a:solidFill>
              </a:rPr>
              <a:t>mảng</a:t>
            </a:r>
            <a:endParaRPr lang="en-US" b="1" dirty="0">
              <a:solidFill>
                <a:srgbClr val="FFFFFF"/>
              </a:solidFill>
            </a:endParaRPr>
          </a:p>
        </p:txBody>
      </p:sp>
      <p:grpSp>
        <p:nvGrpSpPr>
          <p:cNvPr id="8" name="Group 32">
            <a:extLst>
              <a:ext uri="{FF2B5EF4-FFF2-40B4-BE49-F238E27FC236}">
                <a16:creationId xmlns:a16="http://schemas.microsoft.com/office/drawing/2014/main" id="{E9911D16-A070-4935-9317-3D21C8EB9370}"/>
              </a:ext>
            </a:extLst>
          </p:cNvPr>
          <p:cNvGrpSpPr>
            <a:grpSpLocks/>
          </p:cNvGrpSpPr>
          <p:nvPr/>
        </p:nvGrpSpPr>
        <p:grpSpPr bwMode="auto">
          <a:xfrm>
            <a:off x="6199909" y="5442889"/>
            <a:ext cx="1905000" cy="436563"/>
            <a:chOff x="3618" y="3480"/>
            <a:chExt cx="1200" cy="275"/>
          </a:xfrm>
        </p:grpSpPr>
        <p:sp>
          <p:nvSpPr>
            <p:cNvPr id="9" name="Freeform 33">
              <a:extLst>
                <a:ext uri="{FF2B5EF4-FFF2-40B4-BE49-F238E27FC236}">
                  <a16:creationId xmlns:a16="http://schemas.microsoft.com/office/drawing/2014/main" id="{2DD0A70C-8422-4491-B987-845294D266DC}"/>
                </a:ext>
              </a:extLst>
            </p:cNvPr>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10" name="Rectangle 34">
              <a:extLst>
                <a:ext uri="{FF2B5EF4-FFF2-40B4-BE49-F238E27FC236}">
                  <a16:creationId xmlns:a16="http://schemas.microsoft.com/office/drawing/2014/main" id="{7B9E01EF-AB1B-478A-BFE8-C333AE376F3C}"/>
                </a:ext>
              </a:extLst>
            </p:cNvPr>
            <p:cNvSpPr>
              <a:spLocks noChangeArrowheads="1"/>
            </p:cNvSpPr>
            <p:nvPr/>
          </p:nvSpPr>
          <p:spPr bwMode="lt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11" name="Text Box 35">
            <a:extLst>
              <a:ext uri="{FF2B5EF4-FFF2-40B4-BE49-F238E27FC236}">
                <a16:creationId xmlns:a16="http://schemas.microsoft.com/office/drawing/2014/main" id="{998FC9DD-D4CB-496C-B123-251394680362}"/>
              </a:ext>
            </a:extLst>
          </p:cNvPr>
          <p:cNvSpPr txBox="1">
            <a:spLocks noChangeArrowheads="1"/>
          </p:cNvSpPr>
          <p:nvPr/>
        </p:nvSpPr>
        <p:spPr bwMode="black">
          <a:xfrm>
            <a:off x="6338670" y="5430982"/>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a:solidFill>
                  <a:srgbClr val="FFFFFF"/>
                </a:solidFill>
              </a:rPr>
              <a:t>Xuất</a:t>
            </a:r>
            <a:r>
              <a:rPr lang="en-US" b="1" dirty="0">
                <a:solidFill>
                  <a:srgbClr val="FFFFFF"/>
                </a:solidFill>
              </a:rPr>
              <a:t> </a:t>
            </a:r>
            <a:r>
              <a:rPr lang="en-US" b="1" dirty="0" err="1">
                <a:solidFill>
                  <a:srgbClr val="FFFFFF"/>
                </a:solidFill>
              </a:rPr>
              <a:t>mảng</a:t>
            </a:r>
            <a:endParaRPr lang="en-US" b="1" dirty="0">
              <a:solidFill>
                <a:srgbClr val="FFFFFF"/>
              </a:solidFill>
            </a:endParaRPr>
          </a:p>
        </p:txBody>
      </p:sp>
      <p:sp>
        <p:nvSpPr>
          <p:cNvPr id="12" name="Rectangle 11">
            <a:extLst>
              <a:ext uri="{FF2B5EF4-FFF2-40B4-BE49-F238E27FC236}">
                <a16:creationId xmlns:a16="http://schemas.microsoft.com/office/drawing/2014/main" id="{7EB51A42-FB1C-49CB-9E64-26D538187E7C}"/>
              </a:ext>
            </a:extLst>
          </p:cNvPr>
          <p:cNvSpPr/>
          <p:nvPr/>
        </p:nvSpPr>
        <p:spPr>
          <a:xfrm>
            <a:off x="1704109" y="1865801"/>
            <a:ext cx="4572000" cy="4801314"/>
          </a:xfrm>
          <a:prstGeom prst="rect">
            <a:avLst/>
          </a:prstGeom>
        </p:spPr>
        <p:txBody>
          <a:bodyPr>
            <a:spAutoFit/>
          </a:bodyPr>
          <a:lstStyle/>
          <a:p>
            <a:r>
              <a:rPr lang="en-US" dirty="0"/>
              <a:t>#include &lt;</a:t>
            </a:r>
            <a:r>
              <a:rPr lang="en-US" dirty="0" err="1"/>
              <a:t>iostream.h</a:t>
            </a:r>
            <a:r>
              <a:rPr lang="en-US" dirty="0"/>
              <a:t>&gt;</a:t>
            </a:r>
          </a:p>
          <a:p>
            <a:r>
              <a:rPr lang="en-US" dirty="0"/>
              <a:t>#include &lt;</a:t>
            </a:r>
            <a:r>
              <a:rPr lang="en-US" dirty="0" err="1"/>
              <a:t>conio.h</a:t>
            </a:r>
            <a:r>
              <a:rPr lang="en-US" dirty="0"/>
              <a:t>&gt;</a:t>
            </a:r>
          </a:p>
          <a:p>
            <a:r>
              <a:rPr lang="en-US" dirty="0"/>
              <a:t>void main ()</a:t>
            </a:r>
          </a:p>
          <a:p>
            <a:r>
              <a:rPr lang="en-US" dirty="0"/>
              <a:t>{</a:t>
            </a:r>
          </a:p>
          <a:p>
            <a:r>
              <a:rPr lang="en-US" dirty="0"/>
              <a:t>	int a[10]; // </a:t>
            </a:r>
            <a:r>
              <a:rPr lang="en-US" dirty="0" err="1"/>
              <a:t>mảng</a:t>
            </a:r>
            <a:r>
              <a:rPr lang="en-US" dirty="0"/>
              <a:t> a </a:t>
            </a:r>
            <a:r>
              <a:rPr lang="en-US" dirty="0" err="1"/>
              <a:t>gồm</a:t>
            </a:r>
            <a:r>
              <a:rPr lang="en-US" dirty="0"/>
              <a:t> 10 </a:t>
            </a:r>
            <a:r>
              <a:rPr lang="en-US" dirty="0" err="1"/>
              <a:t>phần</a:t>
            </a:r>
            <a:r>
              <a:rPr lang="en-US" dirty="0"/>
              <a:t> </a:t>
            </a:r>
            <a:r>
              <a:rPr lang="en-US" dirty="0" err="1"/>
              <a:t>tử</a:t>
            </a:r>
            <a:endParaRPr lang="en-US" dirty="0"/>
          </a:p>
          <a:p>
            <a:r>
              <a:rPr lang="en-US" dirty="0"/>
              <a:t>	int *p; //Con </a:t>
            </a:r>
            <a:r>
              <a:rPr lang="en-US" dirty="0" err="1"/>
              <a:t>trỏ</a:t>
            </a:r>
            <a:r>
              <a:rPr lang="en-US" dirty="0"/>
              <a:t> p</a:t>
            </a:r>
          </a:p>
          <a:p>
            <a:r>
              <a:rPr lang="en-US" dirty="0"/>
              <a:t>	p = a; </a:t>
            </a:r>
          </a:p>
          <a:p>
            <a:r>
              <a:rPr lang="en-US" dirty="0"/>
              <a:t>	for(</a:t>
            </a:r>
            <a:r>
              <a:rPr lang="en-US" dirty="0" err="1"/>
              <a:t>int</a:t>
            </a:r>
            <a:r>
              <a:rPr lang="en-US" dirty="0"/>
              <a:t> i=0 ; i&lt;10 ; i++)</a:t>
            </a:r>
          </a:p>
          <a:p>
            <a:r>
              <a:rPr lang="en-US" dirty="0"/>
              <a:t>	{</a:t>
            </a:r>
          </a:p>
          <a:p>
            <a:r>
              <a:rPr lang="en-US" dirty="0"/>
              <a:t>		</a:t>
            </a:r>
            <a:r>
              <a:rPr lang="en-US" dirty="0" err="1"/>
              <a:t>cin</a:t>
            </a:r>
            <a:r>
              <a:rPr lang="en-US" dirty="0"/>
              <a:t> &gt;&gt; *(</a:t>
            </a:r>
            <a:r>
              <a:rPr lang="en-US" dirty="0" err="1"/>
              <a:t>p+i</a:t>
            </a:r>
            <a:r>
              <a:rPr lang="en-US" dirty="0"/>
              <a:t>);</a:t>
            </a:r>
          </a:p>
          <a:p>
            <a:r>
              <a:rPr lang="en-US" dirty="0"/>
              <a:t>	}</a:t>
            </a:r>
          </a:p>
          <a:p>
            <a:r>
              <a:rPr lang="en-US" dirty="0"/>
              <a:t>	for(</a:t>
            </a:r>
            <a:r>
              <a:rPr lang="en-US" dirty="0" err="1"/>
              <a:t>int</a:t>
            </a:r>
            <a:r>
              <a:rPr lang="en-US" dirty="0"/>
              <a:t> i=0 ; i&lt;10 ; i++)</a:t>
            </a:r>
          </a:p>
          <a:p>
            <a:r>
              <a:rPr lang="en-US" dirty="0"/>
              <a:t>	{</a:t>
            </a:r>
          </a:p>
          <a:p>
            <a:r>
              <a:rPr lang="en-US" dirty="0"/>
              <a:t>		</a:t>
            </a:r>
            <a:r>
              <a:rPr lang="en-US" dirty="0" err="1"/>
              <a:t>cout</a:t>
            </a:r>
            <a:r>
              <a:rPr lang="en-US" dirty="0"/>
              <a:t> &lt;&lt; *(</a:t>
            </a:r>
            <a:r>
              <a:rPr lang="en-US" dirty="0" err="1"/>
              <a:t>p+i</a:t>
            </a:r>
            <a:r>
              <a:rPr lang="en-US" dirty="0"/>
              <a:t>) &lt;&lt; "\n";</a:t>
            </a:r>
          </a:p>
          <a:p>
            <a:r>
              <a:rPr lang="en-US" dirty="0"/>
              <a:t>	}</a:t>
            </a:r>
          </a:p>
          <a:p>
            <a:endParaRPr lang="en-US" dirty="0"/>
          </a:p>
          <a:p>
            <a:r>
              <a:rPr lang="en-US" dirty="0"/>
              <a:t>}</a:t>
            </a:r>
          </a:p>
        </p:txBody>
      </p:sp>
      <p:sp>
        <p:nvSpPr>
          <p:cNvPr id="13" name="Date Placeholder 12">
            <a:extLst>
              <a:ext uri="{FF2B5EF4-FFF2-40B4-BE49-F238E27FC236}">
                <a16:creationId xmlns:a16="http://schemas.microsoft.com/office/drawing/2014/main" id="{F099F49D-D930-4930-846D-17956B000409}"/>
              </a:ext>
            </a:extLst>
          </p:cNvPr>
          <p:cNvSpPr>
            <a:spLocks noGrp="1"/>
          </p:cNvSpPr>
          <p:nvPr>
            <p:ph type="dt" sz="half" idx="10"/>
          </p:nvPr>
        </p:nvSpPr>
        <p:spPr/>
        <p:txBody>
          <a:bodyPr/>
          <a:lstStyle/>
          <a:p>
            <a:fld id="{40CC5B6F-E622-4F96-BF6B-7D60BACA79F5}" type="datetime1">
              <a:rPr lang="en-US" smtClean="0"/>
              <a:t>6/6/2022</a:t>
            </a:fld>
            <a:endParaRPr lang="en-US"/>
          </a:p>
        </p:txBody>
      </p:sp>
      <p:sp>
        <p:nvSpPr>
          <p:cNvPr id="14" name="Footer Placeholder 13">
            <a:extLst>
              <a:ext uri="{FF2B5EF4-FFF2-40B4-BE49-F238E27FC236}">
                <a16:creationId xmlns:a16="http://schemas.microsoft.com/office/drawing/2014/main" id="{ADC9A479-2A13-4C7B-99FE-5D25BB62B78B}"/>
              </a:ext>
            </a:extLst>
          </p:cNvPr>
          <p:cNvSpPr>
            <a:spLocks noGrp="1"/>
          </p:cNvSpPr>
          <p:nvPr>
            <p:ph type="ftr" sz="quarter" idx="11"/>
          </p:nvPr>
        </p:nvSpPr>
        <p:spPr/>
        <p:txBody>
          <a:bodyPr/>
          <a:lstStyle/>
          <a:p>
            <a:r>
              <a:rPr lang="en-US"/>
              <a:t>Thực hành 01 - IT3040 - Con trỏ và cấp phát động</a:t>
            </a:r>
          </a:p>
        </p:txBody>
      </p:sp>
      <p:sp>
        <p:nvSpPr>
          <p:cNvPr id="15" name="Slide Number Placeholder 14">
            <a:extLst>
              <a:ext uri="{FF2B5EF4-FFF2-40B4-BE49-F238E27FC236}">
                <a16:creationId xmlns:a16="http://schemas.microsoft.com/office/drawing/2014/main" id="{597CBD9D-249D-407D-B7F1-E8429162E15D}"/>
              </a:ext>
            </a:extLst>
          </p:cNvPr>
          <p:cNvSpPr>
            <a:spLocks noGrp="1"/>
          </p:cNvSpPr>
          <p:nvPr>
            <p:ph type="sldNum" sz="quarter" idx="12"/>
          </p:nvPr>
        </p:nvSpPr>
        <p:spPr/>
        <p:txBody>
          <a:bodyPr/>
          <a:lstStyle/>
          <a:p>
            <a:fld id="{0D945AA7-9227-473E-91B8-199BC24B6000}" type="slidenum">
              <a:rPr lang="en-US" smtClean="0"/>
              <a:t>13</a:t>
            </a:fld>
            <a:endParaRPr lang="en-US"/>
          </a:p>
        </p:txBody>
      </p:sp>
    </p:spTree>
    <p:extLst>
      <p:ext uri="{BB962C8B-B14F-4D97-AF65-F5344CB8AC3E}">
        <p14:creationId xmlns:p14="http://schemas.microsoft.com/office/powerpoint/2010/main" val="270104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DADF-CC7B-4382-A7D6-BD8576A6D863}"/>
              </a:ext>
            </a:extLst>
          </p:cNvPr>
          <p:cNvSpPr>
            <a:spLocks noGrp="1"/>
          </p:cNvSpPr>
          <p:nvPr>
            <p:ph type="title"/>
          </p:nvPr>
        </p:nvSpPr>
        <p:spPr/>
        <p:txBody>
          <a:bodyPr/>
          <a:lstStyle/>
          <a:p>
            <a:r>
              <a:rPr lang="en-US" dirty="0" err="1"/>
              <a:t>Mảng</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3B521AF5-26BF-462D-A537-7E257D0D9DE2}"/>
              </a:ext>
            </a:extLst>
          </p:cNvPr>
          <p:cNvSpPr>
            <a:spLocks noGrp="1"/>
          </p:cNvSpPr>
          <p:nvPr>
            <p:ph idx="1"/>
          </p:nvPr>
        </p:nvSpPr>
        <p:spPr>
          <a:xfrm>
            <a:off x="748144" y="1801091"/>
            <a:ext cx="10605655" cy="3232727"/>
          </a:xfrm>
        </p:spPr>
        <p:txBody>
          <a:bodyPr/>
          <a:lstStyle/>
          <a:p>
            <a:pPr algn="just"/>
            <a:r>
              <a:rPr lang="vi-VN" dirty="0"/>
              <a:t>Mỗi biến con trỏ là một biến đơn. Ta có thể tạo mảng của các con trỏ với mỗi phần tử của mảng là một con trỏ.</a:t>
            </a:r>
          </a:p>
          <a:p>
            <a:pPr algn="just"/>
            <a:r>
              <a:rPr lang="vi-VN" dirty="0"/>
              <a:t>Cú pháp:</a:t>
            </a:r>
          </a:p>
          <a:p>
            <a:pPr marL="457200" lvl="1" indent="0" algn="just">
              <a:buNone/>
            </a:pPr>
            <a:r>
              <a:rPr lang="en-US" dirty="0"/>
              <a:t>	</a:t>
            </a:r>
            <a:r>
              <a:rPr lang="vi-VN" dirty="0">
                <a:solidFill>
                  <a:srgbClr val="FF0000"/>
                </a:solidFill>
              </a:rPr>
              <a:t>type *pointerArray[elements];</a:t>
            </a:r>
          </a:p>
          <a:p>
            <a:pPr lvl="1" algn="just"/>
            <a:r>
              <a:rPr lang="vi-VN" dirty="0">
                <a:solidFill>
                  <a:srgbClr val="0070C0"/>
                </a:solidFill>
              </a:rPr>
              <a:t>type</a:t>
            </a:r>
            <a:r>
              <a:rPr lang="vi-VN" dirty="0"/>
              <a:t>: kiểu dữ liệu mà các con trỏ phần tử trỏ đến.</a:t>
            </a:r>
          </a:p>
          <a:p>
            <a:pPr lvl="1" algn="just"/>
            <a:r>
              <a:rPr lang="vi-VN" dirty="0">
                <a:solidFill>
                  <a:srgbClr val="0070C0"/>
                </a:solidFill>
              </a:rPr>
              <a:t>pointerArray</a:t>
            </a:r>
            <a:r>
              <a:rPr lang="vi-VN" dirty="0"/>
              <a:t>: tên mảng con trỏ.</a:t>
            </a:r>
          </a:p>
          <a:p>
            <a:pPr lvl="1" algn="just"/>
            <a:r>
              <a:rPr lang="vi-VN" dirty="0">
                <a:solidFill>
                  <a:srgbClr val="0070C0"/>
                </a:solidFill>
              </a:rPr>
              <a:t>elements</a:t>
            </a:r>
            <a:r>
              <a:rPr lang="vi-VN" dirty="0"/>
              <a:t>: số phần tử của mảng con trỏ.</a:t>
            </a:r>
          </a:p>
        </p:txBody>
      </p:sp>
      <p:sp>
        <p:nvSpPr>
          <p:cNvPr id="5" name="Date Placeholder 4">
            <a:extLst>
              <a:ext uri="{FF2B5EF4-FFF2-40B4-BE49-F238E27FC236}">
                <a16:creationId xmlns:a16="http://schemas.microsoft.com/office/drawing/2014/main" id="{4B2517F6-4740-4EFF-ADD2-4E43DB94F17B}"/>
              </a:ext>
            </a:extLst>
          </p:cNvPr>
          <p:cNvSpPr>
            <a:spLocks noGrp="1"/>
          </p:cNvSpPr>
          <p:nvPr>
            <p:ph type="dt" sz="half" idx="10"/>
          </p:nvPr>
        </p:nvSpPr>
        <p:spPr/>
        <p:txBody>
          <a:bodyPr/>
          <a:lstStyle/>
          <a:p>
            <a:fld id="{DDE19119-025A-417E-AE21-A55B4F3F5A51}" type="datetime1">
              <a:rPr lang="en-US" smtClean="0"/>
              <a:t>6/6/2022</a:t>
            </a:fld>
            <a:endParaRPr lang="en-US"/>
          </a:p>
        </p:txBody>
      </p:sp>
      <p:sp>
        <p:nvSpPr>
          <p:cNvPr id="6" name="Footer Placeholder 5">
            <a:extLst>
              <a:ext uri="{FF2B5EF4-FFF2-40B4-BE49-F238E27FC236}">
                <a16:creationId xmlns:a16="http://schemas.microsoft.com/office/drawing/2014/main" id="{F9D0CC70-1514-4365-A09D-80B61B964259}"/>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470F2534-831B-4C5B-86D5-3D4FB493577F}"/>
              </a:ext>
            </a:extLst>
          </p:cNvPr>
          <p:cNvSpPr>
            <a:spLocks noGrp="1"/>
          </p:cNvSpPr>
          <p:nvPr>
            <p:ph type="sldNum" sz="quarter" idx="12"/>
          </p:nvPr>
        </p:nvSpPr>
        <p:spPr/>
        <p:txBody>
          <a:bodyPr/>
          <a:lstStyle/>
          <a:p>
            <a:fld id="{0D945AA7-9227-473E-91B8-199BC24B6000}" type="slidenum">
              <a:rPr lang="en-US" smtClean="0"/>
              <a:t>14</a:t>
            </a:fld>
            <a:endParaRPr lang="en-US"/>
          </a:p>
        </p:txBody>
      </p:sp>
    </p:spTree>
    <p:extLst>
      <p:ext uri="{BB962C8B-B14F-4D97-AF65-F5344CB8AC3E}">
        <p14:creationId xmlns:p14="http://schemas.microsoft.com/office/powerpoint/2010/main" val="109867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D729-EFC0-4F77-9B83-2C5D7EF3A6D1}"/>
              </a:ext>
            </a:extLst>
          </p:cNvPr>
          <p:cNvSpPr>
            <a:spLocks noGrp="1"/>
          </p:cNvSpPr>
          <p:nvPr>
            <p:ph type="title"/>
          </p:nvPr>
        </p:nvSpPr>
        <p:spPr/>
        <p:txBody>
          <a:bodyPr/>
          <a:lstStyle/>
          <a:p>
            <a:r>
              <a:rPr lang="en-US" dirty="0"/>
              <a:t>3. </a:t>
            </a:r>
            <a:r>
              <a:rPr lang="en-US" dirty="0" err="1"/>
              <a:t>Cấp</a:t>
            </a:r>
            <a:r>
              <a:rPr lang="en-US" dirty="0"/>
              <a:t> </a:t>
            </a:r>
            <a:r>
              <a:rPr lang="en-US" dirty="0" err="1"/>
              <a:t>phát</a:t>
            </a:r>
            <a:r>
              <a:rPr lang="en-US" dirty="0"/>
              <a:t> </a:t>
            </a:r>
            <a:r>
              <a:rPr lang="en-US" dirty="0" err="1"/>
              <a:t>động</a:t>
            </a:r>
            <a:endParaRPr lang="en-US" dirty="0"/>
          </a:p>
        </p:txBody>
      </p:sp>
      <p:sp>
        <p:nvSpPr>
          <p:cNvPr id="4" name="Content Placeholder 2">
            <a:extLst>
              <a:ext uri="{FF2B5EF4-FFF2-40B4-BE49-F238E27FC236}">
                <a16:creationId xmlns:a16="http://schemas.microsoft.com/office/drawing/2014/main" id="{A9066450-3163-490F-A81B-FC2B31024347}"/>
              </a:ext>
            </a:extLst>
          </p:cNvPr>
          <p:cNvSpPr>
            <a:spLocks noGrp="1"/>
          </p:cNvSpPr>
          <p:nvPr>
            <p:ph idx="1"/>
          </p:nvPr>
        </p:nvSpPr>
        <p:spPr>
          <a:xfrm>
            <a:off x="932872" y="1690688"/>
            <a:ext cx="10704945" cy="4229821"/>
          </a:xfrm>
        </p:spPr>
        <p:txBody>
          <a:bodyPr/>
          <a:lstStyle/>
          <a:p>
            <a:r>
              <a:rPr lang="en-US" dirty="0"/>
              <a:t>C</a:t>
            </a:r>
            <a:r>
              <a:rPr lang="vi-VN" dirty="0"/>
              <a:t>ác chương trình </a:t>
            </a:r>
            <a:r>
              <a:rPr lang="en-US" dirty="0" err="1"/>
              <a:t>trước</a:t>
            </a:r>
            <a:r>
              <a:rPr lang="en-US" dirty="0"/>
              <a:t> </a:t>
            </a:r>
            <a:r>
              <a:rPr lang="en-US" dirty="0" err="1"/>
              <a:t>đây</a:t>
            </a:r>
            <a:r>
              <a:rPr lang="en-US" dirty="0"/>
              <a:t> k</a:t>
            </a:r>
            <a:r>
              <a:rPr lang="vi-VN" dirty="0"/>
              <a:t>ích cỡ </a:t>
            </a:r>
            <a:r>
              <a:rPr lang="en-US" dirty="0" err="1"/>
              <a:t>vùng</a:t>
            </a:r>
            <a:r>
              <a:rPr lang="en-US" dirty="0"/>
              <a:t> </a:t>
            </a:r>
            <a:r>
              <a:rPr lang="en-US" dirty="0" err="1"/>
              <a:t>nhớ</a:t>
            </a:r>
            <a:r>
              <a:rPr lang="en-US" dirty="0"/>
              <a:t> </a:t>
            </a:r>
            <a:r>
              <a:rPr lang="en-US" dirty="0" err="1"/>
              <a:t>khai</a:t>
            </a:r>
            <a:r>
              <a:rPr lang="en-US" dirty="0"/>
              <a:t> </a:t>
            </a:r>
            <a:r>
              <a:rPr lang="en-US" dirty="0" err="1"/>
              <a:t>báo</a:t>
            </a:r>
            <a:r>
              <a:rPr lang="en-US" dirty="0"/>
              <a:t> </a:t>
            </a:r>
            <a:r>
              <a:rPr lang="en-US" dirty="0" err="1"/>
              <a:t>là</a:t>
            </a:r>
            <a:r>
              <a:rPr lang="en-US" dirty="0"/>
              <a:t> </a:t>
            </a:r>
            <a:r>
              <a:rPr lang="vi-VN" dirty="0">
                <a:solidFill>
                  <a:srgbClr val="FF0000"/>
                </a:solidFill>
              </a:rPr>
              <a:t>cố định và không thể thay đổi trong thời gian chương trình chạy</a:t>
            </a:r>
            <a:r>
              <a:rPr lang="vi-VN" dirty="0"/>
              <a:t>.</a:t>
            </a:r>
            <a:endParaRPr lang="en-US" dirty="0"/>
          </a:p>
          <a:p>
            <a:r>
              <a:rPr lang="en-US" dirty="0" err="1"/>
              <a:t>Tuy</a:t>
            </a:r>
            <a:r>
              <a:rPr lang="en-US" dirty="0"/>
              <a:t> </a:t>
            </a:r>
            <a:r>
              <a:rPr lang="en-US" dirty="0" err="1"/>
              <a:t>nhiên</a:t>
            </a:r>
            <a:r>
              <a:rPr lang="vi-VN" dirty="0"/>
              <a:t> chúng ta cần một lượng bộ nhớ mà </a:t>
            </a:r>
            <a:r>
              <a:rPr lang="vi-VN" dirty="0">
                <a:solidFill>
                  <a:srgbClr val="FF0000"/>
                </a:solidFill>
              </a:rPr>
              <a:t>kích cỡ của nó chỉ có thể được xác định khi chương trình chạy</a:t>
            </a:r>
            <a:r>
              <a:rPr lang="vi-VN" dirty="0"/>
              <a:t>, ví dụ như trong trường hợp chúng ta nhận thông tin từ người dùng để xác định lượng bộ nhớ cần thiết.</a:t>
            </a:r>
            <a:r>
              <a:rPr lang="en-US" dirty="0"/>
              <a:t>???</a:t>
            </a:r>
            <a:endParaRPr lang="vi-VN" dirty="0"/>
          </a:p>
          <a:p>
            <a:r>
              <a:rPr lang="vi-VN" dirty="0"/>
              <a:t>Giải pháp ở đây chính là </a:t>
            </a:r>
            <a:r>
              <a:rPr lang="vi-VN" i="1" dirty="0">
                <a:solidFill>
                  <a:srgbClr val="FF0000"/>
                </a:solidFill>
              </a:rPr>
              <a:t>bộ nhớ động</a:t>
            </a:r>
            <a:endParaRPr lang="en-US" i="1" dirty="0">
              <a:solidFill>
                <a:srgbClr val="FF0000"/>
              </a:solidFill>
            </a:endParaRPr>
          </a:p>
          <a:p>
            <a:r>
              <a:rPr lang="vi-VN" dirty="0">
                <a:solidFill>
                  <a:schemeClr val="tx1">
                    <a:lumMod val="95000"/>
                    <a:lumOff val="5000"/>
                  </a:schemeClr>
                </a:solidFill>
              </a:rPr>
              <a:t>C/C++ hỗ trợ hai hệ thống cấp phát động: một hệ thống được định nghĩa bởi C và một được định nghĩa bởi C++.</a:t>
            </a:r>
          </a:p>
          <a:p>
            <a:endParaRPr lang="vi-VN" dirty="0">
              <a:solidFill>
                <a:srgbClr val="FF0000"/>
              </a:solidFill>
            </a:endParaRPr>
          </a:p>
        </p:txBody>
      </p:sp>
      <p:sp>
        <p:nvSpPr>
          <p:cNvPr id="5" name="Date Placeholder 4">
            <a:extLst>
              <a:ext uri="{FF2B5EF4-FFF2-40B4-BE49-F238E27FC236}">
                <a16:creationId xmlns:a16="http://schemas.microsoft.com/office/drawing/2014/main" id="{B4BFEBC0-0CDE-43AA-A012-FE595C3BC56C}"/>
              </a:ext>
            </a:extLst>
          </p:cNvPr>
          <p:cNvSpPr>
            <a:spLocks noGrp="1"/>
          </p:cNvSpPr>
          <p:nvPr>
            <p:ph type="dt" sz="half" idx="10"/>
          </p:nvPr>
        </p:nvSpPr>
        <p:spPr/>
        <p:txBody>
          <a:bodyPr/>
          <a:lstStyle/>
          <a:p>
            <a:fld id="{29A9C904-877F-4B63-A36F-8D67D08CEBFA}" type="datetime1">
              <a:rPr lang="en-US" smtClean="0"/>
              <a:t>6/6/2022</a:t>
            </a:fld>
            <a:endParaRPr lang="en-US"/>
          </a:p>
        </p:txBody>
      </p:sp>
      <p:sp>
        <p:nvSpPr>
          <p:cNvPr id="6" name="Footer Placeholder 5">
            <a:extLst>
              <a:ext uri="{FF2B5EF4-FFF2-40B4-BE49-F238E27FC236}">
                <a16:creationId xmlns:a16="http://schemas.microsoft.com/office/drawing/2014/main" id="{87909E92-A31A-4DAF-8C9F-11AED32DC5CF}"/>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7B9C9D88-ECA5-41A0-9FB3-0CC2217E0DAC}"/>
              </a:ext>
            </a:extLst>
          </p:cNvPr>
          <p:cNvSpPr>
            <a:spLocks noGrp="1"/>
          </p:cNvSpPr>
          <p:nvPr>
            <p:ph type="sldNum" sz="quarter" idx="12"/>
          </p:nvPr>
        </p:nvSpPr>
        <p:spPr/>
        <p:txBody>
          <a:bodyPr/>
          <a:lstStyle/>
          <a:p>
            <a:fld id="{0D945AA7-9227-473E-91B8-199BC24B6000}" type="slidenum">
              <a:rPr lang="en-US" smtClean="0"/>
              <a:t>15</a:t>
            </a:fld>
            <a:endParaRPr lang="en-US"/>
          </a:p>
        </p:txBody>
      </p:sp>
    </p:spTree>
    <p:extLst>
      <p:ext uri="{BB962C8B-B14F-4D97-AF65-F5344CB8AC3E}">
        <p14:creationId xmlns:p14="http://schemas.microsoft.com/office/powerpoint/2010/main" val="1771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E38E-459C-48DD-99C1-BBC4E53113D0}"/>
              </a:ext>
            </a:extLst>
          </p:cNvPr>
          <p:cNvSpPr>
            <a:spLocks noGrp="1"/>
          </p:cNvSpPr>
          <p:nvPr>
            <p:ph type="title"/>
          </p:nvPr>
        </p:nvSpPr>
        <p:spPr>
          <a:xfrm>
            <a:off x="838199" y="365125"/>
            <a:ext cx="10772775" cy="1325563"/>
          </a:xfrm>
        </p:spPr>
        <p:txBody>
          <a:bodyPr>
            <a:normAutofit/>
          </a:bodyPr>
          <a:lstStyle/>
          <a:p>
            <a:r>
              <a:rPr lang="en-US" sz="4000" dirty="0" err="1"/>
              <a:t>Sự</a:t>
            </a:r>
            <a:r>
              <a:rPr lang="en-US" sz="4000" dirty="0"/>
              <a:t> </a:t>
            </a:r>
            <a:r>
              <a:rPr lang="en-US" sz="4000" dirty="0" err="1"/>
              <a:t>khác</a:t>
            </a:r>
            <a:r>
              <a:rPr lang="en-US" sz="4000" dirty="0"/>
              <a:t> </a:t>
            </a:r>
            <a:r>
              <a:rPr lang="en-US" sz="4000" dirty="0" err="1"/>
              <a:t>biệt</a:t>
            </a:r>
            <a:r>
              <a:rPr lang="en-US" sz="4000" dirty="0"/>
              <a:t> </a:t>
            </a:r>
            <a:r>
              <a:rPr lang="en-US" sz="4000" dirty="0" err="1"/>
              <a:t>giữa</a:t>
            </a:r>
            <a:r>
              <a:rPr lang="en-US" sz="4000" dirty="0"/>
              <a:t> </a:t>
            </a:r>
            <a:r>
              <a:rPr lang="en-US" sz="4000" dirty="0" err="1"/>
              <a:t>cấp</a:t>
            </a:r>
            <a:r>
              <a:rPr lang="en-US" sz="4000" dirty="0"/>
              <a:t> </a:t>
            </a:r>
            <a:r>
              <a:rPr lang="en-US" sz="4000" dirty="0" err="1"/>
              <a:t>phát</a:t>
            </a:r>
            <a:r>
              <a:rPr lang="en-US" sz="4000" dirty="0"/>
              <a:t> </a:t>
            </a:r>
            <a:r>
              <a:rPr lang="en-US" sz="4000" dirty="0" err="1"/>
              <a:t>bộ</a:t>
            </a:r>
            <a:r>
              <a:rPr lang="en-US" sz="4000" dirty="0"/>
              <a:t> </a:t>
            </a:r>
            <a:r>
              <a:rPr lang="en-US" sz="4000" dirty="0" err="1"/>
              <a:t>nhớ</a:t>
            </a:r>
            <a:r>
              <a:rPr lang="en-US" sz="4000" dirty="0"/>
              <a:t> </a:t>
            </a:r>
            <a:r>
              <a:rPr lang="en-US" sz="4000" dirty="0" err="1"/>
              <a:t>động</a:t>
            </a:r>
            <a:r>
              <a:rPr lang="en-US" sz="4000" dirty="0"/>
              <a:t> </a:t>
            </a:r>
            <a:r>
              <a:rPr lang="en-US" sz="4000" dirty="0" err="1"/>
              <a:t>và</a:t>
            </a:r>
            <a:r>
              <a:rPr lang="en-US" sz="4000" dirty="0"/>
              <a:t> </a:t>
            </a:r>
            <a:r>
              <a:rPr lang="en-US" sz="4000" dirty="0" err="1"/>
              <a:t>tĩnh</a:t>
            </a:r>
            <a:endParaRPr lang="en-US" sz="4000" dirty="0"/>
          </a:p>
        </p:txBody>
      </p:sp>
      <p:graphicFrame>
        <p:nvGraphicFramePr>
          <p:cNvPr id="7" name="Content Placeholder 6">
            <a:extLst>
              <a:ext uri="{FF2B5EF4-FFF2-40B4-BE49-F238E27FC236}">
                <a16:creationId xmlns:a16="http://schemas.microsoft.com/office/drawing/2014/main" id="{5353BA0C-A473-4F25-97ED-30A9DECD9B13}"/>
              </a:ext>
            </a:extLst>
          </p:cNvPr>
          <p:cNvGraphicFramePr>
            <a:graphicFrameLocks noGrp="1"/>
          </p:cNvGraphicFramePr>
          <p:nvPr>
            <p:ph idx="1"/>
            <p:extLst>
              <p:ext uri="{D42A27DB-BD31-4B8C-83A1-F6EECF244321}">
                <p14:modId xmlns:p14="http://schemas.microsoft.com/office/powerpoint/2010/main" val="80319491"/>
              </p:ext>
            </p:extLst>
          </p:nvPr>
        </p:nvGraphicFramePr>
        <p:xfrm>
          <a:off x="1349375" y="1603953"/>
          <a:ext cx="10106025" cy="4423029"/>
        </p:xfrm>
        <a:graphic>
          <a:graphicData uri="http://schemas.openxmlformats.org/drawingml/2006/table">
            <a:tbl>
              <a:tblPr/>
              <a:tblGrid>
                <a:gridCol w="4962525">
                  <a:extLst>
                    <a:ext uri="{9D8B030D-6E8A-4147-A177-3AD203B41FA5}">
                      <a16:colId xmlns:a16="http://schemas.microsoft.com/office/drawing/2014/main" val="4192623924"/>
                    </a:ext>
                  </a:extLst>
                </a:gridCol>
                <a:gridCol w="5143500">
                  <a:extLst>
                    <a:ext uri="{9D8B030D-6E8A-4147-A177-3AD203B41FA5}">
                      <a16:colId xmlns:a16="http://schemas.microsoft.com/office/drawing/2014/main" val="3167193356"/>
                    </a:ext>
                  </a:extLst>
                </a:gridCol>
              </a:tblGrid>
              <a:tr h="259008">
                <a:tc>
                  <a:txBody>
                    <a:bodyPr/>
                    <a:lstStyle/>
                    <a:p>
                      <a:pPr algn="ctr"/>
                      <a:r>
                        <a:rPr lang="en-US" sz="2000" b="1" dirty="0" err="1">
                          <a:effectLst/>
                        </a:rPr>
                        <a:t>Cấp</a:t>
                      </a:r>
                      <a:r>
                        <a:rPr lang="en-US" sz="2000" b="1" dirty="0">
                          <a:effectLst/>
                        </a:rPr>
                        <a:t> </a:t>
                      </a:r>
                      <a:r>
                        <a:rPr lang="en-US" sz="2000" b="1" dirty="0" err="1">
                          <a:effectLst/>
                        </a:rPr>
                        <a:t>phát</a:t>
                      </a:r>
                      <a:r>
                        <a:rPr lang="en-US" sz="2000" b="1" dirty="0">
                          <a:effectLst/>
                        </a:rPr>
                        <a:t> </a:t>
                      </a:r>
                      <a:r>
                        <a:rPr lang="en-US" sz="2000" b="1" dirty="0" err="1">
                          <a:effectLst/>
                        </a:rPr>
                        <a:t>bộ</a:t>
                      </a:r>
                      <a:r>
                        <a:rPr lang="en-US" sz="2000" b="1" dirty="0">
                          <a:effectLst/>
                        </a:rPr>
                        <a:t> </a:t>
                      </a:r>
                      <a:r>
                        <a:rPr lang="en-US" sz="2000" b="1" dirty="0" err="1">
                          <a:effectLst/>
                        </a:rPr>
                        <a:t>nhớ</a:t>
                      </a:r>
                      <a:r>
                        <a:rPr lang="en-US" sz="2000" b="1" dirty="0">
                          <a:effectLst/>
                        </a:rPr>
                        <a:t> </a:t>
                      </a:r>
                      <a:r>
                        <a:rPr lang="en-US" sz="2000" b="1" dirty="0" err="1">
                          <a:effectLst/>
                        </a:rPr>
                        <a:t>tĩnh</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sz="2000" b="1" dirty="0" err="1">
                          <a:effectLst/>
                        </a:rPr>
                        <a:t>Cấp</a:t>
                      </a:r>
                      <a:r>
                        <a:rPr lang="en-US" sz="2000" b="1" dirty="0">
                          <a:effectLst/>
                        </a:rPr>
                        <a:t> </a:t>
                      </a:r>
                      <a:r>
                        <a:rPr lang="en-US" sz="2000" b="1" dirty="0" err="1">
                          <a:effectLst/>
                        </a:rPr>
                        <a:t>phát</a:t>
                      </a:r>
                      <a:r>
                        <a:rPr lang="en-US" sz="2000" b="1" dirty="0">
                          <a:effectLst/>
                        </a:rPr>
                        <a:t> </a:t>
                      </a:r>
                      <a:r>
                        <a:rPr lang="en-US" sz="2000" b="1" dirty="0" err="1">
                          <a:effectLst/>
                        </a:rPr>
                        <a:t>bộ</a:t>
                      </a:r>
                      <a:r>
                        <a:rPr lang="en-US" sz="2000" b="1" dirty="0">
                          <a:effectLst/>
                        </a:rPr>
                        <a:t> </a:t>
                      </a:r>
                      <a:r>
                        <a:rPr lang="en-US" sz="2000" b="1" dirty="0" err="1">
                          <a:effectLst/>
                        </a:rPr>
                        <a:t>nhớ</a:t>
                      </a:r>
                      <a:r>
                        <a:rPr lang="en-US" sz="2000" b="1" dirty="0">
                          <a:effectLst/>
                        </a:rPr>
                        <a:t> </a:t>
                      </a:r>
                      <a:r>
                        <a:rPr lang="en-US" sz="2000" b="1" dirty="0" err="1">
                          <a:effectLst/>
                        </a:rPr>
                        <a:t>động</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6305763"/>
                  </a:ext>
                </a:extLst>
              </a:tr>
              <a:tr h="958330">
                <a:tc>
                  <a:txBody>
                    <a:bodyPr/>
                    <a:lstStyle/>
                    <a:p>
                      <a:r>
                        <a:rPr lang="vi-VN" sz="2000" dirty="0" err="1">
                          <a:effectLst/>
                        </a:rPr>
                        <a:t>Bộ</a:t>
                      </a:r>
                      <a:r>
                        <a:rPr lang="vi-VN" sz="2000" dirty="0">
                          <a:effectLst/>
                        </a:rPr>
                        <a:t> </a:t>
                      </a:r>
                      <a:r>
                        <a:rPr lang="vi-VN" sz="2000" dirty="0" err="1">
                          <a:effectLst/>
                        </a:rPr>
                        <a:t>nhớ</a:t>
                      </a:r>
                      <a:r>
                        <a:rPr lang="vi-VN" sz="2000" dirty="0">
                          <a:effectLst/>
                        </a:rPr>
                        <a:t> </a:t>
                      </a:r>
                      <a:r>
                        <a:rPr lang="vi-VN" sz="2000" dirty="0" err="1">
                          <a:effectLst/>
                        </a:rPr>
                        <a:t>được</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trước</a:t>
                      </a:r>
                      <a:r>
                        <a:rPr lang="vi-VN" sz="2000" dirty="0">
                          <a:effectLst/>
                        </a:rPr>
                        <a:t> khi </a:t>
                      </a:r>
                      <a:r>
                        <a:rPr lang="vi-VN" sz="2000" dirty="0" err="1">
                          <a:effectLst/>
                        </a:rPr>
                        <a:t>chạy</a:t>
                      </a:r>
                      <a:r>
                        <a:rPr lang="vi-VN" sz="2000" dirty="0">
                          <a:effectLst/>
                        </a:rPr>
                        <a:t> chương </a:t>
                      </a:r>
                      <a:r>
                        <a:rPr lang="vi-VN" sz="2000" dirty="0" err="1">
                          <a:effectLst/>
                        </a:rPr>
                        <a:t>trình</a:t>
                      </a:r>
                      <a:r>
                        <a:rPr lang="vi-VN" sz="2000" dirty="0">
                          <a:effectLst/>
                        </a:rPr>
                        <a:t> (trong </a:t>
                      </a:r>
                      <a:r>
                        <a:rPr lang="vi-VN" sz="2000" dirty="0" err="1">
                          <a:effectLst/>
                        </a:rPr>
                        <a:t>quá</a:t>
                      </a:r>
                      <a:r>
                        <a:rPr lang="vi-VN" sz="2000" dirty="0">
                          <a:effectLst/>
                        </a:rPr>
                        <a:t> </a:t>
                      </a:r>
                      <a:r>
                        <a:rPr lang="vi-VN" sz="2000" dirty="0" err="1">
                          <a:effectLst/>
                        </a:rPr>
                        <a:t>trình</a:t>
                      </a:r>
                      <a:r>
                        <a:rPr lang="vi-VN" sz="2000" dirty="0">
                          <a:effectLst/>
                        </a:rPr>
                        <a:t> biên </a:t>
                      </a:r>
                      <a:r>
                        <a:rPr lang="vi-VN" sz="2000" dirty="0" err="1">
                          <a:effectLst/>
                        </a:rPr>
                        <a:t>dịch</a:t>
                      </a:r>
                      <a:r>
                        <a:rPr lang="vi-VN" sz="2000" dirty="0">
                          <a:effectLst/>
                        </a:rPr>
                        <a:t>)</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a:effectLst/>
                        </a:rPr>
                        <a:t>Bộ nhớ được cấp phát trong quá trình chạy chương trình.</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15996258"/>
                  </a:ext>
                </a:extLst>
              </a:tr>
              <a:tr h="958330">
                <a:tc>
                  <a:txBody>
                    <a:bodyPr/>
                    <a:lstStyle/>
                    <a:p>
                      <a:r>
                        <a:rPr lang="vi-VN" sz="2000" dirty="0">
                          <a:effectLst/>
                        </a:rPr>
                        <a:t>Không </a:t>
                      </a:r>
                      <a:r>
                        <a:rPr lang="vi-VN" sz="2000" dirty="0" err="1">
                          <a:effectLst/>
                        </a:rPr>
                        <a:t>thể</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hay phân </a:t>
                      </a:r>
                      <a:r>
                        <a:rPr lang="vi-VN" sz="2000" dirty="0" err="1">
                          <a:effectLst/>
                        </a:rPr>
                        <a:t>bổ</a:t>
                      </a:r>
                      <a:r>
                        <a:rPr lang="vi-VN" sz="2000" dirty="0">
                          <a:effectLst/>
                        </a:rPr>
                        <a:t> </a:t>
                      </a:r>
                      <a:r>
                        <a:rPr lang="vi-VN" sz="2000" dirty="0" err="1">
                          <a:effectLst/>
                        </a:rPr>
                        <a:t>lại</a:t>
                      </a:r>
                      <a:r>
                        <a:rPr lang="vi-VN" sz="2000" dirty="0">
                          <a:effectLst/>
                        </a:rPr>
                        <a:t> </a:t>
                      </a:r>
                      <a:r>
                        <a:rPr lang="vi-VN" sz="2000" dirty="0" err="1">
                          <a:effectLst/>
                        </a:rPr>
                        <a:t>bộ</a:t>
                      </a:r>
                      <a:r>
                        <a:rPr lang="vi-VN" sz="2000" dirty="0">
                          <a:effectLst/>
                        </a:rPr>
                        <a:t> </a:t>
                      </a:r>
                      <a:r>
                        <a:rPr lang="vi-VN" sz="2000" dirty="0" err="1">
                          <a:effectLst/>
                        </a:rPr>
                        <a:t>nhớ</a:t>
                      </a:r>
                      <a:r>
                        <a:rPr lang="vi-VN" sz="2000" dirty="0">
                          <a:effectLst/>
                        </a:rPr>
                        <a:t> trong khi </a:t>
                      </a:r>
                      <a:r>
                        <a:rPr lang="vi-VN" sz="2000" dirty="0" err="1">
                          <a:effectLst/>
                        </a:rPr>
                        <a:t>chạy</a:t>
                      </a:r>
                      <a:r>
                        <a:rPr lang="vi-VN" sz="2000" dirty="0">
                          <a:effectLst/>
                        </a:rPr>
                        <a:t> chương </a:t>
                      </a:r>
                      <a:r>
                        <a:rPr lang="vi-VN" sz="2000" dirty="0" err="1">
                          <a:effectLst/>
                        </a:rPr>
                        <a:t>trình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a:effectLst/>
                        </a:rPr>
                        <a:t>Cho phép quản lý, phân bổ hay giải phóng bộ nhớ trong khi chạy chương trình</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95678095"/>
                  </a:ext>
                </a:extLst>
              </a:tr>
              <a:tr h="958330">
                <a:tc>
                  <a:txBody>
                    <a:bodyPr/>
                    <a:lstStyle/>
                    <a:p>
                      <a:r>
                        <a:rPr lang="vi-VN" sz="2000" dirty="0" err="1">
                          <a:effectLst/>
                        </a:rPr>
                        <a:t>Vùng</a:t>
                      </a:r>
                      <a:r>
                        <a:rPr lang="vi-VN" sz="2000" dirty="0">
                          <a:effectLst/>
                        </a:rPr>
                        <a:t> </a:t>
                      </a:r>
                      <a:r>
                        <a:rPr lang="vi-VN" sz="2000" dirty="0" err="1">
                          <a:effectLst/>
                        </a:rPr>
                        <a:t>nhớ</a:t>
                      </a:r>
                      <a:r>
                        <a:rPr lang="vi-VN" sz="2000" dirty="0">
                          <a:effectLst/>
                        </a:rPr>
                        <a:t> </a:t>
                      </a:r>
                      <a:r>
                        <a:rPr lang="vi-VN" sz="2000" dirty="0" err="1">
                          <a:effectLst/>
                        </a:rPr>
                        <a:t>được</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và</a:t>
                      </a:r>
                      <a:r>
                        <a:rPr lang="vi-VN" sz="2000" dirty="0">
                          <a:effectLst/>
                        </a:rPr>
                        <a:t> </a:t>
                      </a:r>
                      <a:r>
                        <a:rPr lang="vi-VN" sz="2000" dirty="0" err="1">
                          <a:effectLst/>
                        </a:rPr>
                        <a:t>tồn</a:t>
                      </a:r>
                      <a:r>
                        <a:rPr lang="vi-VN" sz="2000" dirty="0">
                          <a:effectLst/>
                        </a:rPr>
                        <a:t> </a:t>
                      </a:r>
                      <a:r>
                        <a:rPr lang="vi-VN" sz="2000" dirty="0" err="1">
                          <a:effectLst/>
                        </a:rPr>
                        <a:t>tại</a:t>
                      </a:r>
                      <a:r>
                        <a:rPr lang="vi-VN" sz="2000" dirty="0">
                          <a:effectLst/>
                        </a:rPr>
                        <a:t> cho </a:t>
                      </a:r>
                      <a:r>
                        <a:rPr lang="vi-VN" sz="2000" dirty="0" err="1">
                          <a:effectLst/>
                        </a:rPr>
                        <a:t>đến</a:t>
                      </a:r>
                      <a:r>
                        <a:rPr lang="vi-VN" sz="2000" dirty="0">
                          <a:effectLst/>
                        </a:rPr>
                        <a:t> khi </a:t>
                      </a:r>
                      <a:r>
                        <a:rPr lang="vi-VN" sz="2000" dirty="0" err="1">
                          <a:effectLst/>
                        </a:rPr>
                        <a:t>kết</a:t>
                      </a:r>
                      <a:r>
                        <a:rPr lang="vi-VN" sz="2000" dirty="0">
                          <a:effectLst/>
                        </a:rPr>
                        <a:t> </a:t>
                      </a:r>
                      <a:r>
                        <a:rPr lang="vi-VN" sz="2000" dirty="0" err="1">
                          <a:effectLst/>
                        </a:rPr>
                        <a:t>thúc</a:t>
                      </a:r>
                      <a:r>
                        <a:rPr lang="vi-VN" sz="2000" dirty="0">
                          <a:effectLst/>
                        </a:rPr>
                        <a:t> chương </a:t>
                      </a:r>
                      <a:r>
                        <a:rPr lang="vi-VN" sz="2000" dirty="0" err="1">
                          <a:effectLst/>
                        </a:rPr>
                        <a:t>trình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en-US" sz="2000" dirty="0" err="1">
                          <a:effectLst/>
                        </a:rPr>
                        <a:t>Chỉ</a:t>
                      </a:r>
                      <a:r>
                        <a:rPr lang="en-US" sz="2000" dirty="0">
                          <a:effectLst/>
                        </a:rPr>
                        <a:t> </a:t>
                      </a:r>
                      <a:r>
                        <a:rPr lang="en-US" sz="2000" dirty="0" err="1">
                          <a:effectLst/>
                        </a:rPr>
                        <a:t>cấp</a:t>
                      </a:r>
                      <a:r>
                        <a:rPr lang="en-US" sz="2000" dirty="0">
                          <a:effectLst/>
                        </a:rPr>
                        <a:t> </a:t>
                      </a:r>
                      <a:r>
                        <a:rPr lang="en-US" sz="2000" dirty="0" err="1">
                          <a:effectLst/>
                        </a:rPr>
                        <a:t>phát</a:t>
                      </a:r>
                      <a:r>
                        <a:rPr lang="en-US" sz="2000" dirty="0">
                          <a:effectLst/>
                        </a:rPr>
                        <a:t> </a:t>
                      </a:r>
                      <a:r>
                        <a:rPr lang="en-US" sz="2000" dirty="0" err="1">
                          <a:effectLst/>
                        </a:rPr>
                        <a:t>vùng</a:t>
                      </a:r>
                      <a:r>
                        <a:rPr lang="en-US" sz="2000" dirty="0">
                          <a:effectLst/>
                        </a:rPr>
                        <a:t> </a:t>
                      </a:r>
                      <a:r>
                        <a:rPr lang="en-US" sz="2000" dirty="0" err="1">
                          <a:effectLst/>
                        </a:rPr>
                        <a:t>nhớ</a:t>
                      </a:r>
                      <a:r>
                        <a:rPr lang="en-US" sz="2000" dirty="0">
                          <a:effectLst/>
                        </a:rPr>
                        <a:t> </a:t>
                      </a:r>
                      <a:r>
                        <a:rPr lang="en-US" sz="2000" dirty="0" err="1">
                          <a:effectLst/>
                        </a:rPr>
                        <a:t>khi</a:t>
                      </a:r>
                      <a:r>
                        <a:rPr lang="en-US" sz="2000" dirty="0">
                          <a:effectLst/>
                        </a:rPr>
                        <a:t> </a:t>
                      </a:r>
                      <a:r>
                        <a:rPr lang="en-US" sz="2000" dirty="0" err="1">
                          <a:effectLst/>
                        </a:rPr>
                        <a:t>cần</a:t>
                      </a:r>
                      <a:r>
                        <a:rPr lang="en-US" sz="2000" dirty="0">
                          <a:effectLst/>
                        </a:rPr>
                        <a:t> </a:t>
                      </a:r>
                      <a:r>
                        <a:rPr lang="en-US" sz="2000" dirty="0" err="1">
                          <a:effectLst/>
                        </a:rPr>
                        <a:t>sử</a:t>
                      </a:r>
                      <a:r>
                        <a:rPr lang="en-US" sz="2000" dirty="0">
                          <a:effectLst/>
                        </a:rPr>
                        <a:t> </a:t>
                      </a:r>
                      <a:r>
                        <a:rPr lang="en-US" sz="2000" dirty="0" err="1">
                          <a:effectLst/>
                        </a:rPr>
                        <a:t>dụng</a:t>
                      </a:r>
                      <a:r>
                        <a:rPr lang="en-US" sz="2000" dirty="0">
                          <a:effectLst/>
                        </a:rPr>
                        <a:t> </a:t>
                      </a:r>
                      <a:r>
                        <a:rPr lang="en-US" sz="2000" dirty="0" err="1">
                          <a:effectLst/>
                        </a:rPr>
                        <a:t>tới</a:t>
                      </a:r>
                      <a:endParaRPr lang="en-US"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943203753"/>
                  </a:ext>
                </a:extLst>
              </a:tr>
              <a:tr h="725223">
                <a:tc>
                  <a:txBody>
                    <a:bodyPr/>
                    <a:lstStyle/>
                    <a:p>
                      <a:r>
                        <a:rPr lang="vi-VN" sz="2000">
                          <a:effectLst/>
                        </a:rPr>
                        <a:t>Chương trình chạy nhanh hơn so với cấp phát động</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dirty="0">
                          <a:effectLst/>
                        </a:rPr>
                        <a:t>Chương </a:t>
                      </a:r>
                      <a:r>
                        <a:rPr lang="vi-VN" sz="2000" dirty="0" err="1">
                          <a:effectLst/>
                        </a:rPr>
                        <a:t>trình</a:t>
                      </a:r>
                      <a:r>
                        <a:rPr lang="vi-VN" sz="2000" dirty="0">
                          <a:effectLst/>
                        </a:rPr>
                        <a:t> </a:t>
                      </a:r>
                      <a:r>
                        <a:rPr lang="vi-VN" sz="2000" dirty="0" err="1">
                          <a:effectLst/>
                        </a:rPr>
                        <a:t>chạy</a:t>
                      </a:r>
                      <a:r>
                        <a:rPr lang="vi-VN" sz="2000" dirty="0">
                          <a:effectLst/>
                        </a:rPr>
                        <a:t> </a:t>
                      </a:r>
                      <a:r>
                        <a:rPr lang="vi-VN" sz="2000" dirty="0" err="1">
                          <a:effectLst/>
                        </a:rPr>
                        <a:t>chậm</a:t>
                      </a:r>
                      <a:r>
                        <a:rPr lang="vi-VN" sz="2000" dirty="0">
                          <a:effectLst/>
                        </a:rPr>
                        <a:t> hơn so </a:t>
                      </a:r>
                      <a:r>
                        <a:rPr lang="vi-VN" sz="2000" dirty="0" err="1">
                          <a:effectLst/>
                        </a:rPr>
                        <a:t>với</a:t>
                      </a:r>
                      <a:r>
                        <a:rPr lang="vi-VN" sz="2000" dirty="0">
                          <a:effectLst/>
                        </a:rPr>
                        <a:t> </a:t>
                      </a:r>
                      <a:r>
                        <a:rPr lang="vi-VN" sz="2000" dirty="0" err="1">
                          <a:effectLst/>
                        </a:rPr>
                        <a:t>cấp</a:t>
                      </a:r>
                      <a:r>
                        <a:rPr lang="vi-VN" sz="2000" dirty="0">
                          <a:effectLst/>
                        </a:rPr>
                        <a:t> </a:t>
                      </a:r>
                      <a:r>
                        <a:rPr lang="vi-VN" sz="2000" dirty="0" err="1">
                          <a:effectLst/>
                        </a:rPr>
                        <a:t>phát</a:t>
                      </a:r>
                      <a:r>
                        <a:rPr lang="vi-VN" sz="2000" dirty="0">
                          <a:effectLst/>
                        </a:rPr>
                        <a:t> </a:t>
                      </a:r>
                      <a:r>
                        <a:rPr lang="vi-VN" sz="2000" dirty="0" err="1">
                          <a:effectLst/>
                        </a:rPr>
                        <a:t>tĩnh</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75286220"/>
                  </a:ext>
                </a:extLst>
              </a:tr>
              <a:tr h="492116">
                <a:tc>
                  <a:txBody>
                    <a:bodyPr/>
                    <a:lstStyle/>
                    <a:p>
                      <a:r>
                        <a:rPr lang="vi-VN" sz="2000">
                          <a:effectLst/>
                        </a:rPr>
                        <a:t>Tốn nhiều không gian bộ nhớ hơn</a:t>
                      </a: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r>
                        <a:rPr lang="vi-VN" sz="2000" dirty="0" err="1">
                          <a:effectLst/>
                        </a:rPr>
                        <a:t>Tiết</a:t>
                      </a:r>
                      <a:r>
                        <a:rPr lang="vi-VN" sz="2000" dirty="0">
                          <a:effectLst/>
                        </a:rPr>
                        <a:t> </a:t>
                      </a:r>
                      <a:r>
                        <a:rPr lang="vi-VN" sz="2000" dirty="0" err="1">
                          <a:effectLst/>
                        </a:rPr>
                        <a:t>kiệm</a:t>
                      </a:r>
                      <a:r>
                        <a:rPr lang="vi-VN" sz="2000" dirty="0">
                          <a:effectLst/>
                        </a:rPr>
                        <a:t> </a:t>
                      </a:r>
                      <a:r>
                        <a:rPr lang="vi-VN" sz="2000" dirty="0" err="1">
                          <a:effectLst/>
                        </a:rPr>
                        <a:t>được</a:t>
                      </a:r>
                      <a:r>
                        <a:rPr lang="vi-VN" sz="2000" dirty="0">
                          <a:effectLst/>
                        </a:rPr>
                        <a:t> không gian </a:t>
                      </a:r>
                      <a:r>
                        <a:rPr lang="vi-VN" sz="2000" dirty="0" err="1">
                          <a:effectLst/>
                        </a:rPr>
                        <a:t>bộ</a:t>
                      </a:r>
                      <a:r>
                        <a:rPr lang="vi-VN" sz="2000" dirty="0">
                          <a:effectLst/>
                        </a:rPr>
                        <a:t> </a:t>
                      </a:r>
                      <a:r>
                        <a:rPr lang="vi-VN" sz="2000" dirty="0" err="1">
                          <a:effectLst/>
                        </a:rPr>
                        <a:t>nhớ</a:t>
                      </a:r>
                      <a:r>
                        <a:rPr lang="vi-VN" sz="2000" dirty="0">
                          <a:effectLst/>
                        </a:rPr>
                        <a:t> </a:t>
                      </a:r>
                      <a:r>
                        <a:rPr lang="vi-VN" sz="2000" dirty="0" err="1">
                          <a:effectLst/>
                        </a:rPr>
                        <a:t>sử</a:t>
                      </a:r>
                      <a:r>
                        <a:rPr lang="vi-VN" sz="2000" dirty="0">
                          <a:effectLst/>
                        </a:rPr>
                        <a:t> </a:t>
                      </a:r>
                      <a:r>
                        <a:rPr lang="vi-VN" sz="2000" dirty="0" err="1">
                          <a:effectLst/>
                        </a:rPr>
                        <a:t>dụng</a:t>
                      </a:r>
                      <a:endParaRPr lang="vi-VN" sz="2000" dirty="0">
                        <a:effectLst/>
                      </a:endParaRPr>
                    </a:p>
                  </a:txBody>
                  <a:tcPr marL="51802" marR="51802" marT="12950" marB="1295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27202144"/>
                  </a:ext>
                </a:extLst>
              </a:tr>
            </a:tbl>
          </a:graphicData>
        </a:graphic>
      </p:graphicFrame>
      <p:sp>
        <p:nvSpPr>
          <p:cNvPr id="4" name="Date Placeholder 3">
            <a:extLst>
              <a:ext uri="{FF2B5EF4-FFF2-40B4-BE49-F238E27FC236}">
                <a16:creationId xmlns:a16="http://schemas.microsoft.com/office/drawing/2014/main" id="{2AE3F38D-0416-4596-8929-AD49DFB0FA37}"/>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7F4D3B4-D663-46BA-8FE7-34663FF8FD10}"/>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ECB66CED-857A-4C3D-9258-AAB77D5972A2}"/>
              </a:ext>
            </a:extLst>
          </p:cNvPr>
          <p:cNvSpPr>
            <a:spLocks noGrp="1"/>
          </p:cNvSpPr>
          <p:nvPr>
            <p:ph type="sldNum" sz="quarter" idx="12"/>
          </p:nvPr>
        </p:nvSpPr>
        <p:spPr/>
        <p:txBody>
          <a:bodyPr/>
          <a:lstStyle/>
          <a:p>
            <a:fld id="{0D945AA7-9227-473E-91B8-199BC24B6000}" type="slidenum">
              <a:rPr lang="en-US" smtClean="0"/>
              <a:t>16</a:t>
            </a:fld>
            <a:endParaRPr lang="en-US"/>
          </a:p>
        </p:txBody>
      </p:sp>
      <p:sp>
        <p:nvSpPr>
          <p:cNvPr id="8" name="Rectangle 1">
            <a:extLst>
              <a:ext uri="{FF2B5EF4-FFF2-40B4-BE49-F238E27FC236}">
                <a16:creationId xmlns:a16="http://schemas.microsoft.com/office/drawing/2014/main" id="{D74B54DD-53D3-45AF-8585-CC004B6D77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97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368E-BD73-432E-BCC4-200D6D99A404}"/>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Content Placeholder 2">
            <a:extLst>
              <a:ext uri="{FF2B5EF4-FFF2-40B4-BE49-F238E27FC236}">
                <a16:creationId xmlns:a16="http://schemas.microsoft.com/office/drawing/2014/main" id="{9F72B6E7-C93D-4AEC-A090-6B2D7CF78067}"/>
              </a:ext>
            </a:extLst>
          </p:cNvPr>
          <p:cNvSpPr>
            <a:spLocks noGrp="1"/>
          </p:cNvSpPr>
          <p:nvPr>
            <p:ph idx="1"/>
          </p:nvPr>
        </p:nvSpPr>
        <p:spPr>
          <a:xfrm>
            <a:off x="838199" y="1828800"/>
            <a:ext cx="10515599" cy="4036291"/>
          </a:xfrm>
        </p:spPr>
        <p:txBody>
          <a:bodyPr/>
          <a:lstStyle/>
          <a:p>
            <a:r>
              <a:rPr lang="vi-VN" dirty="0"/>
              <a:t>Bộ nhớ trong chương trình C/C++ của bạn được phân thành hai phần:</a:t>
            </a:r>
          </a:p>
          <a:p>
            <a:pPr lvl="1"/>
            <a:r>
              <a:rPr lang="vi-VN" b="1" dirty="0">
                <a:solidFill>
                  <a:srgbClr val="FF0000"/>
                </a:solidFill>
              </a:rPr>
              <a:t>Stack</a:t>
            </a:r>
            <a:r>
              <a:rPr lang="vi-VN" dirty="0"/>
              <a:t>: Tất cả biến được khai báo bên trong hàm sẽ nhận bộ nhớ từ stack trong C/C++.</a:t>
            </a:r>
          </a:p>
          <a:p>
            <a:pPr lvl="1"/>
            <a:r>
              <a:rPr lang="vi-VN" b="1" dirty="0">
                <a:solidFill>
                  <a:srgbClr val="FF0000"/>
                </a:solidFill>
              </a:rPr>
              <a:t>Heap</a:t>
            </a:r>
            <a:r>
              <a:rPr lang="vi-VN" dirty="0"/>
              <a:t>: Được sử dụng để cấp phát bộ nhớ động khi chương trình chạy.</a:t>
            </a:r>
            <a:endParaRPr lang="en-US" dirty="0"/>
          </a:p>
          <a:p>
            <a:r>
              <a:rPr lang="vi-VN" dirty="0"/>
              <a:t>Hàm </a:t>
            </a:r>
            <a:r>
              <a:rPr lang="vi-VN" b="1" dirty="0">
                <a:solidFill>
                  <a:srgbClr val="FF0000"/>
                </a:solidFill>
              </a:rPr>
              <a:t>malloc</a:t>
            </a:r>
            <a:r>
              <a:rPr lang="vi-VN" dirty="0"/>
              <a:t>() và </a:t>
            </a:r>
            <a:r>
              <a:rPr lang="vi-VN" b="1" dirty="0">
                <a:solidFill>
                  <a:srgbClr val="FF0000"/>
                </a:solidFill>
              </a:rPr>
              <a:t>free</a:t>
            </a:r>
            <a:r>
              <a:rPr lang="vi-VN" dirty="0"/>
              <a:t>() dùng để cấp phát và thu hồi bộ nhớ, trong thư viện </a:t>
            </a:r>
            <a:r>
              <a:rPr lang="vi-VN" b="1" dirty="0">
                <a:solidFill>
                  <a:srgbClr val="FF0000"/>
                </a:solidFill>
              </a:rPr>
              <a:t>stdlib.h</a:t>
            </a:r>
          </a:p>
        </p:txBody>
      </p:sp>
      <p:sp>
        <p:nvSpPr>
          <p:cNvPr id="6" name="Date Placeholder 5">
            <a:extLst>
              <a:ext uri="{FF2B5EF4-FFF2-40B4-BE49-F238E27FC236}">
                <a16:creationId xmlns:a16="http://schemas.microsoft.com/office/drawing/2014/main" id="{F618C893-71E8-4A52-9EF6-10FF7D1B00C4}"/>
              </a:ext>
            </a:extLst>
          </p:cNvPr>
          <p:cNvSpPr>
            <a:spLocks noGrp="1"/>
          </p:cNvSpPr>
          <p:nvPr>
            <p:ph type="dt" sz="half" idx="10"/>
          </p:nvPr>
        </p:nvSpPr>
        <p:spPr/>
        <p:txBody>
          <a:bodyPr/>
          <a:lstStyle/>
          <a:p>
            <a:fld id="{3BB81310-7AD7-4C61-A599-4FFEFE06F4E1}" type="datetime1">
              <a:rPr lang="en-US" smtClean="0"/>
              <a:t>6/6/2022</a:t>
            </a:fld>
            <a:endParaRPr lang="en-US"/>
          </a:p>
        </p:txBody>
      </p:sp>
      <p:sp>
        <p:nvSpPr>
          <p:cNvPr id="7" name="Footer Placeholder 6">
            <a:extLst>
              <a:ext uri="{FF2B5EF4-FFF2-40B4-BE49-F238E27FC236}">
                <a16:creationId xmlns:a16="http://schemas.microsoft.com/office/drawing/2014/main" id="{E1FE3ED2-45C0-4B21-9BCB-220FF1419E26}"/>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F6313A03-CDCA-4853-AA8C-7B0633D16E59}"/>
              </a:ext>
            </a:extLst>
          </p:cNvPr>
          <p:cNvSpPr>
            <a:spLocks noGrp="1"/>
          </p:cNvSpPr>
          <p:nvPr>
            <p:ph type="sldNum" sz="quarter" idx="12"/>
          </p:nvPr>
        </p:nvSpPr>
        <p:spPr/>
        <p:txBody>
          <a:bodyPr/>
          <a:lstStyle/>
          <a:p>
            <a:fld id="{0D945AA7-9227-473E-91B8-199BC24B6000}" type="slidenum">
              <a:rPr lang="en-US" smtClean="0"/>
              <a:t>17</a:t>
            </a:fld>
            <a:endParaRPr lang="en-US"/>
          </a:p>
        </p:txBody>
      </p:sp>
    </p:spTree>
    <p:extLst>
      <p:ext uri="{BB962C8B-B14F-4D97-AF65-F5344CB8AC3E}">
        <p14:creationId xmlns:p14="http://schemas.microsoft.com/office/powerpoint/2010/main" val="54830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D1F7-5B22-44BF-94DA-6CB322D2A05B}"/>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Content Placeholder 2">
            <a:extLst>
              <a:ext uri="{FF2B5EF4-FFF2-40B4-BE49-F238E27FC236}">
                <a16:creationId xmlns:a16="http://schemas.microsoft.com/office/drawing/2014/main" id="{A4E4F29A-BD4B-48FC-A099-4657FAAB1F53}"/>
              </a:ext>
            </a:extLst>
          </p:cNvPr>
          <p:cNvSpPr>
            <a:spLocks noGrp="1"/>
          </p:cNvSpPr>
          <p:nvPr>
            <p:ph idx="1"/>
          </p:nvPr>
        </p:nvSpPr>
        <p:spPr>
          <a:xfrm>
            <a:off x="838199" y="1921164"/>
            <a:ext cx="10762673" cy="5638800"/>
          </a:xfrm>
        </p:spPr>
        <p:txBody>
          <a:bodyPr/>
          <a:lstStyle/>
          <a:p>
            <a:r>
              <a:rPr lang="vi-VN" dirty="0"/>
              <a:t>Hàm malloc(): cấp phát bộ nhớ động. </a:t>
            </a:r>
          </a:p>
          <a:p>
            <a:pPr lvl="1"/>
            <a:r>
              <a:rPr lang="vi-VN" dirty="0"/>
              <a:t>Prototype của hàm có dạng</a:t>
            </a:r>
            <a:endParaRPr lang="en-US" dirty="0"/>
          </a:p>
          <a:p>
            <a:pPr marL="457200" lvl="1" indent="0">
              <a:buNone/>
            </a:pPr>
            <a:r>
              <a:rPr lang="en-US" dirty="0"/>
              <a:t>		</a:t>
            </a:r>
            <a:r>
              <a:rPr lang="vi-VN" b="1" dirty="0">
                <a:solidFill>
                  <a:srgbClr val="FF0000"/>
                </a:solidFill>
              </a:rPr>
              <a:t>void *malloc(length)</a:t>
            </a:r>
          </a:p>
          <a:p>
            <a:pPr lvl="1"/>
            <a:r>
              <a:rPr lang="vi-VN" b="1" dirty="0"/>
              <a:t>length</a:t>
            </a:r>
            <a:r>
              <a:rPr lang="vi-VN" dirty="0"/>
              <a:t>: là số byte muốn cấp phát. </a:t>
            </a:r>
          </a:p>
          <a:p>
            <a:pPr lvl="1"/>
            <a:r>
              <a:rPr lang="vi-VN" dirty="0"/>
              <a:t>Hàm </a:t>
            </a:r>
            <a:r>
              <a:rPr lang="vi-VN" b="1" dirty="0"/>
              <a:t>malloc</a:t>
            </a:r>
            <a:r>
              <a:rPr lang="vi-VN" dirty="0"/>
              <a:t>() trả về một con trỏ có kiểu void, do đó có thể gán nó cho con trỏ có kiểu bất kỳ. </a:t>
            </a:r>
          </a:p>
          <a:p>
            <a:pPr lvl="1"/>
            <a:r>
              <a:rPr lang="vi-VN" dirty="0"/>
              <a:t>Sau khi cấp phát thành công, hàm malloc() </a:t>
            </a:r>
            <a:r>
              <a:rPr lang="vi-VN" dirty="0">
                <a:solidFill>
                  <a:srgbClr val="0070C0"/>
                </a:solidFill>
              </a:rPr>
              <a:t>trả về địa chỉ của byte đầu tiên của vùng nhớ được cấp phát từ heap</a:t>
            </a:r>
            <a:r>
              <a:rPr lang="vi-VN" dirty="0"/>
              <a:t>. Nếu không thành công (không có đủ vùng nhớ rỗi yêu cầu), hàm </a:t>
            </a:r>
            <a:r>
              <a:rPr lang="vi-VN" dirty="0">
                <a:solidFill>
                  <a:srgbClr val="0070C0"/>
                </a:solidFill>
              </a:rPr>
              <a:t>malloc() trả về null</a:t>
            </a:r>
            <a:r>
              <a:rPr lang="vi-VN" dirty="0"/>
              <a:t>.</a:t>
            </a:r>
          </a:p>
        </p:txBody>
      </p:sp>
      <p:sp>
        <p:nvSpPr>
          <p:cNvPr id="5" name="Date Placeholder 4">
            <a:extLst>
              <a:ext uri="{FF2B5EF4-FFF2-40B4-BE49-F238E27FC236}">
                <a16:creationId xmlns:a16="http://schemas.microsoft.com/office/drawing/2014/main" id="{0D5FCE6D-CBC2-4350-9687-0F1A3FE55FEA}"/>
              </a:ext>
            </a:extLst>
          </p:cNvPr>
          <p:cNvSpPr>
            <a:spLocks noGrp="1"/>
          </p:cNvSpPr>
          <p:nvPr>
            <p:ph type="dt" sz="half" idx="10"/>
          </p:nvPr>
        </p:nvSpPr>
        <p:spPr/>
        <p:txBody>
          <a:bodyPr/>
          <a:lstStyle/>
          <a:p>
            <a:fld id="{DE48A272-03A0-4944-9097-B3494CBAFC8B}" type="datetime1">
              <a:rPr lang="en-US" smtClean="0"/>
              <a:t>6/6/2022</a:t>
            </a:fld>
            <a:endParaRPr lang="en-US"/>
          </a:p>
        </p:txBody>
      </p:sp>
      <p:sp>
        <p:nvSpPr>
          <p:cNvPr id="6" name="Footer Placeholder 5">
            <a:extLst>
              <a:ext uri="{FF2B5EF4-FFF2-40B4-BE49-F238E27FC236}">
                <a16:creationId xmlns:a16="http://schemas.microsoft.com/office/drawing/2014/main" id="{DCD3B833-519C-4252-9847-76F3198044C2}"/>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17C9FE15-331C-4321-9AA0-B3A6F14590CA}"/>
              </a:ext>
            </a:extLst>
          </p:cNvPr>
          <p:cNvSpPr>
            <a:spLocks noGrp="1"/>
          </p:cNvSpPr>
          <p:nvPr>
            <p:ph type="sldNum" sz="quarter" idx="12"/>
          </p:nvPr>
        </p:nvSpPr>
        <p:spPr/>
        <p:txBody>
          <a:bodyPr/>
          <a:lstStyle/>
          <a:p>
            <a:fld id="{0D945AA7-9227-473E-91B8-199BC24B6000}" type="slidenum">
              <a:rPr lang="en-US" smtClean="0"/>
              <a:t>18</a:t>
            </a:fld>
            <a:endParaRPr lang="en-US"/>
          </a:p>
        </p:txBody>
      </p:sp>
    </p:spTree>
    <p:extLst>
      <p:ext uri="{BB962C8B-B14F-4D97-AF65-F5344CB8AC3E}">
        <p14:creationId xmlns:p14="http://schemas.microsoft.com/office/powerpoint/2010/main" val="20385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FF33-F3A7-46DE-8542-C2573526C181}"/>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615B59F8-84E3-4BB2-8E39-9F69DFC5854B}"/>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65E1D02-2E18-441C-A849-BF40D9D0B77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51F25C8-55A6-4498-9EAF-9BB1458B2B30}"/>
              </a:ext>
            </a:extLst>
          </p:cNvPr>
          <p:cNvSpPr>
            <a:spLocks noGrp="1"/>
          </p:cNvSpPr>
          <p:nvPr>
            <p:ph type="sldNum" sz="quarter" idx="12"/>
          </p:nvPr>
        </p:nvSpPr>
        <p:spPr/>
        <p:txBody>
          <a:bodyPr/>
          <a:lstStyle/>
          <a:p>
            <a:fld id="{0D945AA7-9227-473E-91B8-199BC24B6000}" type="slidenum">
              <a:rPr lang="en-US" smtClean="0"/>
              <a:t>19</a:t>
            </a:fld>
            <a:endParaRPr lang="en-US"/>
          </a:p>
        </p:txBody>
      </p:sp>
      <p:sp>
        <p:nvSpPr>
          <p:cNvPr id="7" name="Content Placeholder 2">
            <a:extLst>
              <a:ext uri="{FF2B5EF4-FFF2-40B4-BE49-F238E27FC236}">
                <a16:creationId xmlns:a16="http://schemas.microsoft.com/office/drawing/2014/main" id="{CAE972BA-5032-487C-8FBA-AC800273BD6F}"/>
              </a:ext>
            </a:extLst>
          </p:cNvPr>
          <p:cNvSpPr>
            <a:spLocks noGrp="1"/>
          </p:cNvSpPr>
          <p:nvPr>
            <p:ph idx="1"/>
          </p:nvPr>
        </p:nvSpPr>
        <p:spPr>
          <a:xfrm>
            <a:off x="838200" y="1801091"/>
            <a:ext cx="10688782" cy="4313382"/>
          </a:xfrm>
        </p:spPr>
        <p:txBody>
          <a:bodyPr/>
          <a:lstStyle/>
          <a:p>
            <a:r>
              <a:rPr lang="vi-VN" b="1" dirty="0"/>
              <a:t>Ví dụ</a:t>
            </a:r>
            <a:r>
              <a:rPr lang="en-US" b="1" dirty="0"/>
              <a:t> 1</a:t>
            </a:r>
            <a:r>
              <a:rPr lang="vi-VN" b="1" dirty="0"/>
              <a:t>:</a:t>
            </a:r>
          </a:p>
          <a:p>
            <a:pPr marL="0" indent="0">
              <a:buNone/>
            </a:pPr>
            <a:r>
              <a:rPr lang="en-US" dirty="0"/>
              <a:t>	</a:t>
            </a:r>
            <a:r>
              <a:rPr lang="vi-VN" dirty="0">
                <a:solidFill>
                  <a:srgbClr val="0070C0"/>
                </a:solidFill>
              </a:rPr>
              <a:t>char *p;</a:t>
            </a:r>
          </a:p>
          <a:p>
            <a:pPr marL="0" indent="0">
              <a:buNone/>
            </a:pPr>
            <a:r>
              <a:rPr lang="en-US" dirty="0"/>
              <a:t>	</a:t>
            </a:r>
            <a:r>
              <a:rPr lang="vi-VN" dirty="0">
                <a:solidFill>
                  <a:srgbClr val="0070C0"/>
                </a:solidFill>
              </a:rPr>
              <a:t>p = (char *) malloc(1000);</a:t>
            </a:r>
            <a:r>
              <a:rPr lang="vi-VN" dirty="0"/>
              <a:t> //cấp phát 1000 bytes</a:t>
            </a:r>
          </a:p>
          <a:p>
            <a:r>
              <a:rPr lang="vi-VN" dirty="0"/>
              <a:t>Vì hàm malloc() trả về con trỏ kiểu void, nên phải ép kiểu (casting) nó thành con trỏ char cho phù hợp với biến con trỏ p.</a:t>
            </a:r>
            <a:endParaRPr lang="en-US" dirty="0"/>
          </a:p>
          <a:p>
            <a:r>
              <a:rPr lang="vi-VN" b="1" dirty="0"/>
              <a:t>Ví dụ</a:t>
            </a:r>
            <a:r>
              <a:rPr lang="en-US" b="1" dirty="0"/>
              <a:t> 2</a:t>
            </a:r>
            <a:r>
              <a:rPr lang="vi-VN" b="1" dirty="0"/>
              <a:t>:</a:t>
            </a:r>
          </a:p>
          <a:p>
            <a:pPr marL="800100" lvl="2" indent="0">
              <a:buNone/>
            </a:pPr>
            <a:r>
              <a:rPr lang="vi-VN" sz="2400" dirty="0">
                <a:solidFill>
                  <a:srgbClr val="0070C0"/>
                </a:solidFill>
              </a:rPr>
              <a:t>int *p;</a:t>
            </a:r>
          </a:p>
          <a:p>
            <a:pPr marL="800100" lvl="2" indent="0">
              <a:buNone/>
            </a:pPr>
            <a:r>
              <a:rPr lang="vi-VN" sz="2400" dirty="0">
                <a:solidFill>
                  <a:srgbClr val="0070C0"/>
                </a:solidFill>
              </a:rPr>
              <a:t>p = (int *) </a:t>
            </a:r>
            <a:r>
              <a:rPr lang="vi-VN" sz="2400" dirty="0">
                <a:solidFill>
                  <a:srgbClr val="FF0000"/>
                </a:solidFill>
              </a:rPr>
              <a:t>malloc</a:t>
            </a:r>
            <a:r>
              <a:rPr lang="vi-VN" sz="2400" dirty="0">
                <a:solidFill>
                  <a:srgbClr val="0070C0"/>
                </a:solidFill>
              </a:rPr>
              <a:t>(50*</a:t>
            </a:r>
            <a:r>
              <a:rPr lang="vi-VN" sz="2400" dirty="0">
                <a:solidFill>
                  <a:srgbClr val="FF0000"/>
                </a:solidFill>
              </a:rPr>
              <a:t>sizeof(int)</a:t>
            </a:r>
            <a:r>
              <a:rPr lang="vi-VN" sz="2400" dirty="0">
                <a:solidFill>
                  <a:srgbClr val="0070C0"/>
                </a:solidFill>
              </a:rPr>
              <a:t>);</a:t>
            </a:r>
          </a:p>
          <a:p>
            <a:r>
              <a:rPr lang="vi-VN" dirty="0"/>
              <a:t>Toán tử </a:t>
            </a:r>
            <a:r>
              <a:rPr lang="vi-VN" b="1" dirty="0">
                <a:solidFill>
                  <a:srgbClr val="FF0000"/>
                </a:solidFill>
              </a:rPr>
              <a:t>sizeof</a:t>
            </a:r>
            <a:r>
              <a:rPr lang="vi-VN" dirty="0"/>
              <a:t> để xác định kích thước kiểu dữ liệu int.</a:t>
            </a:r>
          </a:p>
          <a:p>
            <a:pPr marL="0" indent="0">
              <a:buNone/>
            </a:pPr>
            <a:endParaRPr lang="vi-VN" dirty="0"/>
          </a:p>
        </p:txBody>
      </p:sp>
    </p:spTree>
    <p:extLst>
      <p:ext uri="{BB962C8B-B14F-4D97-AF65-F5344CB8AC3E}">
        <p14:creationId xmlns:p14="http://schemas.microsoft.com/office/powerpoint/2010/main" val="227083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10CB-7F0D-4B05-AACE-A698965DDA7A}"/>
              </a:ext>
            </a:extLst>
          </p:cNvPr>
          <p:cNvSpPr>
            <a:spLocks noGrp="1"/>
          </p:cNvSpPr>
          <p:nvPr>
            <p:ph type="title"/>
          </p:nvPr>
        </p:nvSpPr>
        <p:spPr/>
        <p:txBody>
          <a:bodyPr/>
          <a:lstStyle/>
          <a:p>
            <a:pPr algn="ctr"/>
            <a:r>
              <a:rPr lang="en-US" b="1" dirty="0">
                <a:solidFill>
                  <a:schemeClr val="accent1"/>
                </a:solidFill>
              </a:rPr>
              <a:t>NỘI DUNG THỰC HÀNH</a:t>
            </a:r>
          </a:p>
        </p:txBody>
      </p:sp>
      <p:sp>
        <p:nvSpPr>
          <p:cNvPr id="3" name="Content Placeholder 2">
            <a:extLst>
              <a:ext uri="{FF2B5EF4-FFF2-40B4-BE49-F238E27FC236}">
                <a16:creationId xmlns:a16="http://schemas.microsoft.com/office/drawing/2014/main" id="{01A5EBB7-5D2E-48A2-ABFA-D2DB84D57FED}"/>
              </a:ext>
            </a:extLst>
          </p:cNvPr>
          <p:cNvSpPr>
            <a:spLocks noGrp="1"/>
          </p:cNvSpPr>
          <p:nvPr>
            <p:ph idx="1"/>
          </p:nvPr>
        </p:nvSpPr>
        <p:spPr>
          <a:xfrm>
            <a:off x="838200" y="1825625"/>
            <a:ext cx="5414818" cy="4351338"/>
          </a:xfrm>
        </p:spPr>
        <p:txBody>
          <a:bodyPr>
            <a:normAutofit fontScale="92500" lnSpcReduction="20000"/>
          </a:bodyPr>
          <a:lstStyle/>
          <a:p>
            <a:pPr marL="0" indent="0">
              <a:buNone/>
            </a:pPr>
            <a:r>
              <a:rPr lang="en-US" b="1" dirty="0" err="1">
                <a:solidFill>
                  <a:schemeClr val="accent1"/>
                </a:solidFill>
              </a:rPr>
              <a:t>Bài</a:t>
            </a:r>
            <a:r>
              <a:rPr lang="en-US" b="1" dirty="0">
                <a:solidFill>
                  <a:schemeClr val="accent1"/>
                </a:solidFill>
              </a:rPr>
              <a:t> TH01. Con </a:t>
            </a:r>
            <a:r>
              <a:rPr lang="en-US" b="1" dirty="0" err="1">
                <a:solidFill>
                  <a:schemeClr val="accent1"/>
                </a:solidFill>
              </a:rPr>
              <a:t>trỏ</a:t>
            </a:r>
            <a:r>
              <a:rPr lang="en-US" b="1" dirty="0">
                <a:solidFill>
                  <a:schemeClr val="accent1"/>
                </a:solidFill>
              </a:rPr>
              <a:t> </a:t>
            </a:r>
            <a:r>
              <a:rPr lang="en-US" b="1" dirty="0" err="1">
                <a:solidFill>
                  <a:schemeClr val="accent1"/>
                </a:solidFill>
              </a:rPr>
              <a:t>và</a:t>
            </a:r>
            <a:r>
              <a:rPr lang="en-US" b="1" dirty="0">
                <a:solidFill>
                  <a:schemeClr val="accent1"/>
                </a:solidFill>
              </a:rPr>
              <a:t> </a:t>
            </a:r>
            <a:r>
              <a:rPr lang="en-US" b="1" dirty="0" err="1">
                <a:solidFill>
                  <a:schemeClr val="accent1"/>
                </a:solidFill>
              </a:rPr>
              <a:t>cấp</a:t>
            </a:r>
            <a:r>
              <a:rPr lang="en-US" b="1" dirty="0">
                <a:solidFill>
                  <a:schemeClr val="accent1"/>
                </a:solidFill>
              </a:rPr>
              <a:t> </a:t>
            </a:r>
            <a:r>
              <a:rPr lang="en-US" b="1" dirty="0" err="1">
                <a:solidFill>
                  <a:schemeClr val="accent1"/>
                </a:solidFill>
              </a:rPr>
              <a:t>phát</a:t>
            </a:r>
            <a:r>
              <a:rPr lang="en-US" b="1" dirty="0">
                <a:solidFill>
                  <a:schemeClr val="accent1"/>
                </a:solidFill>
              </a:rPr>
              <a:t> </a:t>
            </a:r>
            <a:r>
              <a:rPr lang="en-US" b="1" dirty="0" err="1">
                <a:solidFill>
                  <a:schemeClr val="accent1"/>
                </a:solidFill>
              </a:rPr>
              <a:t>động</a:t>
            </a:r>
            <a:endParaRPr lang="en-US" b="1" dirty="0">
              <a:solidFill>
                <a:schemeClr val="accent1"/>
              </a:solidFill>
            </a:endParaRPr>
          </a:p>
          <a:p>
            <a:pPr lvl="1"/>
            <a:r>
              <a:rPr lang="en-US" dirty="0"/>
              <a:t>Con </a:t>
            </a:r>
            <a:r>
              <a:rPr lang="en-US" dirty="0" err="1"/>
              <a:t>trỏ</a:t>
            </a:r>
            <a:r>
              <a:rPr lang="en-US" dirty="0"/>
              <a:t> </a:t>
            </a:r>
            <a:r>
              <a:rPr lang="en-US" dirty="0" err="1"/>
              <a:t>Bài</a:t>
            </a:r>
            <a:r>
              <a:rPr lang="en-US" dirty="0"/>
              <a:t> 1,2,3 (</a:t>
            </a:r>
            <a:r>
              <a:rPr lang="en-US" dirty="0" err="1"/>
              <a:t>Tiết</a:t>
            </a:r>
            <a:r>
              <a:rPr lang="en-US" dirty="0"/>
              <a:t> 1)</a:t>
            </a:r>
          </a:p>
          <a:p>
            <a:pPr lvl="1"/>
            <a:r>
              <a:rPr lang="en-US" dirty="0" err="1"/>
              <a:t>Mảng</a:t>
            </a:r>
            <a:r>
              <a:rPr lang="en-US" dirty="0"/>
              <a:t> </a:t>
            </a:r>
            <a:r>
              <a:rPr lang="en-US" dirty="0" err="1"/>
              <a:t>và</a:t>
            </a:r>
            <a:r>
              <a:rPr lang="en-US" dirty="0"/>
              <a:t> con </a:t>
            </a:r>
            <a:r>
              <a:rPr lang="en-US" dirty="0" err="1"/>
              <a:t>trỏ</a:t>
            </a:r>
            <a:r>
              <a:rPr lang="en-US" dirty="0"/>
              <a:t> </a:t>
            </a:r>
            <a:r>
              <a:rPr lang="en-US" dirty="0" err="1"/>
              <a:t>Bài</a:t>
            </a:r>
            <a:r>
              <a:rPr lang="en-US" dirty="0"/>
              <a:t> 4,5,6 (</a:t>
            </a:r>
            <a:r>
              <a:rPr lang="en-US" dirty="0" err="1"/>
              <a:t>Tiết</a:t>
            </a:r>
            <a:r>
              <a:rPr lang="en-US" dirty="0"/>
              <a:t> 2)</a:t>
            </a:r>
          </a:p>
          <a:p>
            <a:pPr lvl="1"/>
            <a:r>
              <a:rPr lang="en-US" dirty="0" err="1"/>
              <a:t>Cấp</a:t>
            </a:r>
            <a:r>
              <a:rPr lang="en-US" dirty="0"/>
              <a:t> </a:t>
            </a:r>
            <a:r>
              <a:rPr lang="en-US" dirty="0" err="1"/>
              <a:t>phát</a:t>
            </a:r>
            <a:r>
              <a:rPr lang="en-US" dirty="0"/>
              <a:t> </a:t>
            </a:r>
            <a:r>
              <a:rPr lang="en-US" dirty="0" err="1"/>
              <a:t>động</a:t>
            </a:r>
            <a:r>
              <a:rPr lang="en-US" dirty="0"/>
              <a:t> </a:t>
            </a:r>
            <a:r>
              <a:rPr lang="en-US" dirty="0" err="1"/>
              <a:t>bài</a:t>
            </a:r>
            <a:r>
              <a:rPr lang="en-US" dirty="0"/>
              <a:t> 7,8 (</a:t>
            </a:r>
            <a:r>
              <a:rPr lang="en-US" dirty="0" err="1"/>
              <a:t>Tiết</a:t>
            </a:r>
            <a:r>
              <a:rPr lang="en-US" dirty="0"/>
              <a:t> 3, TN)</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( 2 </a:t>
            </a:r>
            <a:r>
              <a:rPr lang="en-US" dirty="0" err="1"/>
              <a:t>bài</a:t>
            </a:r>
            <a:r>
              <a:rPr lang="en-US" dirty="0"/>
              <a:t>)</a:t>
            </a:r>
          </a:p>
          <a:p>
            <a:pPr marL="0" indent="0">
              <a:buNone/>
            </a:pPr>
            <a:r>
              <a:rPr lang="en-US" b="1" dirty="0" err="1"/>
              <a:t>Bài</a:t>
            </a:r>
            <a:r>
              <a:rPr lang="en-US" b="1" dirty="0"/>
              <a:t> TH02. </a:t>
            </a:r>
            <a:r>
              <a:rPr lang="en-US" b="1" dirty="0" err="1"/>
              <a:t>Hàm</a:t>
            </a:r>
            <a:r>
              <a:rPr lang="en-US" b="1" dirty="0"/>
              <a:t> </a:t>
            </a:r>
            <a:r>
              <a:rPr lang="en-US" b="1" dirty="0" err="1"/>
              <a:t>và</a:t>
            </a:r>
            <a:r>
              <a:rPr lang="en-US" b="1" dirty="0"/>
              <a:t> </a:t>
            </a:r>
            <a:r>
              <a:rPr lang="en-US" b="1" dirty="0" err="1"/>
              <a:t>tối</a:t>
            </a:r>
            <a:r>
              <a:rPr lang="en-US" b="1" dirty="0"/>
              <a:t> </a:t>
            </a:r>
            <a:r>
              <a:rPr lang="en-US" b="1" dirty="0" err="1"/>
              <a:t>ưu</a:t>
            </a:r>
            <a:r>
              <a:rPr lang="en-US" b="1" dirty="0"/>
              <a:t> </a:t>
            </a:r>
            <a:r>
              <a:rPr lang="en-US" b="1" dirty="0" err="1"/>
              <a:t>mã</a:t>
            </a:r>
            <a:r>
              <a:rPr lang="en-US" b="1" dirty="0"/>
              <a:t> </a:t>
            </a:r>
            <a:r>
              <a:rPr lang="en-US" b="1" dirty="0" err="1"/>
              <a:t>nguồn</a:t>
            </a:r>
            <a:endParaRPr lang="en-US" b="1" dirty="0"/>
          </a:p>
          <a:p>
            <a:pPr lvl="1"/>
            <a:r>
              <a:rPr lang="en-US" dirty="0" err="1"/>
              <a:t>Phần</a:t>
            </a:r>
            <a:r>
              <a:rPr lang="en-US" dirty="0"/>
              <a:t> 1. (</a:t>
            </a:r>
            <a:r>
              <a:rPr lang="en-US" dirty="0" err="1"/>
              <a:t>Tiết</a:t>
            </a:r>
            <a:r>
              <a:rPr lang="en-US" dirty="0"/>
              <a:t> 1,2)</a:t>
            </a:r>
          </a:p>
          <a:p>
            <a:pPr lvl="1"/>
            <a:r>
              <a:rPr lang="en-US" dirty="0" err="1"/>
              <a:t>Mục</a:t>
            </a:r>
            <a:r>
              <a:rPr lang="en-US" dirty="0"/>
              <a:t> 1.4 </a:t>
            </a:r>
            <a:r>
              <a:rPr lang="en-US" dirty="0" err="1"/>
              <a:t>và</a:t>
            </a:r>
            <a:r>
              <a:rPr lang="en-US" dirty="0"/>
              <a:t> </a:t>
            </a:r>
            <a:r>
              <a:rPr lang="en-US" dirty="0" err="1"/>
              <a:t>Phần</a:t>
            </a:r>
            <a:r>
              <a:rPr lang="en-US" dirty="0"/>
              <a:t> 2 (</a:t>
            </a:r>
            <a:r>
              <a:rPr lang="en-US" dirty="0" err="1"/>
              <a:t>Tiết</a:t>
            </a:r>
            <a:r>
              <a:rPr lang="en-US" dirty="0"/>
              <a:t> 3)</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(3 </a:t>
            </a:r>
            <a:r>
              <a:rPr lang="en-US" dirty="0" err="1"/>
              <a:t>bài</a:t>
            </a:r>
            <a:r>
              <a:rPr lang="en-US" dirty="0"/>
              <a:t>, TN)</a:t>
            </a:r>
          </a:p>
          <a:p>
            <a:pPr marL="0" indent="0">
              <a:buNone/>
            </a:pPr>
            <a:r>
              <a:rPr lang="en-US" b="1" dirty="0" err="1"/>
              <a:t>Bài</a:t>
            </a:r>
            <a:r>
              <a:rPr lang="en-US" b="1" dirty="0"/>
              <a:t> TH03. </a:t>
            </a:r>
            <a:r>
              <a:rPr lang="en-US" b="1" dirty="0" err="1"/>
              <a:t>Đệ</a:t>
            </a:r>
            <a:r>
              <a:rPr lang="en-US" b="1" dirty="0"/>
              <a:t> </a:t>
            </a:r>
            <a:r>
              <a:rPr lang="en-US" b="1" dirty="0" err="1"/>
              <a:t>quy</a:t>
            </a:r>
            <a:r>
              <a:rPr lang="en-US" b="1" dirty="0"/>
              <a:t> </a:t>
            </a:r>
            <a:r>
              <a:rPr lang="en-US" b="1" dirty="0" err="1"/>
              <a:t>và</a:t>
            </a:r>
            <a:r>
              <a:rPr lang="en-US" b="1" dirty="0"/>
              <a:t> </a:t>
            </a:r>
            <a:r>
              <a:rPr lang="en-US" b="1" dirty="0" err="1"/>
              <a:t>khử</a:t>
            </a:r>
            <a:r>
              <a:rPr lang="en-US" b="1" dirty="0"/>
              <a:t> </a:t>
            </a:r>
            <a:r>
              <a:rPr lang="en-US" b="1" dirty="0" err="1"/>
              <a:t>đệ</a:t>
            </a:r>
            <a:r>
              <a:rPr lang="en-US" b="1" dirty="0"/>
              <a:t> </a:t>
            </a:r>
            <a:r>
              <a:rPr lang="en-US" b="1" dirty="0" err="1"/>
              <a:t>quy</a:t>
            </a:r>
            <a:endParaRPr lang="en-US" b="1" dirty="0"/>
          </a:p>
          <a:p>
            <a:pPr lvl="1"/>
            <a:r>
              <a:rPr lang="en-US" dirty="0" err="1"/>
              <a:t>Phần</a:t>
            </a:r>
            <a:r>
              <a:rPr lang="en-US" dirty="0"/>
              <a:t> 1 (1.5 </a:t>
            </a:r>
            <a:r>
              <a:rPr lang="en-US" dirty="0" err="1"/>
              <a:t>tiết</a:t>
            </a:r>
            <a:r>
              <a:rPr lang="en-US" dirty="0"/>
              <a:t>)</a:t>
            </a:r>
          </a:p>
          <a:p>
            <a:pPr lvl="1"/>
            <a:r>
              <a:rPr lang="en-US" dirty="0" err="1"/>
              <a:t>Phần</a:t>
            </a:r>
            <a:r>
              <a:rPr lang="en-US" dirty="0"/>
              <a:t> 2 (1.5 </a:t>
            </a:r>
            <a:r>
              <a:rPr lang="en-US" dirty="0" err="1"/>
              <a:t>tiết</a:t>
            </a:r>
            <a:r>
              <a:rPr lang="en-US" dirty="0"/>
              <a:t>)</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(4 </a:t>
            </a:r>
            <a:r>
              <a:rPr lang="en-US" dirty="0" err="1"/>
              <a:t>bài</a:t>
            </a:r>
            <a:r>
              <a:rPr lang="en-US" dirty="0"/>
              <a:t>)</a:t>
            </a:r>
          </a:p>
        </p:txBody>
      </p:sp>
      <p:sp>
        <p:nvSpPr>
          <p:cNvPr id="4" name="Content Placeholder 2">
            <a:extLst>
              <a:ext uri="{FF2B5EF4-FFF2-40B4-BE49-F238E27FC236}">
                <a16:creationId xmlns:a16="http://schemas.microsoft.com/office/drawing/2014/main" id="{96E7140E-3FF7-4ABF-9524-A788FB734FBE}"/>
              </a:ext>
            </a:extLst>
          </p:cNvPr>
          <p:cNvSpPr txBox="1">
            <a:spLocks/>
          </p:cNvSpPr>
          <p:nvPr/>
        </p:nvSpPr>
        <p:spPr>
          <a:xfrm>
            <a:off x="6253018" y="1825625"/>
            <a:ext cx="5414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Bài</a:t>
            </a:r>
            <a:r>
              <a:rPr lang="en-US" b="1" dirty="0"/>
              <a:t> TH04. </a:t>
            </a:r>
            <a:r>
              <a:rPr lang="en-US" b="1" dirty="0" err="1"/>
              <a:t>Cấu</a:t>
            </a:r>
            <a:r>
              <a:rPr lang="en-US" b="1" dirty="0"/>
              <a:t> </a:t>
            </a:r>
            <a:r>
              <a:rPr lang="en-US" b="1" dirty="0" err="1"/>
              <a:t>trúc</a:t>
            </a:r>
            <a:r>
              <a:rPr lang="en-US" b="1" dirty="0"/>
              <a:t> </a:t>
            </a:r>
            <a:r>
              <a:rPr lang="en-US" b="1" dirty="0" err="1"/>
              <a:t>dữ</a:t>
            </a:r>
            <a:r>
              <a:rPr lang="en-US" b="1" dirty="0"/>
              <a:t> </a:t>
            </a:r>
            <a:r>
              <a:rPr lang="en-US" b="1" dirty="0" err="1"/>
              <a:t>liệu</a:t>
            </a:r>
            <a:endParaRPr lang="en-US" b="1" dirty="0"/>
          </a:p>
          <a:p>
            <a:pPr lvl="1"/>
            <a:r>
              <a:rPr lang="en-US" dirty="0" err="1"/>
              <a:t>Bài</a:t>
            </a:r>
            <a:r>
              <a:rPr lang="en-US" dirty="0"/>
              <a:t> </a:t>
            </a:r>
            <a:r>
              <a:rPr lang="en-US" dirty="0" err="1"/>
              <a:t>tập</a:t>
            </a:r>
            <a:r>
              <a:rPr lang="en-US" dirty="0"/>
              <a:t> 1,2,3 (</a:t>
            </a:r>
            <a:r>
              <a:rPr lang="en-US" dirty="0" err="1"/>
              <a:t>Tiết</a:t>
            </a:r>
            <a:r>
              <a:rPr lang="en-US" dirty="0"/>
              <a:t> 1)</a:t>
            </a:r>
          </a:p>
          <a:p>
            <a:pPr lvl="1"/>
            <a:r>
              <a:rPr lang="en-US" dirty="0" err="1"/>
              <a:t>Bài</a:t>
            </a:r>
            <a:r>
              <a:rPr lang="en-US" dirty="0"/>
              <a:t> </a:t>
            </a:r>
            <a:r>
              <a:rPr lang="en-US" dirty="0" err="1"/>
              <a:t>tập</a:t>
            </a:r>
            <a:r>
              <a:rPr lang="en-US" dirty="0"/>
              <a:t> 4,5,6 (</a:t>
            </a:r>
            <a:r>
              <a:rPr lang="en-US" dirty="0" err="1"/>
              <a:t>Tiết</a:t>
            </a:r>
            <a:r>
              <a:rPr lang="en-US" dirty="0"/>
              <a:t> 2)</a:t>
            </a:r>
          </a:p>
          <a:p>
            <a:pPr lvl="1"/>
            <a:r>
              <a:rPr lang="en-US" dirty="0" err="1"/>
              <a:t>Bài</a:t>
            </a:r>
            <a:r>
              <a:rPr lang="en-US" dirty="0"/>
              <a:t> </a:t>
            </a:r>
            <a:r>
              <a:rPr lang="en-US" dirty="0" err="1"/>
              <a:t>tập</a:t>
            </a:r>
            <a:r>
              <a:rPr lang="en-US" dirty="0"/>
              <a:t> 7,8,9 (</a:t>
            </a:r>
            <a:r>
              <a:rPr lang="en-US" dirty="0" err="1"/>
              <a:t>Tiết</a:t>
            </a:r>
            <a:r>
              <a:rPr lang="en-US" dirty="0"/>
              <a:t> 3)</a:t>
            </a:r>
          </a:p>
          <a:p>
            <a:pPr lvl="1"/>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(4 </a:t>
            </a:r>
            <a:r>
              <a:rPr lang="en-US" dirty="0" err="1"/>
              <a:t>bài</a:t>
            </a:r>
            <a:r>
              <a:rPr lang="en-US" dirty="0"/>
              <a:t>)</a:t>
            </a:r>
          </a:p>
          <a:p>
            <a:pPr marL="0" indent="0">
              <a:buFont typeface="Arial" panose="020B0604020202020204" pitchFamily="34" charset="0"/>
              <a:buNone/>
            </a:pPr>
            <a:r>
              <a:rPr lang="en-US" b="1" dirty="0" err="1"/>
              <a:t>Bài</a:t>
            </a:r>
            <a:r>
              <a:rPr lang="en-US" b="1" dirty="0"/>
              <a:t> TH05. </a:t>
            </a:r>
            <a:r>
              <a:rPr lang="en-US" b="1" dirty="0" err="1"/>
              <a:t>Gỡ</a:t>
            </a:r>
            <a:r>
              <a:rPr lang="en-US" b="1" dirty="0"/>
              <a:t> </a:t>
            </a:r>
            <a:r>
              <a:rPr lang="en-US" b="1" dirty="0" err="1"/>
              <a:t>rối</a:t>
            </a:r>
            <a:r>
              <a:rPr lang="en-US" b="1" dirty="0"/>
              <a:t>, </a:t>
            </a:r>
            <a:r>
              <a:rPr lang="en-US" b="1" dirty="0" err="1"/>
              <a:t>kiểm</a:t>
            </a:r>
            <a:r>
              <a:rPr lang="en-US" b="1" dirty="0"/>
              <a:t> </a:t>
            </a:r>
            <a:r>
              <a:rPr lang="en-US" b="1" dirty="0" err="1"/>
              <a:t>thử</a:t>
            </a:r>
            <a:r>
              <a:rPr lang="en-US" b="1" dirty="0"/>
              <a:t> </a:t>
            </a:r>
            <a:r>
              <a:rPr lang="en-US" b="1" dirty="0" err="1"/>
              <a:t>và</a:t>
            </a:r>
            <a:r>
              <a:rPr lang="en-US" b="1" dirty="0"/>
              <a:t> </a:t>
            </a:r>
            <a:r>
              <a:rPr lang="en-US" b="1" dirty="0" err="1"/>
              <a:t>tinh</a:t>
            </a:r>
            <a:r>
              <a:rPr lang="en-US" b="1" dirty="0"/>
              <a:t> </a:t>
            </a:r>
            <a:r>
              <a:rPr lang="en-US" b="1" dirty="0" err="1"/>
              <a:t>chỉnh</a:t>
            </a:r>
            <a:r>
              <a:rPr lang="en-US" b="1" dirty="0"/>
              <a:t> </a:t>
            </a:r>
            <a:r>
              <a:rPr lang="en-US" b="1" dirty="0" err="1"/>
              <a:t>mã</a:t>
            </a:r>
            <a:r>
              <a:rPr lang="en-US" b="1" dirty="0"/>
              <a:t> </a:t>
            </a:r>
            <a:r>
              <a:rPr lang="en-US" b="1" dirty="0" err="1"/>
              <a:t>nguồn</a:t>
            </a:r>
            <a:endParaRPr lang="en-US" b="1" dirty="0"/>
          </a:p>
          <a:p>
            <a:pPr lvl="1"/>
            <a:r>
              <a:rPr lang="en-US" dirty="0" err="1"/>
              <a:t>Phần</a:t>
            </a:r>
            <a:r>
              <a:rPr lang="en-US" dirty="0"/>
              <a:t> 1. (</a:t>
            </a:r>
            <a:r>
              <a:rPr lang="en-US" dirty="0" err="1"/>
              <a:t>Tiết</a:t>
            </a:r>
            <a:r>
              <a:rPr lang="en-US" dirty="0"/>
              <a:t> 1)</a:t>
            </a:r>
          </a:p>
          <a:p>
            <a:pPr lvl="1"/>
            <a:r>
              <a:rPr lang="en-US" dirty="0" err="1"/>
              <a:t>Kiểm</a:t>
            </a:r>
            <a:r>
              <a:rPr lang="en-US" dirty="0"/>
              <a:t> </a:t>
            </a:r>
            <a:r>
              <a:rPr lang="en-US" dirty="0" err="1"/>
              <a:t>thử</a:t>
            </a:r>
            <a:r>
              <a:rPr lang="en-US" dirty="0"/>
              <a:t> (</a:t>
            </a:r>
            <a:r>
              <a:rPr lang="en-US" dirty="0" err="1"/>
              <a:t>Tiết</a:t>
            </a:r>
            <a:r>
              <a:rPr lang="en-US" dirty="0"/>
              <a:t> 2)</a:t>
            </a:r>
          </a:p>
          <a:p>
            <a:pPr lvl="1"/>
            <a:r>
              <a:rPr lang="en-US" dirty="0" err="1"/>
              <a:t>Tinh</a:t>
            </a:r>
            <a:r>
              <a:rPr lang="en-US" dirty="0"/>
              <a:t> </a:t>
            </a:r>
            <a:r>
              <a:rPr lang="en-US" dirty="0" err="1"/>
              <a:t>chỉnh</a:t>
            </a:r>
            <a:r>
              <a:rPr lang="en-US" dirty="0"/>
              <a:t> </a:t>
            </a:r>
            <a:r>
              <a:rPr lang="en-US" dirty="0" err="1"/>
              <a:t>mã</a:t>
            </a:r>
            <a:r>
              <a:rPr lang="en-US" dirty="0"/>
              <a:t> </a:t>
            </a:r>
            <a:r>
              <a:rPr lang="en-US" dirty="0" err="1"/>
              <a:t>nguồn</a:t>
            </a:r>
            <a:r>
              <a:rPr lang="en-US" dirty="0"/>
              <a:t> (</a:t>
            </a:r>
            <a:r>
              <a:rPr lang="en-US" dirty="0" err="1"/>
              <a:t>tiết</a:t>
            </a:r>
            <a:r>
              <a:rPr lang="en-US" dirty="0"/>
              <a:t> 3)</a:t>
            </a:r>
          </a:p>
          <a:p>
            <a:pPr lvl="1"/>
            <a:r>
              <a:rPr lang="en-US" dirty="0" err="1"/>
              <a:t>Kiểm</a:t>
            </a:r>
            <a:r>
              <a:rPr lang="en-US" dirty="0"/>
              <a:t> </a:t>
            </a:r>
            <a:r>
              <a:rPr lang="en-US" dirty="0" err="1"/>
              <a:t>tra</a:t>
            </a:r>
            <a:r>
              <a:rPr lang="en-US" dirty="0"/>
              <a:t> </a:t>
            </a:r>
            <a:r>
              <a:rPr lang="en-US" dirty="0" err="1"/>
              <a:t>thực</a:t>
            </a:r>
            <a:r>
              <a:rPr lang="en-US" dirty="0"/>
              <a:t> </a:t>
            </a:r>
            <a:r>
              <a:rPr lang="en-US" dirty="0" err="1"/>
              <a:t>hành</a:t>
            </a:r>
            <a:r>
              <a:rPr lang="en-US" dirty="0"/>
              <a:t> (</a:t>
            </a:r>
            <a:r>
              <a:rPr lang="en-US" dirty="0" err="1"/>
              <a:t>tiết</a:t>
            </a:r>
            <a:r>
              <a:rPr lang="en-US" dirty="0"/>
              <a:t> 4)</a:t>
            </a:r>
          </a:p>
        </p:txBody>
      </p:sp>
      <p:sp>
        <p:nvSpPr>
          <p:cNvPr id="5" name="Date Placeholder 4">
            <a:extLst>
              <a:ext uri="{FF2B5EF4-FFF2-40B4-BE49-F238E27FC236}">
                <a16:creationId xmlns:a16="http://schemas.microsoft.com/office/drawing/2014/main" id="{D03474A7-D32A-45F8-98A2-17B628D4CA38}"/>
              </a:ext>
            </a:extLst>
          </p:cNvPr>
          <p:cNvSpPr>
            <a:spLocks noGrp="1"/>
          </p:cNvSpPr>
          <p:nvPr>
            <p:ph type="dt" sz="half" idx="10"/>
          </p:nvPr>
        </p:nvSpPr>
        <p:spPr/>
        <p:txBody>
          <a:bodyPr/>
          <a:lstStyle/>
          <a:p>
            <a:fld id="{AE2B784A-8CA7-4972-846F-FEC3C3E217DD}" type="datetime1">
              <a:rPr lang="en-US" smtClean="0"/>
              <a:t>6/6/2022</a:t>
            </a:fld>
            <a:endParaRPr lang="en-US"/>
          </a:p>
        </p:txBody>
      </p:sp>
      <p:sp>
        <p:nvSpPr>
          <p:cNvPr id="6" name="Footer Placeholder 5">
            <a:extLst>
              <a:ext uri="{FF2B5EF4-FFF2-40B4-BE49-F238E27FC236}">
                <a16:creationId xmlns:a16="http://schemas.microsoft.com/office/drawing/2014/main" id="{1CBE3C94-0AB3-4066-BC39-5BD6CDD28BD5}"/>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AC1FF719-C517-4454-8687-7228621BE4FD}"/>
              </a:ext>
            </a:extLst>
          </p:cNvPr>
          <p:cNvSpPr>
            <a:spLocks noGrp="1"/>
          </p:cNvSpPr>
          <p:nvPr>
            <p:ph type="sldNum" sz="quarter" idx="12"/>
          </p:nvPr>
        </p:nvSpPr>
        <p:spPr/>
        <p:txBody>
          <a:bodyPr/>
          <a:lstStyle/>
          <a:p>
            <a:fld id="{0D945AA7-9227-473E-91B8-199BC24B6000}" type="slidenum">
              <a:rPr lang="en-US" smtClean="0"/>
              <a:t>2</a:t>
            </a:fld>
            <a:endParaRPr lang="en-US"/>
          </a:p>
        </p:txBody>
      </p:sp>
    </p:spTree>
    <p:extLst>
      <p:ext uri="{BB962C8B-B14F-4D97-AF65-F5344CB8AC3E}">
        <p14:creationId xmlns:p14="http://schemas.microsoft.com/office/powerpoint/2010/main" val="147054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90DE-D705-4BC2-8F48-9EC0E4DDB98F}"/>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B1EDC597-505B-425F-9888-1F5A99A5214B}"/>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BA9CD6BB-11B8-4082-9BEE-9E125C4613A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93E196F-FFA2-4F97-B01C-D34B69468D24}"/>
              </a:ext>
            </a:extLst>
          </p:cNvPr>
          <p:cNvSpPr>
            <a:spLocks noGrp="1"/>
          </p:cNvSpPr>
          <p:nvPr>
            <p:ph type="sldNum" sz="quarter" idx="12"/>
          </p:nvPr>
        </p:nvSpPr>
        <p:spPr/>
        <p:txBody>
          <a:bodyPr/>
          <a:lstStyle/>
          <a:p>
            <a:fld id="{0D945AA7-9227-473E-91B8-199BC24B6000}" type="slidenum">
              <a:rPr lang="en-US" smtClean="0"/>
              <a:t>20</a:t>
            </a:fld>
            <a:endParaRPr lang="en-US"/>
          </a:p>
        </p:txBody>
      </p:sp>
      <p:sp>
        <p:nvSpPr>
          <p:cNvPr id="7" name="Content Placeholder 2">
            <a:extLst>
              <a:ext uri="{FF2B5EF4-FFF2-40B4-BE49-F238E27FC236}">
                <a16:creationId xmlns:a16="http://schemas.microsoft.com/office/drawing/2014/main" id="{B3350134-1469-442A-BB1B-E6AD3A52E3D2}"/>
              </a:ext>
            </a:extLst>
          </p:cNvPr>
          <p:cNvSpPr>
            <a:spLocks noGrp="1"/>
          </p:cNvSpPr>
          <p:nvPr>
            <p:ph idx="1"/>
          </p:nvPr>
        </p:nvSpPr>
        <p:spPr>
          <a:xfrm>
            <a:off x="838200" y="1690688"/>
            <a:ext cx="10430164" cy="4516148"/>
          </a:xfrm>
        </p:spPr>
        <p:txBody>
          <a:bodyPr>
            <a:normAutofit lnSpcReduction="10000"/>
          </a:bodyPr>
          <a:lstStyle/>
          <a:p>
            <a:pPr algn="just">
              <a:lnSpc>
                <a:spcPct val="110000"/>
              </a:lnSpc>
            </a:pPr>
            <a:r>
              <a:rPr lang="en-US" dirty="0" err="1"/>
              <a:t>Kích</a:t>
            </a:r>
            <a:r>
              <a:rPr lang="en-US" dirty="0"/>
              <a:t> </a:t>
            </a:r>
            <a:r>
              <a:rPr lang="en-US" dirty="0" err="1"/>
              <a:t>thước</a:t>
            </a:r>
            <a:r>
              <a:rPr lang="en-US" dirty="0"/>
              <a:t> </a:t>
            </a:r>
            <a:r>
              <a:rPr lang="en-US" dirty="0" err="1"/>
              <a:t>của</a:t>
            </a:r>
            <a:r>
              <a:rPr lang="en-US" dirty="0"/>
              <a:t> heap </a:t>
            </a:r>
            <a:r>
              <a:rPr lang="en-US" dirty="0" err="1"/>
              <a:t>không</a:t>
            </a:r>
            <a:r>
              <a:rPr lang="en-US" dirty="0"/>
              <a:t> </a:t>
            </a:r>
            <a:r>
              <a:rPr lang="en-US" dirty="0" err="1"/>
              <a:t>xác</a:t>
            </a:r>
            <a:r>
              <a:rPr lang="en-US" dirty="0"/>
              <a:t> </a:t>
            </a:r>
            <a:r>
              <a:rPr lang="en-US" dirty="0" err="1"/>
              <a:t>định</a:t>
            </a:r>
            <a:r>
              <a:rPr lang="en-US" dirty="0"/>
              <a:t> </a:t>
            </a:r>
            <a:r>
              <a:rPr lang="en-US" dirty="0" err="1"/>
              <a:t>nên</a:t>
            </a:r>
            <a:r>
              <a:rPr lang="en-US" dirty="0"/>
              <a:t> </a:t>
            </a:r>
            <a:r>
              <a:rPr lang="en-US" dirty="0" err="1"/>
              <a:t>khi</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phải</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dirty="0" err="1"/>
              <a:t>malloc</a:t>
            </a:r>
            <a:r>
              <a:rPr lang="en-US" dirty="0"/>
              <a:t>() </a:t>
            </a:r>
            <a:r>
              <a:rPr lang="en-US" dirty="0" err="1"/>
              <a:t>để</a:t>
            </a:r>
            <a:r>
              <a:rPr lang="en-US" dirty="0"/>
              <a:t> </a:t>
            </a:r>
            <a:r>
              <a:rPr lang="en-US" dirty="0" err="1"/>
              <a:t>biết</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có</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thành</a:t>
            </a:r>
            <a:r>
              <a:rPr lang="en-US" dirty="0"/>
              <a:t> </a:t>
            </a:r>
            <a:r>
              <a:rPr lang="en-US" dirty="0" err="1"/>
              <a:t>công</a:t>
            </a:r>
            <a:r>
              <a:rPr lang="en-US" dirty="0"/>
              <a:t> hay </a:t>
            </a:r>
            <a:r>
              <a:rPr lang="en-US" dirty="0" err="1"/>
              <a:t>không</a:t>
            </a:r>
            <a:r>
              <a:rPr lang="en-US" dirty="0"/>
              <a:t>. </a:t>
            </a:r>
          </a:p>
          <a:p>
            <a:pPr lvl="1">
              <a:buFont typeface="Arial" pitchFamily="34" charset="0"/>
              <a:buNone/>
            </a:pPr>
            <a:r>
              <a:rPr lang="en-US" dirty="0" err="1">
                <a:latin typeface="+mj-lt"/>
                <a:cs typeface="Times New Roman" pitchFamily="18" charset="0"/>
              </a:rPr>
              <a:t>Ví</a:t>
            </a:r>
            <a:r>
              <a:rPr lang="en-US" dirty="0">
                <a:latin typeface="+mj-lt"/>
                <a:cs typeface="Times New Roman" pitchFamily="18" charset="0"/>
              </a:rPr>
              <a:t> </a:t>
            </a:r>
            <a:r>
              <a:rPr lang="en-US" dirty="0" err="1">
                <a:latin typeface="+mj-lt"/>
                <a:cs typeface="Times New Roman" pitchFamily="18" charset="0"/>
              </a:rPr>
              <a:t>dụ</a:t>
            </a:r>
            <a:r>
              <a:rPr lang="en-US"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p = (</a:t>
            </a:r>
            <a:r>
              <a:rPr lang="en-US" sz="2400" dirty="0" err="1">
                <a:solidFill>
                  <a:srgbClr val="0000FF"/>
                </a:solidFill>
                <a:latin typeface="+mj-lt"/>
                <a:cs typeface="Times New Roman" pitchFamily="18" charset="0"/>
              </a:rPr>
              <a:t>int</a:t>
            </a:r>
            <a:r>
              <a:rPr lang="en-US" sz="2400" dirty="0">
                <a:solidFill>
                  <a:srgbClr val="0000FF"/>
                </a:solidFill>
                <a:latin typeface="+mj-lt"/>
                <a:cs typeface="Times New Roman" pitchFamily="18" charset="0"/>
              </a:rPr>
              <a:t> *)</a:t>
            </a:r>
            <a:r>
              <a:rPr lang="en-US" sz="2400" dirty="0" err="1">
                <a:latin typeface="+mj-lt"/>
                <a:cs typeface="Times New Roman" pitchFamily="18" charset="0"/>
              </a:rPr>
              <a:t>malloc</a:t>
            </a:r>
            <a:r>
              <a:rPr lang="en-US" sz="2400" dirty="0">
                <a:latin typeface="+mj-lt"/>
                <a:cs typeface="Times New Roman" pitchFamily="18" charset="0"/>
              </a:rPr>
              <a:t>(100);</a:t>
            </a:r>
          </a:p>
          <a:p>
            <a:pPr lvl="3">
              <a:lnSpc>
                <a:spcPct val="110000"/>
              </a:lnSpc>
              <a:buFont typeface="Arial" pitchFamily="34" charset="0"/>
              <a:buNone/>
            </a:pPr>
            <a:r>
              <a:rPr lang="en-US" sz="2400" dirty="0">
                <a:latin typeface="+mj-lt"/>
                <a:cs typeface="Times New Roman" pitchFamily="18" charset="0"/>
              </a:rPr>
              <a:t>if(p == NULL)</a:t>
            </a:r>
          </a:p>
          <a:p>
            <a:pPr lvl="3">
              <a:lnSpc>
                <a:spcPct val="110000"/>
              </a:lnSpc>
              <a:buFont typeface="Arial" pitchFamily="34" charset="0"/>
              <a:buNone/>
            </a:pPr>
            <a:r>
              <a:rPr lang="en-US" sz="2400"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	</a:t>
            </a:r>
            <a:r>
              <a:rPr lang="en-US" sz="2400" dirty="0" err="1">
                <a:latin typeface="+mj-lt"/>
                <a:cs typeface="Times New Roman" pitchFamily="18" charset="0"/>
              </a:rPr>
              <a:t>cout</a:t>
            </a:r>
            <a:r>
              <a:rPr lang="en-US" sz="2400" dirty="0">
                <a:latin typeface="+mj-lt"/>
                <a:cs typeface="Times New Roman" pitchFamily="18" charset="0"/>
              </a:rPr>
              <a:t> &lt;&lt; "</a:t>
            </a:r>
            <a:r>
              <a:rPr lang="en-US" sz="2400" dirty="0" err="1">
                <a:latin typeface="+mj-lt"/>
                <a:cs typeface="Times New Roman" pitchFamily="18" charset="0"/>
              </a:rPr>
              <a:t>Khong</a:t>
            </a:r>
            <a:r>
              <a:rPr lang="en-US" sz="2400" dirty="0">
                <a:latin typeface="+mj-lt"/>
                <a:cs typeface="Times New Roman" pitchFamily="18" charset="0"/>
              </a:rPr>
              <a:t> du </a:t>
            </a:r>
            <a:r>
              <a:rPr lang="en-US" sz="2400" dirty="0" err="1">
                <a:latin typeface="+mj-lt"/>
                <a:cs typeface="Times New Roman" pitchFamily="18" charset="0"/>
              </a:rPr>
              <a:t>bo</a:t>
            </a:r>
            <a:r>
              <a:rPr lang="en-US" sz="2400" dirty="0">
                <a:latin typeface="+mj-lt"/>
                <a:cs typeface="Times New Roman" pitchFamily="18" charset="0"/>
              </a:rPr>
              <a:t> </a:t>
            </a:r>
            <a:r>
              <a:rPr lang="en-US" sz="2400" dirty="0" err="1">
                <a:latin typeface="+mj-lt"/>
                <a:cs typeface="Times New Roman" pitchFamily="18" charset="0"/>
              </a:rPr>
              <a:t>nho</a:t>
            </a:r>
            <a:r>
              <a:rPr lang="en-US" sz="2400" dirty="0">
                <a:latin typeface="+mj-lt"/>
                <a:cs typeface="Times New Roman" pitchFamily="18" charset="0"/>
              </a:rPr>
              <a:t>";</a:t>
            </a:r>
          </a:p>
          <a:p>
            <a:pPr lvl="3">
              <a:lnSpc>
                <a:spcPct val="110000"/>
              </a:lnSpc>
              <a:buFont typeface="Arial" pitchFamily="34" charset="0"/>
              <a:buNone/>
            </a:pPr>
            <a:r>
              <a:rPr lang="en-US" sz="2400" dirty="0">
                <a:latin typeface="+mj-lt"/>
                <a:cs typeface="Times New Roman" pitchFamily="18" charset="0"/>
              </a:rPr>
              <a:t>	exit(1);</a:t>
            </a:r>
          </a:p>
          <a:p>
            <a:pPr lvl="3">
              <a:lnSpc>
                <a:spcPct val="110000"/>
              </a:lnSpc>
              <a:buFont typeface="Arial" pitchFamily="34" charset="0"/>
              <a:buNone/>
            </a:pPr>
            <a:r>
              <a:rPr lang="en-US" sz="2400" dirty="0">
                <a:latin typeface="+mj-lt"/>
                <a:cs typeface="Times New Roman" pitchFamily="18" charset="0"/>
              </a:rPr>
              <a:t>}</a:t>
            </a:r>
          </a:p>
          <a:p>
            <a:pPr marL="0" indent="0">
              <a:buNone/>
            </a:pPr>
            <a:endParaRPr lang="vi-VN" dirty="0"/>
          </a:p>
        </p:txBody>
      </p:sp>
    </p:spTree>
    <p:extLst>
      <p:ext uri="{BB962C8B-B14F-4D97-AF65-F5344CB8AC3E}">
        <p14:creationId xmlns:p14="http://schemas.microsoft.com/office/powerpoint/2010/main" val="386674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3D1D-543B-4570-A0B2-3C62A11DDB0F}"/>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0FB0EC0E-DB95-4B8C-980A-7887B43E9858}"/>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C14F855E-3AB9-4C07-BDC6-BFA18D8AED4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7F6CF3A1-F277-4DFC-90E3-E82B4DCDF7E4}"/>
              </a:ext>
            </a:extLst>
          </p:cNvPr>
          <p:cNvSpPr>
            <a:spLocks noGrp="1"/>
          </p:cNvSpPr>
          <p:nvPr>
            <p:ph type="sldNum" sz="quarter" idx="12"/>
          </p:nvPr>
        </p:nvSpPr>
        <p:spPr/>
        <p:txBody>
          <a:bodyPr/>
          <a:lstStyle/>
          <a:p>
            <a:fld id="{0D945AA7-9227-473E-91B8-199BC24B6000}" type="slidenum">
              <a:rPr lang="en-US" smtClean="0"/>
              <a:t>21</a:t>
            </a:fld>
            <a:endParaRPr lang="en-US"/>
          </a:p>
        </p:txBody>
      </p:sp>
      <p:sp>
        <p:nvSpPr>
          <p:cNvPr id="7" name="Content Placeholder 2">
            <a:extLst>
              <a:ext uri="{FF2B5EF4-FFF2-40B4-BE49-F238E27FC236}">
                <a16:creationId xmlns:a16="http://schemas.microsoft.com/office/drawing/2014/main" id="{17B7C358-0828-48B5-927C-F0E33C8B2644}"/>
              </a:ext>
            </a:extLst>
          </p:cNvPr>
          <p:cNvSpPr>
            <a:spLocks noGrp="1"/>
          </p:cNvSpPr>
          <p:nvPr>
            <p:ph idx="1"/>
          </p:nvPr>
        </p:nvSpPr>
        <p:spPr>
          <a:xfrm>
            <a:off x="838200" y="1819563"/>
            <a:ext cx="9589655" cy="3519055"/>
          </a:xfrm>
        </p:spPr>
        <p:txBody>
          <a:bodyPr/>
          <a:lstStyle/>
          <a:p>
            <a:r>
              <a:rPr lang="en-US" dirty="0" err="1">
                <a:solidFill>
                  <a:srgbClr val="FF0000"/>
                </a:solidFill>
              </a:rPr>
              <a:t>Hàm</a:t>
            </a:r>
            <a:r>
              <a:rPr lang="en-US" dirty="0">
                <a:solidFill>
                  <a:srgbClr val="FF0000"/>
                </a:solidFill>
              </a:rPr>
              <a:t> free(): </a:t>
            </a:r>
            <a:r>
              <a:rPr lang="en-US" dirty="0" err="1"/>
              <a:t>Trả</a:t>
            </a:r>
            <a:r>
              <a:rPr lang="en-US" dirty="0"/>
              <a:t> </a:t>
            </a:r>
            <a:r>
              <a:rPr lang="en-US" dirty="0" err="1"/>
              <a:t>về</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bởi</a:t>
            </a:r>
            <a:r>
              <a:rPr lang="en-US" dirty="0"/>
              <a:t> </a:t>
            </a:r>
            <a:r>
              <a:rPr lang="en-US" dirty="0" err="1"/>
              <a:t>hàm</a:t>
            </a:r>
            <a:r>
              <a:rPr lang="en-US" dirty="0"/>
              <a:t> </a:t>
            </a:r>
            <a:r>
              <a:rPr lang="en-US" dirty="0" err="1"/>
              <a:t>malloc</a:t>
            </a:r>
            <a:r>
              <a:rPr lang="en-US" dirty="0"/>
              <a:t>().</a:t>
            </a:r>
          </a:p>
          <a:p>
            <a:r>
              <a:rPr lang="en-US" dirty="0" err="1"/>
              <a:t>Cú</a:t>
            </a:r>
            <a:r>
              <a:rPr lang="en-US" dirty="0"/>
              <a:t> </a:t>
            </a:r>
            <a:r>
              <a:rPr lang="en-US" dirty="0" err="1"/>
              <a:t>pháp</a:t>
            </a:r>
            <a:r>
              <a:rPr lang="en-US" dirty="0"/>
              <a:t>:</a:t>
            </a:r>
          </a:p>
          <a:p>
            <a:pPr algn="ctr">
              <a:buFont typeface="Arial" pitchFamily="34" charset="0"/>
              <a:buNone/>
            </a:pPr>
            <a:r>
              <a:rPr lang="en-US" b="1" dirty="0">
                <a:solidFill>
                  <a:srgbClr val="FF0000"/>
                </a:solidFill>
                <a:latin typeface="Times New Roman" pitchFamily="18" charset="0"/>
                <a:cs typeface="Times New Roman" pitchFamily="18" charset="0"/>
              </a:rPr>
              <a:t>void free(void *p);</a:t>
            </a:r>
            <a:endParaRPr lang="en-US" dirty="0">
              <a:solidFill>
                <a:srgbClr val="FF0000"/>
              </a:solidFill>
              <a:latin typeface="Times New Roman" pitchFamily="18" charset="0"/>
              <a:cs typeface="Times New Roman" pitchFamily="18" charset="0"/>
            </a:endParaRPr>
          </a:p>
          <a:p>
            <a:pPr marL="400050" lvl="2" indent="0">
              <a:buNone/>
            </a:pPr>
            <a:r>
              <a:rPr lang="en-US" dirty="0">
                <a:ea typeface="+mn-ea"/>
                <a:cs typeface="+mn-cs"/>
              </a:rPr>
              <a:t>p </a:t>
            </a:r>
            <a:r>
              <a:rPr lang="en-US" dirty="0" err="1">
                <a:ea typeface="+mn-ea"/>
                <a:cs typeface="+mn-cs"/>
              </a:rPr>
              <a:t>là</a:t>
            </a:r>
            <a:r>
              <a:rPr lang="en-US" dirty="0">
                <a:ea typeface="+mn-ea"/>
                <a:cs typeface="+mn-cs"/>
              </a:rPr>
              <a:t> con </a:t>
            </a:r>
            <a:r>
              <a:rPr lang="en-US" dirty="0" err="1">
                <a:ea typeface="+mn-ea"/>
                <a:cs typeface="+mn-cs"/>
              </a:rPr>
              <a:t>trỏ</a:t>
            </a:r>
            <a:r>
              <a:rPr lang="en-US" dirty="0">
                <a:ea typeface="+mn-ea"/>
                <a:cs typeface="+mn-cs"/>
              </a:rPr>
              <a:t> </a:t>
            </a:r>
            <a:r>
              <a:rPr lang="en-US" dirty="0" err="1">
                <a:ea typeface="+mn-ea"/>
                <a:cs typeface="+mn-cs"/>
              </a:rPr>
              <a:t>đến</a:t>
            </a:r>
            <a:r>
              <a:rPr lang="en-US" dirty="0">
                <a:ea typeface="+mn-ea"/>
                <a:cs typeface="+mn-cs"/>
              </a:rPr>
              <a:t> </a:t>
            </a:r>
            <a:r>
              <a:rPr lang="en-US" dirty="0" err="1">
                <a:ea typeface="+mn-ea"/>
                <a:cs typeface="+mn-cs"/>
              </a:rPr>
              <a:t>vùng</a:t>
            </a:r>
            <a:r>
              <a:rPr lang="en-US" dirty="0">
                <a:ea typeface="+mn-ea"/>
                <a:cs typeface="+mn-cs"/>
              </a:rPr>
              <a:t> </a:t>
            </a:r>
            <a:r>
              <a:rPr lang="en-US" dirty="0" err="1">
                <a:ea typeface="+mn-ea"/>
                <a:cs typeface="+mn-cs"/>
              </a:rPr>
              <a:t>nhớ</a:t>
            </a:r>
            <a:r>
              <a:rPr lang="en-US" dirty="0">
                <a:ea typeface="+mn-ea"/>
                <a:cs typeface="+mn-cs"/>
              </a:rPr>
              <a:t> </a:t>
            </a:r>
            <a:r>
              <a:rPr lang="en-US" dirty="0" err="1">
                <a:ea typeface="+mn-ea"/>
                <a:cs typeface="+mn-cs"/>
              </a:rPr>
              <a:t>đã</a:t>
            </a:r>
            <a:r>
              <a:rPr lang="en-US" dirty="0">
                <a:ea typeface="+mn-ea"/>
                <a:cs typeface="+mn-cs"/>
              </a:rPr>
              <a:t> </a:t>
            </a:r>
            <a:r>
              <a:rPr lang="en-US" dirty="0" err="1">
                <a:ea typeface="+mn-ea"/>
                <a:cs typeface="+mn-cs"/>
              </a:rPr>
              <a:t>được</a:t>
            </a:r>
            <a:r>
              <a:rPr lang="en-US" dirty="0">
                <a:ea typeface="+mn-ea"/>
                <a:cs typeface="+mn-cs"/>
              </a:rPr>
              <a:t> </a:t>
            </a:r>
            <a:r>
              <a:rPr lang="en-US" dirty="0" err="1">
                <a:ea typeface="+mn-ea"/>
                <a:cs typeface="+mn-cs"/>
              </a:rPr>
              <a:t>cấp</a:t>
            </a:r>
            <a:r>
              <a:rPr lang="en-US" dirty="0">
                <a:ea typeface="+mn-ea"/>
                <a:cs typeface="+mn-cs"/>
              </a:rPr>
              <a:t> </a:t>
            </a:r>
            <a:r>
              <a:rPr lang="en-US" dirty="0" err="1">
                <a:ea typeface="+mn-ea"/>
                <a:cs typeface="+mn-cs"/>
              </a:rPr>
              <a:t>phát</a:t>
            </a:r>
            <a:r>
              <a:rPr lang="en-US" dirty="0">
                <a:ea typeface="+mn-ea"/>
                <a:cs typeface="+mn-cs"/>
              </a:rPr>
              <a:t> </a:t>
            </a:r>
            <a:r>
              <a:rPr lang="en-US" dirty="0" err="1">
                <a:ea typeface="+mn-ea"/>
                <a:cs typeface="+mn-cs"/>
              </a:rPr>
              <a:t>trước</a:t>
            </a:r>
            <a:r>
              <a:rPr lang="en-US" dirty="0">
                <a:ea typeface="+mn-ea"/>
                <a:cs typeface="+mn-cs"/>
              </a:rPr>
              <a:t> </a:t>
            </a:r>
            <a:r>
              <a:rPr lang="en-US" dirty="0" err="1">
                <a:ea typeface="+mn-ea"/>
                <a:cs typeface="+mn-cs"/>
              </a:rPr>
              <a:t>đó</a:t>
            </a:r>
            <a:r>
              <a:rPr lang="en-US" dirty="0">
                <a:ea typeface="+mn-ea"/>
                <a:cs typeface="+mn-cs"/>
              </a:rPr>
              <a:t> </a:t>
            </a:r>
            <a:r>
              <a:rPr lang="en-US" dirty="0" err="1">
                <a:ea typeface="+mn-ea"/>
                <a:cs typeface="+mn-cs"/>
              </a:rPr>
              <a:t>bởi</a:t>
            </a:r>
            <a:r>
              <a:rPr lang="en-US" dirty="0">
                <a:ea typeface="+mn-ea"/>
                <a:cs typeface="+mn-cs"/>
              </a:rPr>
              <a:t> </a:t>
            </a:r>
            <a:r>
              <a:rPr lang="en-US" dirty="0" err="1">
                <a:ea typeface="+mn-ea"/>
                <a:cs typeface="+mn-cs"/>
              </a:rPr>
              <a:t>hàm</a:t>
            </a:r>
            <a:r>
              <a:rPr lang="en-US" dirty="0">
                <a:ea typeface="+mn-ea"/>
                <a:cs typeface="+mn-cs"/>
              </a:rPr>
              <a:t> </a:t>
            </a:r>
            <a:r>
              <a:rPr lang="en-US" b="1" dirty="0" err="1">
                <a:ea typeface="+mn-ea"/>
                <a:cs typeface="+mn-cs"/>
              </a:rPr>
              <a:t>malloc</a:t>
            </a:r>
            <a:r>
              <a:rPr lang="en-US" dirty="0">
                <a:ea typeface="+mn-ea"/>
                <a:cs typeface="+mn-cs"/>
              </a:rPr>
              <a:t>().</a:t>
            </a:r>
          </a:p>
        </p:txBody>
      </p:sp>
    </p:spTree>
    <p:extLst>
      <p:ext uri="{BB962C8B-B14F-4D97-AF65-F5344CB8AC3E}">
        <p14:creationId xmlns:p14="http://schemas.microsoft.com/office/powerpoint/2010/main" val="2635529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36C2-54AF-487C-9F7D-06FF6C1005E8}"/>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3981FA5D-FB09-41E6-B964-27A9EE7FF1B5}"/>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0E9F0FE-4BF5-4230-803E-4061DF1BC153}"/>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F769781D-26AD-45AC-831D-6AA9475ECB26}"/>
              </a:ext>
            </a:extLst>
          </p:cNvPr>
          <p:cNvSpPr>
            <a:spLocks noGrp="1"/>
          </p:cNvSpPr>
          <p:nvPr>
            <p:ph type="sldNum" sz="quarter" idx="12"/>
          </p:nvPr>
        </p:nvSpPr>
        <p:spPr/>
        <p:txBody>
          <a:bodyPr/>
          <a:lstStyle/>
          <a:p>
            <a:fld id="{0D945AA7-9227-473E-91B8-199BC24B6000}" type="slidenum">
              <a:rPr lang="en-US" smtClean="0"/>
              <a:t>22</a:t>
            </a:fld>
            <a:endParaRPr lang="en-US"/>
          </a:p>
        </p:txBody>
      </p:sp>
      <p:sp>
        <p:nvSpPr>
          <p:cNvPr id="8" name="Content Placeholder 2">
            <a:extLst>
              <a:ext uri="{FF2B5EF4-FFF2-40B4-BE49-F238E27FC236}">
                <a16:creationId xmlns:a16="http://schemas.microsoft.com/office/drawing/2014/main" id="{5C151D03-9488-48B3-90A3-DA3D7368EF93}"/>
              </a:ext>
            </a:extLst>
          </p:cNvPr>
          <p:cNvSpPr>
            <a:spLocks noGrp="1"/>
          </p:cNvSpPr>
          <p:nvPr>
            <p:ph idx="1"/>
          </p:nvPr>
        </p:nvSpPr>
        <p:spPr>
          <a:xfrm>
            <a:off x="838200" y="1884218"/>
            <a:ext cx="8572500" cy="5638800"/>
          </a:xfrm>
        </p:spPr>
        <p:txBody>
          <a:bodyPr/>
          <a:lstStyle/>
          <a:p>
            <a:pPr>
              <a:buFont typeface="Arial" pitchFamily="34" charset="0"/>
              <a:buChar char="•"/>
            </a:pPr>
            <a:r>
              <a:rPr lang="en-US" dirty="0"/>
              <a:t>C++ </a:t>
            </a:r>
            <a:r>
              <a:rPr lang="en-US" dirty="0" err="1"/>
              <a:t>cung</a:t>
            </a:r>
            <a:r>
              <a:rPr lang="en-US" dirty="0"/>
              <a:t> </a:t>
            </a:r>
            <a:r>
              <a:rPr lang="en-US" dirty="0" err="1"/>
              <a:t>cấp</a:t>
            </a:r>
            <a:r>
              <a:rPr lang="en-US" dirty="0"/>
              <a:t> </a:t>
            </a:r>
            <a:r>
              <a:rPr lang="en-US" dirty="0" err="1"/>
              <a:t>hai</a:t>
            </a:r>
            <a:r>
              <a:rPr lang="en-US" dirty="0"/>
              <a:t> </a:t>
            </a:r>
            <a:r>
              <a:rPr lang="en-US" dirty="0" err="1"/>
              <a:t>toán</a:t>
            </a:r>
            <a:r>
              <a:rPr lang="en-US" dirty="0"/>
              <a:t> </a:t>
            </a:r>
            <a:r>
              <a:rPr lang="en-US" dirty="0" err="1"/>
              <a:t>tử</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động</a:t>
            </a:r>
            <a:r>
              <a:rPr lang="en-US" dirty="0"/>
              <a:t>: </a:t>
            </a:r>
            <a:r>
              <a:rPr lang="en-US" dirty="0">
                <a:solidFill>
                  <a:srgbClr val="FF0000"/>
                </a:solidFill>
              </a:rPr>
              <a:t>new</a:t>
            </a:r>
            <a:r>
              <a:rPr lang="en-US" dirty="0"/>
              <a:t> </a:t>
            </a:r>
            <a:r>
              <a:rPr lang="en-US" dirty="0" err="1"/>
              <a:t>và</a:t>
            </a:r>
            <a:r>
              <a:rPr lang="en-US" dirty="0"/>
              <a:t> </a:t>
            </a:r>
            <a:r>
              <a:rPr lang="en-US" dirty="0">
                <a:solidFill>
                  <a:srgbClr val="FF0000"/>
                </a:solidFill>
              </a:rPr>
              <a:t>delete</a:t>
            </a:r>
            <a:r>
              <a:rPr lang="en-US" dirty="0"/>
              <a:t>. </a:t>
            </a:r>
          </a:p>
          <a:p>
            <a:pPr lvl="1">
              <a:buFont typeface="Tahoma" pitchFamily="34" charset="0"/>
              <a:buChar char="–"/>
            </a:pPr>
            <a:r>
              <a:rPr lang="en-US" dirty="0" err="1">
                <a:solidFill>
                  <a:srgbClr val="FF0000"/>
                </a:solidFill>
              </a:rPr>
              <a:t>Toán</a:t>
            </a:r>
            <a:r>
              <a:rPr lang="en-US" dirty="0">
                <a:solidFill>
                  <a:srgbClr val="FF0000"/>
                </a:solidFill>
              </a:rPr>
              <a:t> </a:t>
            </a:r>
            <a:r>
              <a:rPr lang="en-US" dirty="0" err="1">
                <a:solidFill>
                  <a:srgbClr val="FF0000"/>
                </a:solidFill>
              </a:rPr>
              <a:t>tử</a:t>
            </a:r>
            <a:r>
              <a:rPr lang="en-US" dirty="0">
                <a:solidFill>
                  <a:srgbClr val="FF0000"/>
                </a:solidFill>
              </a:rPr>
              <a:t> new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một</a:t>
            </a:r>
            <a:r>
              <a:rPr lang="en-US" dirty="0"/>
              <a:t> con </a:t>
            </a:r>
            <a:r>
              <a:rPr lang="en-US" dirty="0" err="1"/>
              <a:t>trỏ</a:t>
            </a:r>
            <a:r>
              <a:rPr lang="en-US" dirty="0"/>
              <a:t> </a:t>
            </a:r>
            <a:r>
              <a:rPr lang="en-US" dirty="0" err="1"/>
              <a:t>đến</a:t>
            </a:r>
            <a:r>
              <a:rPr lang="en-US" dirty="0"/>
              <a:t> byte </a:t>
            </a:r>
            <a:r>
              <a:rPr lang="en-US" dirty="0" err="1"/>
              <a:t>đầu</a:t>
            </a:r>
            <a:r>
              <a:rPr lang="en-US" dirty="0"/>
              <a:t> </a:t>
            </a:r>
            <a:r>
              <a:rPr lang="en-US" dirty="0" err="1"/>
              <a:t>tiên</a:t>
            </a:r>
            <a:r>
              <a:rPr lang="en-US" dirty="0"/>
              <a:t> </a:t>
            </a:r>
            <a:r>
              <a:rPr lang="en-US" dirty="0" err="1"/>
              <a:t>của</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p>
          <a:p>
            <a:pPr lvl="1">
              <a:buFont typeface="Tahoma" pitchFamily="34" charset="0"/>
              <a:buChar char="–"/>
            </a:pPr>
            <a:r>
              <a:rPr lang="en-US" dirty="0" err="1">
                <a:solidFill>
                  <a:srgbClr val="FF0000"/>
                </a:solidFill>
              </a:rPr>
              <a:t>Toán</a:t>
            </a:r>
            <a:r>
              <a:rPr lang="en-US" dirty="0">
                <a:solidFill>
                  <a:srgbClr val="FF0000"/>
                </a:solidFill>
              </a:rPr>
              <a:t> </a:t>
            </a:r>
            <a:r>
              <a:rPr lang="en-US" dirty="0" err="1">
                <a:solidFill>
                  <a:srgbClr val="FF0000"/>
                </a:solidFill>
              </a:rPr>
              <a:t>tử</a:t>
            </a:r>
            <a:r>
              <a:rPr lang="en-US" dirty="0">
                <a:solidFill>
                  <a:srgbClr val="FF0000"/>
                </a:solidFill>
              </a:rPr>
              <a:t> delete </a:t>
            </a:r>
            <a:r>
              <a:rPr lang="en-US" dirty="0" err="1"/>
              <a:t>thu</a:t>
            </a:r>
            <a:r>
              <a:rPr lang="en-US" dirty="0"/>
              <a:t> </a:t>
            </a:r>
            <a:r>
              <a:rPr lang="en-US" dirty="0" err="1"/>
              <a:t>hồi</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trước</a:t>
            </a:r>
            <a:r>
              <a:rPr lang="en-US" dirty="0"/>
              <a:t> </a:t>
            </a:r>
            <a:r>
              <a:rPr lang="en-US" dirty="0" err="1"/>
              <a:t>đó</a:t>
            </a:r>
            <a:r>
              <a:rPr lang="en-US" dirty="0"/>
              <a:t> </a:t>
            </a:r>
            <a:r>
              <a:rPr lang="en-US" dirty="0" err="1"/>
              <a:t>bởi</a:t>
            </a:r>
            <a:r>
              <a:rPr lang="en-US" dirty="0"/>
              <a:t> </a:t>
            </a:r>
            <a:r>
              <a:rPr lang="en-US" dirty="0" err="1"/>
              <a:t>toán</a:t>
            </a:r>
            <a:r>
              <a:rPr lang="en-US" dirty="0"/>
              <a:t> </a:t>
            </a:r>
            <a:r>
              <a:rPr lang="en-US" dirty="0" err="1"/>
              <a:t>tử</a:t>
            </a:r>
            <a:r>
              <a:rPr lang="en-US" dirty="0"/>
              <a:t> </a:t>
            </a:r>
            <a:r>
              <a:rPr lang="en-US" b="1" dirty="0"/>
              <a:t>new</a:t>
            </a:r>
            <a:r>
              <a:rPr lang="en-US" dirty="0"/>
              <a:t>. </a:t>
            </a:r>
          </a:p>
          <a:p>
            <a:pPr>
              <a:buFont typeface="Arial" pitchFamily="34" charset="0"/>
              <a:buChar char="•"/>
            </a:pPr>
            <a:r>
              <a:rPr lang="vi-VN" dirty="0"/>
              <a:t>Cú pháp:</a:t>
            </a:r>
          </a:p>
          <a:p>
            <a:pPr marL="857250" lvl="2" indent="0">
              <a:buNone/>
            </a:pPr>
            <a:r>
              <a:rPr lang="vi-VN" sz="2400" dirty="0">
                <a:solidFill>
                  <a:srgbClr val="FF0000"/>
                </a:solidFill>
              </a:rPr>
              <a:t>p = new type;</a:t>
            </a:r>
          </a:p>
          <a:p>
            <a:pPr marL="857250" lvl="2" indent="0">
              <a:buNone/>
            </a:pPr>
            <a:r>
              <a:rPr lang="vi-VN" sz="2400" dirty="0">
                <a:solidFill>
                  <a:srgbClr val="FF0000"/>
                </a:solidFill>
              </a:rPr>
              <a:t>delete p;</a:t>
            </a:r>
          </a:p>
          <a:p>
            <a:pPr marL="342900" lvl="1" indent="-342900">
              <a:buFont typeface="Arial" pitchFamily="34" charset="0"/>
              <a:buChar char="•"/>
            </a:pPr>
            <a:r>
              <a:rPr lang="vi-VN" dirty="0">
                <a:ea typeface="+mn-ea"/>
                <a:cs typeface="+mn-cs"/>
              </a:rPr>
              <a:t>p là một biến con trỏ nhận địa chỉ của vùng nhớ được cấp phát đủ lớn để chứa 1 đối tượng có kiểu là type</a:t>
            </a:r>
          </a:p>
          <a:p>
            <a:pPr lvl="1">
              <a:buFont typeface="Tahoma" pitchFamily="34" charset="0"/>
              <a:buChar char="–"/>
            </a:pPr>
            <a:endParaRPr lang="en-US" dirty="0"/>
          </a:p>
        </p:txBody>
      </p:sp>
    </p:spTree>
    <p:extLst>
      <p:ext uri="{BB962C8B-B14F-4D97-AF65-F5344CB8AC3E}">
        <p14:creationId xmlns:p14="http://schemas.microsoft.com/office/powerpoint/2010/main" val="215523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089A-0589-4AF4-9AAF-490D91E6554E}"/>
              </a:ext>
            </a:extLst>
          </p:cNvPr>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bằng</a:t>
            </a:r>
            <a:r>
              <a:rPr lang="en-US" dirty="0"/>
              <a:t> C++</a:t>
            </a:r>
          </a:p>
        </p:txBody>
      </p:sp>
      <p:sp>
        <p:nvSpPr>
          <p:cNvPr id="4" name="Date Placeholder 3">
            <a:extLst>
              <a:ext uri="{FF2B5EF4-FFF2-40B4-BE49-F238E27FC236}">
                <a16:creationId xmlns:a16="http://schemas.microsoft.com/office/drawing/2014/main" id="{275D7159-F963-4A26-A569-79EDF3AD7591}"/>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7B45217-A8D4-4154-B8F2-3FCE5C3BC02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BF397D1-A261-4D3E-AFC1-250978EE9296}"/>
              </a:ext>
            </a:extLst>
          </p:cNvPr>
          <p:cNvSpPr>
            <a:spLocks noGrp="1"/>
          </p:cNvSpPr>
          <p:nvPr>
            <p:ph type="sldNum" sz="quarter" idx="12"/>
          </p:nvPr>
        </p:nvSpPr>
        <p:spPr/>
        <p:txBody>
          <a:bodyPr/>
          <a:lstStyle/>
          <a:p>
            <a:fld id="{0D945AA7-9227-473E-91B8-199BC24B6000}" type="slidenum">
              <a:rPr lang="en-US" smtClean="0"/>
              <a:t>23</a:t>
            </a:fld>
            <a:endParaRPr lang="en-US"/>
          </a:p>
        </p:txBody>
      </p:sp>
      <p:sp>
        <p:nvSpPr>
          <p:cNvPr id="7" name="Content Placeholder 2">
            <a:extLst>
              <a:ext uri="{FF2B5EF4-FFF2-40B4-BE49-F238E27FC236}">
                <a16:creationId xmlns:a16="http://schemas.microsoft.com/office/drawing/2014/main" id="{A29ECB7F-C1EF-4378-BF93-FB36934DD3F7}"/>
              </a:ext>
            </a:extLst>
          </p:cNvPr>
          <p:cNvSpPr>
            <a:spLocks noGrp="1"/>
          </p:cNvSpPr>
          <p:nvPr>
            <p:ph idx="1"/>
          </p:nvPr>
        </p:nvSpPr>
        <p:spPr>
          <a:xfrm>
            <a:off x="1191491" y="1322978"/>
            <a:ext cx="9809017" cy="5334276"/>
          </a:xfrm>
        </p:spPr>
        <p:txBody>
          <a:bodyPr/>
          <a:lstStyle/>
          <a:p>
            <a:pPr>
              <a:buFont typeface="Arial" pitchFamily="34" charset="0"/>
              <a:buChar char="•"/>
            </a:pPr>
            <a:r>
              <a:rPr lang="en-US" dirty="0" err="1"/>
              <a:t>Ví</a:t>
            </a:r>
            <a:r>
              <a:rPr lang="en-US" dirty="0"/>
              <a:t> </a:t>
            </a:r>
            <a:r>
              <a:rPr lang="en-US" dirty="0" err="1"/>
              <a:t>dụ</a:t>
            </a:r>
            <a:r>
              <a:rPr lang="en-US" dirty="0"/>
              <a:t>:</a:t>
            </a:r>
            <a:endParaRPr lang="vi-VN" dirty="0">
              <a:ea typeface="+mn-ea"/>
              <a:cs typeface="+mn-cs"/>
            </a:endParaRPr>
          </a:p>
          <a:p>
            <a:pPr lvl="1">
              <a:buFont typeface="Tahoma" pitchFamily="34" charset="0"/>
              <a:buChar char="–"/>
            </a:pPr>
            <a:endParaRPr lang="en-US" dirty="0"/>
          </a:p>
        </p:txBody>
      </p:sp>
      <p:sp>
        <p:nvSpPr>
          <p:cNvPr id="8" name="Content Placeholder 2">
            <a:extLst>
              <a:ext uri="{FF2B5EF4-FFF2-40B4-BE49-F238E27FC236}">
                <a16:creationId xmlns:a16="http://schemas.microsoft.com/office/drawing/2014/main" id="{47DF4046-94D2-4863-A779-8AC25138957D}"/>
              </a:ext>
            </a:extLst>
          </p:cNvPr>
          <p:cNvSpPr txBox="1">
            <a:spLocks/>
          </p:cNvSpPr>
          <p:nvPr/>
        </p:nvSpPr>
        <p:spPr>
          <a:xfrm>
            <a:off x="1572491" y="1703978"/>
            <a:ext cx="9067891" cy="4901767"/>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mj-lt"/>
                <a:cs typeface="Times New Roman" pitchFamily="18" charset="0"/>
              </a:rPr>
              <a:t>	</a:t>
            </a:r>
            <a:r>
              <a:rPr lang="en-US" sz="1800" dirty="0">
                <a:solidFill>
                  <a:srgbClr val="00B050"/>
                </a:solidFill>
                <a:latin typeface="+mj-lt"/>
                <a:cs typeface="Times New Roman" pitchFamily="18" charset="0"/>
              </a:rPr>
              <a:t>#include &lt;</a:t>
            </a:r>
            <a:r>
              <a:rPr lang="en-US" sz="1800" dirty="0" err="1">
                <a:solidFill>
                  <a:srgbClr val="00B050"/>
                </a:solidFill>
                <a:latin typeface="+mj-lt"/>
                <a:cs typeface="Times New Roman" pitchFamily="18" charset="0"/>
              </a:rPr>
              <a:t>iostream.h</a:t>
            </a:r>
            <a:r>
              <a:rPr lang="en-US" sz="1800" dirty="0">
                <a:solidFill>
                  <a:srgbClr val="00B050"/>
                </a:solidFill>
                <a:latin typeface="+mj-lt"/>
                <a:cs typeface="Times New Roman" pitchFamily="18" charset="0"/>
              </a:rPr>
              <a:t>&gt;</a:t>
            </a:r>
          </a:p>
          <a:p>
            <a:pPr lvl="2">
              <a:buFont typeface="Arial" pitchFamily="34" charset="0"/>
              <a:buNone/>
            </a:pPr>
            <a:r>
              <a:rPr lang="en-US" sz="1800" dirty="0">
                <a:latin typeface="+mj-lt"/>
                <a:cs typeface="Times New Roman" pitchFamily="18" charset="0"/>
              </a:rPr>
              <a:t>void main(){</a:t>
            </a:r>
          </a:p>
          <a:p>
            <a:pPr lvl="3">
              <a:buFont typeface="Arial" pitchFamily="34" charset="0"/>
              <a:buNone/>
            </a:pPr>
            <a:r>
              <a:rPr lang="en-US" sz="1800" dirty="0" err="1">
                <a:solidFill>
                  <a:srgbClr val="0000FF"/>
                </a:solidFill>
                <a:latin typeface="+mj-lt"/>
                <a:cs typeface="Times New Roman" pitchFamily="18" charset="0"/>
              </a:rPr>
              <a:t>int</a:t>
            </a:r>
            <a:r>
              <a:rPr lang="en-US" sz="1800" dirty="0">
                <a:solidFill>
                  <a:srgbClr val="0000FF"/>
                </a:solidFill>
                <a:latin typeface="+mj-lt"/>
                <a:cs typeface="Times New Roman" pitchFamily="18" charset="0"/>
              </a:rPr>
              <a:t> *</a:t>
            </a:r>
            <a:r>
              <a:rPr lang="en-US" sz="1800" dirty="0">
                <a:latin typeface="+mj-lt"/>
                <a:cs typeface="Times New Roman" pitchFamily="18" charset="0"/>
              </a:rPr>
              <a:t>p = </a:t>
            </a:r>
            <a:r>
              <a:rPr lang="en-US" sz="1800" dirty="0">
                <a:solidFill>
                  <a:srgbClr val="FF0000"/>
                </a:solidFill>
                <a:latin typeface="+mj-lt"/>
                <a:cs typeface="Times New Roman" pitchFamily="18" charset="0"/>
              </a:rPr>
              <a:t>new</a:t>
            </a:r>
            <a:r>
              <a:rPr lang="en-US" sz="1800" dirty="0">
                <a:latin typeface="+mj-lt"/>
                <a:cs typeface="Times New Roman" pitchFamily="18" charset="0"/>
              </a:rPr>
              <a:t> </a:t>
            </a:r>
            <a:r>
              <a:rPr lang="en-US" sz="1800" dirty="0" err="1">
                <a:latin typeface="+mj-lt"/>
                <a:cs typeface="Times New Roman" pitchFamily="18" charset="0"/>
              </a:rPr>
              <a:t>int</a:t>
            </a:r>
            <a:r>
              <a:rPr lang="en-US" sz="1800" dirty="0">
                <a:latin typeface="+mj-lt"/>
                <a:cs typeface="Times New Roman" pitchFamily="18" charset="0"/>
              </a:rPr>
              <a:t>; </a:t>
            </a:r>
          </a:p>
          <a:p>
            <a:pPr lvl="3">
              <a:buFont typeface="Arial" pitchFamily="34" charset="0"/>
              <a:buNone/>
            </a:pPr>
            <a:r>
              <a:rPr lang="en-US" sz="1800" dirty="0">
                <a:latin typeface="+mj-lt"/>
                <a:cs typeface="Times New Roman" pitchFamily="18" charset="0"/>
              </a:rPr>
              <a:t>if(p==NULL){</a:t>
            </a:r>
          </a:p>
          <a:p>
            <a:pPr lvl="3">
              <a:buFont typeface="Arial" pitchFamily="34" charset="0"/>
              <a:buNone/>
            </a:pPr>
            <a:r>
              <a:rPr lang="en-US" sz="1800" dirty="0">
                <a:latin typeface="+mj-lt"/>
                <a:cs typeface="Times New Roman" pitchFamily="18" charset="0"/>
              </a:rPr>
              <a:t>	</a:t>
            </a:r>
            <a:r>
              <a:rPr lang="en-US" sz="1800" dirty="0" err="1">
                <a:latin typeface="+mj-lt"/>
                <a:cs typeface="Times New Roman" pitchFamily="18" charset="0"/>
              </a:rPr>
              <a:t>cout</a:t>
            </a:r>
            <a:r>
              <a:rPr lang="en-US" sz="1800" dirty="0">
                <a:latin typeface="+mj-lt"/>
                <a:cs typeface="Times New Roman" pitchFamily="18" charset="0"/>
              </a:rPr>
              <a:t>&lt;&lt;“</a:t>
            </a:r>
            <a:r>
              <a:rPr lang="en-US" sz="1800" dirty="0" err="1">
                <a:latin typeface="+mj-lt"/>
                <a:cs typeface="Times New Roman" pitchFamily="18" charset="0"/>
              </a:rPr>
              <a:t>Loi</a:t>
            </a:r>
            <a:r>
              <a:rPr lang="en-US" sz="1800" dirty="0">
                <a:latin typeface="+mj-lt"/>
                <a:cs typeface="Times New Roman" pitchFamily="18" charset="0"/>
              </a:rPr>
              <a:t> cap </a:t>
            </a:r>
            <a:r>
              <a:rPr lang="en-US" sz="1800" dirty="0" err="1">
                <a:latin typeface="+mj-lt"/>
                <a:cs typeface="Times New Roman" pitchFamily="18" charset="0"/>
              </a:rPr>
              <a:t>phat</a:t>
            </a:r>
            <a:r>
              <a:rPr lang="en-US" sz="1800" dirty="0">
                <a:latin typeface="+mj-lt"/>
                <a:cs typeface="Times New Roman" pitchFamily="18" charset="0"/>
              </a:rPr>
              <a:t>”;</a:t>
            </a:r>
          </a:p>
          <a:p>
            <a:pPr lvl="3">
              <a:buFont typeface="Arial" pitchFamily="34" charset="0"/>
              <a:buNone/>
            </a:pPr>
            <a:r>
              <a:rPr lang="en-US" sz="1800" dirty="0">
                <a:latin typeface="+mj-lt"/>
                <a:cs typeface="Times New Roman" pitchFamily="18" charset="0"/>
              </a:rPr>
              <a:t>	exit(0);</a:t>
            </a:r>
          </a:p>
          <a:p>
            <a:pPr lvl="3">
              <a:buFont typeface="Arial" pitchFamily="34" charset="0"/>
              <a:buNone/>
            </a:pPr>
            <a:r>
              <a:rPr lang="en-US" sz="1800" dirty="0">
                <a:latin typeface="+mj-lt"/>
                <a:cs typeface="Times New Roman" pitchFamily="18" charset="0"/>
              </a:rPr>
              <a:t>}</a:t>
            </a:r>
          </a:p>
          <a:p>
            <a:pPr lvl="3">
              <a:buFont typeface="Arial" pitchFamily="34" charset="0"/>
              <a:buNone/>
            </a:pPr>
            <a:r>
              <a:rPr lang="en-US" sz="1800" dirty="0">
                <a:latin typeface="+mj-lt"/>
                <a:cs typeface="Times New Roman" pitchFamily="18" charset="0"/>
              </a:rPr>
              <a:t>*p = 100;</a:t>
            </a:r>
          </a:p>
          <a:p>
            <a:pPr lvl="3">
              <a:buFont typeface="Arial" pitchFamily="34" charset="0"/>
              <a:buNone/>
            </a:pPr>
            <a:r>
              <a:rPr lang="en-US" sz="1800" dirty="0" err="1">
                <a:latin typeface="+mj-lt"/>
                <a:cs typeface="Times New Roman" pitchFamily="18" charset="0"/>
              </a:rPr>
              <a:t>cout</a:t>
            </a:r>
            <a:r>
              <a:rPr lang="en-US" sz="1800" dirty="0">
                <a:latin typeface="+mj-lt"/>
                <a:cs typeface="Times New Roman" pitchFamily="18" charset="0"/>
              </a:rPr>
              <a:t> &lt;&lt; “Tai o </a:t>
            </a:r>
            <a:r>
              <a:rPr lang="en-US" sz="1800" dirty="0" err="1">
                <a:latin typeface="+mj-lt"/>
                <a:cs typeface="Times New Roman" pitchFamily="18" charset="0"/>
              </a:rPr>
              <a:t>nho</a:t>
            </a:r>
            <a:r>
              <a:rPr lang="en-US" sz="1800" dirty="0">
                <a:latin typeface="+mj-lt"/>
                <a:cs typeface="Times New Roman" pitchFamily="18" charset="0"/>
              </a:rPr>
              <a:t> " &lt;&lt; p &lt;&lt; " ";</a:t>
            </a:r>
          </a:p>
          <a:p>
            <a:pPr lvl="3">
              <a:buFont typeface="Arial" pitchFamily="34" charset="0"/>
              <a:buNone/>
            </a:pPr>
            <a:r>
              <a:rPr lang="en-US" sz="1800" dirty="0" err="1">
                <a:latin typeface="+mj-lt"/>
                <a:cs typeface="Times New Roman" pitchFamily="18" charset="0"/>
              </a:rPr>
              <a:t>cout</a:t>
            </a:r>
            <a:r>
              <a:rPr lang="en-US" sz="1800" dirty="0">
                <a:latin typeface="+mj-lt"/>
                <a:cs typeface="Times New Roman" pitchFamily="18" charset="0"/>
              </a:rPr>
              <a:t> &lt;&lt; “la </a:t>
            </a:r>
            <a:r>
              <a:rPr lang="en-US" sz="1800" dirty="0" err="1">
                <a:latin typeface="+mj-lt"/>
                <a:cs typeface="Times New Roman" pitchFamily="18" charset="0"/>
              </a:rPr>
              <a:t>gia</a:t>
            </a:r>
            <a:r>
              <a:rPr lang="en-US" sz="1800" dirty="0">
                <a:latin typeface="+mj-lt"/>
                <a:cs typeface="Times New Roman" pitchFamily="18" charset="0"/>
              </a:rPr>
              <a:t> tri " &lt;&lt; *p &lt;&lt; "\n";</a:t>
            </a:r>
          </a:p>
          <a:p>
            <a:pPr lvl="3">
              <a:buFont typeface="Arial" pitchFamily="34" charset="0"/>
              <a:buNone/>
            </a:pPr>
            <a:r>
              <a:rPr lang="en-US" sz="1800" dirty="0">
                <a:latin typeface="+mj-lt"/>
                <a:cs typeface="Times New Roman" pitchFamily="18" charset="0"/>
              </a:rPr>
              <a:t>//</a:t>
            </a:r>
            <a:r>
              <a:rPr lang="en-US" sz="1800" dirty="0" err="1">
                <a:latin typeface="+mj-lt"/>
                <a:cs typeface="Times New Roman" pitchFamily="18" charset="0"/>
              </a:rPr>
              <a:t>Tranh</a:t>
            </a:r>
            <a:r>
              <a:rPr lang="en-US" sz="1800" dirty="0">
                <a:latin typeface="+mj-lt"/>
                <a:cs typeface="Times New Roman" pitchFamily="18" charset="0"/>
              </a:rPr>
              <a:t> hao ton </a:t>
            </a:r>
            <a:r>
              <a:rPr lang="en-US" sz="1800" dirty="0" err="1">
                <a:latin typeface="+mj-lt"/>
                <a:cs typeface="Times New Roman" pitchFamily="18" charset="0"/>
              </a:rPr>
              <a:t>bo</a:t>
            </a:r>
            <a:r>
              <a:rPr lang="en-US" sz="1800" dirty="0">
                <a:latin typeface="+mj-lt"/>
                <a:cs typeface="Times New Roman" pitchFamily="18" charset="0"/>
              </a:rPr>
              <a:t> </a:t>
            </a:r>
            <a:r>
              <a:rPr lang="en-US" sz="1800" dirty="0" err="1">
                <a:latin typeface="+mj-lt"/>
                <a:cs typeface="Times New Roman" pitchFamily="18" charset="0"/>
              </a:rPr>
              <a:t>nho</a:t>
            </a:r>
            <a:endParaRPr lang="en-US" sz="1800" dirty="0">
              <a:latin typeface="+mj-lt"/>
              <a:cs typeface="Times New Roman" pitchFamily="18" charset="0"/>
            </a:endParaRPr>
          </a:p>
          <a:p>
            <a:pPr lvl="3">
              <a:buFont typeface="Arial" pitchFamily="34" charset="0"/>
              <a:buNone/>
            </a:pPr>
            <a:r>
              <a:rPr lang="en-US" sz="1800" dirty="0">
                <a:latin typeface="+mj-lt"/>
                <a:cs typeface="Times New Roman" pitchFamily="18" charset="0"/>
              </a:rPr>
              <a:t>if(p!=NULL)	{</a:t>
            </a:r>
          </a:p>
          <a:p>
            <a:pPr lvl="3">
              <a:buFont typeface="Arial" pitchFamily="34" charset="0"/>
              <a:buNone/>
            </a:pPr>
            <a:r>
              <a:rPr lang="en-US" sz="1800" dirty="0">
                <a:latin typeface="+mj-lt"/>
                <a:cs typeface="Times New Roman" pitchFamily="18" charset="0"/>
              </a:rPr>
              <a:t>		delete p;</a:t>
            </a:r>
          </a:p>
          <a:p>
            <a:pPr lvl="3">
              <a:buFont typeface="Arial" pitchFamily="34" charset="0"/>
              <a:buNone/>
            </a:pPr>
            <a:r>
              <a:rPr lang="en-US" sz="1800" dirty="0">
                <a:latin typeface="+mj-lt"/>
                <a:cs typeface="Times New Roman" pitchFamily="18" charset="0"/>
              </a:rPr>
              <a:t>		p=NULL;</a:t>
            </a:r>
          </a:p>
          <a:p>
            <a:pPr lvl="3">
              <a:buFont typeface="Arial" pitchFamily="34" charset="0"/>
              <a:buNone/>
            </a:pPr>
            <a:r>
              <a:rPr lang="en-US" sz="1800" dirty="0">
                <a:latin typeface="+mj-lt"/>
                <a:cs typeface="Times New Roman" pitchFamily="18" charset="0"/>
              </a:rPr>
              <a:t>	}</a:t>
            </a:r>
          </a:p>
          <a:p>
            <a:pPr lvl="2">
              <a:buFont typeface="Arial" pitchFamily="34" charset="0"/>
              <a:buNone/>
            </a:pPr>
            <a:r>
              <a:rPr lang="en-US" sz="1800" dirty="0">
                <a:latin typeface="+mj-lt"/>
                <a:cs typeface="Times New Roman" pitchFamily="18" charset="0"/>
              </a:rPr>
              <a:t>}</a:t>
            </a:r>
          </a:p>
          <a:p>
            <a:endParaRPr lang="en-US" sz="1800" dirty="0">
              <a:latin typeface="+mj-lt"/>
              <a:cs typeface="Times New Roman" pitchFamily="18" charset="0"/>
            </a:endParaRPr>
          </a:p>
        </p:txBody>
      </p:sp>
    </p:spTree>
    <p:extLst>
      <p:ext uri="{BB962C8B-B14F-4D97-AF65-F5344CB8AC3E}">
        <p14:creationId xmlns:p14="http://schemas.microsoft.com/office/powerpoint/2010/main" val="305580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F146-AF5E-44FA-880F-12EE0E824170}"/>
              </a:ext>
            </a:extLst>
          </p:cNvPr>
          <p:cNvSpPr>
            <a:spLocks noGrp="1"/>
          </p:cNvSpPr>
          <p:nvPr>
            <p:ph type="title"/>
          </p:nvPr>
        </p:nvSpPr>
        <p:spPr/>
        <p:txBody>
          <a:bodyPr/>
          <a:lstStyle/>
          <a:p>
            <a:r>
              <a:rPr lang="en-US" dirty="0"/>
              <a:t>Con </a:t>
            </a:r>
            <a:r>
              <a:rPr lang="en-US" dirty="0" err="1"/>
              <a:t>trỏ</a:t>
            </a:r>
            <a:r>
              <a:rPr lang="en-US" dirty="0"/>
              <a:t> void</a:t>
            </a:r>
          </a:p>
        </p:txBody>
      </p:sp>
      <p:sp>
        <p:nvSpPr>
          <p:cNvPr id="4" name="Date Placeholder 3">
            <a:extLst>
              <a:ext uri="{FF2B5EF4-FFF2-40B4-BE49-F238E27FC236}">
                <a16:creationId xmlns:a16="http://schemas.microsoft.com/office/drawing/2014/main" id="{49CEF519-A16C-42DF-89C7-54C5C13DD964}"/>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BA58E0B-3BA1-4C7D-A924-1CC06092078C}"/>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58D662AC-0901-437E-8702-6371B690E837}"/>
              </a:ext>
            </a:extLst>
          </p:cNvPr>
          <p:cNvSpPr>
            <a:spLocks noGrp="1"/>
          </p:cNvSpPr>
          <p:nvPr>
            <p:ph type="sldNum" sz="quarter" idx="12"/>
          </p:nvPr>
        </p:nvSpPr>
        <p:spPr/>
        <p:txBody>
          <a:bodyPr/>
          <a:lstStyle/>
          <a:p>
            <a:fld id="{0D945AA7-9227-473E-91B8-199BC24B6000}" type="slidenum">
              <a:rPr lang="en-US" smtClean="0"/>
              <a:t>24</a:t>
            </a:fld>
            <a:endParaRPr lang="en-US"/>
          </a:p>
        </p:txBody>
      </p:sp>
      <p:sp>
        <p:nvSpPr>
          <p:cNvPr id="7" name="Content Placeholder 2">
            <a:extLst>
              <a:ext uri="{FF2B5EF4-FFF2-40B4-BE49-F238E27FC236}">
                <a16:creationId xmlns:a16="http://schemas.microsoft.com/office/drawing/2014/main" id="{CBF0E449-EB36-4AA6-8E00-3F0D5E7122F4}"/>
              </a:ext>
            </a:extLst>
          </p:cNvPr>
          <p:cNvSpPr>
            <a:spLocks noGrp="1"/>
          </p:cNvSpPr>
          <p:nvPr>
            <p:ph idx="1"/>
          </p:nvPr>
        </p:nvSpPr>
        <p:spPr>
          <a:xfrm>
            <a:off x="838200" y="1487054"/>
            <a:ext cx="9820564" cy="3860801"/>
          </a:xfrm>
        </p:spPr>
        <p:txBody>
          <a:bodyPr/>
          <a:lstStyle/>
          <a:p>
            <a:pPr algn="just"/>
            <a:r>
              <a:rPr lang="vi-VN" dirty="0">
                <a:solidFill>
                  <a:srgbClr val="FF0000"/>
                </a:solidFill>
              </a:rPr>
              <a:t>Con trỏ void </a:t>
            </a:r>
            <a:r>
              <a:rPr lang="vi-VN" dirty="0"/>
              <a:t>là một lọai con trỏ đặc biệt mà có thể trỏ đến bất kỳ kiểu dữ liệu nào. </a:t>
            </a:r>
          </a:p>
          <a:p>
            <a:pPr algn="just"/>
            <a:r>
              <a:rPr lang="vi-VN" dirty="0"/>
              <a:t>Cú pháp:</a:t>
            </a:r>
          </a:p>
          <a:p>
            <a:pPr marL="0" indent="0" algn="just">
              <a:buNone/>
            </a:pPr>
            <a:r>
              <a:rPr lang="en-US" dirty="0"/>
              <a:t>	</a:t>
            </a:r>
            <a:r>
              <a:rPr lang="vi-VN" dirty="0">
                <a:solidFill>
                  <a:srgbClr val="FF0000"/>
                </a:solidFill>
              </a:rPr>
              <a:t>void *pointerVariable;</a:t>
            </a:r>
          </a:p>
          <a:p>
            <a:pPr algn="just"/>
            <a:r>
              <a:rPr lang="vi-VN" dirty="0"/>
              <a:t>Ví dụ:</a:t>
            </a:r>
          </a:p>
          <a:p>
            <a:pPr marL="800100" lvl="2" indent="0" algn="just">
              <a:buNone/>
            </a:pPr>
            <a:r>
              <a:rPr lang="vi-VN" sz="2400" dirty="0"/>
              <a:t>void *p;</a:t>
            </a:r>
          </a:p>
          <a:p>
            <a:pPr marL="800100" lvl="2" indent="0" algn="just">
              <a:buNone/>
            </a:pPr>
            <a:r>
              <a:rPr lang="vi-VN" sz="2400" dirty="0"/>
              <a:t>p = &amp;a; // p trỏ đến biến nguyên a</a:t>
            </a:r>
          </a:p>
          <a:p>
            <a:pPr marL="800100" lvl="2" indent="0" algn="just">
              <a:buNone/>
            </a:pPr>
            <a:r>
              <a:rPr lang="vi-VN" sz="2400" dirty="0"/>
              <a:t>p = &amp;f; //p trỏ đến biến thực f</a:t>
            </a:r>
          </a:p>
        </p:txBody>
      </p:sp>
    </p:spTree>
    <p:extLst>
      <p:ext uri="{BB962C8B-B14F-4D97-AF65-F5344CB8AC3E}">
        <p14:creationId xmlns:p14="http://schemas.microsoft.com/office/powerpoint/2010/main" val="10252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2F4-A018-4EBD-AD73-45DD7C90446C}"/>
              </a:ext>
            </a:extLst>
          </p:cNvPr>
          <p:cNvSpPr>
            <a:spLocks noGrp="1"/>
          </p:cNvSpPr>
          <p:nvPr>
            <p:ph type="title"/>
          </p:nvPr>
        </p:nvSpPr>
        <p:spPr/>
        <p:txBody>
          <a:bodyPr/>
          <a:lstStyle/>
          <a:p>
            <a:r>
              <a:rPr lang="en-US" b="1" dirty="0"/>
              <a:t>Con </a:t>
            </a:r>
            <a:r>
              <a:rPr lang="en-US" b="1" dirty="0" err="1"/>
              <a:t>trỏ</a:t>
            </a:r>
            <a:r>
              <a:rPr lang="en-US" b="1" dirty="0"/>
              <a:t> void</a:t>
            </a:r>
          </a:p>
        </p:txBody>
      </p:sp>
      <p:sp>
        <p:nvSpPr>
          <p:cNvPr id="4" name="Date Placeholder 3">
            <a:extLst>
              <a:ext uri="{FF2B5EF4-FFF2-40B4-BE49-F238E27FC236}">
                <a16:creationId xmlns:a16="http://schemas.microsoft.com/office/drawing/2014/main" id="{77744112-A16B-4D20-BD74-B50D2067184E}"/>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0D9E05B-CB47-4A0C-99D7-FDDBB3B5F28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4B13D4FC-7C64-4F0F-834F-5C47098858D5}"/>
              </a:ext>
            </a:extLst>
          </p:cNvPr>
          <p:cNvSpPr>
            <a:spLocks noGrp="1"/>
          </p:cNvSpPr>
          <p:nvPr>
            <p:ph type="sldNum" sz="quarter" idx="12"/>
          </p:nvPr>
        </p:nvSpPr>
        <p:spPr/>
        <p:txBody>
          <a:bodyPr/>
          <a:lstStyle/>
          <a:p>
            <a:fld id="{0D945AA7-9227-473E-91B8-199BC24B6000}" type="slidenum">
              <a:rPr lang="en-US" smtClean="0"/>
              <a:t>25</a:t>
            </a:fld>
            <a:endParaRPr lang="en-US"/>
          </a:p>
        </p:txBody>
      </p:sp>
      <p:sp>
        <p:nvSpPr>
          <p:cNvPr id="7" name="Content Placeholder 2">
            <a:extLst>
              <a:ext uri="{FF2B5EF4-FFF2-40B4-BE49-F238E27FC236}">
                <a16:creationId xmlns:a16="http://schemas.microsoft.com/office/drawing/2014/main" id="{0166E075-D34B-4805-B79D-143C4C569449}"/>
              </a:ext>
            </a:extLst>
          </p:cNvPr>
          <p:cNvSpPr>
            <a:spLocks noGrp="1"/>
          </p:cNvSpPr>
          <p:nvPr>
            <p:ph idx="1"/>
          </p:nvPr>
        </p:nvSpPr>
        <p:spPr>
          <a:xfrm>
            <a:off x="838199" y="1773382"/>
            <a:ext cx="10716491" cy="3990109"/>
          </a:xfrm>
        </p:spPr>
        <p:txBody>
          <a:bodyPr/>
          <a:lstStyle/>
          <a:p>
            <a:pPr algn="just"/>
            <a:r>
              <a:rPr lang="vi-VN" dirty="0"/>
              <a:t>Tuy nhiên, ta cũng có</a:t>
            </a:r>
            <a:r>
              <a:rPr lang="en-US" dirty="0"/>
              <a:t> </a:t>
            </a:r>
            <a:r>
              <a:rPr lang="vi-VN" dirty="0"/>
              <a:t>thể ép kiểu con trỏ về đúng kiểu tương ứng khi dùng trong các biểu thức.</a:t>
            </a:r>
          </a:p>
          <a:p>
            <a:pPr algn="just"/>
            <a:r>
              <a:rPr lang="vi-VN" dirty="0"/>
              <a:t>Ví dụ:</a:t>
            </a:r>
          </a:p>
          <a:p>
            <a:pPr lvl="1" algn="just"/>
            <a:r>
              <a:rPr lang="vi-VN" dirty="0"/>
              <a:t>Nếu p đang trỏ đến biến nguyên a, để tăng giá trị của biến a lên 10 ta phải dùng lệnh sau: </a:t>
            </a:r>
          </a:p>
          <a:p>
            <a:pPr marL="457200" lvl="1" indent="0" algn="just">
              <a:buNone/>
            </a:pPr>
            <a:r>
              <a:rPr lang="en-US" dirty="0"/>
              <a:t>		</a:t>
            </a:r>
            <a:r>
              <a:rPr lang="vi-VN" dirty="0">
                <a:solidFill>
                  <a:srgbClr val="FF0000"/>
                </a:solidFill>
              </a:rPr>
              <a:t>(int*)</a:t>
            </a:r>
            <a:r>
              <a:rPr lang="vi-VN" dirty="0"/>
              <a:t>*p + 10;</a:t>
            </a:r>
          </a:p>
          <a:p>
            <a:pPr lvl="1" algn="just"/>
            <a:r>
              <a:rPr lang="vi-VN" dirty="0"/>
              <a:t>Nếu p đang trỏ đến biến thực f, để tăng giá trị của biến f lên 10 ta phải dùng lệnh sau: </a:t>
            </a:r>
          </a:p>
          <a:p>
            <a:pPr marL="457200" lvl="1" indent="0" algn="just">
              <a:buNone/>
            </a:pPr>
            <a:r>
              <a:rPr lang="en-US" dirty="0"/>
              <a:t>		</a:t>
            </a:r>
            <a:r>
              <a:rPr lang="vi-VN" dirty="0">
                <a:solidFill>
                  <a:srgbClr val="FF0000"/>
                </a:solidFill>
              </a:rPr>
              <a:t>(float*)</a:t>
            </a:r>
            <a:r>
              <a:rPr lang="vi-VN" dirty="0"/>
              <a:t>*p + 10;</a:t>
            </a:r>
          </a:p>
        </p:txBody>
      </p:sp>
    </p:spTree>
    <p:extLst>
      <p:ext uri="{BB962C8B-B14F-4D97-AF65-F5344CB8AC3E}">
        <p14:creationId xmlns:p14="http://schemas.microsoft.com/office/powerpoint/2010/main" val="341011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37B7-A73F-46F3-B5D2-16718E5E7281}"/>
              </a:ext>
            </a:extLst>
          </p:cNvPr>
          <p:cNvSpPr>
            <a:spLocks noGrp="1"/>
          </p:cNvSpPr>
          <p:nvPr>
            <p:ph type="title"/>
          </p:nvPr>
        </p:nvSpPr>
        <p:spPr/>
        <p:txBody>
          <a:bodyPr/>
          <a:lstStyle/>
          <a:p>
            <a:r>
              <a:rPr lang="en-US" b="1" dirty="0"/>
              <a:t>Con </a:t>
            </a:r>
            <a:r>
              <a:rPr lang="en-US" b="1" dirty="0" err="1"/>
              <a:t>trỏ</a:t>
            </a:r>
            <a:r>
              <a:rPr lang="en-US" b="1" dirty="0"/>
              <a:t> null</a:t>
            </a:r>
          </a:p>
        </p:txBody>
      </p:sp>
      <p:sp>
        <p:nvSpPr>
          <p:cNvPr id="4" name="Date Placeholder 3">
            <a:extLst>
              <a:ext uri="{FF2B5EF4-FFF2-40B4-BE49-F238E27FC236}">
                <a16:creationId xmlns:a16="http://schemas.microsoft.com/office/drawing/2014/main" id="{F8F54137-FE8D-4A8B-8230-B30C63621F62}"/>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781BB189-F171-491D-8A99-60D9205E772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77562B82-0329-45BA-9399-B096675401EE}"/>
              </a:ext>
            </a:extLst>
          </p:cNvPr>
          <p:cNvSpPr>
            <a:spLocks noGrp="1"/>
          </p:cNvSpPr>
          <p:nvPr>
            <p:ph type="sldNum" sz="quarter" idx="12"/>
          </p:nvPr>
        </p:nvSpPr>
        <p:spPr/>
        <p:txBody>
          <a:bodyPr/>
          <a:lstStyle/>
          <a:p>
            <a:fld id="{0D945AA7-9227-473E-91B8-199BC24B6000}" type="slidenum">
              <a:rPr lang="en-US" smtClean="0"/>
              <a:t>26</a:t>
            </a:fld>
            <a:endParaRPr lang="en-US"/>
          </a:p>
        </p:txBody>
      </p:sp>
      <p:sp>
        <p:nvSpPr>
          <p:cNvPr id="7" name="Content Placeholder 2">
            <a:extLst>
              <a:ext uri="{FF2B5EF4-FFF2-40B4-BE49-F238E27FC236}">
                <a16:creationId xmlns:a16="http://schemas.microsoft.com/office/drawing/2014/main" id="{8A5D3754-ACFA-44C2-BFB7-04BEECC0AA04}"/>
              </a:ext>
            </a:extLst>
          </p:cNvPr>
          <p:cNvSpPr>
            <a:spLocks noGrp="1"/>
          </p:cNvSpPr>
          <p:nvPr>
            <p:ph idx="1"/>
          </p:nvPr>
        </p:nvSpPr>
        <p:spPr>
          <a:xfrm>
            <a:off x="838200" y="1838036"/>
            <a:ext cx="10515600" cy="4518314"/>
          </a:xfrm>
        </p:spPr>
        <p:txBody>
          <a:bodyPr>
            <a:normAutofit fontScale="92500" lnSpcReduction="10000"/>
          </a:bodyPr>
          <a:lstStyle/>
          <a:p>
            <a:pPr algn="just"/>
            <a:r>
              <a:rPr lang="vi-VN" dirty="0"/>
              <a:t>Một con trỏ hiện hành không trỏ đến một địa chỉ bộ nhớ hợp lệ thì được gán giá trị NULL</a:t>
            </a:r>
          </a:p>
          <a:p>
            <a:pPr algn="just"/>
            <a:r>
              <a:rPr lang="vi-VN" dirty="0"/>
              <a:t>NULL được định nghĩa trong &lt;cstdlib&gt;</a:t>
            </a:r>
            <a:endParaRPr lang="en-US" dirty="0"/>
          </a:p>
          <a:p>
            <a:pPr algn="just"/>
            <a:r>
              <a:rPr lang="en-US" dirty="0" err="1"/>
              <a:t>Ví</a:t>
            </a:r>
            <a:r>
              <a:rPr lang="en-US" dirty="0"/>
              <a:t> </a:t>
            </a:r>
            <a:r>
              <a:rPr lang="en-US" dirty="0" err="1"/>
              <a:t>dụ</a:t>
            </a:r>
            <a:r>
              <a:rPr lang="en-US" dirty="0"/>
              <a:t>:</a:t>
            </a:r>
          </a:p>
          <a:p>
            <a:pPr marL="0" indent="0" algn="just">
              <a:buNone/>
            </a:pPr>
            <a:endParaRPr lang="en-US" dirty="0">
              <a:solidFill>
                <a:srgbClr val="000000"/>
              </a:solidFill>
            </a:endParaRPr>
          </a:p>
          <a:p>
            <a:pPr lvl="2">
              <a:spcBef>
                <a:spcPts val="0"/>
              </a:spcBef>
              <a:buFont typeface="Arial" pitchFamily="34" charset="0"/>
              <a:buNone/>
            </a:pPr>
            <a:r>
              <a:rPr lang="en-US" dirty="0">
                <a:solidFill>
                  <a:srgbClr val="000000"/>
                </a:solidFill>
                <a:latin typeface="+mj-lt"/>
                <a:cs typeface="Times New Roman" pitchFamily="18" charset="0"/>
              </a:rPr>
              <a:t>#include &lt;</a:t>
            </a:r>
            <a:r>
              <a:rPr lang="en-US" dirty="0" err="1">
                <a:solidFill>
                  <a:srgbClr val="000000"/>
                </a:solidFill>
                <a:latin typeface="+mj-lt"/>
                <a:cs typeface="Times New Roman" pitchFamily="18" charset="0"/>
              </a:rPr>
              <a:t>iostream.h</a:t>
            </a:r>
            <a:r>
              <a:rPr lang="en-US" dirty="0">
                <a:solidFill>
                  <a:srgbClr val="000000"/>
                </a:solidFill>
                <a:latin typeface="+mj-lt"/>
                <a:cs typeface="Times New Roman" pitchFamily="18" charset="0"/>
              </a:rPr>
              <a:t>&gt;</a:t>
            </a:r>
          </a:p>
          <a:p>
            <a:pPr lvl="2">
              <a:spcBef>
                <a:spcPts val="0"/>
              </a:spcBef>
              <a:buFont typeface="Arial" pitchFamily="34" charset="0"/>
              <a:buNone/>
            </a:pPr>
            <a:r>
              <a:rPr lang="en-US" dirty="0">
                <a:solidFill>
                  <a:srgbClr val="000000"/>
                </a:solidFill>
                <a:latin typeface="+mj-lt"/>
                <a:cs typeface="Times New Roman" pitchFamily="18" charset="0"/>
              </a:rPr>
              <a:t>void main()</a:t>
            </a:r>
          </a:p>
          <a:p>
            <a:pPr lvl="2">
              <a:spcBef>
                <a:spcPts val="0"/>
              </a:spcBef>
              <a:buFont typeface="Arial" pitchFamily="34" charset="0"/>
              <a:buNone/>
            </a:pPr>
            <a:r>
              <a:rPr lang="en-US" dirty="0">
                <a:solidFill>
                  <a:srgbClr val="000000"/>
                </a:solidFill>
                <a:latin typeface="+mj-lt"/>
                <a:cs typeface="Times New Roman" pitchFamily="18" charset="0"/>
              </a:rPr>
              <a:t>{</a:t>
            </a:r>
          </a:p>
          <a:p>
            <a:pPr lvl="3">
              <a:spcBef>
                <a:spcPts val="0"/>
              </a:spcBef>
              <a:buFont typeface="Arial" pitchFamily="34" charset="0"/>
              <a:buNone/>
            </a:pPr>
            <a:r>
              <a:rPr lang="en-US" dirty="0">
                <a:solidFill>
                  <a:srgbClr val="000000"/>
                </a:solidFill>
                <a:latin typeface="+mj-lt"/>
                <a:cs typeface="Times New Roman" pitchFamily="18" charset="0"/>
              </a:rPr>
              <a:t>	</a:t>
            </a:r>
            <a:r>
              <a:rPr lang="en-US" sz="2400" dirty="0" err="1">
                <a:solidFill>
                  <a:srgbClr val="000000"/>
                </a:solidFill>
                <a:latin typeface="+mj-lt"/>
                <a:cs typeface="Times New Roman" pitchFamily="18" charset="0"/>
              </a:rPr>
              <a:t>int</a:t>
            </a:r>
            <a:r>
              <a:rPr lang="en-US" sz="2400" dirty="0">
                <a:solidFill>
                  <a:srgbClr val="000000"/>
                </a:solidFill>
                <a:latin typeface="+mj-lt"/>
                <a:cs typeface="Times New Roman" pitchFamily="18" charset="0"/>
              </a:rPr>
              <a:t> *p;</a:t>
            </a:r>
            <a:br>
              <a:rPr lang="en-US" sz="2400" dirty="0">
                <a:solidFill>
                  <a:srgbClr val="000000"/>
                </a:solidFill>
                <a:latin typeface="+mj-lt"/>
                <a:cs typeface="Times New Roman" pitchFamily="18" charset="0"/>
              </a:rPr>
            </a:br>
            <a:r>
              <a:rPr lang="en-US" sz="2400" dirty="0" err="1">
                <a:solidFill>
                  <a:srgbClr val="000000"/>
                </a:solidFill>
                <a:latin typeface="+mj-lt"/>
                <a:cs typeface="Times New Roman" pitchFamily="18" charset="0"/>
              </a:rPr>
              <a:t>cout</a:t>
            </a:r>
            <a:r>
              <a:rPr lang="en-US" sz="2400" dirty="0">
                <a:solidFill>
                  <a:srgbClr val="000000"/>
                </a:solidFill>
                <a:latin typeface="+mj-lt"/>
                <a:cs typeface="Times New Roman" pitchFamily="18" charset="0"/>
              </a:rPr>
              <a:t> &lt;&lt;“</a:t>
            </a:r>
            <a:r>
              <a:rPr lang="en-US" sz="2400" dirty="0" err="1">
                <a:solidFill>
                  <a:srgbClr val="000000"/>
                </a:solidFill>
                <a:latin typeface="+mj-lt"/>
                <a:cs typeface="Times New Roman" pitchFamily="18" charset="0"/>
              </a:rPr>
              <a:t>Gia</a:t>
            </a:r>
            <a:r>
              <a:rPr lang="en-US" sz="2400" dirty="0">
                <a:solidFill>
                  <a:srgbClr val="000000"/>
                </a:solidFill>
                <a:latin typeface="+mj-lt"/>
                <a:cs typeface="Times New Roman" pitchFamily="18" charset="0"/>
              </a:rPr>
              <a:t> tri con </a:t>
            </a:r>
            <a:r>
              <a:rPr lang="en-US" sz="2400" dirty="0" err="1">
                <a:solidFill>
                  <a:srgbClr val="000000"/>
                </a:solidFill>
                <a:latin typeface="+mj-lt"/>
                <a:cs typeface="Times New Roman" pitchFamily="18" charset="0"/>
              </a:rPr>
              <a:t>tro</a:t>
            </a:r>
            <a:r>
              <a:rPr lang="en-US" sz="2400" dirty="0">
                <a:solidFill>
                  <a:srgbClr val="000000"/>
                </a:solidFill>
                <a:latin typeface="+mj-lt"/>
                <a:cs typeface="Times New Roman" pitchFamily="18" charset="0"/>
              </a:rPr>
              <a:t> p </a:t>
            </a:r>
            <a:r>
              <a:rPr lang="en-US" sz="2400" dirty="0" err="1">
                <a:solidFill>
                  <a:srgbClr val="000000"/>
                </a:solidFill>
                <a:latin typeface="+mj-lt"/>
                <a:cs typeface="Times New Roman" pitchFamily="18" charset="0"/>
              </a:rPr>
              <a:t>tro</a:t>
            </a:r>
            <a:r>
              <a:rPr lang="en-US" sz="2400" dirty="0">
                <a:solidFill>
                  <a:srgbClr val="000000"/>
                </a:solidFill>
                <a:latin typeface="+mj-lt"/>
                <a:cs typeface="Times New Roman" pitchFamily="18" charset="0"/>
              </a:rPr>
              <a:t> den la: “&lt;&lt; *p; </a:t>
            </a:r>
            <a:endParaRPr lang="en-US" dirty="0">
              <a:solidFill>
                <a:srgbClr val="000000"/>
              </a:solidFill>
              <a:latin typeface="+mj-lt"/>
              <a:cs typeface="Times New Roman" pitchFamily="18" charset="0"/>
            </a:endParaRPr>
          </a:p>
          <a:p>
            <a:pPr lvl="2">
              <a:spcBef>
                <a:spcPts val="0"/>
              </a:spcBef>
              <a:buFont typeface="Arial" pitchFamily="34" charset="0"/>
              <a:buNone/>
            </a:pPr>
            <a:r>
              <a:rPr lang="en-US" dirty="0">
                <a:solidFill>
                  <a:srgbClr val="000000"/>
                </a:solidFill>
                <a:latin typeface="+mj-lt"/>
                <a:cs typeface="Times New Roman" pitchFamily="18" charset="0"/>
              </a:rPr>
              <a:t>}</a:t>
            </a:r>
          </a:p>
          <a:p>
            <a:pPr>
              <a:buFont typeface="Arial" pitchFamily="34" charset="0"/>
              <a:buChar char="•"/>
            </a:pPr>
            <a:r>
              <a:rPr lang="vi-VN" dirty="0"/>
              <a:t>Kết quả của chương trình trên là:</a:t>
            </a:r>
          </a:p>
          <a:p>
            <a:pPr marL="0" indent="0" algn="just">
              <a:buNone/>
            </a:pPr>
            <a:r>
              <a:rPr lang="en-US" dirty="0"/>
              <a:t>	</a:t>
            </a:r>
            <a:r>
              <a:rPr lang="vi-VN" dirty="0">
                <a:solidFill>
                  <a:srgbClr val="EC2C06"/>
                </a:solidFill>
              </a:rPr>
              <a:t>NULL POINTER ASSIGNMENT</a:t>
            </a:r>
          </a:p>
          <a:p>
            <a:pPr marL="0" indent="0" algn="just">
              <a:buNone/>
            </a:pPr>
            <a:endParaRPr lang="vi-VN" dirty="0"/>
          </a:p>
        </p:txBody>
      </p:sp>
    </p:spTree>
    <p:extLst>
      <p:ext uri="{BB962C8B-B14F-4D97-AF65-F5344CB8AC3E}">
        <p14:creationId xmlns:p14="http://schemas.microsoft.com/office/powerpoint/2010/main" val="25434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7CC9-8093-4716-8325-C22948E85DD8}"/>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trắc</a:t>
            </a:r>
            <a:r>
              <a:rPr lang="en-US" dirty="0"/>
              <a:t> </a:t>
            </a:r>
            <a:r>
              <a:rPr lang="en-US" dirty="0" err="1"/>
              <a:t>nghiệm</a:t>
            </a:r>
            <a:r>
              <a:rPr lang="en-US" dirty="0"/>
              <a:t> – TN01</a:t>
            </a:r>
          </a:p>
        </p:txBody>
      </p:sp>
      <p:sp>
        <p:nvSpPr>
          <p:cNvPr id="3" name="Content Placeholder 2">
            <a:extLst>
              <a:ext uri="{FF2B5EF4-FFF2-40B4-BE49-F238E27FC236}">
                <a16:creationId xmlns:a16="http://schemas.microsoft.com/office/drawing/2014/main" id="{C3F9FFD3-DE19-49E4-B520-DD1FE3DA3E18}"/>
              </a:ext>
            </a:extLst>
          </p:cNvPr>
          <p:cNvSpPr>
            <a:spLocks noGrp="1"/>
          </p:cNvSpPr>
          <p:nvPr>
            <p:ph idx="1"/>
          </p:nvPr>
        </p:nvSpPr>
        <p:spPr/>
        <p:txBody>
          <a:bodyPr/>
          <a:lstStyle/>
          <a:p>
            <a:r>
              <a:rPr lang="en-US" dirty="0"/>
              <a:t>https://forms.office.com/Pages/ResponsePage.aspx?id=n7jxBugHT0a0COwbRXA_MYtgDzLk6Q1LugIpJOeK6HxUNjlITU1NTUZLNVpZOEZEOFlFSElDUVJJUy4u</a:t>
            </a:r>
          </a:p>
        </p:txBody>
      </p:sp>
      <p:sp>
        <p:nvSpPr>
          <p:cNvPr id="4" name="Date Placeholder 3">
            <a:extLst>
              <a:ext uri="{FF2B5EF4-FFF2-40B4-BE49-F238E27FC236}">
                <a16:creationId xmlns:a16="http://schemas.microsoft.com/office/drawing/2014/main" id="{EAC53598-AFAC-4AF5-96CE-F7384297F169}"/>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3335C46-8715-473B-856D-ADDC6C35D6A6}"/>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C00686E-A4CD-4E21-8354-EEE90157D693}"/>
              </a:ext>
            </a:extLst>
          </p:cNvPr>
          <p:cNvSpPr>
            <a:spLocks noGrp="1"/>
          </p:cNvSpPr>
          <p:nvPr>
            <p:ph type="sldNum" sz="quarter" idx="12"/>
          </p:nvPr>
        </p:nvSpPr>
        <p:spPr/>
        <p:txBody>
          <a:bodyPr/>
          <a:lstStyle/>
          <a:p>
            <a:fld id="{0D945AA7-9227-473E-91B8-199BC24B6000}" type="slidenum">
              <a:rPr lang="en-US" smtClean="0"/>
              <a:t>27</a:t>
            </a:fld>
            <a:endParaRPr lang="en-US"/>
          </a:p>
        </p:txBody>
      </p:sp>
    </p:spTree>
    <p:extLst>
      <p:ext uri="{BB962C8B-B14F-4D97-AF65-F5344CB8AC3E}">
        <p14:creationId xmlns:p14="http://schemas.microsoft.com/office/powerpoint/2010/main" val="244381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E9B9-F377-4B29-A0BA-DC44FB209952}"/>
              </a:ext>
            </a:extLst>
          </p:cNvPr>
          <p:cNvSpPr>
            <a:spLocks noGrp="1"/>
          </p:cNvSpPr>
          <p:nvPr>
            <p:ph type="title"/>
          </p:nvPr>
        </p:nvSpPr>
        <p:spPr/>
        <p:txBody>
          <a:bodyPr/>
          <a:lstStyle/>
          <a:p>
            <a:r>
              <a:rPr lang="en-US" b="1" dirty="0" err="1"/>
              <a:t>Bài</a:t>
            </a:r>
            <a:r>
              <a:rPr lang="en-US" b="1" dirty="0"/>
              <a:t> </a:t>
            </a:r>
            <a:r>
              <a:rPr lang="en-US" b="1" dirty="0" err="1"/>
              <a:t>tập</a:t>
            </a:r>
            <a:r>
              <a:rPr lang="en-US" b="1" dirty="0"/>
              <a:t> 1</a:t>
            </a:r>
          </a:p>
        </p:txBody>
      </p:sp>
      <p:sp>
        <p:nvSpPr>
          <p:cNvPr id="3" name="Content Placeholder 2">
            <a:extLst>
              <a:ext uri="{FF2B5EF4-FFF2-40B4-BE49-F238E27FC236}">
                <a16:creationId xmlns:a16="http://schemas.microsoft.com/office/drawing/2014/main" id="{49049974-7AA7-4219-AF84-2E08A481220A}"/>
              </a:ext>
            </a:extLst>
          </p:cNvPr>
          <p:cNvSpPr>
            <a:spLocks noGrp="1"/>
          </p:cNvSpPr>
          <p:nvPr>
            <p:ph idx="1"/>
          </p:nvPr>
        </p:nvSpPr>
        <p:spPr>
          <a:xfrm>
            <a:off x="838200" y="1611529"/>
            <a:ext cx="10515600" cy="1896630"/>
          </a:xfrm>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xuất</a:t>
            </a:r>
            <a:r>
              <a:rPr lang="en-US" dirty="0"/>
              <a:t> </a:t>
            </a:r>
            <a:r>
              <a:rPr lang="en-US" dirty="0" err="1"/>
              <a:t>hiện</a:t>
            </a:r>
            <a:r>
              <a:rPr lang="en-US" dirty="0"/>
              <a:t> </a:t>
            </a:r>
            <a:r>
              <a:rPr lang="en-US" dirty="0" err="1"/>
              <a:t>nhiều</a:t>
            </a:r>
            <a:r>
              <a:rPr lang="en-US" dirty="0"/>
              <a:t> </a:t>
            </a:r>
            <a:r>
              <a:rPr lang="en-US" dirty="0" err="1"/>
              <a:t>nhất</a:t>
            </a:r>
            <a:r>
              <a:rPr lang="en-US" dirty="0"/>
              <a:t> </a:t>
            </a:r>
            <a:r>
              <a:rPr lang="en-US" dirty="0" err="1"/>
              <a:t>trong</a:t>
            </a:r>
            <a:r>
              <a:rPr lang="en-US" dirty="0"/>
              <a:t> </a:t>
            </a:r>
            <a:r>
              <a:rPr lang="en-US" dirty="0" err="1"/>
              <a:t>mảng</a:t>
            </a:r>
            <a:r>
              <a:rPr lang="en-US" dirty="0"/>
              <a:t>, </a:t>
            </a:r>
            <a:r>
              <a:rPr lang="en-US" dirty="0" err="1"/>
              <a:t>nếu</a:t>
            </a:r>
            <a:r>
              <a:rPr lang="en-US" dirty="0"/>
              <a:t> </a:t>
            </a:r>
            <a:r>
              <a:rPr lang="en-US" dirty="0" err="1"/>
              <a:t>mảng</a:t>
            </a:r>
            <a:r>
              <a:rPr lang="en-US" dirty="0"/>
              <a:t> </a:t>
            </a:r>
            <a:r>
              <a:rPr lang="en-US" dirty="0" err="1"/>
              <a:t>có</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phân</a:t>
            </a:r>
            <a:r>
              <a:rPr lang="en-US" dirty="0"/>
              <a:t> </a:t>
            </a:r>
            <a:r>
              <a:rPr lang="en-US" dirty="0" err="1"/>
              <a:t>biệt</a:t>
            </a:r>
            <a:r>
              <a:rPr lang="en-US" dirty="0"/>
              <a:t> </a:t>
            </a:r>
            <a:r>
              <a:rPr lang="en-US" dirty="0" err="1"/>
              <a:t>nhau</a:t>
            </a:r>
            <a:r>
              <a:rPr lang="en-US" dirty="0"/>
              <a:t> </a:t>
            </a:r>
            <a:r>
              <a:rPr lang="en-US" dirty="0" err="1"/>
              <a:t>thì</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có</a:t>
            </a:r>
            <a:r>
              <a:rPr lang="en-US" dirty="0"/>
              <a:t> </a:t>
            </a:r>
            <a:r>
              <a:rPr lang="en-US" dirty="0" err="1"/>
              <a:t>phần</a:t>
            </a:r>
            <a:r>
              <a:rPr lang="en-US" dirty="0"/>
              <a:t> </a:t>
            </a:r>
            <a:r>
              <a:rPr lang="en-US" dirty="0" err="1"/>
              <a:t>tử</a:t>
            </a:r>
            <a:r>
              <a:rPr lang="en-US" dirty="0"/>
              <a:t> </a:t>
            </a:r>
            <a:r>
              <a:rPr lang="en-US" dirty="0" err="1"/>
              <a:t>cần</a:t>
            </a:r>
            <a:r>
              <a:rPr lang="en-US" dirty="0"/>
              <a:t> </a:t>
            </a:r>
            <a:r>
              <a:rPr lang="en-US" dirty="0" err="1"/>
              <a:t>tìm</a:t>
            </a:r>
            <a:r>
              <a:rPr lang="en-US" dirty="0"/>
              <a:t> (</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ED972A43-C6E9-441A-8A4F-E03743729B73}"/>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72DC00D6-D5C7-493B-8FE5-2D8F00F3D7F9}"/>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0ED85678-325A-43F2-AA1A-50347432D3D0}"/>
              </a:ext>
            </a:extLst>
          </p:cNvPr>
          <p:cNvSpPr>
            <a:spLocks noGrp="1"/>
          </p:cNvSpPr>
          <p:nvPr>
            <p:ph type="sldNum" sz="quarter" idx="12"/>
          </p:nvPr>
        </p:nvSpPr>
        <p:spPr/>
        <p:txBody>
          <a:bodyPr/>
          <a:lstStyle/>
          <a:p>
            <a:fld id="{0D945AA7-9227-473E-91B8-199BC24B6000}" type="slidenum">
              <a:rPr lang="en-US" smtClean="0"/>
              <a:t>28</a:t>
            </a:fld>
            <a:endParaRPr lang="en-US"/>
          </a:p>
        </p:txBody>
      </p:sp>
      <p:sp>
        <p:nvSpPr>
          <p:cNvPr id="7" name="Content Placeholder 2">
            <a:extLst>
              <a:ext uri="{FF2B5EF4-FFF2-40B4-BE49-F238E27FC236}">
                <a16:creationId xmlns:a16="http://schemas.microsoft.com/office/drawing/2014/main" id="{1E0203F3-DD8B-4714-8E00-1C111A928F98}"/>
              </a:ext>
            </a:extLst>
          </p:cNvPr>
          <p:cNvSpPr txBox="1">
            <a:spLocks/>
          </p:cNvSpPr>
          <p:nvPr/>
        </p:nvSpPr>
        <p:spPr>
          <a:xfrm>
            <a:off x="838200" y="3429000"/>
            <a:ext cx="8572500" cy="26392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Tìm</a:t>
            </a:r>
            <a:r>
              <a:rPr lang="en-US" sz="2200" dirty="0">
                <a:solidFill>
                  <a:srgbClr val="0070C0"/>
                </a:solidFill>
              </a:rPr>
              <a:t> </a:t>
            </a:r>
            <a:r>
              <a:rPr lang="en-US" sz="2200" dirty="0" err="1">
                <a:solidFill>
                  <a:srgbClr val="0070C0"/>
                </a:solidFill>
              </a:rPr>
              <a:t>giá</a:t>
            </a:r>
            <a:r>
              <a:rPr lang="en-US" sz="2200" dirty="0">
                <a:solidFill>
                  <a:srgbClr val="0070C0"/>
                </a:solidFill>
              </a:rPr>
              <a:t> </a:t>
            </a:r>
            <a:r>
              <a:rPr lang="en-US" sz="2200" dirty="0" err="1">
                <a:solidFill>
                  <a:srgbClr val="0070C0"/>
                </a:solidFill>
              </a:rPr>
              <a:t>trị</a:t>
            </a:r>
            <a:r>
              <a:rPr lang="en-US" sz="2200" dirty="0">
                <a:solidFill>
                  <a:srgbClr val="0070C0"/>
                </a:solidFill>
              </a:rPr>
              <a:t> </a:t>
            </a:r>
            <a:r>
              <a:rPr lang="en-US" sz="2200" dirty="0" err="1">
                <a:solidFill>
                  <a:srgbClr val="0070C0"/>
                </a:solidFill>
              </a:rPr>
              <a:t>tần</a:t>
            </a:r>
            <a:r>
              <a:rPr lang="en-US" sz="2200" dirty="0">
                <a:solidFill>
                  <a:srgbClr val="0070C0"/>
                </a:solidFill>
              </a:rPr>
              <a:t> </a:t>
            </a:r>
            <a:r>
              <a:rPr lang="en-US" sz="2200" dirty="0" err="1">
                <a:solidFill>
                  <a:srgbClr val="0070C0"/>
                </a:solidFill>
              </a:rPr>
              <a:t>suất</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a:t>
            </a:r>
            <a:r>
              <a:rPr lang="en-US" sz="2200" dirty="0" err="1">
                <a:solidFill>
                  <a:srgbClr val="0070C0"/>
                </a:solidFill>
              </a:rPr>
              <a:t>lớn</a:t>
            </a:r>
            <a:r>
              <a:rPr lang="en-US" sz="2200" dirty="0">
                <a:solidFill>
                  <a:srgbClr val="0070C0"/>
                </a:solidFill>
              </a:rPr>
              <a:t> </a:t>
            </a:r>
            <a:r>
              <a:rPr lang="en-US" sz="2200" dirty="0" err="1">
                <a:solidFill>
                  <a:srgbClr val="0070C0"/>
                </a:solidFill>
              </a:rPr>
              <a:t>nhất</a:t>
            </a:r>
            <a:r>
              <a:rPr lang="en-US" sz="2200" dirty="0">
                <a:solidFill>
                  <a:srgbClr val="0070C0"/>
                </a:solidFill>
              </a:rPr>
              <a:t> </a:t>
            </a:r>
            <a:r>
              <a:rPr lang="en-US" sz="2200" dirty="0" err="1">
                <a:solidFill>
                  <a:srgbClr val="0070C0"/>
                </a:solidFill>
              </a:rPr>
              <a:t>của</a:t>
            </a:r>
            <a:r>
              <a:rPr lang="en-US" sz="2200" dirty="0">
                <a:solidFill>
                  <a:srgbClr val="0070C0"/>
                </a:solidFill>
              </a:rPr>
              <a:t> </a:t>
            </a:r>
            <a:r>
              <a:rPr lang="en-US" sz="2200" dirty="0" err="1">
                <a:solidFill>
                  <a:srgbClr val="0070C0"/>
                </a:solidFill>
              </a:rPr>
              <a:t>các</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r>
              <a:rPr lang="en-US" sz="2200" dirty="0">
                <a:solidFill>
                  <a:srgbClr val="0070C0"/>
                </a:solidFill>
              </a:rPr>
              <a:t> (1)</a:t>
            </a:r>
          </a:p>
          <a:p>
            <a:pPr lvl="1" algn="just"/>
            <a:r>
              <a:rPr lang="en-US" sz="2200" dirty="0" err="1">
                <a:solidFill>
                  <a:srgbClr val="0070C0"/>
                </a:solidFill>
              </a:rPr>
              <a:t>Đếm</a:t>
            </a:r>
            <a:r>
              <a:rPr lang="en-US" sz="2200" dirty="0">
                <a:solidFill>
                  <a:srgbClr val="0070C0"/>
                </a:solidFill>
              </a:rPr>
              <a:t> </a:t>
            </a:r>
            <a:r>
              <a:rPr lang="en-US" sz="2200" dirty="0" err="1">
                <a:solidFill>
                  <a:srgbClr val="0070C0"/>
                </a:solidFill>
              </a:rPr>
              <a:t>tần</a:t>
            </a:r>
            <a:r>
              <a:rPr lang="en-US" sz="2200" dirty="0">
                <a:solidFill>
                  <a:srgbClr val="0070C0"/>
                </a:solidFill>
              </a:rPr>
              <a:t> </a:t>
            </a:r>
            <a:r>
              <a:rPr lang="en-US" sz="2200" dirty="0" err="1">
                <a:solidFill>
                  <a:srgbClr val="0070C0"/>
                </a:solidFill>
              </a:rPr>
              <a:t>suất</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a:t>
            </a:r>
            <a:r>
              <a:rPr lang="en-US" sz="2200" dirty="0" err="1">
                <a:solidFill>
                  <a:srgbClr val="0070C0"/>
                </a:solidFill>
              </a:rPr>
              <a:t>của</a:t>
            </a:r>
            <a:r>
              <a:rPr lang="en-US" sz="2200" dirty="0">
                <a:solidFill>
                  <a:srgbClr val="0070C0"/>
                </a:solidFill>
              </a:rPr>
              <a:t> </a:t>
            </a:r>
            <a:r>
              <a:rPr lang="en-US" sz="2200" dirty="0" err="1">
                <a:solidFill>
                  <a:srgbClr val="0070C0"/>
                </a:solidFill>
              </a:rPr>
              <a:t>một</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endParaRPr lang="en-US" sz="2200" dirty="0">
              <a:solidFill>
                <a:srgbClr val="0070C0"/>
              </a:solidFill>
            </a:endParaRPr>
          </a:p>
          <a:p>
            <a:pPr lvl="1" algn="just"/>
            <a:r>
              <a:rPr lang="en-US" sz="2200" dirty="0" err="1">
                <a:solidFill>
                  <a:srgbClr val="0070C0"/>
                </a:solidFill>
              </a:rPr>
              <a:t>Liệt</a:t>
            </a:r>
            <a:r>
              <a:rPr lang="en-US" sz="2200" dirty="0">
                <a:solidFill>
                  <a:srgbClr val="0070C0"/>
                </a:solidFill>
              </a:rPr>
              <a:t> </a:t>
            </a:r>
            <a:r>
              <a:rPr lang="en-US" sz="2200" dirty="0" err="1">
                <a:solidFill>
                  <a:srgbClr val="0070C0"/>
                </a:solidFill>
              </a:rPr>
              <a:t>kê</a:t>
            </a:r>
            <a:r>
              <a:rPr lang="en-US" sz="2200" dirty="0">
                <a:solidFill>
                  <a:srgbClr val="0070C0"/>
                </a:solidFill>
              </a:rPr>
              <a:t> </a:t>
            </a:r>
            <a:r>
              <a:rPr lang="en-US" sz="2200" dirty="0" err="1">
                <a:solidFill>
                  <a:srgbClr val="0070C0"/>
                </a:solidFill>
              </a:rPr>
              <a:t>các</a:t>
            </a:r>
            <a:r>
              <a:rPr lang="en-US" sz="2200" dirty="0">
                <a:solidFill>
                  <a:srgbClr val="0070C0"/>
                </a:solidFill>
              </a:rPr>
              <a:t> </a:t>
            </a:r>
            <a:r>
              <a:rPr lang="en-US" sz="2200" dirty="0" err="1">
                <a:solidFill>
                  <a:srgbClr val="0070C0"/>
                </a:solidFill>
              </a:rPr>
              <a:t>phần</a:t>
            </a:r>
            <a:r>
              <a:rPr lang="en-US" sz="2200" dirty="0">
                <a:solidFill>
                  <a:srgbClr val="0070C0"/>
                </a:solidFill>
              </a:rPr>
              <a:t> </a:t>
            </a:r>
            <a:r>
              <a:rPr lang="en-US" sz="2200" dirty="0" err="1">
                <a:solidFill>
                  <a:srgbClr val="0070C0"/>
                </a:solidFill>
              </a:rPr>
              <a:t>tử</a:t>
            </a:r>
            <a:r>
              <a:rPr lang="en-US" sz="2200" dirty="0">
                <a:solidFill>
                  <a:srgbClr val="0070C0"/>
                </a:solidFill>
              </a:rPr>
              <a:t> </a:t>
            </a:r>
            <a:r>
              <a:rPr lang="en-US" sz="2200" dirty="0" err="1">
                <a:solidFill>
                  <a:srgbClr val="0070C0"/>
                </a:solidFill>
              </a:rPr>
              <a:t>có</a:t>
            </a:r>
            <a:r>
              <a:rPr lang="en-US" sz="2200" dirty="0">
                <a:solidFill>
                  <a:srgbClr val="0070C0"/>
                </a:solidFill>
              </a:rPr>
              <a:t> </a:t>
            </a:r>
            <a:r>
              <a:rPr lang="en-US" sz="2200" dirty="0" err="1">
                <a:solidFill>
                  <a:srgbClr val="0070C0"/>
                </a:solidFill>
              </a:rPr>
              <a:t>số</a:t>
            </a:r>
            <a:r>
              <a:rPr lang="en-US" sz="2200" dirty="0">
                <a:solidFill>
                  <a:srgbClr val="0070C0"/>
                </a:solidFill>
              </a:rPr>
              <a:t> </a:t>
            </a:r>
            <a:r>
              <a:rPr lang="en-US" sz="2200" dirty="0" err="1">
                <a:solidFill>
                  <a:srgbClr val="0070C0"/>
                </a:solidFill>
              </a:rPr>
              <a:t>lần</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hiện</a:t>
            </a:r>
            <a:r>
              <a:rPr lang="en-US" sz="2200" dirty="0">
                <a:solidFill>
                  <a:srgbClr val="0070C0"/>
                </a:solidFill>
              </a:rPr>
              <a:t>  = </a:t>
            </a:r>
            <a:r>
              <a:rPr lang="en-US" sz="2200" dirty="0" err="1">
                <a:solidFill>
                  <a:srgbClr val="0070C0"/>
                </a:solidFill>
              </a:rPr>
              <a:t>với</a:t>
            </a:r>
            <a:r>
              <a:rPr lang="en-US" sz="2200" dirty="0">
                <a:solidFill>
                  <a:srgbClr val="0070C0"/>
                </a:solidFill>
              </a:rPr>
              <a:t> (1)</a:t>
            </a:r>
          </a:p>
          <a:p>
            <a:pPr lvl="1" algn="just"/>
            <a:r>
              <a:rPr lang="en-US" sz="2200" dirty="0">
                <a:solidFill>
                  <a:srgbClr val="0070C0"/>
                </a:solidFill>
              </a:rPr>
              <a:t>Sau </a:t>
            </a:r>
            <a:r>
              <a:rPr lang="en-US" sz="2200" dirty="0" err="1">
                <a:solidFill>
                  <a:srgbClr val="0070C0"/>
                </a:solidFill>
              </a:rPr>
              <a:t>khi</a:t>
            </a:r>
            <a:r>
              <a:rPr lang="en-US" sz="2200" dirty="0">
                <a:solidFill>
                  <a:srgbClr val="0070C0"/>
                </a:solidFill>
              </a:rPr>
              <a:t> </a:t>
            </a:r>
            <a:r>
              <a:rPr lang="en-US" sz="2200" dirty="0" err="1">
                <a:solidFill>
                  <a:srgbClr val="0070C0"/>
                </a:solidFill>
              </a:rPr>
              <a:t>dùng</a:t>
            </a:r>
            <a:r>
              <a:rPr lang="en-US" sz="2200" dirty="0">
                <a:solidFill>
                  <a:srgbClr val="0070C0"/>
                </a:solidFill>
              </a:rPr>
              <a:t> con </a:t>
            </a:r>
            <a:r>
              <a:rPr lang="en-US" sz="2200" dirty="0" err="1">
                <a:solidFill>
                  <a:srgbClr val="0070C0"/>
                </a:solidFill>
              </a:rPr>
              <a:t>trỏ</a:t>
            </a:r>
            <a:r>
              <a:rPr lang="en-US" sz="2200" dirty="0">
                <a:solidFill>
                  <a:srgbClr val="0070C0"/>
                </a:solidFill>
              </a:rPr>
              <a:t> </a:t>
            </a:r>
            <a:r>
              <a:rPr lang="en-US" sz="2200" dirty="0" err="1">
                <a:solidFill>
                  <a:srgbClr val="0070C0"/>
                </a:solidFill>
              </a:rPr>
              <a:t>xong</a:t>
            </a:r>
            <a:r>
              <a:rPr lang="en-US" sz="2200" dirty="0">
                <a:solidFill>
                  <a:srgbClr val="0070C0"/>
                </a:solidFill>
              </a:rPr>
              <a:t> </a:t>
            </a:r>
            <a:r>
              <a:rPr lang="en-US" sz="2200" dirty="0" err="1">
                <a:solidFill>
                  <a:srgbClr val="0070C0"/>
                </a:solidFill>
              </a:rPr>
              <a:t>nhớ</a:t>
            </a:r>
            <a:r>
              <a:rPr lang="en-US" sz="2200" dirty="0">
                <a:solidFill>
                  <a:srgbClr val="0070C0"/>
                </a:solidFill>
              </a:rPr>
              <a:t> delete</a:t>
            </a:r>
          </a:p>
        </p:txBody>
      </p:sp>
    </p:spTree>
    <p:extLst>
      <p:ext uri="{BB962C8B-B14F-4D97-AF65-F5344CB8AC3E}">
        <p14:creationId xmlns:p14="http://schemas.microsoft.com/office/powerpoint/2010/main" val="2718244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DEF4-F736-402A-AF80-80215B1B69B8}"/>
              </a:ext>
            </a:extLst>
          </p:cNvPr>
          <p:cNvSpPr>
            <a:spLocks noGrp="1"/>
          </p:cNvSpPr>
          <p:nvPr>
            <p:ph type="title"/>
          </p:nvPr>
        </p:nvSpPr>
        <p:spPr/>
        <p:txBody>
          <a:bodyPr/>
          <a:lstStyle/>
          <a:p>
            <a:r>
              <a:rPr lang="en-US" dirty="0" err="1"/>
              <a:t>Bài</a:t>
            </a:r>
            <a:r>
              <a:rPr lang="en-US" dirty="0"/>
              <a:t> </a:t>
            </a:r>
            <a:r>
              <a:rPr lang="en-US" dirty="0" err="1"/>
              <a:t>tập</a:t>
            </a:r>
            <a:r>
              <a:rPr lang="en-US" dirty="0"/>
              <a:t> 2</a:t>
            </a:r>
          </a:p>
        </p:txBody>
      </p:sp>
      <p:sp>
        <p:nvSpPr>
          <p:cNvPr id="3" name="Content Placeholder 2">
            <a:extLst>
              <a:ext uri="{FF2B5EF4-FFF2-40B4-BE49-F238E27FC236}">
                <a16:creationId xmlns:a16="http://schemas.microsoft.com/office/drawing/2014/main" id="{66D906DC-6402-44E4-9B46-B5B0B097EA8F}"/>
              </a:ext>
            </a:extLst>
          </p:cNvPr>
          <p:cNvSpPr>
            <a:spLocks noGrp="1"/>
          </p:cNvSpPr>
          <p:nvPr>
            <p:ph idx="1"/>
          </p:nvPr>
        </p:nvSpPr>
        <p:spPr>
          <a:xfrm>
            <a:off x="930564" y="1539298"/>
            <a:ext cx="10515600" cy="1240847"/>
          </a:xfrm>
        </p:spPr>
        <p:txBody>
          <a:bodyPr>
            <a:normAutofit lnSpcReduction="10000"/>
          </a:bodyPr>
          <a:lstStyle/>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tìm</a:t>
            </a:r>
            <a:r>
              <a:rPr lang="en-US" dirty="0"/>
              <a:t> </a:t>
            </a:r>
            <a:r>
              <a:rPr lang="en-US" dirty="0" err="1"/>
              <a:t>phần</a:t>
            </a:r>
            <a:r>
              <a:rPr lang="en-US" dirty="0"/>
              <a:t> </a:t>
            </a:r>
            <a:r>
              <a:rPr lang="en-US" dirty="0" err="1"/>
              <a:t>tử</a:t>
            </a:r>
            <a:r>
              <a:rPr lang="en-US" dirty="0"/>
              <a:t> </a:t>
            </a:r>
            <a:r>
              <a:rPr lang="en-US" dirty="0" err="1"/>
              <a:t>lẽ</a:t>
            </a:r>
            <a:r>
              <a:rPr lang="en-US" dirty="0"/>
              <a:t> </a:t>
            </a:r>
            <a:r>
              <a:rPr lang="en-US" dirty="0" err="1"/>
              <a:t>nhỏ</a:t>
            </a:r>
            <a:r>
              <a:rPr lang="en-US" dirty="0"/>
              <a:t> </a:t>
            </a:r>
            <a:r>
              <a:rPr lang="en-US" dirty="0" err="1"/>
              <a:t>nhất</a:t>
            </a:r>
            <a:r>
              <a:rPr lang="en-US" dirty="0"/>
              <a:t> </a:t>
            </a:r>
            <a:r>
              <a:rPr lang="en-US" dirty="0" err="1"/>
              <a:t>và</a:t>
            </a:r>
            <a:r>
              <a:rPr lang="en-US" dirty="0"/>
              <a:t> </a:t>
            </a:r>
            <a:r>
              <a:rPr lang="en-US" dirty="0" err="1"/>
              <a:t>phần</a:t>
            </a:r>
            <a:r>
              <a:rPr lang="en-US" dirty="0"/>
              <a:t> </a:t>
            </a:r>
            <a:r>
              <a:rPr lang="en-US" dirty="0" err="1"/>
              <a:t>tử</a:t>
            </a:r>
            <a:r>
              <a:rPr lang="en-US" dirty="0"/>
              <a:t> </a:t>
            </a:r>
            <a:r>
              <a:rPr lang="en-US" dirty="0" err="1"/>
              <a:t>chẵn</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mảng</a:t>
            </a:r>
            <a:r>
              <a:rPr lang="en-US" dirty="0"/>
              <a:t>. </a:t>
            </a:r>
            <a:r>
              <a:rPr lang="en-US" dirty="0" err="1"/>
              <a:t>Nếu</a:t>
            </a:r>
            <a:r>
              <a:rPr lang="en-US" dirty="0"/>
              <a:t> </a:t>
            </a:r>
            <a:r>
              <a:rPr lang="en-US" dirty="0" err="1"/>
              <a:t>không</a:t>
            </a:r>
            <a:r>
              <a:rPr lang="en-US" dirty="0"/>
              <a:t> </a:t>
            </a:r>
            <a:r>
              <a:rPr lang="en-US" dirty="0" err="1"/>
              <a:t>có</a:t>
            </a:r>
            <a:r>
              <a:rPr lang="en-US" dirty="0"/>
              <a:t> 1 </a:t>
            </a:r>
            <a:r>
              <a:rPr lang="en-US" dirty="0" err="1"/>
              <a:t>trong</a:t>
            </a:r>
            <a:r>
              <a:rPr lang="en-US" dirty="0"/>
              <a:t> </a:t>
            </a:r>
            <a:r>
              <a:rPr lang="en-US" dirty="0" err="1"/>
              <a:t>hai</a:t>
            </a:r>
            <a:r>
              <a:rPr lang="en-US" dirty="0"/>
              <a:t> </a:t>
            </a:r>
            <a:r>
              <a:rPr lang="en-US" dirty="0" err="1"/>
              <a:t>thì</a:t>
            </a:r>
            <a:r>
              <a:rPr lang="en-US" dirty="0"/>
              <a:t> </a:t>
            </a:r>
            <a:r>
              <a:rPr lang="en-US" dirty="0" err="1"/>
              <a:t>thông</a:t>
            </a:r>
            <a:r>
              <a:rPr lang="en-US" dirty="0"/>
              <a:t> </a:t>
            </a:r>
            <a:r>
              <a:rPr lang="en-US" dirty="0" err="1"/>
              <a:t>báo</a:t>
            </a:r>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28B10C40-D1B6-42C9-BD54-8684C053DC13}"/>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4B8E8DA4-C076-4726-B24D-DB01CF1CE632}"/>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F8D5BD06-7810-4BB0-90AE-B6CD89531640}"/>
              </a:ext>
            </a:extLst>
          </p:cNvPr>
          <p:cNvSpPr>
            <a:spLocks noGrp="1"/>
          </p:cNvSpPr>
          <p:nvPr>
            <p:ph type="sldNum" sz="quarter" idx="12"/>
          </p:nvPr>
        </p:nvSpPr>
        <p:spPr/>
        <p:txBody>
          <a:bodyPr/>
          <a:lstStyle/>
          <a:p>
            <a:fld id="{0D945AA7-9227-473E-91B8-199BC24B6000}" type="slidenum">
              <a:rPr lang="en-US" smtClean="0"/>
              <a:t>29</a:t>
            </a:fld>
            <a:endParaRPr lang="en-US"/>
          </a:p>
        </p:txBody>
      </p:sp>
      <p:sp>
        <p:nvSpPr>
          <p:cNvPr id="7" name="Content Placeholder 2">
            <a:extLst>
              <a:ext uri="{FF2B5EF4-FFF2-40B4-BE49-F238E27FC236}">
                <a16:creationId xmlns:a16="http://schemas.microsoft.com/office/drawing/2014/main" id="{D99B7D00-60DA-4184-8C8D-1B1DF3A41F11}"/>
              </a:ext>
            </a:extLst>
          </p:cNvPr>
          <p:cNvSpPr txBox="1">
            <a:spLocks/>
          </p:cNvSpPr>
          <p:nvPr/>
        </p:nvSpPr>
        <p:spPr>
          <a:xfrm>
            <a:off x="930564" y="2780145"/>
            <a:ext cx="8572500" cy="3334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Hướng dẫn:</a:t>
            </a:r>
          </a:p>
          <a:p>
            <a:pPr lvl="1" algn="just"/>
            <a:r>
              <a:rPr lang="en-US" sz="2200">
                <a:solidFill>
                  <a:srgbClr val="0070C0"/>
                </a:solidFill>
              </a:rPr>
              <a:t>Hàm nhập mảng</a:t>
            </a:r>
          </a:p>
          <a:p>
            <a:pPr lvl="1" algn="just"/>
            <a:r>
              <a:rPr lang="en-US" sz="2200">
                <a:solidFill>
                  <a:srgbClr val="0070C0"/>
                </a:solidFill>
              </a:rPr>
              <a:t>Hàm xuất mảng</a:t>
            </a:r>
          </a:p>
          <a:p>
            <a:pPr lvl="1" algn="just"/>
            <a:r>
              <a:rPr lang="en-US" sz="2200">
                <a:solidFill>
                  <a:srgbClr val="0070C0"/>
                </a:solidFill>
              </a:rPr>
              <a:t>Hàm chẵn max</a:t>
            </a:r>
          </a:p>
          <a:p>
            <a:pPr lvl="2" algn="just"/>
            <a:r>
              <a:rPr lang="en-US">
                <a:solidFill>
                  <a:srgbClr val="0070C0"/>
                </a:solidFill>
              </a:rPr>
              <a:t>Tìm xem có số chẵn hay không?</a:t>
            </a:r>
          </a:p>
          <a:p>
            <a:pPr lvl="2" algn="just"/>
            <a:r>
              <a:rPr lang="en-US">
                <a:solidFill>
                  <a:srgbClr val="0070C0"/>
                </a:solidFill>
              </a:rPr>
              <a:t>Có, bắt đầu tìm max</a:t>
            </a:r>
          </a:p>
          <a:p>
            <a:pPr lvl="1" algn="just"/>
            <a:r>
              <a:rPr lang="en-US" sz="2200">
                <a:solidFill>
                  <a:srgbClr val="0070C0"/>
                </a:solidFill>
              </a:rPr>
              <a:t>Hàm lẽ min</a:t>
            </a:r>
          </a:p>
          <a:p>
            <a:pPr lvl="2" algn="just"/>
            <a:r>
              <a:rPr lang="en-US">
                <a:solidFill>
                  <a:srgbClr val="0070C0"/>
                </a:solidFill>
              </a:rPr>
              <a:t>Tìm xem có số lẽ không?</a:t>
            </a:r>
          </a:p>
          <a:p>
            <a:pPr lvl="2" algn="just"/>
            <a:r>
              <a:rPr lang="en-US">
                <a:solidFill>
                  <a:srgbClr val="0070C0"/>
                </a:solidFill>
              </a:rPr>
              <a:t>Có, bắt đầu tìm min</a:t>
            </a:r>
            <a:endParaRPr lang="en-US" dirty="0">
              <a:solidFill>
                <a:srgbClr val="0070C0"/>
              </a:solidFill>
            </a:endParaRPr>
          </a:p>
        </p:txBody>
      </p:sp>
    </p:spTree>
    <p:extLst>
      <p:ext uri="{BB962C8B-B14F-4D97-AF65-F5344CB8AC3E}">
        <p14:creationId xmlns:p14="http://schemas.microsoft.com/office/powerpoint/2010/main" val="31597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DAE7-DB14-44DE-A61F-472788509846}"/>
              </a:ext>
            </a:extLst>
          </p:cNvPr>
          <p:cNvSpPr>
            <a:spLocks noGrp="1"/>
          </p:cNvSpPr>
          <p:nvPr>
            <p:ph type="title"/>
          </p:nvPr>
        </p:nvSpPr>
        <p:spPr/>
        <p:txBody>
          <a:bodyPr/>
          <a:lstStyle/>
          <a:p>
            <a:r>
              <a:rPr lang="en-US" dirty="0" err="1"/>
              <a:t>Bài</a:t>
            </a:r>
            <a:r>
              <a:rPr lang="en-US" dirty="0"/>
              <a:t> </a:t>
            </a:r>
            <a:r>
              <a:rPr lang="en-US" dirty="0" err="1"/>
              <a:t>thực</a:t>
            </a:r>
            <a:r>
              <a:rPr lang="en-US" dirty="0"/>
              <a:t> </a:t>
            </a:r>
            <a:r>
              <a:rPr lang="en-US" dirty="0" err="1"/>
              <a:t>hành</a:t>
            </a:r>
            <a:r>
              <a:rPr lang="en-US" dirty="0"/>
              <a:t> 01 – Con </a:t>
            </a:r>
            <a:r>
              <a:rPr lang="en-US" dirty="0" err="1"/>
              <a:t>trỏ</a:t>
            </a:r>
            <a:r>
              <a:rPr lang="en-US" dirty="0"/>
              <a:t> </a:t>
            </a:r>
            <a:r>
              <a:rPr lang="en-US" dirty="0" err="1"/>
              <a:t>và</a:t>
            </a:r>
            <a:r>
              <a:rPr lang="en-US" dirty="0"/>
              <a:t> </a:t>
            </a:r>
            <a:r>
              <a:rPr lang="en-US" dirty="0" err="1"/>
              <a:t>cấp</a:t>
            </a:r>
            <a:r>
              <a:rPr lang="en-US" dirty="0"/>
              <a:t> </a:t>
            </a:r>
            <a:r>
              <a:rPr lang="en-US" dirty="0" err="1"/>
              <a:t>phát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C737A54F-2352-4497-B629-D1A7ACBE0EE8}"/>
              </a:ext>
            </a:extLst>
          </p:cNvPr>
          <p:cNvSpPr>
            <a:spLocks noGrp="1"/>
          </p:cNvSpPr>
          <p:nvPr>
            <p:ph idx="1"/>
          </p:nvPr>
        </p:nvSpPr>
        <p:spPr/>
        <p:txBody>
          <a:bodyPr/>
          <a:lstStyle/>
          <a:p>
            <a:pPr marL="0" indent="0">
              <a:buNone/>
            </a:pPr>
            <a:r>
              <a:rPr lang="en-US" dirty="0" err="1"/>
              <a:t>Nhắc</a:t>
            </a:r>
            <a:r>
              <a:rPr lang="en-US" dirty="0"/>
              <a:t> </a:t>
            </a:r>
            <a:r>
              <a:rPr lang="en-US" dirty="0" err="1"/>
              <a:t>lại</a:t>
            </a:r>
            <a:r>
              <a:rPr lang="en-US" dirty="0"/>
              <a:t> </a:t>
            </a:r>
            <a:r>
              <a:rPr lang="en-US" dirty="0" err="1"/>
              <a:t>lý</a:t>
            </a:r>
            <a:r>
              <a:rPr lang="en-US" dirty="0"/>
              <a:t> </a:t>
            </a:r>
            <a:r>
              <a:rPr lang="en-US" dirty="0" err="1"/>
              <a:t>thuyết</a:t>
            </a:r>
            <a:endParaRPr lang="en-US" dirty="0"/>
          </a:p>
          <a:p>
            <a:pPr marL="0" indent="0">
              <a:buNone/>
            </a:pPr>
            <a:r>
              <a:rPr lang="en-US" dirty="0"/>
              <a:t>1. </a:t>
            </a:r>
            <a:r>
              <a:rPr lang="en-US" dirty="0" err="1"/>
              <a:t>Khái</a:t>
            </a:r>
            <a:r>
              <a:rPr lang="en-US" dirty="0"/>
              <a:t> </a:t>
            </a:r>
            <a:r>
              <a:rPr lang="en-US" dirty="0" err="1"/>
              <a:t>niệm</a:t>
            </a:r>
            <a:r>
              <a:rPr lang="en-US" dirty="0"/>
              <a:t> con </a:t>
            </a:r>
            <a:r>
              <a:rPr lang="en-US" dirty="0" err="1"/>
              <a:t>trỏ</a:t>
            </a:r>
            <a:r>
              <a:rPr lang="en-US" dirty="0"/>
              <a:t> </a:t>
            </a:r>
          </a:p>
          <a:p>
            <a:pPr marL="0" indent="0">
              <a:buNone/>
            </a:pP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US" dirty="0"/>
              <a:t>, con </a:t>
            </a:r>
            <a:r>
              <a:rPr lang="en-US" dirty="0" err="1"/>
              <a:t>trỏ</a:t>
            </a:r>
            <a:r>
              <a:rPr lang="en-US" dirty="0"/>
              <a:t>, </a:t>
            </a:r>
            <a:r>
              <a:rPr lang="en-US" dirty="0" err="1"/>
              <a:t>khai</a:t>
            </a:r>
            <a:r>
              <a:rPr lang="en-US" dirty="0"/>
              <a:t> </a:t>
            </a:r>
            <a:r>
              <a:rPr lang="en-US" dirty="0" err="1"/>
              <a:t>báo</a:t>
            </a:r>
            <a:r>
              <a:rPr lang="en-US" dirty="0"/>
              <a:t> con </a:t>
            </a:r>
            <a:r>
              <a:rPr lang="en-US" dirty="0" err="1"/>
              <a:t>trỏ</a:t>
            </a:r>
            <a:r>
              <a:rPr lang="en-US" dirty="0"/>
              <a:t>, </a:t>
            </a:r>
            <a:r>
              <a:rPr lang="en-US" dirty="0" err="1"/>
              <a:t>toán</a:t>
            </a:r>
            <a:r>
              <a:rPr lang="en-US" dirty="0"/>
              <a:t> </a:t>
            </a:r>
            <a:r>
              <a:rPr lang="en-US" dirty="0" err="1"/>
              <a:t>tử</a:t>
            </a:r>
            <a:r>
              <a:rPr lang="en-US" dirty="0"/>
              <a:t> con </a:t>
            </a:r>
            <a:r>
              <a:rPr lang="en-US" dirty="0" err="1"/>
              <a:t>trỏ</a:t>
            </a:r>
            <a:r>
              <a:rPr lang="en-US" dirty="0"/>
              <a:t>)</a:t>
            </a:r>
          </a:p>
          <a:p>
            <a:pPr marL="0" indent="0">
              <a:buNone/>
            </a:pPr>
            <a:r>
              <a:rPr lang="en-US" dirty="0"/>
              <a:t>2. Con </a:t>
            </a:r>
            <a:r>
              <a:rPr lang="en-US" dirty="0" err="1"/>
              <a:t>trỏ</a:t>
            </a:r>
            <a:r>
              <a:rPr lang="en-US" dirty="0"/>
              <a:t> </a:t>
            </a:r>
            <a:r>
              <a:rPr lang="en-US" dirty="0" err="1"/>
              <a:t>và</a:t>
            </a:r>
            <a:r>
              <a:rPr lang="en-US" dirty="0"/>
              <a:t> </a:t>
            </a:r>
            <a:r>
              <a:rPr lang="en-US" dirty="0" err="1"/>
              <a:t>mảng</a:t>
            </a:r>
            <a:endParaRPr lang="en-US" dirty="0"/>
          </a:p>
          <a:p>
            <a:pPr marL="0" indent="0">
              <a:buNone/>
            </a:pPr>
            <a:r>
              <a:rPr lang="en-US" dirty="0"/>
              <a:t>3. </a:t>
            </a:r>
            <a:r>
              <a:rPr lang="en-US" dirty="0" err="1"/>
              <a:t>Cấp</a:t>
            </a:r>
            <a:r>
              <a:rPr lang="en-US" dirty="0"/>
              <a:t> </a:t>
            </a:r>
            <a:r>
              <a:rPr lang="en-US" dirty="0" err="1"/>
              <a:t>phát</a:t>
            </a:r>
            <a:r>
              <a:rPr lang="en-US" dirty="0"/>
              <a:t> </a:t>
            </a:r>
            <a:r>
              <a:rPr lang="en-US" dirty="0" err="1"/>
              <a:t>động</a:t>
            </a:r>
            <a:endParaRPr lang="en-US" dirty="0"/>
          </a:p>
        </p:txBody>
      </p:sp>
      <p:sp>
        <p:nvSpPr>
          <p:cNvPr id="4" name="Date Placeholder 3">
            <a:extLst>
              <a:ext uri="{FF2B5EF4-FFF2-40B4-BE49-F238E27FC236}">
                <a16:creationId xmlns:a16="http://schemas.microsoft.com/office/drawing/2014/main" id="{2A3BDA74-04C3-4278-B1EF-F722FB466763}"/>
              </a:ext>
            </a:extLst>
          </p:cNvPr>
          <p:cNvSpPr>
            <a:spLocks noGrp="1"/>
          </p:cNvSpPr>
          <p:nvPr>
            <p:ph type="dt" sz="half" idx="10"/>
          </p:nvPr>
        </p:nvSpPr>
        <p:spPr/>
        <p:txBody>
          <a:bodyPr/>
          <a:lstStyle/>
          <a:p>
            <a:fld id="{EE56EF8B-CB70-4348-90C6-80B5118EB3E7}" type="datetime1">
              <a:rPr lang="en-US" smtClean="0"/>
              <a:t>6/6/2022</a:t>
            </a:fld>
            <a:endParaRPr lang="en-US"/>
          </a:p>
        </p:txBody>
      </p:sp>
      <p:sp>
        <p:nvSpPr>
          <p:cNvPr id="5" name="Footer Placeholder 4">
            <a:extLst>
              <a:ext uri="{FF2B5EF4-FFF2-40B4-BE49-F238E27FC236}">
                <a16:creationId xmlns:a16="http://schemas.microsoft.com/office/drawing/2014/main" id="{6077ABF3-1342-4536-88AB-DBE0A0F1CB89}"/>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1FE860D8-AE6A-4B48-83D4-CB7DA1B64E98}"/>
              </a:ext>
            </a:extLst>
          </p:cNvPr>
          <p:cNvSpPr>
            <a:spLocks noGrp="1"/>
          </p:cNvSpPr>
          <p:nvPr>
            <p:ph type="sldNum" sz="quarter" idx="12"/>
          </p:nvPr>
        </p:nvSpPr>
        <p:spPr/>
        <p:txBody>
          <a:bodyPr/>
          <a:lstStyle/>
          <a:p>
            <a:fld id="{0D945AA7-9227-473E-91B8-199BC24B6000}" type="slidenum">
              <a:rPr lang="en-US" smtClean="0"/>
              <a:t>3</a:t>
            </a:fld>
            <a:endParaRPr lang="en-US"/>
          </a:p>
        </p:txBody>
      </p:sp>
    </p:spTree>
    <p:extLst>
      <p:ext uri="{BB962C8B-B14F-4D97-AF65-F5344CB8AC3E}">
        <p14:creationId xmlns:p14="http://schemas.microsoft.com/office/powerpoint/2010/main" val="417657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2F28-94C4-4EC2-84EA-0FFAFC710A8E}"/>
              </a:ext>
            </a:extLst>
          </p:cNvPr>
          <p:cNvSpPr>
            <a:spLocks noGrp="1"/>
          </p:cNvSpPr>
          <p:nvPr>
            <p:ph type="title"/>
          </p:nvPr>
        </p:nvSpPr>
        <p:spPr/>
        <p:txBody>
          <a:bodyPr/>
          <a:lstStyle/>
          <a:p>
            <a:r>
              <a:rPr lang="en-US" dirty="0" err="1"/>
              <a:t>Bài</a:t>
            </a:r>
            <a:r>
              <a:rPr lang="en-US" dirty="0"/>
              <a:t> </a:t>
            </a:r>
            <a:r>
              <a:rPr lang="en-US" dirty="0" err="1"/>
              <a:t>tập</a:t>
            </a:r>
            <a:r>
              <a:rPr lang="en-US" dirty="0"/>
              <a:t> 3</a:t>
            </a:r>
          </a:p>
        </p:txBody>
      </p:sp>
      <p:sp>
        <p:nvSpPr>
          <p:cNvPr id="3" name="Content Placeholder 2">
            <a:extLst>
              <a:ext uri="{FF2B5EF4-FFF2-40B4-BE49-F238E27FC236}">
                <a16:creationId xmlns:a16="http://schemas.microsoft.com/office/drawing/2014/main" id="{A12FA905-97C9-4E7A-8E55-05669AD1650E}"/>
              </a:ext>
            </a:extLst>
          </p:cNvPr>
          <p:cNvSpPr>
            <a:spLocks noGrp="1"/>
          </p:cNvSpPr>
          <p:nvPr>
            <p:ph idx="1"/>
          </p:nvPr>
        </p:nvSpPr>
        <p:spPr>
          <a:xfrm>
            <a:off x="838200" y="1362219"/>
            <a:ext cx="10515600" cy="862157"/>
          </a:xfrm>
        </p:spPr>
        <p:txBody>
          <a:bodyPr/>
          <a:lstStyle/>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mảng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hãy</a:t>
            </a:r>
            <a:r>
              <a:rPr lang="en-US" dirty="0"/>
              <a:t> </a:t>
            </a:r>
            <a:r>
              <a:rPr lang="en-US" dirty="0" err="1"/>
              <a:t>sắp</a:t>
            </a:r>
            <a:r>
              <a:rPr lang="en-US" dirty="0"/>
              <a:t> </a:t>
            </a:r>
            <a:r>
              <a:rPr lang="en-US" dirty="0" err="1"/>
              <a:t>mảng</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số</a:t>
            </a:r>
            <a:r>
              <a:rPr lang="en-US" dirty="0"/>
              <a:t> </a:t>
            </a:r>
            <a:r>
              <a:rPr lang="en-US" dirty="0" err="1"/>
              <a:t>lẽ</a:t>
            </a:r>
            <a:r>
              <a:rPr lang="en-US" dirty="0"/>
              <a:t> </a:t>
            </a:r>
            <a:r>
              <a:rPr lang="en-US" dirty="0" err="1"/>
              <a:t>tăng</a:t>
            </a:r>
            <a:r>
              <a:rPr lang="en-US" dirty="0"/>
              <a:t> </a:t>
            </a:r>
            <a:r>
              <a:rPr lang="en-US" dirty="0" err="1"/>
              <a:t>dần</a:t>
            </a:r>
            <a:r>
              <a:rPr lang="en-US" dirty="0"/>
              <a:t> </a:t>
            </a:r>
            <a:r>
              <a:rPr lang="en-US" dirty="0" err="1"/>
              <a:t>và</a:t>
            </a:r>
            <a:r>
              <a:rPr lang="en-US" dirty="0"/>
              <a:t> </a:t>
            </a:r>
            <a:r>
              <a:rPr lang="en-US" dirty="0" err="1"/>
              <a:t>số</a:t>
            </a:r>
            <a:r>
              <a:rPr lang="en-US" dirty="0"/>
              <a:t> </a:t>
            </a:r>
            <a:r>
              <a:rPr lang="en-US" dirty="0" err="1"/>
              <a:t>chẵn</a:t>
            </a:r>
            <a:r>
              <a:rPr lang="en-US" dirty="0"/>
              <a:t> </a:t>
            </a:r>
            <a:r>
              <a:rPr lang="en-US" dirty="0" err="1"/>
              <a:t>giảm</a:t>
            </a:r>
            <a:r>
              <a:rPr lang="en-US" dirty="0"/>
              <a:t> </a:t>
            </a:r>
            <a:r>
              <a:rPr lang="en-US" dirty="0" err="1"/>
              <a:t>dần</a:t>
            </a:r>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endParaRPr lang="en-US" dirty="0"/>
          </a:p>
        </p:txBody>
      </p:sp>
      <p:sp>
        <p:nvSpPr>
          <p:cNvPr id="4" name="Date Placeholder 3">
            <a:extLst>
              <a:ext uri="{FF2B5EF4-FFF2-40B4-BE49-F238E27FC236}">
                <a16:creationId xmlns:a16="http://schemas.microsoft.com/office/drawing/2014/main" id="{9C71B1BF-614E-4EF5-9855-4F3AC4109CC9}"/>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D0323A55-27D9-43A6-A8A7-7F3E30BA568D}"/>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E0FC2F47-9D8A-49D1-9005-4BD49ABFD894}"/>
              </a:ext>
            </a:extLst>
          </p:cNvPr>
          <p:cNvSpPr>
            <a:spLocks noGrp="1"/>
          </p:cNvSpPr>
          <p:nvPr>
            <p:ph type="sldNum" sz="quarter" idx="12"/>
          </p:nvPr>
        </p:nvSpPr>
        <p:spPr/>
        <p:txBody>
          <a:bodyPr/>
          <a:lstStyle/>
          <a:p>
            <a:fld id="{0D945AA7-9227-473E-91B8-199BC24B6000}" type="slidenum">
              <a:rPr lang="en-US" smtClean="0"/>
              <a:t>30</a:t>
            </a:fld>
            <a:endParaRPr lang="en-US"/>
          </a:p>
        </p:txBody>
      </p:sp>
      <p:sp>
        <p:nvSpPr>
          <p:cNvPr id="7" name="Content Placeholder 2">
            <a:extLst>
              <a:ext uri="{FF2B5EF4-FFF2-40B4-BE49-F238E27FC236}">
                <a16:creationId xmlns:a16="http://schemas.microsoft.com/office/drawing/2014/main" id="{6DEB9B71-2309-4015-9C57-0ACDC63D7404}"/>
              </a:ext>
            </a:extLst>
          </p:cNvPr>
          <p:cNvSpPr txBox="1">
            <a:spLocks/>
          </p:cNvSpPr>
          <p:nvPr/>
        </p:nvSpPr>
        <p:spPr>
          <a:xfrm>
            <a:off x="838200" y="2315440"/>
            <a:ext cx="8572500" cy="3364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a:t>
            </a:r>
            <a:r>
              <a:rPr lang="en-US" sz="2200" dirty="0" err="1">
                <a:solidFill>
                  <a:srgbClr val="0070C0"/>
                </a:solidFill>
              </a:rPr>
              <a:t>mảng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hoán</a:t>
            </a:r>
            <a:r>
              <a:rPr lang="en-US" sz="2200" dirty="0">
                <a:solidFill>
                  <a:srgbClr val="0070C0"/>
                </a:solidFill>
              </a:rPr>
              <a:t> </a:t>
            </a:r>
            <a:r>
              <a:rPr lang="en-US" sz="2200" dirty="0" err="1">
                <a:solidFill>
                  <a:srgbClr val="0070C0"/>
                </a:solidFill>
              </a:rPr>
              <a:t>vị</a:t>
            </a:r>
            <a:r>
              <a:rPr lang="en-US" sz="2200" dirty="0">
                <a:solidFill>
                  <a:srgbClr val="0070C0"/>
                </a:solidFill>
              </a:rPr>
              <a:t> </a:t>
            </a:r>
            <a:r>
              <a:rPr lang="en-US" sz="2200" dirty="0" err="1">
                <a:solidFill>
                  <a:srgbClr val="0070C0"/>
                </a:solidFill>
              </a:rPr>
              <a:t>sử</a:t>
            </a:r>
            <a:r>
              <a:rPr lang="en-US" sz="2200" dirty="0">
                <a:solidFill>
                  <a:srgbClr val="0070C0"/>
                </a:solidFill>
              </a:rPr>
              <a:t> </a:t>
            </a:r>
            <a:r>
              <a:rPr lang="en-US" sz="2200" dirty="0" err="1">
                <a:solidFill>
                  <a:srgbClr val="0070C0"/>
                </a:solidFill>
              </a:rPr>
              <a:t>dụng</a:t>
            </a:r>
            <a:r>
              <a:rPr lang="en-US" sz="2200" dirty="0">
                <a:solidFill>
                  <a:srgbClr val="0070C0"/>
                </a:solidFill>
              </a:rPr>
              <a:t> con </a:t>
            </a:r>
            <a:r>
              <a:rPr lang="en-US" sz="2200" dirty="0" err="1">
                <a:solidFill>
                  <a:srgbClr val="0070C0"/>
                </a:solidFill>
              </a:rPr>
              <a:t>trỏ</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tăng</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giảm</a:t>
            </a:r>
            <a:r>
              <a:rPr lang="en-US" sz="2200" dirty="0">
                <a:solidFill>
                  <a:srgbClr val="0070C0"/>
                </a:solidFill>
              </a:rPr>
              <a:t> </a:t>
            </a:r>
            <a:r>
              <a:rPr lang="en-US" sz="2200" dirty="0" err="1">
                <a:solidFill>
                  <a:srgbClr val="0070C0"/>
                </a:solidFill>
              </a:rPr>
              <a:t>từ</a:t>
            </a:r>
            <a:r>
              <a:rPr lang="en-US" sz="2200" dirty="0">
                <a:solidFill>
                  <a:srgbClr val="0070C0"/>
                </a:solidFill>
              </a:rPr>
              <a:t> </a:t>
            </a:r>
            <a:r>
              <a:rPr lang="en-US" sz="2200" dirty="0" err="1">
                <a:solidFill>
                  <a:srgbClr val="0070C0"/>
                </a:solidFill>
              </a:rPr>
              <a:t>vị</a:t>
            </a:r>
            <a:r>
              <a:rPr lang="en-US" sz="2200" dirty="0">
                <a:solidFill>
                  <a:srgbClr val="0070C0"/>
                </a:solidFill>
              </a:rPr>
              <a:t> </a:t>
            </a:r>
            <a:r>
              <a:rPr lang="en-US" sz="2200" dirty="0" err="1">
                <a:solidFill>
                  <a:srgbClr val="0070C0"/>
                </a:solidFill>
              </a:rPr>
              <a:t>trí</a:t>
            </a:r>
            <a:r>
              <a:rPr lang="en-US" sz="2200" dirty="0">
                <a:solidFill>
                  <a:srgbClr val="0070C0"/>
                </a:solidFill>
              </a:rPr>
              <a:t> </a:t>
            </a:r>
            <a:r>
              <a:rPr lang="en-US" sz="2200" dirty="0" err="1">
                <a:solidFill>
                  <a:srgbClr val="0070C0"/>
                </a:solidFill>
              </a:rPr>
              <a:t>được</a:t>
            </a:r>
            <a:r>
              <a:rPr lang="en-US" sz="2200" dirty="0">
                <a:solidFill>
                  <a:srgbClr val="0070C0"/>
                </a:solidFill>
              </a:rPr>
              <a:t> </a:t>
            </a:r>
            <a:r>
              <a:rPr lang="en-US" sz="2200" dirty="0" err="1">
                <a:solidFill>
                  <a:srgbClr val="0070C0"/>
                </a:solidFill>
              </a:rPr>
              <a:t>truyền</a:t>
            </a:r>
            <a:r>
              <a:rPr lang="en-US" sz="2200" dirty="0">
                <a:solidFill>
                  <a:srgbClr val="0070C0"/>
                </a:solidFill>
              </a:rPr>
              <a:t> </a:t>
            </a:r>
            <a:r>
              <a:rPr lang="en-US" sz="2200" dirty="0" err="1">
                <a:solidFill>
                  <a:srgbClr val="0070C0"/>
                </a:solidFill>
              </a:rPr>
              <a:t>vào</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sắp</a:t>
            </a:r>
            <a:r>
              <a:rPr lang="en-US" sz="2200" dirty="0">
                <a:solidFill>
                  <a:srgbClr val="0070C0"/>
                </a:solidFill>
              </a:rPr>
              <a:t> </a:t>
            </a:r>
            <a:r>
              <a:rPr lang="en-US" sz="2200" dirty="0" err="1">
                <a:solidFill>
                  <a:srgbClr val="0070C0"/>
                </a:solidFill>
              </a:rPr>
              <a:t>xếp</a:t>
            </a:r>
            <a:endParaRPr lang="en-US" sz="2200" dirty="0">
              <a:solidFill>
                <a:srgbClr val="0070C0"/>
              </a:solidFill>
            </a:endParaRPr>
          </a:p>
          <a:p>
            <a:pPr lvl="2" algn="just"/>
            <a:r>
              <a:rPr lang="en-US" dirty="0" err="1">
                <a:solidFill>
                  <a:srgbClr val="0070C0"/>
                </a:solidFill>
              </a:rPr>
              <a:t>Gọi</a:t>
            </a:r>
            <a:r>
              <a:rPr lang="en-US" dirty="0">
                <a:solidFill>
                  <a:srgbClr val="0070C0"/>
                </a:solidFill>
              </a:rPr>
              <a:t> </a:t>
            </a:r>
            <a:r>
              <a:rPr lang="en-US" dirty="0" err="1">
                <a:solidFill>
                  <a:srgbClr val="0070C0"/>
                </a:solidFill>
              </a:rPr>
              <a:t>hàm</a:t>
            </a:r>
            <a:r>
              <a:rPr lang="en-US" dirty="0">
                <a:solidFill>
                  <a:srgbClr val="0070C0"/>
                </a:solidFill>
              </a:rPr>
              <a:t> </a:t>
            </a:r>
            <a:r>
              <a:rPr lang="en-US" dirty="0" err="1">
                <a:solidFill>
                  <a:srgbClr val="0070C0"/>
                </a:solidFill>
              </a:rPr>
              <a:t>sắp</a:t>
            </a:r>
            <a:r>
              <a:rPr lang="en-US" dirty="0">
                <a:solidFill>
                  <a:srgbClr val="0070C0"/>
                </a:solidFill>
              </a:rPr>
              <a:t> </a:t>
            </a:r>
            <a:r>
              <a:rPr lang="en-US" dirty="0" err="1">
                <a:solidFill>
                  <a:srgbClr val="0070C0"/>
                </a:solidFill>
              </a:rPr>
              <a:t>tăng</a:t>
            </a:r>
            <a:endParaRPr lang="en-US" dirty="0">
              <a:solidFill>
                <a:srgbClr val="0070C0"/>
              </a:solidFill>
            </a:endParaRPr>
          </a:p>
          <a:p>
            <a:pPr lvl="2" algn="just"/>
            <a:r>
              <a:rPr lang="en-US" dirty="0" err="1">
                <a:solidFill>
                  <a:srgbClr val="0070C0"/>
                </a:solidFill>
              </a:rPr>
              <a:t>Gọi</a:t>
            </a:r>
            <a:r>
              <a:rPr lang="en-US" dirty="0">
                <a:solidFill>
                  <a:srgbClr val="0070C0"/>
                </a:solidFill>
              </a:rPr>
              <a:t> </a:t>
            </a:r>
            <a:r>
              <a:rPr lang="en-US" dirty="0" err="1">
                <a:solidFill>
                  <a:srgbClr val="0070C0"/>
                </a:solidFill>
              </a:rPr>
              <a:t>hàm</a:t>
            </a:r>
            <a:r>
              <a:rPr lang="en-US" dirty="0">
                <a:solidFill>
                  <a:srgbClr val="0070C0"/>
                </a:solidFill>
              </a:rPr>
              <a:t> </a:t>
            </a:r>
            <a:r>
              <a:rPr lang="en-US" dirty="0" err="1">
                <a:solidFill>
                  <a:srgbClr val="0070C0"/>
                </a:solidFill>
              </a:rPr>
              <a:t>sắp</a:t>
            </a:r>
            <a:r>
              <a:rPr lang="en-US" dirty="0">
                <a:solidFill>
                  <a:srgbClr val="0070C0"/>
                </a:solidFill>
              </a:rPr>
              <a:t> </a:t>
            </a:r>
            <a:r>
              <a:rPr lang="en-US" dirty="0" err="1">
                <a:solidFill>
                  <a:srgbClr val="0070C0"/>
                </a:solidFill>
              </a:rPr>
              <a:t>giảm</a:t>
            </a:r>
            <a:endParaRPr lang="en-US" dirty="0">
              <a:solidFill>
                <a:srgbClr val="0070C0"/>
              </a:solidFill>
            </a:endParaRPr>
          </a:p>
        </p:txBody>
      </p:sp>
    </p:spTree>
    <p:extLst>
      <p:ext uri="{BB962C8B-B14F-4D97-AF65-F5344CB8AC3E}">
        <p14:creationId xmlns:p14="http://schemas.microsoft.com/office/powerpoint/2010/main" val="907844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BE9A-356D-429F-8D28-E66647202284}"/>
              </a:ext>
            </a:extLst>
          </p:cNvPr>
          <p:cNvSpPr>
            <a:spLocks noGrp="1"/>
          </p:cNvSpPr>
          <p:nvPr>
            <p:ph type="title"/>
          </p:nvPr>
        </p:nvSpPr>
        <p:spPr/>
        <p:txBody>
          <a:bodyPr/>
          <a:lstStyle/>
          <a:p>
            <a:r>
              <a:rPr lang="en-US" dirty="0" err="1"/>
              <a:t>Bài</a:t>
            </a:r>
            <a:r>
              <a:rPr lang="en-US" dirty="0"/>
              <a:t> </a:t>
            </a:r>
            <a:r>
              <a:rPr lang="en-US" dirty="0" err="1"/>
              <a:t>tập</a:t>
            </a:r>
            <a:r>
              <a:rPr lang="en-US" dirty="0"/>
              <a:t> 4</a:t>
            </a:r>
          </a:p>
        </p:txBody>
      </p:sp>
      <p:sp>
        <p:nvSpPr>
          <p:cNvPr id="4" name="Date Placeholder 3">
            <a:extLst>
              <a:ext uri="{FF2B5EF4-FFF2-40B4-BE49-F238E27FC236}">
                <a16:creationId xmlns:a16="http://schemas.microsoft.com/office/drawing/2014/main" id="{0B7E18EB-EDE3-4D02-8247-7CFBB037372F}"/>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8C5309C0-0F2D-4218-BE80-E07A709CE5A8}"/>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D25F14FD-B75F-4A29-A4D2-F820CEB79351}"/>
              </a:ext>
            </a:extLst>
          </p:cNvPr>
          <p:cNvSpPr>
            <a:spLocks noGrp="1"/>
          </p:cNvSpPr>
          <p:nvPr>
            <p:ph type="sldNum" sz="quarter" idx="12"/>
          </p:nvPr>
        </p:nvSpPr>
        <p:spPr/>
        <p:txBody>
          <a:bodyPr/>
          <a:lstStyle/>
          <a:p>
            <a:fld id="{0D945AA7-9227-473E-91B8-199BC24B6000}" type="slidenum">
              <a:rPr lang="en-US" smtClean="0"/>
              <a:t>31</a:t>
            </a:fld>
            <a:endParaRPr lang="en-US"/>
          </a:p>
        </p:txBody>
      </p:sp>
      <p:sp>
        <p:nvSpPr>
          <p:cNvPr id="7" name="Content Placeholder 2">
            <a:extLst>
              <a:ext uri="{FF2B5EF4-FFF2-40B4-BE49-F238E27FC236}">
                <a16:creationId xmlns:a16="http://schemas.microsoft.com/office/drawing/2014/main" id="{DE37AC43-C152-460E-9DB4-448BE101124C}"/>
              </a:ext>
            </a:extLst>
          </p:cNvPr>
          <p:cNvSpPr>
            <a:spLocks noGrp="1"/>
          </p:cNvSpPr>
          <p:nvPr>
            <p:ph idx="1"/>
          </p:nvPr>
        </p:nvSpPr>
        <p:spPr>
          <a:xfrm>
            <a:off x="838200" y="1825625"/>
            <a:ext cx="10515600" cy="2109066"/>
          </a:xfrm>
        </p:spPr>
        <p:txBody>
          <a:bodyPr/>
          <a:lstStyle/>
          <a:p>
            <a:pPr algn="just"/>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ma </a:t>
            </a:r>
            <a:r>
              <a:rPr lang="en-US" dirty="0" err="1"/>
              <a:t>trận</a:t>
            </a:r>
            <a:r>
              <a:rPr lang="en-US" dirty="0"/>
              <a:t> </a:t>
            </a:r>
            <a:r>
              <a:rPr lang="en-US" dirty="0" err="1"/>
              <a:t>vuông</a:t>
            </a:r>
            <a:r>
              <a:rPr lang="en-US" dirty="0"/>
              <a:t> a </a:t>
            </a:r>
            <a:r>
              <a:rPr lang="en-US" dirty="0" err="1"/>
              <a:t>có</a:t>
            </a:r>
            <a:r>
              <a:rPr lang="en-US" dirty="0"/>
              <a:t> n </a:t>
            </a:r>
            <a:r>
              <a:rPr lang="en-US" dirty="0" err="1"/>
              <a:t>phần</a:t>
            </a:r>
            <a:r>
              <a:rPr lang="en-US" dirty="0"/>
              <a:t> </a:t>
            </a:r>
            <a:r>
              <a:rPr lang="en-US" dirty="0" err="1"/>
              <a:t>tử</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thực</a:t>
            </a:r>
            <a:endParaRPr lang="en-US" dirty="0"/>
          </a:p>
          <a:p>
            <a:pPr lvl="1" algn="just"/>
            <a:r>
              <a:rPr lang="en-US" dirty="0" err="1"/>
              <a:t>Tìm</a:t>
            </a:r>
            <a:r>
              <a:rPr lang="en-US" dirty="0"/>
              <a:t> </a:t>
            </a:r>
            <a:r>
              <a:rPr lang="en-US" dirty="0" err="1"/>
              <a:t>phần</a:t>
            </a:r>
            <a:r>
              <a:rPr lang="en-US" dirty="0"/>
              <a:t> </a:t>
            </a:r>
            <a:r>
              <a:rPr lang="en-US" dirty="0" err="1"/>
              <a:t>tử</a:t>
            </a:r>
            <a:r>
              <a:rPr lang="en-US" dirty="0"/>
              <a:t> max </a:t>
            </a:r>
            <a:r>
              <a:rPr lang="en-US" dirty="0" err="1"/>
              <a:t>của</a:t>
            </a:r>
            <a:r>
              <a:rPr lang="en-US" dirty="0"/>
              <a:t> ma </a:t>
            </a:r>
            <a:r>
              <a:rPr lang="en-US" dirty="0" err="1"/>
              <a:t>trận</a:t>
            </a:r>
            <a:endParaRPr lang="en-US" dirty="0"/>
          </a:p>
          <a:p>
            <a:pPr lvl="1" algn="just"/>
            <a:r>
              <a:rPr lang="en-US" dirty="0" err="1"/>
              <a:t>Kiểm</a:t>
            </a:r>
            <a:r>
              <a:rPr lang="en-US" dirty="0"/>
              <a:t> </a:t>
            </a:r>
            <a:r>
              <a:rPr lang="en-US" dirty="0" err="1"/>
              <a:t>tra</a:t>
            </a:r>
            <a:r>
              <a:rPr lang="en-US" dirty="0"/>
              <a:t> ma </a:t>
            </a:r>
            <a:r>
              <a:rPr lang="en-US" dirty="0" err="1"/>
              <a:t>trận</a:t>
            </a:r>
            <a:r>
              <a:rPr lang="en-US" dirty="0"/>
              <a:t> </a:t>
            </a:r>
            <a:r>
              <a:rPr lang="en-US" dirty="0" err="1"/>
              <a:t>có</a:t>
            </a:r>
            <a:r>
              <a:rPr lang="en-US" dirty="0"/>
              <a:t> </a:t>
            </a:r>
            <a:r>
              <a:rPr lang="en-US" dirty="0" err="1"/>
              <a:t>đối</a:t>
            </a:r>
            <a:r>
              <a:rPr lang="en-US" dirty="0"/>
              <a:t> </a:t>
            </a:r>
            <a:r>
              <a:rPr lang="en-US" dirty="0" err="1"/>
              <a:t>xứng</a:t>
            </a:r>
            <a:r>
              <a:rPr lang="en-US" dirty="0"/>
              <a:t> qua </a:t>
            </a:r>
            <a:r>
              <a:rPr lang="en-US" dirty="0" err="1"/>
              <a:t>đường</a:t>
            </a:r>
            <a:r>
              <a:rPr lang="en-US" dirty="0"/>
              <a:t> </a:t>
            </a:r>
            <a:r>
              <a:rPr lang="en-US" dirty="0" err="1"/>
              <a:t>chéo</a:t>
            </a:r>
            <a:r>
              <a:rPr lang="en-US" dirty="0"/>
              <a:t> </a:t>
            </a:r>
            <a:r>
              <a:rPr lang="en-US" dirty="0" err="1"/>
              <a:t>chính</a:t>
            </a:r>
            <a:r>
              <a:rPr lang="en-US" dirty="0"/>
              <a:t> hay </a:t>
            </a:r>
            <a:r>
              <a:rPr lang="en-US" dirty="0" err="1"/>
              <a:t>không</a:t>
            </a:r>
            <a:r>
              <a:rPr lang="en-US" dirty="0"/>
              <a:t>?</a:t>
            </a:r>
          </a:p>
          <a:p>
            <a:pPr lvl="1" algn="just"/>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pPr marL="457200" lvl="1" indent="0" algn="just">
              <a:buNone/>
            </a:pPr>
            <a:endParaRPr lang="en-US" dirty="0">
              <a:solidFill>
                <a:srgbClr val="0070C0"/>
              </a:solidFill>
            </a:endParaRPr>
          </a:p>
        </p:txBody>
      </p:sp>
      <p:sp>
        <p:nvSpPr>
          <p:cNvPr id="8" name="Content Placeholder 2">
            <a:extLst>
              <a:ext uri="{FF2B5EF4-FFF2-40B4-BE49-F238E27FC236}">
                <a16:creationId xmlns:a16="http://schemas.microsoft.com/office/drawing/2014/main" id="{F7860A8E-A3D1-4278-A1A7-6E18152E1703}"/>
              </a:ext>
            </a:extLst>
          </p:cNvPr>
          <p:cNvSpPr txBox="1">
            <a:spLocks/>
          </p:cNvSpPr>
          <p:nvPr/>
        </p:nvSpPr>
        <p:spPr>
          <a:xfrm>
            <a:off x="942109" y="4069628"/>
            <a:ext cx="8572500" cy="2423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Hướng</a:t>
            </a:r>
            <a:r>
              <a:rPr lang="en-US" dirty="0"/>
              <a:t> </a:t>
            </a:r>
            <a:r>
              <a:rPr lang="en-US" dirty="0" err="1"/>
              <a:t>dẫn</a:t>
            </a:r>
            <a:r>
              <a:rPr lang="en-US" dirty="0"/>
              <a:t>:</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nhập</a:t>
            </a:r>
            <a:r>
              <a:rPr lang="en-US" sz="2200" dirty="0">
                <a:solidFill>
                  <a:srgbClr val="0070C0"/>
                </a:solidFill>
              </a:rPr>
              <a:t> ma </a:t>
            </a:r>
            <a:r>
              <a:rPr lang="en-US" sz="2200" dirty="0" err="1">
                <a:solidFill>
                  <a:srgbClr val="0070C0"/>
                </a:solidFill>
              </a:rPr>
              <a:t>trận</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xuất</a:t>
            </a:r>
            <a:r>
              <a:rPr lang="en-US" sz="2200" dirty="0">
                <a:solidFill>
                  <a:srgbClr val="0070C0"/>
                </a:solidFill>
              </a:rPr>
              <a:t> ma </a:t>
            </a:r>
            <a:r>
              <a:rPr lang="en-US" sz="2200" dirty="0" err="1">
                <a:solidFill>
                  <a:srgbClr val="0070C0"/>
                </a:solidFill>
              </a:rPr>
              <a:t>trận</a:t>
            </a:r>
            <a:endParaRPr lang="en-US" sz="2200" dirty="0">
              <a:solidFill>
                <a:srgbClr val="0070C0"/>
              </a:solidFill>
            </a:endParaRP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tìm</a:t>
            </a:r>
            <a:r>
              <a:rPr lang="en-US" sz="2200" dirty="0">
                <a:solidFill>
                  <a:srgbClr val="0070C0"/>
                </a:solidFill>
              </a:rPr>
              <a:t> max</a:t>
            </a:r>
          </a:p>
          <a:p>
            <a:pPr lvl="1" algn="just"/>
            <a:r>
              <a:rPr lang="en-US" sz="2200" dirty="0" err="1">
                <a:solidFill>
                  <a:srgbClr val="0070C0"/>
                </a:solidFill>
              </a:rPr>
              <a:t>Hàm</a:t>
            </a:r>
            <a:r>
              <a:rPr lang="en-US" sz="2200" dirty="0">
                <a:solidFill>
                  <a:srgbClr val="0070C0"/>
                </a:solidFill>
              </a:rPr>
              <a:t> </a:t>
            </a:r>
            <a:r>
              <a:rPr lang="en-US" sz="2200" dirty="0" err="1">
                <a:solidFill>
                  <a:srgbClr val="0070C0"/>
                </a:solidFill>
              </a:rPr>
              <a:t>kiểm</a:t>
            </a:r>
            <a:r>
              <a:rPr lang="en-US" sz="2200" dirty="0">
                <a:solidFill>
                  <a:srgbClr val="0070C0"/>
                </a:solidFill>
              </a:rPr>
              <a:t> </a:t>
            </a:r>
            <a:r>
              <a:rPr lang="en-US" sz="2200" dirty="0" err="1">
                <a:solidFill>
                  <a:srgbClr val="0070C0"/>
                </a:solidFill>
              </a:rPr>
              <a:t>tra</a:t>
            </a:r>
            <a:r>
              <a:rPr lang="en-US" sz="2200" dirty="0">
                <a:solidFill>
                  <a:srgbClr val="0070C0"/>
                </a:solidFill>
              </a:rPr>
              <a:t> </a:t>
            </a:r>
            <a:r>
              <a:rPr lang="en-US" sz="2200" dirty="0" err="1">
                <a:solidFill>
                  <a:srgbClr val="0070C0"/>
                </a:solidFill>
              </a:rPr>
              <a:t>tính</a:t>
            </a:r>
            <a:r>
              <a:rPr lang="en-US" sz="2200" dirty="0">
                <a:solidFill>
                  <a:srgbClr val="0070C0"/>
                </a:solidFill>
              </a:rPr>
              <a:t> </a:t>
            </a:r>
            <a:r>
              <a:rPr lang="en-US" sz="2200" dirty="0" err="1">
                <a:solidFill>
                  <a:srgbClr val="0070C0"/>
                </a:solidFill>
              </a:rPr>
              <a:t>đối</a:t>
            </a:r>
            <a:r>
              <a:rPr lang="en-US" sz="2200" dirty="0">
                <a:solidFill>
                  <a:srgbClr val="0070C0"/>
                </a:solidFill>
              </a:rPr>
              <a:t> </a:t>
            </a:r>
            <a:r>
              <a:rPr lang="en-US" sz="2200" dirty="0" err="1">
                <a:solidFill>
                  <a:srgbClr val="0070C0"/>
                </a:solidFill>
              </a:rPr>
              <a:t>xứng</a:t>
            </a:r>
            <a:endParaRPr lang="en-US" sz="2200" dirty="0">
              <a:solidFill>
                <a:srgbClr val="0070C0"/>
              </a:solidFill>
            </a:endParaRPr>
          </a:p>
          <a:p>
            <a:pPr lvl="1" algn="just"/>
            <a:endParaRPr lang="en-US" sz="2200" dirty="0">
              <a:solidFill>
                <a:srgbClr val="0070C0"/>
              </a:solidFill>
            </a:endParaRPr>
          </a:p>
          <a:p>
            <a:pPr lvl="1" algn="just"/>
            <a:endParaRPr lang="en-US" sz="2000" dirty="0">
              <a:solidFill>
                <a:srgbClr val="0070C0"/>
              </a:solidFill>
            </a:endParaRPr>
          </a:p>
        </p:txBody>
      </p:sp>
      <p:sp>
        <p:nvSpPr>
          <p:cNvPr id="10" name="TextBox 9">
            <a:extLst>
              <a:ext uri="{FF2B5EF4-FFF2-40B4-BE49-F238E27FC236}">
                <a16:creationId xmlns:a16="http://schemas.microsoft.com/office/drawing/2014/main" id="{BA2B4285-5E63-424F-A7D1-31AF3191A3D0}"/>
              </a:ext>
            </a:extLst>
          </p:cNvPr>
          <p:cNvSpPr txBox="1"/>
          <p:nvPr/>
        </p:nvSpPr>
        <p:spPr>
          <a:xfrm>
            <a:off x="6772564" y="4683855"/>
            <a:ext cx="1838036" cy="923330"/>
          </a:xfrm>
          <a:prstGeom prst="rect">
            <a:avLst/>
          </a:prstGeom>
          <a:noFill/>
        </p:spPr>
        <p:txBody>
          <a:bodyPr wrap="square" rtlCol="0">
            <a:spAutoFit/>
          </a:bodyPr>
          <a:lstStyle/>
          <a:p>
            <a:pPr lvl="1" algn="just"/>
            <a:r>
              <a:rPr lang="en-US" sz="1800" dirty="0">
                <a:solidFill>
                  <a:srgbClr val="0070C0"/>
                </a:solidFill>
              </a:rPr>
              <a:t>1 2 3</a:t>
            </a:r>
          </a:p>
          <a:p>
            <a:pPr lvl="1" algn="just"/>
            <a:r>
              <a:rPr lang="en-US" sz="1800" dirty="0">
                <a:solidFill>
                  <a:srgbClr val="0070C0"/>
                </a:solidFill>
              </a:rPr>
              <a:t>2 4 5</a:t>
            </a:r>
          </a:p>
          <a:p>
            <a:pPr lvl="1" algn="just"/>
            <a:r>
              <a:rPr lang="en-US" sz="1800" dirty="0">
                <a:solidFill>
                  <a:srgbClr val="0070C0"/>
                </a:solidFill>
              </a:rPr>
              <a:t>3 5 6</a:t>
            </a:r>
            <a:endParaRPr lang="en-US" dirty="0"/>
          </a:p>
        </p:txBody>
      </p:sp>
    </p:spTree>
    <p:extLst>
      <p:ext uri="{BB962C8B-B14F-4D97-AF65-F5344CB8AC3E}">
        <p14:creationId xmlns:p14="http://schemas.microsoft.com/office/powerpoint/2010/main" val="358871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C18A-FB17-41E4-A7F6-7BB7B53D6B26}"/>
              </a:ext>
            </a:extLst>
          </p:cNvPr>
          <p:cNvSpPr>
            <a:spLocks noGrp="1"/>
          </p:cNvSpPr>
          <p:nvPr>
            <p:ph type="title"/>
          </p:nvPr>
        </p:nvSpPr>
        <p:spPr/>
        <p:txBody>
          <a:bodyPr/>
          <a:lstStyle/>
          <a:p>
            <a:r>
              <a:rPr lang="en-US" dirty="0" err="1"/>
              <a:t>Bài</a:t>
            </a:r>
            <a:r>
              <a:rPr lang="en-US" dirty="0"/>
              <a:t> </a:t>
            </a:r>
            <a:r>
              <a:rPr lang="en-US" dirty="0" err="1"/>
              <a:t>tập</a:t>
            </a:r>
            <a:r>
              <a:rPr lang="en-US" dirty="0"/>
              <a:t> 5</a:t>
            </a:r>
          </a:p>
        </p:txBody>
      </p:sp>
      <p:sp>
        <p:nvSpPr>
          <p:cNvPr id="4" name="Date Placeholder 3">
            <a:extLst>
              <a:ext uri="{FF2B5EF4-FFF2-40B4-BE49-F238E27FC236}">
                <a16:creationId xmlns:a16="http://schemas.microsoft.com/office/drawing/2014/main" id="{69A902A3-AD40-4D4F-B355-4C047EB97496}"/>
              </a:ext>
            </a:extLst>
          </p:cNvPr>
          <p:cNvSpPr>
            <a:spLocks noGrp="1"/>
          </p:cNvSpPr>
          <p:nvPr>
            <p:ph type="dt" sz="half" idx="10"/>
          </p:nvPr>
        </p:nvSpPr>
        <p:spPr/>
        <p:txBody>
          <a:bodyPr/>
          <a:lstStyle/>
          <a:p>
            <a:fld id="{229FC7AD-6D63-4186-8E52-0CD463E70CC7}" type="datetime1">
              <a:rPr lang="en-US" smtClean="0"/>
              <a:t>6/6/2022</a:t>
            </a:fld>
            <a:endParaRPr lang="en-US"/>
          </a:p>
        </p:txBody>
      </p:sp>
      <p:sp>
        <p:nvSpPr>
          <p:cNvPr id="5" name="Footer Placeholder 4">
            <a:extLst>
              <a:ext uri="{FF2B5EF4-FFF2-40B4-BE49-F238E27FC236}">
                <a16:creationId xmlns:a16="http://schemas.microsoft.com/office/drawing/2014/main" id="{A5E3CA02-3881-4E21-9723-656184824795}"/>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83398D44-E986-4F09-BE62-F32E12038ECC}"/>
              </a:ext>
            </a:extLst>
          </p:cNvPr>
          <p:cNvSpPr>
            <a:spLocks noGrp="1"/>
          </p:cNvSpPr>
          <p:nvPr>
            <p:ph type="sldNum" sz="quarter" idx="12"/>
          </p:nvPr>
        </p:nvSpPr>
        <p:spPr/>
        <p:txBody>
          <a:bodyPr/>
          <a:lstStyle/>
          <a:p>
            <a:fld id="{0D945AA7-9227-473E-91B8-199BC24B6000}" type="slidenum">
              <a:rPr lang="en-US" smtClean="0"/>
              <a:t>32</a:t>
            </a:fld>
            <a:endParaRPr lang="en-US"/>
          </a:p>
        </p:txBody>
      </p:sp>
      <p:sp>
        <p:nvSpPr>
          <p:cNvPr id="7" name="Content Placeholder 2">
            <a:extLst>
              <a:ext uri="{FF2B5EF4-FFF2-40B4-BE49-F238E27FC236}">
                <a16:creationId xmlns:a16="http://schemas.microsoft.com/office/drawing/2014/main" id="{E5A416CB-7E5F-42A0-B57F-5BF6F6DD0E63}"/>
              </a:ext>
            </a:extLst>
          </p:cNvPr>
          <p:cNvSpPr>
            <a:spLocks noGrp="1"/>
          </p:cNvSpPr>
          <p:nvPr>
            <p:ph idx="1"/>
          </p:nvPr>
        </p:nvSpPr>
        <p:spPr>
          <a:xfrm>
            <a:off x="838200" y="1690688"/>
            <a:ext cx="8572500" cy="2667000"/>
          </a:xfrm>
        </p:spPr>
        <p:txBody>
          <a:bodyPr/>
          <a:lstStyle/>
          <a:p>
            <a:pPr algn="just"/>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ma </a:t>
            </a:r>
            <a:r>
              <a:rPr lang="en-US" dirty="0" err="1"/>
              <a:t>trận</a:t>
            </a:r>
            <a:r>
              <a:rPr lang="en-US" dirty="0"/>
              <a:t> </a:t>
            </a:r>
            <a:r>
              <a:rPr lang="en-US" dirty="0" err="1"/>
              <a:t>vuông</a:t>
            </a:r>
            <a:r>
              <a:rPr lang="en-US" dirty="0"/>
              <a:t> a </a:t>
            </a:r>
            <a:r>
              <a:rPr lang="en-US" dirty="0" err="1"/>
              <a:t>có</a:t>
            </a:r>
            <a:r>
              <a:rPr lang="en-US" dirty="0"/>
              <a:t> n </a:t>
            </a:r>
            <a:r>
              <a:rPr lang="en-US" dirty="0" err="1"/>
              <a:t>phần</a:t>
            </a:r>
            <a:r>
              <a:rPr lang="en-US" dirty="0"/>
              <a:t> </a:t>
            </a:r>
            <a:r>
              <a:rPr lang="en-US" dirty="0" err="1"/>
              <a:t>tử</a:t>
            </a:r>
            <a:r>
              <a:rPr lang="en-US" dirty="0"/>
              <a:t> </a:t>
            </a:r>
          </a:p>
          <a:p>
            <a:pPr lvl="1" algn="just"/>
            <a:r>
              <a:rPr lang="en-US" dirty="0"/>
              <a:t>In </a:t>
            </a:r>
            <a:r>
              <a:rPr lang="en-US" dirty="0" err="1"/>
              <a:t>ra</a:t>
            </a:r>
            <a:r>
              <a:rPr lang="en-US" dirty="0"/>
              <a:t> ma </a:t>
            </a:r>
            <a:r>
              <a:rPr lang="en-US" dirty="0" err="1"/>
              <a:t>trận</a:t>
            </a:r>
            <a:r>
              <a:rPr lang="en-US" dirty="0"/>
              <a:t> </a:t>
            </a:r>
            <a:r>
              <a:rPr lang="en-US" dirty="0" err="1"/>
              <a:t>chuyển</a:t>
            </a:r>
            <a:r>
              <a:rPr lang="en-US" dirty="0"/>
              <a:t> </a:t>
            </a:r>
            <a:r>
              <a:rPr lang="en-US" dirty="0" err="1"/>
              <a:t>vị</a:t>
            </a:r>
            <a:r>
              <a:rPr lang="en-US" dirty="0"/>
              <a:t> </a:t>
            </a:r>
            <a:r>
              <a:rPr lang="en-US" dirty="0" err="1"/>
              <a:t>của</a:t>
            </a:r>
            <a:r>
              <a:rPr lang="en-US" dirty="0"/>
              <a:t> ma </a:t>
            </a:r>
            <a:r>
              <a:rPr lang="en-US" dirty="0" err="1"/>
              <a:t>trận</a:t>
            </a:r>
            <a:r>
              <a:rPr lang="en-US" dirty="0"/>
              <a:t> a</a:t>
            </a:r>
          </a:p>
          <a:p>
            <a:pPr lvl="1" algn="just"/>
            <a:r>
              <a:rPr lang="en-US" dirty="0"/>
              <a:t>(</a:t>
            </a:r>
            <a:r>
              <a:rPr lang="en-US" dirty="0" err="1"/>
              <a:t>Yêu</a:t>
            </a:r>
            <a:r>
              <a:rPr lang="en-US" dirty="0"/>
              <a:t> </a:t>
            </a:r>
            <a:r>
              <a:rPr lang="en-US" dirty="0" err="1"/>
              <a:t>cầu</a:t>
            </a:r>
            <a:r>
              <a:rPr lang="en-US" dirty="0"/>
              <a:t> </a:t>
            </a:r>
            <a:r>
              <a:rPr lang="en-US" dirty="0" err="1"/>
              <a:t>dùng</a:t>
            </a:r>
            <a:r>
              <a:rPr lang="en-US" dirty="0"/>
              <a:t> con </a:t>
            </a:r>
            <a:r>
              <a:rPr lang="en-US" dirty="0" err="1"/>
              <a:t>trỏ</a:t>
            </a:r>
            <a:r>
              <a:rPr lang="en-US" dirty="0"/>
              <a:t>)</a:t>
            </a:r>
          </a:p>
          <a:p>
            <a:pPr lvl="1" algn="just"/>
            <a:r>
              <a:rPr lang="en-US" dirty="0"/>
              <a:t>Ma </a:t>
            </a:r>
            <a:r>
              <a:rPr lang="en-US" dirty="0" err="1"/>
              <a:t>trận</a:t>
            </a:r>
            <a:r>
              <a:rPr lang="en-US" dirty="0"/>
              <a:t> </a:t>
            </a:r>
            <a:r>
              <a:rPr lang="en-US" dirty="0" err="1"/>
              <a:t>chuyển</a:t>
            </a:r>
            <a:r>
              <a:rPr lang="en-US" dirty="0"/>
              <a:t> </a:t>
            </a:r>
            <a:r>
              <a:rPr lang="en-US" dirty="0" err="1"/>
              <a:t>vị</a:t>
            </a:r>
            <a:r>
              <a:rPr lang="en-US" dirty="0"/>
              <a:t> </a:t>
            </a:r>
            <a:r>
              <a:rPr lang="en-US" dirty="0" err="1"/>
              <a:t>là</a:t>
            </a:r>
            <a:r>
              <a:rPr lang="en-US" dirty="0"/>
              <a:t> ma </a:t>
            </a:r>
            <a:r>
              <a:rPr lang="en-US" dirty="0" err="1"/>
              <a:t>trận</a:t>
            </a:r>
            <a:r>
              <a:rPr lang="en-US" dirty="0"/>
              <a:t> </a:t>
            </a:r>
            <a:r>
              <a:rPr lang="en-US" dirty="0" err="1"/>
              <a:t>mà</a:t>
            </a:r>
            <a:r>
              <a:rPr lang="en-US" dirty="0"/>
              <a:t> ở </a:t>
            </a:r>
            <a:r>
              <a:rPr lang="en-US" dirty="0" err="1"/>
              <a:t>đó</a:t>
            </a:r>
            <a:r>
              <a:rPr lang="en-US" dirty="0"/>
              <a:t> </a:t>
            </a:r>
            <a:r>
              <a:rPr lang="en-US" dirty="0" err="1"/>
              <a:t>hàng</a:t>
            </a:r>
            <a:r>
              <a:rPr lang="en-US" dirty="0"/>
              <a:t> </a:t>
            </a:r>
            <a:r>
              <a:rPr lang="en-US" dirty="0" err="1"/>
              <a:t>thay</a:t>
            </a:r>
            <a:r>
              <a:rPr lang="en-US" dirty="0"/>
              <a:t> </a:t>
            </a:r>
            <a:r>
              <a:rPr lang="en-US" dirty="0" err="1"/>
              <a:t>thế</a:t>
            </a:r>
            <a:r>
              <a:rPr lang="en-US" dirty="0"/>
              <a:t> </a:t>
            </a:r>
            <a:r>
              <a:rPr lang="en-US" dirty="0" err="1"/>
              <a:t>bằng</a:t>
            </a:r>
            <a:r>
              <a:rPr lang="en-US" dirty="0"/>
              <a:t> </a:t>
            </a:r>
            <a:r>
              <a:rPr lang="en-US" dirty="0" err="1"/>
              <a:t>cột</a:t>
            </a:r>
            <a:r>
              <a:rPr lang="en-US" dirty="0"/>
              <a:t> </a:t>
            </a:r>
            <a:r>
              <a:rPr lang="en-US" dirty="0" err="1"/>
              <a:t>và</a:t>
            </a:r>
            <a:r>
              <a:rPr lang="en-US" dirty="0"/>
              <a:t> </a:t>
            </a:r>
            <a:r>
              <a:rPr lang="en-US" dirty="0" err="1"/>
              <a:t>ngược</a:t>
            </a:r>
            <a:r>
              <a:rPr lang="en-US" dirty="0"/>
              <a:t> </a:t>
            </a:r>
            <a:r>
              <a:rPr lang="en-US" dirty="0" err="1"/>
              <a:t>lại</a:t>
            </a:r>
            <a:endParaRPr lang="en-US" dirty="0"/>
          </a:p>
        </p:txBody>
      </p:sp>
      <p:sp>
        <p:nvSpPr>
          <p:cNvPr id="8" name="Content Placeholder 2">
            <a:extLst>
              <a:ext uri="{FF2B5EF4-FFF2-40B4-BE49-F238E27FC236}">
                <a16:creationId xmlns:a16="http://schemas.microsoft.com/office/drawing/2014/main" id="{CEFE434D-8BCC-49BC-897E-2732150E440C}"/>
              </a:ext>
            </a:extLst>
          </p:cNvPr>
          <p:cNvSpPr txBox="1">
            <a:spLocks/>
          </p:cNvSpPr>
          <p:nvPr/>
        </p:nvSpPr>
        <p:spPr>
          <a:xfrm>
            <a:off x="838200" y="4023519"/>
            <a:ext cx="8572500" cy="266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Hướng dẫn:</a:t>
            </a:r>
          </a:p>
          <a:p>
            <a:pPr lvl="1" algn="just"/>
            <a:r>
              <a:rPr lang="en-US" sz="2200">
                <a:solidFill>
                  <a:srgbClr val="0070C0"/>
                </a:solidFill>
              </a:rPr>
              <a:t>Hàm nhập ma trận</a:t>
            </a:r>
          </a:p>
          <a:p>
            <a:pPr lvl="1" algn="just"/>
            <a:r>
              <a:rPr lang="en-US" sz="2200">
                <a:solidFill>
                  <a:srgbClr val="0070C0"/>
                </a:solidFill>
              </a:rPr>
              <a:t>Hàm xuất ma trận</a:t>
            </a:r>
          </a:p>
          <a:p>
            <a:pPr lvl="1" algn="just"/>
            <a:r>
              <a:rPr lang="en-US" sz="2200">
                <a:solidFill>
                  <a:srgbClr val="0070C0"/>
                </a:solidFill>
              </a:rPr>
              <a:t>Hàm xuất đảo ngược dòng với cột</a:t>
            </a:r>
          </a:p>
          <a:p>
            <a:pPr lvl="1" algn="just"/>
            <a:r>
              <a:rPr lang="en-US" sz="2200">
                <a:solidFill>
                  <a:srgbClr val="0070C0"/>
                </a:solidFill>
              </a:rPr>
              <a:t>Nâng cao: khai báo ma trận b là ma trận chuyển vị của ma trận a, sau đó xuất ma trận b</a:t>
            </a:r>
            <a:endParaRPr lang="en-US" sz="2000" dirty="0">
              <a:solidFill>
                <a:srgbClr val="0070C0"/>
              </a:solidFill>
            </a:endParaRPr>
          </a:p>
        </p:txBody>
      </p:sp>
    </p:spTree>
    <p:extLst>
      <p:ext uri="{BB962C8B-B14F-4D97-AF65-F5344CB8AC3E}">
        <p14:creationId xmlns:p14="http://schemas.microsoft.com/office/powerpoint/2010/main" val="240311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A7DB-8F6F-444B-98AE-B40CD16B7F04}"/>
              </a:ext>
            </a:extLst>
          </p:cNvPr>
          <p:cNvSpPr>
            <a:spLocks noGrp="1"/>
          </p:cNvSpPr>
          <p:nvPr>
            <p:ph type="title"/>
          </p:nvPr>
        </p:nvSpPr>
        <p:spPr/>
        <p:txBody>
          <a:bodyPr/>
          <a:lstStyle/>
          <a:p>
            <a:r>
              <a:rPr lang="en-US" b="1" dirty="0" err="1"/>
              <a:t>Địa</a:t>
            </a:r>
            <a:r>
              <a:rPr lang="en-US" b="1" dirty="0"/>
              <a:t> </a:t>
            </a:r>
            <a:r>
              <a:rPr lang="en-US" b="1" dirty="0" err="1"/>
              <a:t>chỉ</a:t>
            </a:r>
            <a:r>
              <a:rPr lang="en-US" b="1" dirty="0"/>
              <a:t> </a:t>
            </a:r>
            <a:r>
              <a:rPr lang="en-US" b="1" dirty="0" err="1"/>
              <a:t>của</a:t>
            </a:r>
            <a:r>
              <a:rPr lang="en-US" b="1" dirty="0"/>
              <a:t> </a:t>
            </a:r>
            <a:r>
              <a:rPr lang="en-US" b="1" dirty="0" err="1"/>
              <a:t>biến</a:t>
            </a:r>
            <a:endParaRPr lang="en-US" b="1" dirty="0"/>
          </a:p>
        </p:txBody>
      </p:sp>
      <p:pic>
        <p:nvPicPr>
          <p:cNvPr id="4" name="Picture 3" descr="Diagram&#10;&#10;Description automatically generated">
            <a:extLst>
              <a:ext uri="{FF2B5EF4-FFF2-40B4-BE49-F238E27FC236}">
                <a16:creationId xmlns:a16="http://schemas.microsoft.com/office/drawing/2014/main" id="{5A248398-F295-4298-86CE-B2BA1BD74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63991"/>
            <a:ext cx="7606157" cy="4736783"/>
          </a:xfrm>
          <a:prstGeom prst="rect">
            <a:avLst/>
          </a:prstGeom>
        </p:spPr>
      </p:pic>
      <p:sp>
        <p:nvSpPr>
          <p:cNvPr id="5" name="Content Placeholder 2">
            <a:extLst>
              <a:ext uri="{FF2B5EF4-FFF2-40B4-BE49-F238E27FC236}">
                <a16:creationId xmlns:a16="http://schemas.microsoft.com/office/drawing/2014/main" id="{F3FE8EF3-5498-4148-A148-92F946360D57}"/>
              </a:ext>
            </a:extLst>
          </p:cNvPr>
          <p:cNvSpPr>
            <a:spLocks noGrp="1"/>
          </p:cNvSpPr>
          <p:nvPr>
            <p:ph idx="1"/>
          </p:nvPr>
        </p:nvSpPr>
        <p:spPr>
          <a:xfrm>
            <a:off x="8077200" y="657226"/>
            <a:ext cx="3924300" cy="5391149"/>
          </a:xfrm>
        </p:spPr>
        <p:txBody>
          <a:bodyPr>
            <a:normAutofit lnSpcReduction="10000"/>
          </a:bodyPr>
          <a:lstStyle/>
          <a:p>
            <a:pPr algn="just"/>
            <a:r>
              <a:rPr lang="vi-VN" dirty="0"/>
              <a:t>Địa chỉ của biến luôn luôn là một số nguyên (hệ thập lục phân) dù biến đó chứa giá trị là số nguyên, số thực hay ký tự, …</a:t>
            </a:r>
          </a:p>
          <a:p>
            <a:pPr algn="just"/>
            <a:r>
              <a:rPr lang="vi-VN" dirty="0"/>
              <a:t>Cách lấy địa chỉ của biến</a:t>
            </a:r>
          </a:p>
          <a:p>
            <a:pPr marL="0" indent="0" algn="just">
              <a:buNone/>
            </a:pPr>
            <a:r>
              <a:rPr lang="en-US" dirty="0"/>
              <a:t>	</a:t>
            </a:r>
            <a:r>
              <a:rPr lang="vi-VN" dirty="0">
                <a:solidFill>
                  <a:srgbClr val="EC2C06"/>
                </a:solidFill>
              </a:rPr>
              <a:t>&amp;</a:t>
            </a:r>
            <a:r>
              <a:rPr lang="vi-VN" dirty="0" err="1">
                <a:solidFill>
                  <a:srgbClr val="EC2C06"/>
                </a:solidFill>
              </a:rPr>
              <a:t>tênbiến</a:t>
            </a:r>
            <a:endParaRPr lang="vi-VN" dirty="0">
              <a:solidFill>
                <a:srgbClr val="EC2C06"/>
              </a:solidFill>
            </a:endParaRPr>
          </a:p>
          <a:p>
            <a:pPr algn="just"/>
            <a:r>
              <a:rPr lang="vi-VN" dirty="0"/>
              <a:t>Ví dụ:</a:t>
            </a:r>
            <a:endParaRPr lang="en-US" dirty="0"/>
          </a:p>
          <a:p>
            <a:pPr marL="914400" lvl="2" indent="0">
              <a:buNone/>
            </a:pPr>
            <a:r>
              <a:rPr lang="vi-VN" sz="2400" dirty="0">
                <a:solidFill>
                  <a:srgbClr val="0000FF"/>
                </a:solidFill>
              </a:rPr>
              <a:t>int</a:t>
            </a:r>
            <a:r>
              <a:rPr lang="vi-VN" sz="2400" dirty="0"/>
              <a:t> x=7;</a:t>
            </a:r>
          </a:p>
          <a:p>
            <a:pPr marL="914400" lvl="2" indent="0">
              <a:buNone/>
            </a:pPr>
            <a:r>
              <a:rPr lang="vi-VN" sz="2400" dirty="0">
                <a:solidFill>
                  <a:srgbClr val="0000FF"/>
                </a:solidFill>
              </a:rPr>
              <a:t>float </a:t>
            </a:r>
            <a:r>
              <a:rPr lang="vi-VN" sz="2400" dirty="0"/>
              <a:t>y=10.5;</a:t>
            </a:r>
            <a:endParaRPr lang="en-US" sz="2400" dirty="0"/>
          </a:p>
          <a:p>
            <a:pPr marL="914400" lvl="2" indent="0">
              <a:buNone/>
            </a:pPr>
            <a:r>
              <a:rPr lang="en-US" sz="2400" dirty="0" err="1"/>
              <a:t>Printf</a:t>
            </a:r>
            <a:r>
              <a:rPr lang="en-US" sz="2400" dirty="0"/>
              <a:t>(“</a:t>
            </a:r>
            <a:r>
              <a:rPr lang="en-US" sz="2400" dirty="0" err="1"/>
              <a:t>Dia</a:t>
            </a:r>
            <a:r>
              <a:rPr lang="en-US" sz="2400" dirty="0"/>
              <a:t> chi </a:t>
            </a:r>
            <a:r>
              <a:rPr lang="en-US" sz="2400" dirty="0" err="1"/>
              <a:t>cua</a:t>
            </a:r>
            <a:r>
              <a:rPr lang="en-US" sz="2400" dirty="0"/>
              <a:t> bien x </a:t>
            </a:r>
            <a:r>
              <a:rPr lang="en-US" sz="2400" dirty="0" err="1"/>
              <a:t>là</a:t>
            </a:r>
            <a:r>
              <a:rPr lang="en-US" sz="2400" dirty="0"/>
              <a:t>:”,&amp;x);</a:t>
            </a:r>
            <a:endParaRPr lang="vi-VN" sz="2400" dirty="0"/>
          </a:p>
          <a:p>
            <a:pPr marL="0" indent="0" algn="just">
              <a:buNone/>
            </a:pPr>
            <a:endParaRPr lang="vi-VN" dirty="0"/>
          </a:p>
        </p:txBody>
      </p:sp>
      <p:sp>
        <p:nvSpPr>
          <p:cNvPr id="6" name="Date Placeholder 5">
            <a:extLst>
              <a:ext uri="{FF2B5EF4-FFF2-40B4-BE49-F238E27FC236}">
                <a16:creationId xmlns:a16="http://schemas.microsoft.com/office/drawing/2014/main" id="{D25DEE6F-2CC9-4E63-8D81-BC879A281C0C}"/>
              </a:ext>
            </a:extLst>
          </p:cNvPr>
          <p:cNvSpPr>
            <a:spLocks noGrp="1"/>
          </p:cNvSpPr>
          <p:nvPr>
            <p:ph type="dt" sz="half" idx="10"/>
          </p:nvPr>
        </p:nvSpPr>
        <p:spPr/>
        <p:txBody>
          <a:bodyPr/>
          <a:lstStyle/>
          <a:p>
            <a:fld id="{3ADBA8CA-8B08-46E4-8E9E-6FFB695C0BD9}" type="datetime1">
              <a:rPr lang="en-US" smtClean="0"/>
              <a:t>6/6/2022</a:t>
            </a:fld>
            <a:endParaRPr lang="en-US"/>
          </a:p>
        </p:txBody>
      </p:sp>
      <p:sp>
        <p:nvSpPr>
          <p:cNvPr id="7" name="Footer Placeholder 6">
            <a:extLst>
              <a:ext uri="{FF2B5EF4-FFF2-40B4-BE49-F238E27FC236}">
                <a16:creationId xmlns:a16="http://schemas.microsoft.com/office/drawing/2014/main" id="{1855CF6F-C000-4EA8-A535-8300720CF844}"/>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AB64B6F1-090F-44DD-9F6E-322B3D9CF95F}"/>
              </a:ext>
            </a:extLst>
          </p:cNvPr>
          <p:cNvSpPr>
            <a:spLocks noGrp="1"/>
          </p:cNvSpPr>
          <p:nvPr>
            <p:ph type="sldNum" sz="quarter" idx="12"/>
          </p:nvPr>
        </p:nvSpPr>
        <p:spPr/>
        <p:txBody>
          <a:bodyPr/>
          <a:lstStyle/>
          <a:p>
            <a:fld id="{0D945AA7-9227-473E-91B8-199BC24B6000}" type="slidenum">
              <a:rPr lang="en-US" smtClean="0"/>
              <a:t>4</a:t>
            </a:fld>
            <a:endParaRPr lang="en-US"/>
          </a:p>
        </p:txBody>
      </p:sp>
    </p:spTree>
    <p:extLst>
      <p:ext uri="{BB962C8B-B14F-4D97-AF65-F5344CB8AC3E}">
        <p14:creationId xmlns:p14="http://schemas.microsoft.com/office/powerpoint/2010/main" val="3576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AAE4-3B87-4EA0-BB53-4707C70417D9}"/>
              </a:ext>
            </a:extLst>
          </p:cNvPr>
          <p:cNvSpPr>
            <a:spLocks noGrp="1"/>
          </p:cNvSpPr>
          <p:nvPr>
            <p:ph type="title"/>
          </p:nvPr>
        </p:nvSpPr>
        <p:spPr>
          <a:xfrm>
            <a:off x="798107" y="0"/>
            <a:ext cx="10515600" cy="1325563"/>
          </a:xfrm>
        </p:spPr>
        <p:txBody>
          <a:bodyPr/>
          <a:lstStyle/>
          <a:p>
            <a:r>
              <a:rPr lang="en-US" b="1" dirty="0" err="1"/>
              <a:t>Khái</a:t>
            </a:r>
            <a:r>
              <a:rPr lang="en-US" b="1" dirty="0"/>
              <a:t> </a:t>
            </a:r>
            <a:r>
              <a:rPr lang="en-US" b="1" dirty="0" err="1"/>
              <a:t>niệm</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A8E5F1D1-3664-43E9-BA59-0F256F38FFFE}"/>
              </a:ext>
            </a:extLst>
          </p:cNvPr>
          <p:cNvSpPr>
            <a:spLocks noGrp="1"/>
          </p:cNvSpPr>
          <p:nvPr>
            <p:ph idx="1"/>
          </p:nvPr>
        </p:nvSpPr>
        <p:spPr>
          <a:xfrm>
            <a:off x="798107" y="1110762"/>
            <a:ext cx="11039475" cy="5638800"/>
          </a:xfrm>
        </p:spPr>
        <p:txBody>
          <a:bodyPr/>
          <a:lstStyle/>
          <a:p>
            <a:pPr algn="just"/>
            <a:r>
              <a:rPr lang="vi-VN" dirty="0"/>
              <a:t>Một con trỏ là </a:t>
            </a:r>
            <a:r>
              <a:rPr lang="vi-VN" dirty="0">
                <a:solidFill>
                  <a:srgbClr val="EC2C06"/>
                </a:solidFill>
              </a:rPr>
              <a:t>1 biến chứa một địa chỉ bộ nhớ</a:t>
            </a:r>
            <a:r>
              <a:rPr lang="vi-VN" dirty="0"/>
              <a:t>. Địa chỉ này là vị trí của một đối tượng khác trong bộ nhớ. </a:t>
            </a:r>
          </a:p>
          <a:p>
            <a:pPr algn="just"/>
            <a:r>
              <a:rPr lang="vi-VN" dirty="0"/>
              <a:t>Nếu một biến chứa địa chỉ của một biến khác, biến thứ nhất được gọi là trỏ đến biến thứ hai.</a:t>
            </a:r>
          </a:p>
          <a:p>
            <a:pPr algn="just"/>
            <a:endParaRPr lang="vi-VN" dirty="0"/>
          </a:p>
        </p:txBody>
      </p:sp>
      <p:grpSp>
        <p:nvGrpSpPr>
          <p:cNvPr id="5" name="Group 4">
            <a:extLst>
              <a:ext uri="{FF2B5EF4-FFF2-40B4-BE49-F238E27FC236}">
                <a16:creationId xmlns:a16="http://schemas.microsoft.com/office/drawing/2014/main" id="{D58E04C7-7477-4556-966C-6EB6046A5AB1}"/>
              </a:ext>
            </a:extLst>
          </p:cNvPr>
          <p:cNvGrpSpPr>
            <a:grpSpLocks/>
          </p:cNvGrpSpPr>
          <p:nvPr/>
        </p:nvGrpSpPr>
        <p:grpSpPr bwMode="auto">
          <a:xfrm>
            <a:off x="4467225" y="4486275"/>
            <a:ext cx="1368425" cy="1266825"/>
            <a:chOff x="2226" y="2171"/>
            <a:chExt cx="798" cy="741"/>
          </a:xfrm>
        </p:grpSpPr>
        <p:sp>
          <p:nvSpPr>
            <p:cNvPr id="6" name="AutoShape 6">
              <a:extLst>
                <a:ext uri="{FF2B5EF4-FFF2-40B4-BE49-F238E27FC236}">
                  <a16:creationId xmlns:a16="http://schemas.microsoft.com/office/drawing/2014/main" id="{A00403F4-2A3F-4C74-90C2-832113C1E78C}"/>
                </a:ext>
              </a:extLst>
            </p:cNvPr>
            <p:cNvSpPr>
              <a:spLocks noChangeArrowheads="1"/>
            </p:cNvSpPr>
            <p:nvPr/>
          </p:nvSpPr>
          <p:spPr bwMode="gray">
            <a:xfrm>
              <a:off x="2226" y="2171"/>
              <a:ext cx="798" cy="741"/>
            </a:xfrm>
            <a:prstGeom prst="roundRect">
              <a:avLst>
                <a:gd name="adj" fmla="val 11921"/>
              </a:avLst>
            </a:prstGeom>
            <a:gradFill rotWithShape="1">
              <a:gsLst>
                <a:gs pos="0">
                  <a:schemeClr val="hlink"/>
                </a:gs>
                <a:gs pos="100000">
                  <a:schemeClr val="hlink">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endParaRPr lang="en-US"/>
            </a:p>
          </p:txBody>
        </p:sp>
        <p:sp>
          <p:nvSpPr>
            <p:cNvPr id="7" name="Freeform 7">
              <a:extLst>
                <a:ext uri="{FF2B5EF4-FFF2-40B4-BE49-F238E27FC236}">
                  <a16:creationId xmlns:a16="http://schemas.microsoft.com/office/drawing/2014/main" id="{6D8E574D-B9F3-4965-8185-367E459490A9}"/>
                </a:ext>
              </a:extLst>
            </p:cNvPr>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60392"/>
                    <a:invGamma/>
                  </a:schemeClr>
                </a:gs>
                <a:gs pos="50000">
                  <a:schemeClr val="hlink">
                    <a:alpha val="0"/>
                  </a:schemeClr>
                </a:gs>
                <a:gs pos="100000">
                  <a:schemeClr val="hlink">
                    <a:gamma/>
                    <a:tint val="60392"/>
                    <a:invGamma/>
                  </a:schemeClr>
                </a:gs>
              </a:gsLst>
              <a:lin ang="2700000" scaled="1"/>
            </a:gradFill>
            <a:ln w="0">
              <a:noFill/>
              <a:prstDash val="solid"/>
              <a:round/>
              <a:headEnd/>
              <a:tailEnd/>
            </a:ln>
          </p:spPr>
          <p:txBody>
            <a:bodyPr/>
            <a:lstStyle/>
            <a:p>
              <a:endParaRPr lang="en-US"/>
            </a:p>
          </p:txBody>
        </p:sp>
      </p:grpSp>
      <p:sp>
        <p:nvSpPr>
          <p:cNvPr id="8" name="AutoShape 10">
            <a:extLst>
              <a:ext uri="{FF2B5EF4-FFF2-40B4-BE49-F238E27FC236}">
                <a16:creationId xmlns:a16="http://schemas.microsoft.com/office/drawing/2014/main" id="{DCA8C801-23FA-4E21-8574-DF324A81402E}"/>
              </a:ext>
            </a:extLst>
          </p:cNvPr>
          <p:cNvSpPr>
            <a:spLocks noChangeArrowheads="1"/>
          </p:cNvSpPr>
          <p:nvPr/>
        </p:nvSpPr>
        <p:spPr bwMode="gray">
          <a:xfrm>
            <a:off x="5919382" y="4317999"/>
            <a:ext cx="1333500" cy="762000"/>
          </a:xfrm>
          <a:custGeom>
            <a:avLst/>
            <a:gdLst>
              <a:gd name="G0" fmla="+- -1028336 0 0"/>
              <a:gd name="G1" fmla="+- -11733423 0 0"/>
              <a:gd name="G2" fmla="+- -1028336 0 -11733423"/>
              <a:gd name="G3" fmla="+- 10800 0 0"/>
              <a:gd name="G4" fmla="+- 0 0 -1028336"/>
              <a:gd name="T0" fmla="*/ 360 256 1"/>
              <a:gd name="T1" fmla="*/ 0 256 1"/>
              <a:gd name="G5" fmla="+- G2 T0 T1"/>
              <a:gd name="G6" fmla="?: G2 G2 G5"/>
              <a:gd name="G7" fmla="+- 0 0 G6"/>
              <a:gd name="G8" fmla="+- 7986 0 0"/>
              <a:gd name="G9" fmla="+- 0 0 -11733423"/>
              <a:gd name="G10" fmla="+- 7986 0 2700"/>
              <a:gd name="G11" fmla="cos G10 -1028336"/>
              <a:gd name="G12" fmla="sin G10 -1028336"/>
              <a:gd name="G13" fmla="cos 13500 -1028336"/>
              <a:gd name="G14" fmla="sin 13500 -1028336"/>
              <a:gd name="G15" fmla="+- G11 10800 0"/>
              <a:gd name="G16" fmla="+- G12 10800 0"/>
              <a:gd name="G17" fmla="+- G13 10800 0"/>
              <a:gd name="G18" fmla="+- G14 10800 0"/>
              <a:gd name="G19" fmla="*/ 7986 1 2"/>
              <a:gd name="G20" fmla="+- G19 5400 0"/>
              <a:gd name="G21" fmla="cos G20 -1028336"/>
              <a:gd name="G22" fmla="sin G20 -1028336"/>
              <a:gd name="G23" fmla="+- G21 10800 0"/>
              <a:gd name="G24" fmla="+- G12 G23 G22"/>
              <a:gd name="G25" fmla="+- G22 G23 G11"/>
              <a:gd name="G26" fmla="cos 10800 -1028336"/>
              <a:gd name="G27" fmla="sin 10800 -1028336"/>
              <a:gd name="G28" fmla="cos 7986 -1028336"/>
              <a:gd name="G29" fmla="sin 7986 -1028336"/>
              <a:gd name="G30" fmla="+- G26 10800 0"/>
              <a:gd name="G31" fmla="+- G27 10800 0"/>
              <a:gd name="G32" fmla="+- G28 10800 0"/>
              <a:gd name="G33" fmla="+- G29 10800 0"/>
              <a:gd name="G34" fmla="+- G19 5400 0"/>
              <a:gd name="G35" fmla="cos G34 -11733423"/>
              <a:gd name="G36" fmla="sin G34 -11733423"/>
              <a:gd name="G37" fmla="+/ -11733423 -1028336 2"/>
              <a:gd name="T2" fmla="*/ 180 256 1"/>
              <a:gd name="T3" fmla="*/ 0 256 1"/>
              <a:gd name="G38" fmla="+- G37 T2 T3"/>
              <a:gd name="G39" fmla="?: G2 G37 G38"/>
              <a:gd name="G40" fmla="cos 10800 G39"/>
              <a:gd name="G41" fmla="sin 10800 G39"/>
              <a:gd name="G42" fmla="cos 7986 G39"/>
              <a:gd name="G43" fmla="sin 7986 G39"/>
              <a:gd name="G44" fmla="+- G40 10800 0"/>
              <a:gd name="G45" fmla="+- G41 10800 0"/>
              <a:gd name="G46" fmla="+- G42 10800 0"/>
              <a:gd name="G47" fmla="+- G43 10800 0"/>
              <a:gd name="G48" fmla="+- G35 10800 0"/>
              <a:gd name="G49" fmla="+- G36 10800 0"/>
              <a:gd name="T4" fmla="*/ 9415 w 21600"/>
              <a:gd name="T5" fmla="*/ 89 h 21600"/>
              <a:gd name="T6" fmla="*/ 1408 w 21600"/>
              <a:gd name="T7" fmla="*/ 10642 h 21600"/>
              <a:gd name="T8" fmla="*/ 9776 w 21600"/>
              <a:gd name="T9" fmla="*/ 2879 h 21600"/>
              <a:gd name="T10" fmla="*/ 23796 w 21600"/>
              <a:gd name="T11" fmla="*/ 7148 h 21600"/>
              <a:gd name="T12" fmla="*/ 20953 w 21600"/>
              <a:gd name="T13" fmla="*/ 12212 h 21600"/>
              <a:gd name="T14" fmla="*/ 15889 w 21600"/>
              <a:gd name="T15" fmla="*/ 93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chemeClr val="tx1">
              <a:alpha val="37000"/>
            </a:schemeClr>
          </a:solidFill>
          <a:ln w="9525">
            <a:noFill/>
            <a:miter lim="800000"/>
            <a:headEnd/>
            <a:tailEnd/>
          </a:ln>
          <a:effectLst/>
        </p:spPr>
        <p:txBody>
          <a:bodyPr wrap="none" anchor="ctr"/>
          <a:lstStyle/>
          <a:p>
            <a:endParaRPr lang="en-US"/>
          </a:p>
        </p:txBody>
      </p:sp>
      <p:grpSp>
        <p:nvGrpSpPr>
          <p:cNvPr id="9" name="Group 8">
            <a:extLst>
              <a:ext uri="{FF2B5EF4-FFF2-40B4-BE49-F238E27FC236}">
                <a16:creationId xmlns:a16="http://schemas.microsoft.com/office/drawing/2014/main" id="{E60C119F-3B5F-410B-936F-19531EFE9A77}"/>
              </a:ext>
            </a:extLst>
          </p:cNvPr>
          <p:cNvGrpSpPr>
            <a:grpSpLocks/>
          </p:cNvGrpSpPr>
          <p:nvPr/>
        </p:nvGrpSpPr>
        <p:grpSpPr bwMode="auto">
          <a:xfrm>
            <a:off x="7378018" y="4527549"/>
            <a:ext cx="1368425" cy="1266825"/>
            <a:chOff x="2226" y="2171"/>
            <a:chExt cx="798" cy="741"/>
          </a:xfrm>
        </p:grpSpPr>
        <p:sp>
          <p:nvSpPr>
            <p:cNvPr id="10" name="AutoShape 12">
              <a:extLst>
                <a:ext uri="{FF2B5EF4-FFF2-40B4-BE49-F238E27FC236}">
                  <a16:creationId xmlns:a16="http://schemas.microsoft.com/office/drawing/2014/main" id="{9EA9C9B4-9E8A-4228-A601-9FB590DF99C6}"/>
                </a:ext>
              </a:extLst>
            </p:cNvPr>
            <p:cNvSpPr>
              <a:spLocks noChangeArrowheads="1"/>
            </p:cNvSpPr>
            <p:nvPr/>
          </p:nvSpPr>
          <p:spPr bwMode="gray">
            <a:xfrm>
              <a:off x="2226" y="2171"/>
              <a:ext cx="798" cy="741"/>
            </a:xfrm>
            <a:prstGeom prst="roundRect">
              <a:avLst>
                <a:gd name="adj" fmla="val 11921"/>
              </a:avLst>
            </a:prstGeom>
            <a:gradFill rotWithShape="1">
              <a:gsLst>
                <a:gs pos="0">
                  <a:schemeClr val="accent2"/>
                </a:gs>
                <a:gs pos="100000">
                  <a:schemeClr val="accent2">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endParaRPr lang="en-US"/>
            </a:p>
          </p:txBody>
        </p:sp>
        <p:sp>
          <p:nvSpPr>
            <p:cNvPr id="11" name="Freeform 13">
              <a:extLst>
                <a:ext uri="{FF2B5EF4-FFF2-40B4-BE49-F238E27FC236}">
                  <a16:creationId xmlns:a16="http://schemas.microsoft.com/office/drawing/2014/main" id="{5D22875E-04B2-491C-B505-505C107BCBD8}"/>
                </a:ext>
              </a:extLst>
            </p:cNvPr>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60392"/>
                    <a:invGamma/>
                  </a:schemeClr>
                </a:gs>
                <a:gs pos="50000">
                  <a:schemeClr val="accent2">
                    <a:alpha val="0"/>
                  </a:schemeClr>
                </a:gs>
                <a:gs pos="100000">
                  <a:schemeClr val="accent2">
                    <a:gamma/>
                    <a:tint val="60392"/>
                    <a:invGamma/>
                  </a:schemeClr>
                </a:gs>
              </a:gsLst>
              <a:lin ang="2700000" scaled="1"/>
            </a:gradFill>
            <a:ln w="0">
              <a:noFill/>
              <a:prstDash val="solid"/>
              <a:round/>
              <a:headEnd/>
              <a:tailEnd/>
            </a:ln>
          </p:spPr>
          <p:txBody>
            <a:bodyPr/>
            <a:lstStyle/>
            <a:p>
              <a:endParaRPr lang="en-US"/>
            </a:p>
          </p:txBody>
        </p:sp>
      </p:grpSp>
      <p:grpSp>
        <p:nvGrpSpPr>
          <p:cNvPr id="12" name="Group 11">
            <a:extLst>
              <a:ext uri="{FF2B5EF4-FFF2-40B4-BE49-F238E27FC236}">
                <a16:creationId xmlns:a16="http://schemas.microsoft.com/office/drawing/2014/main" id="{20D3CBE1-A6A3-4460-A2F1-497FC88E92E8}"/>
              </a:ext>
            </a:extLst>
          </p:cNvPr>
          <p:cNvGrpSpPr>
            <a:grpSpLocks/>
          </p:cNvGrpSpPr>
          <p:nvPr/>
        </p:nvGrpSpPr>
        <p:grpSpPr bwMode="auto">
          <a:xfrm>
            <a:off x="5990819" y="3005087"/>
            <a:ext cx="1196975" cy="1171575"/>
            <a:chOff x="480" y="1200"/>
            <a:chExt cx="1042" cy="1019"/>
          </a:xfrm>
        </p:grpSpPr>
        <p:grpSp>
          <p:nvGrpSpPr>
            <p:cNvPr id="13" name="Group 12">
              <a:extLst>
                <a:ext uri="{FF2B5EF4-FFF2-40B4-BE49-F238E27FC236}">
                  <a16:creationId xmlns:a16="http://schemas.microsoft.com/office/drawing/2014/main" id="{4FED3448-A172-4706-BAFF-AA5C60CB152C}"/>
                </a:ext>
              </a:extLst>
            </p:cNvPr>
            <p:cNvGrpSpPr>
              <a:grpSpLocks/>
            </p:cNvGrpSpPr>
            <p:nvPr/>
          </p:nvGrpSpPr>
          <p:grpSpPr bwMode="auto">
            <a:xfrm>
              <a:off x="480" y="1200"/>
              <a:ext cx="1042" cy="1019"/>
              <a:chOff x="480" y="1200"/>
              <a:chExt cx="1042" cy="1019"/>
            </a:xfrm>
          </p:grpSpPr>
          <p:pic>
            <p:nvPicPr>
              <p:cNvPr id="15" name="Picture 17" descr="circuler_1">
                <a:extLst>
                  <a:ext uri="{FF2B5EF4-FFF2-40B4-BE49-F238E27FC236}">
                    <a16:creationId xmlns:a16="http://schemas.microsoft.com/office/drawing/2014/main" id="{27AA6BA2-D002-45AD-9758-E7D75021D0B3}"/>
                  </a:ext>
                </a:extLst>
              </p:cNvPr>
              <p:cNvPicPr>
                <a:picLocks noChangeAspect="1" noChangeArrowheads="1"/>
              </p:cNvPicPr>
              <p:nvPr/>
            </p:nvPicPr>
            <p:blipFill>
              <a:blip r:embed="rId2" cstate="print"/>
              <a:srcRect/>
              <a:stretch>
                <a:fillRect/>
              </a:stretch>
            </p:blipFill>
            <p:spPr bwMode="gray">
              <a:xfrm>
                <a:off x="480" y="1200"/>
                <a:ext cx="1042" cy="1016"/>
              </a:xfrm>
              <a:prstGeom prst="rect">
                <a:avLst/>
              </a:prstGeom>
              <a:noFill/>
            </p:spPr>
          </p:pic>
          <p:sp>
            <p:nvSpPr>
              <p:cNvPr id="16" name="Oval 18">
                <a:extLst>
                  <a:ext uri="{FF2B5EF4-FFF2-40B4-BE49-F238E27FC236}">
                    <a16:creationId xmlns:a16="http://schemas.microsoft.com/office/drawing/2014/main" id="{3B49D795-D818-4540-833B-036D3F4249AA}"/>
                  </a:ext>
                </a:extLst>
              </p:cNvPr>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grpSp>
        <p:pic>
          <p:nvPicPr>
            <p:cNvPr id="14" name="Picture 19" descr="Picture2">
              <a:extLst>
                <a:ext uri="{FF2B5EF4-FFF2-40B4-BE49-F238E27FC236}">
                  <a16:creationId xmlns:a16="http://schemas.microsoft.com/office/drawing/2014/main" id="{CD58FD29-817B-487A-A717-C08B17905C10}"/>
                </a:ext>
              </a:extLst>
            </p:cNvPr>
            <p:cNvPicPr>
              <a:picLocks noChangeAspect="1" noChangeArrowheads="1"/>
            </p:cNvPicPr>
            <p:nvPr/>
          </p:nvPicPr>
          <p:blipFill>
            <a:blip r:embed="rId3"/>
            <a:srcRect/>
            <a:stretch>
              <a:fillRect/>
            </a:stretch>
          </p:blipFill>
          <p:spPr bwMode="gray">
            <a:xfrm>
              <a:off x="584" y="1210"/>
              <a:ext cx="823" cy="360"/>
            </a:xfrm>
            <a:prstGeom prst="rect">
              <a:avLst/>
            </a:prstGeom>
            <a:noFill/>
          </p:spPr>
        </p:pic>
      </p:grpSp>
      <p:sp>
        <p:nvSpPr>
          <p:cNvPr id="17" name="Text Box 30">
            <a:extLst>
              <a:ext uri="{FF2B5EF4-FFF2-40B4-BE49-F238E27FC236}">
                <a16:creationId xmlns:a16="http://schemas.microsoft.com/office/drawing/2014/main" id="{0CDBCDBA-23E2-470D-AF55-22AC0767FAB6}"/>
              </a:ext>
            </a:extLst>
          </p:cNvPr>
          <p:cNvSpPr txBox="1">
            <a:spLocks noChangeArrowheads="1"/>
          </p:cNvSpPr>
          <p:nvPr/>
        </p:nvSpPr>
        <p:spPr bwMode="white">
          <a:xfrm>
            <a:off x="6055907" y="3311475"/>
            <a:ext cx="1060450" cy="523220"/>
          </a:xfrm>
          <a:prstGeom prst="rect">
            <a:avLst/>
          </a:prstGeom>
          <a:noFill/>
          <a:ln w="9525" algn="ctr">
            <a:noFill/>
            <a:miter lim="800000"/>
            <a:headEnd/>
            <a:tailEnd/>
          </a:ln>
          <a:effectLst/>
        </p:spPr>
        <p:txBody>
          <a:bodyPr>
            <a:spAutoFit/>
          </a:bodyPr>
          <a:lstStyle/>
          <a:p>
            <a:pPr algn="ctr">
              <a:spcBef>
                <a:spcPct val="50000"/>
              </a:spcBef>
            </a:pPr>
            <a:r>
              <a:rPr lang="en-US" sz="2800" b="1" dirty="0">
                <a:solidFill>
                  <a:srgbClr val="F8F8F8"/>
                </a:solidFill>
                <a:cs typeface="Arial" charset="0"/>
              </a:rPr>
              <a:t>10</a:t>
            </a:r>
          </a:p>
        </p:txBody>
      </p:sp>
      <p:sp>
        <p:nvSpPr>
          <p:cNvPr id="18" name="TextBox 17">
            <a:extLst>
              <a:ext uri="{FF2B5EF4-FFF2-40B4-BE49-F238E27FC236}">
                <a16:creationId xmlns:a16="http://schemas.microsoft.com/office/drawing/2014/main" id="{80338AF3-6C0C-4FAB-AF6F-B691BBB500A1}"/>
              </a:ext>
            </a:extLst>
          </p:cNvPr>
          <p:cNvSpPr txBox="1"/>
          <p:nvPr/>
        </p:nvSpPr>
        <p:spPr>
          <a:xfrm>
            <a:off x="5686425" y="2578127"/>
            <a:ext cx="1895071"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70C0"/>
                </a:solidFill>
                <a:effectLst/>
                <a:uLnTx/>
                <a:uFillTx/>
                <a:latin typeface="+mj-lt"/>
                <a:cs typeface="Times New Roman" pitchFamily="18" charset="0"/>
              </a:rPr>
              <a:t>Giá</a:t>
            </a:r>
            <a:r>
              <a:rPr kumimoji="0" lang="en-US" sz="1600" b="1" i="0" u="none" strike="noStrike" kern="0" cap="none" spc="0" normalizeH="0" noProof="0" dirty="0">
                <a:ln>
                  <a:noFill/>
                </a:ln>
                <a:solidFill>
                  <a:srgbClr val="0070C0"/>
                </a:solidFill>
                <a:effectLst/>
                <a:uLnTx/>
                <a:uFillTx/>
                <a:latin typeface="+mj-lt"/>
                <a:cs typeface="Times New Roman" pitchFamily="18" charset="0"/>
              </a:rPr>
              <a:t> </a:t>
            </a:r>
            <a:r>
              <a:rPr kumimoji="0" lang="en-US" sz="1600" b="1" i="0" u="none" strike="noStrike" kern="0" cap="none" spc="0" normalizeH="0" noProof="0" dirty="0" err="1">
                <a:ln>
                  <a:noFill/>
                </a:ln>
                <a:solidFill>
                  <a:srgbClr val="0070C0"/>
                </a:solidFill>
                <a:effectLst/>
                <a:uLnTx/>
                <a:uFillTx/>
                <a:latin typeface="+mj-lt"/>
                <a:cs typeface="Times New Roman" pitchFamily="18" charset="0"/>
              </a:rPr>
              <a:t>trị</a:t>
            </a:r>
            <a:r>
              <a:rPr kumimoji="0" lang="en-US" sz="1600" b="1" i="0" u="none" strike="noStrike" kern="0" cap="none" spc="0" normalizeH="0" noProof="0" dirty="0">
                <a:ln>
                  <a:noFill/>
                </a:ln>
                <a:solidFill>
                  <a:srgbClr val="0070C0"/>
                </a:solidFill>
                <a:effectLst/>
                <a:uLnTx/>
                <a:uFillTx/>
                <a:latin typeface="+mj-lt"/>
                <a:cs typeface="Times New Roman" pitchFamily="18" charset="0"/>
              </a:rPr>
              <a:t> </a:t>
            </a:r>
            <a:r>
              <a:rPr kumimoji="0" lang="en-US" sz="1600" b="1" i="0" u="none" strike="noStrike" kern="0" cap="none" spc="0" normalizeH="0" noProof="0" dirty="0" err="1">
                <a:ln>
                  <a:noFill/>
                </a:ln>
                <a:solidFill>
                  <a:srgbClr val="0070C0"/>
                </a:solidFill>
                <a:effectLst/>
                <a:uLnTx/>
                <a:uFillTx/>
                <a:latin typeface="+mj-lt"/>
                <a:cs typeface="Times New Roman" pitchFamily="18" charset="0"/>
              </a:rPr>
              <a:t>biến</a:t>
            </a:r>
            <a:r>
              <a:rPr kumimoji="0" lang="en-US" sz="1600" b="1" i="0" u="none" strike="noStrike" kern="0" cap="none" spc="0" normalizeH="0" noProof="0" dirty="0">
                <a:ln>
                  <a:noFill/>
                </a:ln>
                <a:solidFill>
                  <a:srgbClr val="0070C0"/>
                </a:solidFill>
                <a:effectLst/>
                <a:uLnTx/>
                <a:uFillTx/>
                <a:latin typeface="+mj-lt"/>
                <a:cs typeface="Times New Roman" pitchFamily="18" charset="0"/>
              </a:rPr>
              <a:t> a = 10</a:t>
            </a:r>
            <a:endParaRPr kumimoji="0" lang="en-US" sz="1600" b="1" i="0" u="none" strike="noStrike" kern="0" cap="none" spc="0" normalizeH="0" baseline="0" noProof="0" dirty="0">
              <a:ln>
                <a:noFill/>
              </a:ln>
              <a:solidFill>
                <a:srgbClr val="0070C0"/>
              </a:solidFill>
              <a:effectLst/>
              <a:uLnTx/>
              <a:uFillTx/>
              <a:latin typeface="+mj-lt"/>
              <a:cs typeface="Times New Roman" pitchFamily="18" charset="0"/>
            </a:endParaRPr>
          </a:p>
        </p:txBody>
      </p:sp>
      <p:sp>
        <p:nvSpPr>
          <p:cNvPr id="19" name="TextBox 18">
            <a:extLst>
              <a:ext uri="{FF2B5EF4-FFF2-40B4-BE49-F238E27FC236}">
                <a16:creationId xmlns:a16="http://schemas.microsoft.com/office/drawing/2014/main" id="{BE2DAEB0-F89E-4D69-B4C8-27D2CA8BC9C6}"/>
              </a:ext>
            </a:extLst>
          </p:cNvPr>
          <p:cNvSpPr txBox="1"/>
          <p:nvPr/>
        </p:nvSpPr>
        <p:spPr>
          <a:xfrm>
            <a:off x="4684802" y="4007385"/>
            <a:ext cx="583814"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70C0"/>
                </a:solidFill>
                <a:effectLst/>
                <a:uLnTx/>
                <a:uFillTx/>
                <a:latin typeface="+mj-lt"/>
                <a:cs typeface="Times New Roman" pitchFamily="18" charset="0"/>
              </a:rPr>
              <a:t>aPtr</a:t>
            </a:r>
            <a:endParaRPr kumimoji="0" lang="en-US" sz="1600" b="1" i="0" u="none" strike="noStrike" kern="0" cap="none" spc="0" normalizeH="0" baseline="0" noProof="0" dirty="0">
              <a:ln>
                <a:noFill/>
              </a:ln>
              <a:solidFill>
                <a:srgbClr val="0070C0"/>
              </a:solidFill>
              <a:effectLst/>
              <a:uLnTx/>
              <a:uFillTx/>
              <a:latin typeface="+mj-lt"/>
              <a:cs typeface="Times New Roman" pitchFamily="18" charset="0"/>
            </a:endParaRPr>
          </a:p>
        </p:txBody>
      </p:sp>
      <p:sp>
        <p:nvSpPr>
          <p:cNvPr id="20" name="TextBox 19">
            <a:extLst>
              <a:ext uri="{FF2B5EF4-FFF2-40B4-BE49-F238E27FC236}">
                <a16:creationId xmlns:a16="http://schemas.microsoft.com/office/drawing/2014/main" id="{DF11CB84-9710-4FB4-A8FD-DFF61DAE9F63}"/>
              </a:ext>
            </a:extLst>
          </p:cNvPr>
          <p:cNvSpPr txBox="1"/>
          <p:nvPr/>
        </p:nvSpPr>
        <p:spPr>
          <a:xfrm>
            <a:off x="7915595" y="4036495"/>
            <a:ext cx="298480"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mj-lt"/>
                <a:cs typeface="Times New Roman" pitchFamily="18" charset="0"/>
              </a:rPr>
              <a:t>a</a:t>
            </a:r>
          </a:p>
        </p:txBody>
      </p:sp>
      <p:sp>
        <p:nvSpPr>
          <p:cNvPr id="21" name="TextBox 20">
            <a:extLst>
              <a:ext uri="{FF2B5EF4-FFF2-40B4-BE49-F238E27FC236}">
                <a16:creationId xmlns:a16="http://schemas.microsoft.com/office/drawing/2014/main" id="{13584D2B-6D7E-4082-967A-5C531445D1A9}"/>
              </a:ext>
            </a:extLst>
          </p:cNvPr>
          <p:cNvSpPr txBox="1"/>
          <p:nvPr/>
        </p:nvSpPr>
        <p:spPr>
          <a:xfrm>
            <a:off x="4776382" y="6052721"/>
            <a:ext cx="3728906" cy="338554"/>
          </a:xfrm>
          <a:prstGeom prst="rect">
            <a:avLst/>
          </a:prstGeom>
          <a:noFill/>
        </p:spPr>
        <p:txBody>
          <a:bodyPr wrap="none" rtlCol="0">
            <a:spAutoFit/>
          </a:bodyPr>
          <a:lstStyle>
            <a:defPPr>
              <a:defRPr lang="en-US"/>
            </a:defPPr>
            <a:lvl1pPr>
              <a:defRPr>
                <a:latin typeface="Times New Roman" pitchFamily="18" charset="0"/>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C2C06"/>
                </a:solidFill>
                <a:effectLst/>
                <a:uLnTx/>
                <a:uFillTx/>
                <a:latin typeface="+mj-lt"/>
                <a:cs typeface="Times New Roman" pitchFamily="18" charset="0"/>
              </a:rPr>
              <a:t>Con </a:t>
            </a:r>
            <a:r>
              <a:rPr kumimoji="0" lang="en-US" sz="1600" b="1" i="0" u="none" strike="noStrike" kern="0" cap="none" spc="0" normalizeH="0" baseline="0" noProof="0" dirty="0" err="1">
                <a:ln>
                  <a:noFill/>
                </a:ln>
                <a:solidFill>
                  <a:srgbClr val="EC2C06"/>
                </a:solidFill>
                <a:effectLst/>
                <a:uLnTx/>
                <a:uFillTx/>
                <a:latin typeface="+mj-lt"/>
                <a:cs typeface="Times New Roman" pitchFamily="18" charset="0"/>
              </a:rPr>
              <a:t>trỏ</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trỏ</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đến</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vùng</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nhớ</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của</a:t>
            </a:r>
            <a:r>
              <a:rPr kumimoji="0" lang="en-US" sz="1600" b="1" i="0" u="none" strike="noStrike" kern="0" cap="none" spc="0" normalizeH="0" noProof="0" dirty="0">
                <a:ln>
                  <a:noFill/>
                </a:ln>
                <a:solidFill>
                  <a:srgbClr val="EC2C06"/>
                </a:solidFill>
                <a:effectLst/>
                <a:uLnTx/>
                <a:uFillTx/>
                <a:latin typeface="+mj-lt"/>
                <a:cs typeface="Times New Roman" pitchFamily="18" charset="0"/>
              </a:rPr>
              <a:t> </a:t>
            </a:r>
            <a:r>
              <a:rPr kumimoji="0" lang="en-US" sz="1600" b="1" i="0" u="none" strike="noStrike" kern="0" cap="none" spc="0" normalizeH="0" noProof="0" dirty="0" err="1">
                <a:ln>
                  <a:noFill/>
                </a:ln>
                <a:solidFill>
                  <a:srgbClr val="EC2C06"/>
                </a:solidFill>
                <a:effectLst/>
                <a:uLnTx/>
                <a:uFillTx/>
                <a:latin typeface="+mj-lt"/>
                <a:cs typeface="Times New Roman" pitchFamily="18" charset="0"/>
              </a:rPr>
              <a:t>biến</a:t>
            </a:r>
            <a:r>
              <a:rPr kumimoji="0" lang="en-US" sz="1600" b="1" i="0" u="none" strike="noStrike" kern="0" cap="none" spc="0" normalizeH="0" noProof="0" dirty="0">
                <a:ln>
                  <a:noFill/>
                </a:ln>
                <a:solidFill>
                  <a:srgbClr val="EC2C06"/>
                </a:solidFill>
                <a:effectLst/>
                <a:uLnTx/>
                <a:uFillTx/>
                <a:latin typeface="+mj-lt"/>
                <a:cs typeface="Times New Roman" pitchFamily="18" charset="0"/>
              </a:rPr>
              <a:t> a</a:t>
            </a:r>
            <a:endParaRPr kumimoji="0" lang="en-US" sz="1600" b="1" i="0" u="none" strike="noStrike" kern="0" cap="none" spc="0" normalizeH="0" baseline="0" noProof="0" dirty="0">
              <a:ln>
                <a:noFill/>
              </a:ln>
              <a:solidFill>
                <a:srgbClr val="EC2C06"/>
              </a:solidFill>
              <a:effectLst/>
              <a:uLnTx/>
              <a:uFillTx/>
              <a:latin typeface="+mj-lt"/>
              <a:cs typeface="Times New Roman" pitchFamily="18" charset="0"/>
            </a:endParaRPr>
          </a:p>
        </p:txBody>
      </p:sp>
      <p:sp>
        <p:nvSpPr>
          <p:cNvPr id="22" name="Date Placeholder 21">
            <a:extLst>
              <a:ext uri="{FF2B5EF4-FFF2-40B4-BE49-F238E27FC236}">
                <a16:creationId xmlns:a16="http://schemas.microsoft.com/office/drawing/2014/main" id="{8912EDD9-C266-420B-AC22-A2A7CAB7AEB0}"/>
              </a:ext>
            </a:extLst>
          </p:cNvPr>
          <p:cNvSpPr>
            <a:spLocks noGrp="1"/>
          </p:cNvSpPr>
          <p:nvPr>
            <p:ph type="dt" sz="half" idx="10"/>
          </p:nvPr>
        </p:nvSpPr>
        <p:spPr/>
        <p:txBody>
          <a:bodyPr/>
          <a:lstStyle/>
          <a:p>
            <a:fld id="{0B056852-779E-4382-9816-A53A0B7393CB}" type="datetime1">
              <a:rPr lang="en-US" smtClean="0"/>
              <a:t>6/6/2022</a:t>
            </a:fld>
            <a:endParaRPr lang="en-US"/>
          </a:p>
        </p:txBody>
      </p:sp>
      <p:sp>
        <p:nvSpPr>
          <p:cNvPr id="23" name="Footer Placeholder 22">
            <a:extLst>
              <a:ext uri="{FF2B5EF4-FFF2-40B4-BE49-F238E27FC236}">
                <a16:creationId xmlns:a16="http://schemas.microsoft.com/office/drawing/2014/main" id="{10639020-5B08-4659-8A58-99287E88F19E}"/>
              </a:ext>
            </a:extLst>
          </p:cNvPr>
          <p:cNvSpPr>
            <a:spLocks noGrp="1"/>
          </p:cNvSpPr>
          <p:nvPr>
            <p:ph type="ftr" sz="quarter" idx="11"/>
          </p:nvPr>
        </p:nvSpPr>
        <p:spPr/>
        <p:txBody>
          <a:bodyPr/>
          <a:lstStyle/>
          <a:p>
            <a:r>
              <a:rPr lang="en-US"/>
              <a:t>Thực hành 01 - IT3040 - Con trỏ và cấp phát động</a:t>
            </a:r>
          </a:p>
        </p:txBody>
      </p:sp>
      <p:sp>
        <p:nvSpPr>
          <p:cNvPr id="24" name="Slide Number Placeholder 23">
            <a:extLst>
              <a:ext uri="{FF2B5EF4-FFF2-40B4-BE49-F238E27FC236}">
                <a16:creationId xmlns:a16="http://schemas.microsoft.com/office/drawing/2014/main" id="{77A6E274-51E6-4FBD-BB9B-62522E6C9410}"/>
              </a:ext>
            </a:extLst>
          </p:cNvPr>
          <p:cNvSpPr>
            <a:spLocks noGrp="1"/>
          </p:cNvSpPr>
          <p:nvPr>
            <p:ph type="sldNum" sz="quarter" idx="12"/>
          </p:nvPr>
        </p:nvSpPr>
        <p:spPr/>
        <p:txBody>
          <a:bodyPr/>
          <a:lstStyle/>
          <a:p>
            <a:fld id="{0D945AA7-9227-473E-91B8-199BC24B6000}" type="slidenum">
              <a:rPr lang="en-US" smtClean="0"/>
              <a:t>5</a:t>
            </a:fld>
            <a:endParaRPr lang="en-US"/>
          </a:p>
        </p:txBody>
      </p:sp>
    </p:spTree>
    <p:extLst>
      <p:ext uri="{BB962C8B-B14F-4D97-AF65-F5344CB8AC3E}">
        <p14:creationId xmlns:p14="http://schemas.microsoft.com/office/powerpoint/2010/main" val="196674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199A-460C-4D1B-B8C5-CFEC2A64F0DF}"/>
              </a:ext>
            </a:extLst>
          </p:cNvPr>
          <p:cNvSpPr>
            <a:spLocks noGrp="1"/>
          </p:cNvSpPr>
          <p:nvPr>
            <p:ph type="title"/>
          </p:nvPr>
        </p:nvSpPr>
        <p:spPr/>
        <p:txBody>
          <a:bodyPr/>
          <a:lstStyle/>
          <a:p>
            <a:r>
              <a:rPr lang="en-US" b="1" dirty="0" err="1"/>
              <a:t>Khai</a:t>
            </a:r>
            <a:r>
              <a:rPr lang="en-US" b="1" dirty="0"/>
              <a:t> </a:t>
            </a:r>
            <a:r>
              <a:rPr lang="en-US" b="1" dirty="0" err="1"/>
              <a:t>báo</a:t>
            </a:r>
            <a:r>
              <a:rPr lang="en-US" b="1" dirty="0"/>
              <a:t> con </a:t>
            </a:r>
            <a:r>
              <a:rPr lang="en-US" b="1" dirty="0" err="1"/>
              <a:t>trỏ</a:t>
            </a:r>
            <a:endParaRPr lang="en-US" b="1" dirty="0"/>
          </a:p>
        </p:txBody>
      </p:sp>
      <p:sp>
        <p:nvSpPr>
          <p:cNvPr id="4" name="Content Placeholder 2">
            <a:extLst>
              <a:ext uri="{FF2B5EF4-FFF2-40B4-BE49-F238E27FC236}">
                <a16:creationId xmlns:a16="http://schemas.microsoft.com/office/drawing/2014/main" id="{519B5642-F32B-4F43-ACBE-507FB12A5403}"/>
              </a:ext>
            </a:extLst>
          </p:cNvPr>
          <p:cNvSpPr>
            <a:spLocks noGrp="1"/>
          </p:cNvSpPr>
          <p:nvPr>
            <p:ph idx="1"/>
          </p:nvPr>
        </p:nvSpPr>
        <p:spPr>
          <a:xfrm>
            <a:off x="705303" y="1690688"/>
            <a:ext cx="10858500" cy="4772025"/>
          </a:xfrm>
        </p:spPr>
        <p:txBody>
          <a:bodyPr/>
          <a:lstStyle/>
          <a:p>
            <a:r>
              <a:rPr lang="en-US" b="1" dirty="0" err="1">
                <a:latin typeface="+mj-lt"/>
                <a:cs typeface="Times New Roman" pitchFamily="18" charset="0"/>
              </a:rPr>
              <a:t>Cú</a:t>
            </a:r>
            <a:r>
              <a:rPr lang="en-US" b="1" dirty="0">
                <a:latin typeface="+mj-lt"/>
                <a:cs typeface="Times New Roman" pitchFamily="18" charset="0"/>
              </a:rPr>
              <a:t> </a:t>
            </a:r>
            <a:r>
              <a:rPr lang="en-US" b="1" dirty="0" err="1">
                <a:latin typeface="+mj-lt"/>
                <a:cs typeface="Times New Roman" pitchFamily="18" charset="0"/>
              </a:rPr>
              <a:t>pháp</a:t>
            </a:r>
            <a:r>
              <a:rPr lang="en-US" dirty="0">
                <a:latin typeface="+mj-lt"/>
                <a:cs typeface="Times New Roman" pitchFamily="18" charset="0"/>
              </a:rPr>
              <a:t>:</a:t>
            </a:r>
          </a:p>
          <a:p>
            <a:pPr algn="ctr">
              <a:buFont typeface="Arial" pitchFamily="34" charset="0"/>
              <a:buNone/>
            </a:pPr>
            <a:r>
              <a:rPr lang="en-US" b="1" dirty="0">
                <a:solidFill>
                  <a:srgbClr val="002060"/>
                </a:solidFill>
                <a:latin typeface="+mj-lt"/>
                <a:cs typeface="Times New Roman" pitchFamily="18" charset="0"/>
              </a:rPr>
              <a:t>type</a:t>
            </a:r>
            <a:r>
              <a:rPr lang="en-US" b="1" dirty="0">
                <a:latin typeface="+mj-lt"/>
                <a:cs typeface="Times New Roman" pitchFamily="18" charset="0"/>
              </a:rPr>
              <a:t> </a:t>
            </a:r>
            <a:r>
              <a:rPr lang="en-US" b="1" dirty="0">
                <a:solidFill>
                  <a:srgbClr val="040DBC"/>
                </a:solidFill>
                <a:latin typeface="+mj-lt"/>
                <a:cs typeface="Times New Roman" pitchFamily="18" charset="0"/>
              </a:rPr>
              <a:t>*</a:t>
            </a:r>
            <a:r>
              <a:rPr lang="en-US" b="1" dirty="0" err="1">
                <a:solidFill>
                  <a:srgbClr val="C00000"/>
                </a:solidFill>
                <a:latin typeface="+mj-lt"/>
                <a:cs typeface="Times New Roman" pitchFamily="18" charset="0"/>
              </a:rPr>
              <a:t>pointerVariable</a:t>
            </a:r>
            <a:r>
              <a:rPr lang="en-US" b="1" dirty="0">
                <a:latin typeface="+mj-lt"/>
                <a:cs typeface="Times New Roman" pitchFamily="18" charset="0"/>
              </a:rPr>
              <a:t>;</a:t>
            </a:r>
            <a:endParaRPr lang="en-US" dirty="0">
              <a:latin typeface="+mj-lt"/>
              <a:cs typeface="Times New Roman" pitchFamily="18" charset="0"/>
            </a:endParaRPr>
          </a:p>
          <a:p>
            <a:pPr lvl="2">
              <a:spcBef>
                <a:spcPts val="1200"/>
              </a:spcBef>
              <a:buFont typeface="Arial" pitchFamily="34" charset="0"/>
              <a:buNone/>
            </a:pPr>
            <a:r>
              <a:rPr lang="en-US" sz="2800" b="1" i="1" dirty="0">
                <a:latin typeface="+mj-lt"/>
                <a:cs typeface="Times New Roman" pitchFamily="18" charset="0"/>
              </a:rPr>
              <a:t>	type</a:t>
            </a:r>
            <a:r>
              <a:rPr lang="en-US" sz="2800" dirty="0">
                <a:latin typeface="+mj-lt"/>
                <a:cs typeface="Times New Roman" pitchFamily="18" charset="0"/>
              </a:rPr>
              <a:t>: </a:t>
            </a:r>
            <a:r>
              <a:rPr lang="en-US" sz="2800" dirty="0" err="1">
                <a:latin typeface="+mj-lt"/>
                <a:cs typeface="Times New Roman" pitchFamily="18" charset="0"/>
              </a:rPr>
              <a:t>xác</a:t>
            </a:r>
            <a:r>
              <a:rPr lang="en-US" sz="2800" dirty="0">
                <a:latin typeface="+mj-lt"/>
                <a:cs typeface="Times New Roman" pitchFamily="18" charset="0"/>
              </a:rPr>
              <a:t> </a:t>
            </a:r>
            <a:r>
              <a:rPr lang="en-US" sz="2800" dirty="0" err="1">
                <a:latin typeface="+mj-lt"/>
                <a:cs typeface="Times New Roman" pitchFamily="18" charset="0"/>
              </a:rPr>
              <a:t>định</a:t>
            </a:r>
            <a:r>
              <a:rPr lang="en-US" sz="2800" dirty="0">
                <a:latin typeface="+mj-lt"/>
                <a:cs typeface="Times New Roman" pitchFamily="18" charset="0"/>
              </a:rPr>
              <a:t> </a:t>
            </a:r>
            <a:r>
              <a:rPr lang="en-US" sz="2800" dirty="0" err="1">
                <a:latin typeface="+mj-lt"/>
                <a:cs typeface="Times New Roman" pitchFamily="18" charset="0"/>
              </a:rPr>
              <a:t>kiểu</a:t>
            </a:r>
            <a:r>
              <a:rPr lang="en-US" sz="2800" dirty="0">
                <a:latin typeface="+mj-lt"/>
                <a:cs typeface="Times New Roman" pitchFamily="18" charset="0"/>
              </a:rPr>
              <a:t> </a:t>
            </a:r>
            <a:r>
              <a:rPr lang="en-US" sz="2800" dirty="0" err="1">
                <a:latin typeface="+mj-lt"/>
                <a:cs typeface="Times New Roman" pitchFamily="18" charset="0"/>
              </a:rPr>
              <a:t>dữ</a:t>
            </a:r>
            <a:r>
              <a:rPr lang="en-US" sz="2800" dirty="0">
                <a:latin typeface="+mj-lt"/>
                <a:cs typeface="Times New Roman" pitchFamily="18" charset="0"/>
              </a:rPr>
              <a:t> </a:t>
            </a:r>
            <a:r>
              <a:rPr lang="en-US" sz="2800" dirty="0" err="1">
                <a:latin typeface="+mj-lt"/>
                <a:cs typeface="Times New Roman" pitchFamily="18" charset="0"/>
              </a:rPr>
              <a:t>liệu</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biến</a:t>
            </a:r>
            <a:r>
              <a:rPr lang="en-US" sz="2800" dirty="0">
                <a:latin typeface="+mj-lt"/>
                <a:cs typeface="Times New Roman" pitchFamily="18" charset="0"/>
              </a:rPr>
              <a:t> </a:t>
            </a:r>
            <a:r>
              <a:rPr lang="en-US" sz="2800" dirty="0" err="1">
                <a:latin typeface="+mj-lt"/>
                <a:cs typeface="Times New Roman" pitchFamily="18" charset="0"/>
              </a:rPr>
              <a:t>mà</a:t>
            </a:r>
            <a:r>
              <a:rPr lang="en-US" sz="2800" dirty="0">
                <a:latin typeface="+mj-lt"/>
                <a:cs typeface="Times New Roman" pitchFamily="18" charset="0"/>
              </a:rPr>
              <a:t> con </a:t>
            </a:r>
            <a:r>
              <a:rPr lang="en-US" sz="2800" dirty="0" err="1">
                <a:latin typeface="+mj-lt"/>
                <a:cs typeface="Times New Roman" pitchFamily="18" charset="0"/>
              </a:rPr>
              <a:t>trỏ</a:t>
            </a:r>
            <a:r>
              <a:rPr lang="en-US" sz="2800" dirty="0">
                <a:latin typeface="+mj-lt"/>
                <a:cs typeface="Times New Roman" pitchFamily="18" charset="0"/>
              </a:rPr>
              <a:t> </a:t>
            </a:r>
            <a:r>
              <a:rPr lang="en-US" sz="2800" dirty="0" err="1">
                <a:latin typeface="+mj-lt"/>
                <a:cs typeface="Times New Roman" pitchFamily="18" charset="0"/>
              </a:rPr>
              <a:t>trỏ</a:t>
            </a:r>
            <a:r>
              <a:rPr lang="en-US" sz="2800" dirty="0">
                <a:latin typeface="+mj-lt"/>
                <a:cs typeface="Times New Roman" pitchFamily="18" charset="0"/>
              </a:rPr>
              <a:t> </a:t>
            </a:r>
            <a:r>
              <a:rPr lang="en-US" sz="2800" dirty="0" err="1">
                <a:latin typeface="+mj-lt"/>
                <a:cs typeface="Times New Roman" pitchFamily="18" charset="0"/>
              </a:rPr>
              <a:t>đến</a:t>
            </a:r>
            <a:r>
              <a:rPr lang="en-US" sz="2800" dirty="0">
                <a:latin typeface="+mj-lt"/>
                <a:cs typeface="Times New Roman" pitchFamily="18" charset="0"/>
              </a:rPr>
              <a:t>.</a:t>
            </a:r>
          </a:p>
          <a:p>
            <a:pPr lvl="1">
              <a:buFont typeface="Arial" pitchFamily="34" charset="0"/>
              <a:buNone/>
            </a:pPr>
            <a:r>
              <a:rPr lang="en-US" sz="2800" dirty="0" err="1">
                <a:latin typeface="+mj-lt"/>
                <a:cs typeface="Times New Roman" pitchFamily="18" charset="0"/>
              </a:rPr>
              <a:t>Ví</a:t>
            </a:r>
            <a:r>
              <a:rPr lang="en-US" sz="2800" dirty="0">
                <a:latin typeface="+mj-lt"/>
                <a:cs typeface="Times New Roman" pitchFamily="18" charset="0"/>
              </a:rPr>
              <a:t> </a:t>
            </a:r>
            <a:r>
              <a:rPr lang="en-US" sz="2800" dirty="0" err="1">
                <a:latin typeface="+mj-lt"/>
                <a:cs typeface="Times New Roman" pitchFamily="18" charset="0"/>
              </a:rPr>
              <a:t>dụ</a:t>
            </a:r>
            <a:r>
              <a:rPr lang="en-US" sz="2800" dirty="0">
                <a:latin typeface="+mj-lt"/>
                <a:cs typeface="Times New Roman" pitchFamily="18" charset="0"/>
              </a:rPr>
              <a:t>: </a:t>
            </a:r>
          </a:p>
        </p:txBody>
      </p:sp>
      <p:sp>
        <p:nvSpPr>
          <p:cNvPr id="5" name="TextBox 4">
            <a:extLst>
              <a:ext uri="{FF2B5EF4-FFF2-40B4-BE49-F238E27FC236}">
                <a16:creationId xmlns:a16="http://schemas.microsoft.com/office/drawing/2014/main" id="{AC8121D9-E015-4CFA-BD56-F850E699E919}"/>
              </a:ext>
            </a:extLst>
          </p:cNvPr>
          <p:cNvSpPr txBox="1"/>
          <p:nvPr/>
        </p:nvSpPr>
        <p:spPr>
          <a:xfrm>
            <a:off x="4381500" y="3659060"/>
            <a:ext cx="1371600" cy="523220"/>
          </a:xfrm>
          <a:prstGeom prst="rect">
            <a:avLst/>
          </a:prstGeom>
          <a:noFill/>
        </p:spPr>
        <p:txBody>
          <a:bodyPr wrap="square" rtlCol="0">
            <a:spAutoFit/>
          </a:bodyPr>
          <a:lstStyle/>
          <a:p>
            <a:r>
              <a:rPr lang="en-US" sz="2800" dirty="0" err="1">
                <a:latin typeface="Tahoma" pitchFamily="34" charset="0"/>
                <a:cs typeface="Tahoma" pitchFamily="34" charset="0"/>
              </a:rPr>
              <a:t>int</a:t>
            </a:r>
            <a:r>
              <a:rPr lang="en-US" sz="2800" dirty="0">
                <a:latin typeface="Tahoma" pitchFamily="34" charset="0"/>
                <a:cs typeface="Tahoma" pitchFamily="34" charset="0"/>
              </a:rPr>
              <a:t> *a;</a:t>
            </a:r>
          </a:p>
        </p:txBody>
      </p:sp>
      <p:cxnSp>
        <p:nvCxnSpPr>
          <p:cNvPr id="6" name="Straight Arrow Connector 5">
            <a:extLst>
              <a:ext uri="{FF2B5EF4-FFF2-40B4-BE49-F238E27FC236}">
                <a16:creationId xmlns:a16="http://schemas.microsoft.com/office/drawing/2014/main" id="{12CA60A0-FAF9-40FA-A806-DC80C9328F3C}"/>
              </a:ext>
            </a:extLst>
          </p:cNvPr>
          <p:cNvCxnSpPr/>
          <p:nvPr/>
        </p:nvCxnSpPr>
        <p:spPr>
          <a:xfrm>
            <a:off x="5905500" y="3963860"/>
            <a:ext cx="990600" cy="1588"/>
          </a:xfrm>
          <a:prstGeom prst="straightConnector1">
            <a:avLst/>
          </a:prstGeom>
          <a:ln w="88900">
            <a:headEnd type="ova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90919D-33D0-4DCE-9380-8887DCE7F5A8}"/>
              </a:ext>
            </a:extLst>
          </p:cNvPr>
          <p:cNvSpPr txBox="1"/>
          <p:nvPr/>
        </p:nvSpPr>
        <p:spPr>
          <a:xfrm>
            <a:off x="5705928" y="3971120"/>
            <a:ext cx="457200" cy="523220"/>
          </a:xfrm>
          <a:prstGeom prst="rect">
            <a:avLst/>
          </a:prstGeom>
          <a:noFill/>
        </p:spPr>
        <p:txBody>
          <a:bodyPr wrap="square" rtlCol="0">
            <a:spAutoFit/>
          </a:bodyPr>
          <a:lstStyle/>
          <a:p>
            <a:r>
              <a:rPr lang="en-US" sz="2800" b="1" dirty="0">
                <a:latin typeface="Tahoma" pitchFamily="34" charset="0"/>
                <a:cs typeface="Tahoma" pitchFamily="34" charset="0"/>
              </a:rPr>
              <a:t>a</a:t>
            </a:r>
          </a:p>
        </p:txBody>
      </p:sp>
      <p:sp>
        <p:nvSpPr>
          <p:cNvPr id="8" name="Date Placeholder 7">
            <a:extLst>
              <a:ext uri="{FF2B5EF4-FFF2-40B4-BE49-F238E27FC236}">
                <a16:creationId xmlns:a16="http://schemas.microsoft.com/office/drawing/2014/main" id="{E18F6EBA-6E4F-4A14-8582-5B391683C2A3}"/>
              </a:ext>
            </a:extLst>
          </p:cNvPr>
          <p:cNvSpPr>
            <a:spLocks noGrp="1"/>
          </p:cNvSpPr>
          <p:nvPr>
            <p:ph type="dt" sz="half" idx="10"/>
          </p:nvPr>
        </p:nvSpPr>
        <p:spPr/>
        <p:txBody>
          <a:bodyPr/>
          <a:lstStyle/>
          <a:p>
            <a:fld id="{BAED7088-ECF2-4080-9C9E-A980C121AD66}" type="datetime1">
              <a:rPr lang="en-US" smtClean="0"/>
              <a:t>6/6/2022</a:t>
            </a:fld>
            <a:endParaRPr lang="en-US"/>
          </a:p>
        </p:txBody>
      </p:sp>
      <p:sp>
        <p:nvSpPr>
          <p:cNvPr id="9" name="Footer Placeholder 8">
            <a:extLst>
              <a:ext uri="{FF2B5EF4-FFF2-40B4-BE49-F238E27FC236}">
                <a16:creationId xmlns:a16="http://schemas.microsoft.com/office/drawing/2014/main" id="{E549A17C-7F3B-443F-8F7A-FAF4C2C98814}"/>
              </a:ext>
            </a:extLst>
          </p:cNvPr>
          <p:cNvSpPr>
            <a:spLocks noGrp="1"/>
          </p:cNvSpPr>
          <p:nvPr>
            <p:ph type="ftr" sz="quarter" idx="11"/>
          </p:nvPr>
        </p:nvSpPr>
        <p:spPr/>
        <p:txBody>
          <a:bodyPr/>
          <a:lstStyle/>
          <a:p>
            <a:r>
              <a:rPr lang="en-US"/>
              <a:t>Thực hành 01 - IT3040 - Con trỏ và cấp phát động</a:t>
            </a:r>
          </a:p>
        </p:txBody>
      </p:sp>
      <p:sp>
        <p:nvSpPr>
          <p:cNvPr id="10" name="Slide Number Placeholder 9">
            <a:extLst>
              <a:ext uri="{FF2B5EF4-FFF2-40B4-BE49-F238E27FC236}">
                <a16:creationId xmlns:a16="http://schemas.microsoft.com/office/drawing/2014/main" id="{45190F2E-BADF-4460-B86D-1215363DE084}"/>
              </a:ext>
            </a:extLst>
          </p:cNvPr>
          <p:cNvSpPr>
            <a:spLocks noGrp="1"/>
          </p:cNvSpPr>
          <p:nvPr>
            <p:ph type="sldNum" sz="quarter" idx="12"/>
          </p:nvPr>
        </p:nvSpPr>
        <p:spPr/>
        <p:txBody>
          <a:bodyPr/>
          <a:lstStyle/>
          <a:p>
            <a:fld id="{0D945AA7-9227-473E-91B8-199BC24B6000}" type="slidenum">
              <a:rPr lang="en-US" smtClean="0"/>
              <a:t>6</a:t>
            </a:fld>
            <a:endParaRPr lang="en-US"/>
          </a:p>
        </p:txBody>
      </p:sp>
    </p:spTree>
    <p:extLst>
      <p:ext uri="{BB962C8B-B14F-4D97-AF65-F5344CB8AC3E}">
        <p14:creationId xmlns:p14="http://schemas.microsoft.com/office/powerpoint/2010/main" val="323035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E452-510D-41E5-9D97-1C2AEE99D4E5}"/>
              </a:ext>
            </a:extLst>
          </p:cNvPr>
          <p:cNvSpPr>
            <a:spLocks noGrp="1"/>
          </p:cNvSpPr>
          <p:nvPr>
            <p:ph type="title"/>
          </p:nvPr>
        </p:nvSpPr>
        <p:spPr/>
        <p:txBody>
          <a:bodyPr/>
          <a:lstStyle/>
          <a:p>
            <a:r>
              <a:rPr lang="en-US" dirty="0" err="1"/>
              <a:t>Toán</a:t>
            </a:r>
            <a:r>
              <a:rPr lang="en-US" dirty="0"/>
              <a:t> </a:t>
            </a:r>
            <a:r>
              <a:rPr lang="en-US" dirty="0" err="1"/>
              <a:t>tử</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33FD5AAC-A31A-4990-B324-54B5C2323042}"/>
              </a:ext>
            </a:extLst>
          </p:cNvPr>
          <p:cNvSpPr>
            <a:spLocks noGrp="1"/>
          </p:cNvSpPr>
          <p:nvPr>
            <p:ph idx="1"/>
          </p:nvPr>
        </p:nvSpPr>
        <p:spPr>
          <a:xfrm>
            <a:off x="838200" y="1690688"/>
            <a:ext cx="11087100" cy="5033962"/>
          </a:xfrm>
        </p:spPr>
        <p:txBody>
          <a:bodyPr/>
          <a:lstStyle/>
          <a:p>
            <a:r>
              <a:rPr lang="vi-VN" dirty="0">
                <a:solidFill>
                  <a:srgbClr val="FF0000"/>
                </a:solidFill>
                <a:latin typeface="+mj-lt"/>
                <a:cs typeface="Times New Roman" pitchFamily="18" charset="0"/>
              </a:rPr>
              <a:t>Toán tử &amp; </a:t>
            </a:r>
            <a:r>
              <a:rPr lang="vi-VN" dirty="0">
                <a:latin typeface="+mj-lt"/>
                <a:cs typeface="Times New Roman" pitchFamily="18" charset="0"/>
              </a:rPr>
              <a:t>là toán tử 1 ngôi, trả về địa chỉ bộ nhớ của toán hạng của nó.</a:t>
            </a:r>
          </a:p>
          <a:p>
            <a:r>
              <a:rPr lang="vi-VN" dirty="0">
                <a:latin typeface="+mj-lt"/>
                <a:cs typeface="Times New Roman" pitchFamily="18" charset="0"/>
              </a:rPr>
              <a:t>Toán tử &amp; dùng để gán địa chỉ của biến cho biến con trỏ </a:t>
            </a:r>
          </a:p>
          <a:p>
            <a:r>
              <a:rPr lang="vi-VN" dirty="0">
                <a:latin typeface="+mj-lt"/>
                <a:cs typeface="Times New Roman" pitchFamily="18" charset="0"/>
              </a:rPr>
              <a:t>Cú pháp: </a:t>
            </a:r>
            <a:endParaRPr lang="en-US" dirty="0">
              <a:latin typeface="+mj-lt"/>
              <a:cs typeface="Times New Roman" pitchFamily="18" charset="0"/>
            </a:endParaRPr>
          </a:p>
          <a:p>
            <a:pPr marL="0" indent="0">
              <a:buNone/>
            </a:pPr>
            <a:r>
              <a:rPr lang="en-US" dirty="0">
                <a:latin typeface="+mj-lt"/>
                <a:cs typeface="Times New Roman" pitchFamily="18" charset="0"/>
              </a:rPr>
              <a:t>	</a:t>
            </a:r>
            <a:r>
              <a:rPr lang="vi-VN" dirty="0">
                <a:solidFill>
                  <a:srgbClr val="FF0000"/>
                </a:solidFill>
                <a:latin typeface="+mj-lt"/>
                <a:cs typeface="Times New Roman" pitchFamily="18" charset="0"/>
              </a:rPr>
              <a:t>&lt;Tên biến con trỏ&gt;=&amp;&lt;Tên biến&gt;</a:t>
            </a:r>
            <a:endParaRPr lang="en-US" dirty="0">
              <a:solidFill>
                <a:srgbClr val="FF0000"/>
              </a:solidFill>
              <a:latin typeface="+mj-lt"/>
              <a:cs typeface="Times New Roman" pitchFamily="18" charset="0"/>
            </a:endParaRPr>
          </a:p>
          <a:p>
            <a:r>
              <a:rPr lang="en-US" b="1" dirty="0" err="1">
                <a:latin typeface="Times New Roman" pitchFamily="18" charset="0"/>
                <a:cs typeface="Times New Roman" pitchFamily="18" charset="0"/>
              </a:rPr>
              <a:t>Ví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a:t>
            </a:r>
            <a:r>
              <a:rPr lang="en-US" b="1" dirty="0">
                <a:latin typeface="Times New Roman" pitchFamily="18" charset="0"/>
                <a:cs typeface="Times New Roman" pitchFamily="18" charset="0"/>
              </a:rPr>
              <a:t>: </a:t>
            </a:r>
          </a:p>
          <a:p>
            <a:pPr marL="457200" lvl="1" indent="0">
              <a:buNone/>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 = 25, x;</a:t>
            </a:r>
          </a:p>
          <a:p>
            <a:pPr marL="457200" lvl="1" indent="0">
              <a:buNone/>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*y;</a:t>
            </a:r>
          </a:p>
          <a:p>
            <a:pPr marL="457200" lvl="1" indent="0">
              <a:buNone/>
            </a:pPr>
            <a:r>
              <a:rPr lang="en-US" b="1" dirty="0">
                <a:latin typeface="Times New Roman" pitchFamily="18" charset="0"/>
                <a:cs typeface="Times New Roman" pitchFamily="18" charset="0"/>
              </a:rPr>
              <a:t>x = a;</a:t>
            </a:r>
          </a:p>
          <a:p>
            <a:pPr marL="457200" lvl="1" indent="0">
              <a:buNone/>
            </a:pPr>
            <a:r>
              <a:rPr lang="en-US" b="1" dirty="0">
                <a:latin typeface="Times New Roman" pitchFamily="18" charset="0"/>
                <a:cs typeface="Times New Roman" pitchFamily="18" charset="0"/>
              </a:rPr>
              <a:t>y=&amp;a;</a:t>
            </a:r>
          </a:p>
          <a:p>
            <a:pPr marL="457200" lvl="1" indent="0">
              <a:buNone/>
            </a:pPr>
            <a:r>
              <a:rPr lang="en-US" dirty="0">
                <a:latin typeface="+mj-lt"/>
                <a:cs typeface="Times New Roman" pitchFamily="18" charset="0"/>
              </a:rPr>
              <a:t>y=a;//</a:t>
            </a:r>
            <a:r>
              <a:rPr lang="en-US" dirty="0" err="1">
                <a:latin typeface="+mj-lt"/>
                <a:cs typeface="Times New Roman" pitchFamily="18" charset="0"/>
              </a:rPr>
              <a:t>sai</a:t>
            </a:r>
            <a:endParaRPr lang="en-US" dirty="0">
              <a:latin typeface="+mj-lt"/>
              <a:cs typeface="Times New Roman" pitchFamily="18" charset="0"/>
            </a:endParaRPr>
          </a:p>
        </p:txBody>
      </p:sp>
      <p:pic>
        <p:nvPicPr>
          <p:cNvPr id="5" name="Picture 2">
            <a:extLst>
              <a:ext uri="{FF2B5EF4-FFF2-40B4-BE49-F238E27FC236}">
                <a16:creationId xmlns:a16="http://schemas.microsoft.com/office/drawing/2014/main" id="{71022D01-E05B-4EEB-B9D3-D8A643639E9F}"/>
              </a:ext>
            </a:extLst>
          </p:cNvPr>
          <p:cNvPicPr>
            <a:picLocks noChangeAspect="1" noChangeArrowheads="1"/>
          </p:cNvPicPr>
          <p:nvPr/>
        </p:nvPicPr>
        <p:blipFill>
          <a:blip r:embed="rId2"/>
          <a:srcRect/>
          <a:stretch>
            <a:fillRect/>
          </a:stretch>
        </p:blipFill>
        <p:spPr bwMode="auto">
          <a:xfrm>
            <a:off x="4533900" y="4205288"/>
            <a:ext cx="5574145" cy="2286000"/>
          </a:xfrm>
          <a:prstGeom prst="rect">
            <a:avLst/>
          </a:prstGeom>
          <a:noFill/>
          <a:ln w="9525">
            <a:noFill/>
            <a:miter lim="800000"/>
            <a:headEnd/>
            <a:tailEnd/>
          </a:ln>
        </p:spPr>
      </p:pic>
      <p:sp>
        <p:nvSpPr>
          <p:cNvPr id="6" name="Date Placeholder 5">
            <a:extLst>
              <a:ext uri="{FF2B5EF4-FFF2-40B4-BE49-F238E27FC236}">
                <a16:creationId xmlns:a16="http://schemas.microsoft.com/office/drawing/2014/main" id="{386E1579-6F05-4D96-85DC-D3789031D3B0}"/>
              </a:ext>
            </a:extLst>
          </p:cNvPr>
          <p:cNvSpPr>
            <a:spLocks noGrp="1"/>
          </p:cNvSpPr>
          <p:nvPr>
            <p:ph type="dt" sz="half" idx="10"/>
          </p:nvPr>
        </p:nvSpPr>
        <p:spPr/>
        <p:txBody>
          <a:bodyPr/>
          <a:lstStyle/>
          <a:p>
            <a:fld id="{C6F08441-EB8B-462F-858B-4DEEEC3E84E5}" type="datetime1">
              <a:rPr lang="en-US" smtClean="0"/>
              <a:t>6/6/2022</a:t>
            </a:fld>
            <a:endParaRPr lang="en-US"/>
          </a:p>
        </p:txBody>
      </p:sp>
      <p:sp>
        <p:nvSpPr>
          <p:cNvPr id="7" name="Footer Placeholder 6">
            <a:extLst>
              <a:ext uri="{FF2B5EF4-FFF2-40B4-BE49-F238E27FC236}">
                <a16:creationId xmlns:a16="http://schemas.microsoft.com/office/drawing/2014/main" id="{81F936B7-32B7-4E19-B8DE-3D1EFBC87F14}"/>
              </a:ext>
            </a:extLst>
          </p:cNvPr>
          <p:cNvSpPr>
            <a:spLocks noGrp="1"/>
          </p:cNvSpPr>
          <p:nvPr>
            <p:ph type="ftr" sz="quarter" idx="11"/>
          </p:nvPr>
        </p:nvSpPr>
        <p:spPr/>
        <p:txBody>
          <a:bodyPr/>
          <a:lstStyle/>
          <a:p>
            <a:r>
              <a:rPr lang="en-US"/>
              <a:t>Thực hành 01 - IT3040 - Con trỏ và cấp phát động</a:t>
            </a:r>
          </a:p>
        </p:txBody>
      </p:sp>
      <p:sp>
        <p:nvSpPr>
          <p:cNvPr id="8" name="Slide Number Placeholder 7">
            <a:extLst>
              <a:ext uri="{FF2B5EF4-FFF2-40B4-BE49-F238E27FC236}">
                <a16:creationId xmlns:a16="http://schemas.microsoft.com/office/drawing/2014/main" id="{11C922AD-83AC-48DD-91EA-3CC71C8930E5}"/>
              </a:ext>
            </a:extLst>
          </p:cNvPr>
          <p:cNvSpPr>
            <a:spLocks noGrp="1"/>
          </p:cNvSpPr>
          <p:nvPr>
            <p:ph type="sldNum" sz="quarter" idx="12"/>
          </p:nvPr>
        </p:nvSpPr>
        <p:spPr/>
        <p:txBody>
          <a:bodyPr/>
          <a:lstStyle/>
          <a:p>
            <a:fld id="{0D945AA7-9227-473E-91B8-199BC24B6000}" type="slidenum">
              <a:rPr lang="en-US" smtClean="0"/>
              <a:t>7</a:t>
            </a:fld>
            <a:endParaRPr lang="en-US"/>
          </a:p>
        </p:txBody>
      </p:sp>
    </p:spTree>
    <p:extLst>
      <p:ext uri="{BB962C8B-B14F-4D97-AF65-F5344CB8AC3E}">
        <p14:creationId xmlns:p14="http://schemas.microsoft.com/office/powerpoint/2010/main" val="3977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43E8-71D9-4BD9-BEAD-770553F3B8FF}"/>
              </a:ext>
            </a:extLst>
          </p:cNvPr>
          <p:cNvSpPr>
            <a:spLocks noGrp="1"/>
          </p:cNvSpPr>
          <p:nvPr>
            <p:ph type="title"/>
          </p:nvPr>
        </p:nvSpPr>
        <p:spPr/>
        <p:txBody>
          <a:bodyPr/>
          <a:lstStyle/>
          <a:p>
            <a:r>
              <a:rPr lang="en-US" dirty="0" err="1"/>
              <a:t>Toán</a:t>
            </a:r>
            <a:r>
              <a:rPr lang="en-US" dirty="0"/>
              <a:t> </a:t>
            </a:r>
            <a:r>
              <a:rPr lang="en-US" dirty="0" err="1"/>
              <a:t>tử</a:t>
            </a:r>
            <a:r>
              <a:rPr lang="en-US" dirty="0"/>
              <a:t> con </a:t>
            </a:r>
            <a:r>
              <a:rPr lang="en-US" dirty="0" err="1"/>
              <a:t>trỏ</a:t>
            </a:r>
            <a:endParaRPr lang="en-US" dirty="0"/>
          </a:p>
        </p:txBody>
      </p:sp>
      <p:sp>
        <p:nvSpPr>
          <p:cNvPr id="4" name="Content Placeholder 2">
            <a:extLst>
              <a:ext uri="{FF2B5EF4-FFF2-40B4-BE49-F238E27FC236}">
                <a16:creationId xmlns:a16="http://schemas.microsoft.com/office/drawing/2014/main" id="{5FA39CD0-3FD9-4588-95CD-5DE55B673032}"/>
              </a:ext>
            </a:extLst>
          </p:cNvPr>
          <p:cNvSpPr>
            <a:spLocks noGrp="1"/>
          </p:cNvSpPr>
          <p:nvPr>
            <p:ph idx="1"/>
          </p:nvPr>
        </p:nvSpPr>
        <p:spPr>
          <a:xfrm>
            <a:off x="1219200" y="1476375"/>
            <a:ext cx="10134600" cy="4781550"/>
          </a:xfrm>
        </p:spPr>
        <p:txBody>
          <a:bodyPr/>
          <a:lstStyle/>
          <a:p>
            <a:r>
              <a:rPr lang="vi-VN" dirty="0">
                <a:solidFill>
                  <a:srgbClr val="FF0000"/>
                </a:solidFill>
                <a:latin typeface="+mj-lt"/>
                <a:cs typeface="Times New Roman" pitchFamily="18" charset="0"/>
              </a:rPr>
              <a:t>Toán tử </a:t>
            </a:r>
            <a:r>
              <a:rPr lang="en-US" dirty="0">
                <a:solidFill>
                  <a:srgbClr val="FF0000"/>
                </a:solidFill>
                <a:latin typeface="+mj-lt"/>
                <a:cs typeface="Times New Roman" pitchFamily="18" charset="0"/>
              </a:rPr>
              <a:t>*</a:t>
            </a:r>
            <a:r>
              <a:rPr lang="vi-VN" dirty="0">
                <a:solidFill>
                  <a:srgbClr val="FF0000"/>
                </a:solidFill>
                <a:latin typeface="+mj-lt"/>
                <a:cs typeface="Times New Roman" pitchFamily="18" charset="0"/>
              </a:rPr>
              <a:t> </a:t>
            </a:r>
            <a:r>
              <a:rPr lang="vi-VN" dirty="0">
                <a:latin typeface="+mj-lt"/>
                <a:cs typeface="Times New Roman" pitchFamily="18" charset="0"/>
              </a:rPr>
              <a:t>là toán tử một ngôi trả về giá trị tại địa chỉ con trỏ trỏ đến.</a:t>
            </a:r>
            <a:endParaRPr lang="en-US" dirty="0">
              <a:latin typeface="+mj-lt"/>
              <a:cs typeface="Times New Roman" pitchFamily="18" charset="0"/>
            </a:endParaRPr>
          </a:p>
          <a:p>
            <a:r>
              <a:rPr lang="vi-VN" dirty="0">
                <a:latin typeface="+mj-lt"/>
                <a:cs typeface="Times New Roman" pitchFamily="18" charset="0"/>
              </a:rPr>
              <a:t>Cú pháp: </a:t>
            </a:r>
            <a:endParaRPr lang="en-US" dirty="0">
              <a:latin typeface="+mj-lt"/>
              <a:cs typeface="Times New Roman" pitchFamily="18" charset="0"/>
            </a:endParaRPr>
          </a:p>
          <a:p>
            <a:pPr marL="0" indent="0">
              <a:buNone/>
            </a:pPr>
            <a:r>
              <a:rPr lang="en-US" dirty="0">
                <a:latin typeface="+mj-lt"/>
                <a:cs typeface="Times New Roman" pitchFamily="18" charset="0"/>
              </a:rPr>
              <a:t>	</a:t>
            </a:r>
            <a:r>
              <a:rPr lang="en-US" dirty="0">
                <a:solidFill>
                  <a:srgbClr val="0070C0"/>
                </a:solidFill>
                <a:latin typeface="+mj-lt"/>
                <a:cs typeface="Times New Roman" pitchFamily="18" charset="0"/>
              </a:rPr>
              <a:t>* </a:t>
            </a:r>
            <a:r>
              <a:rPr lang="vi-VN" dirty="0">
                <a:solidFill>
                  <a:srgbClr val="FF0000"/>
                </a:solidFill>
                <a:latin typeface="+mj-lt"/>
                <a:cs typeface="Times New Roman" pitchFamily="18" charset="0"/>
              </a:rPr>
              <a:t>&lt;Tên biến con trỏ</a:t>
            </a:r>
            <a:r>
              <a:rPr lang="en-US" dirty="0">
                <a:solidFill>
                  <a:srgbClr val="FF0000"/>
                </a:solidFill>
                <a:latin typeface="+mj-lt"/>
                <a:cs typeface="Times New Roman" pitchFamily="18" charset="0"/>
              </a:rPr>
              <a:t>&gt;</a:t>
            </a:r>
          </a:p>
          <a:p>
            <a:pPr marL="0" indent="0">
              <a:buNone/>
            </a:pPr>
            <a:r>
              <a:rPr lang="en-US" b="1" dirty="0" err="1">
                <a:latin typeface="Times New Roman" pitchFamily="18" charset="0"/>
                <a:cs typeface="Times New Roman" pitchFamily="18" charset="0"/>
              </a:rPr>
              <a:t>Ví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a:t>
            </a:r>
            <a:r>
              <a:rPr lang="en-US" b="1" dirty="0">
                <a:latin typeface="Times New Roman" pitchFamily="18" charset="0"/>
                <a:cs typeface="Times New Roman" pitchFamily="18" charset="0"/>
              </a:rPr>
              <a:t>: </a:t>
            </a:r>
          </a:p>
          <a:p>
            <a:pPr marL="457200" lvl="1" indent="0">
              <a:buNone/>
            </a:pPr>
            <a:r>
              <a:rPr lang="en-US" b="1" dirty="0">
                <a:latin typeface="Times New Roman" pitchFamily="18" charset="0"/>
                <a:cs typeface="Times New Roman" pitchFamily="18" charset="0"/>
              </a:rPr>
              <a:t>	a=*p ;</a:t>
            </a:r>
          </a:p>
          <a:p>
            <a:pPr marL="457200" lvl="1" indent="0">
              <a:buNone/>
            </a:pPr>
            <a:r>
              <a:rPr lang="en-US" b="1" dirty="0">
                <a:latin typeface="Times New Roman" pitchFamily="18" charset="0"/>
                <a:cs typeface="Times New Roman" pitchFamily="18" charset="0"/>
              </a:rPr>
              <a:t>	a=p;//</a:t>
            </a:r>
            <a:r>
              <a:rPr lang="en-US" b="1" dirty="0" err="1">
                <a:latin typeface="Times New Roman" pitchFamily="18" charset="0"/>
                <a:cs typeface="Times New Roman" pitchFamily="18" charset="0"/>
              </a:rPr>
              <a:t>sai</a:t>
            </a: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819838F-1404-453E-838A-8FC693624103}"/>
              </a:ext>
            </a:extLst>
          </p:cNvPr>
          <p:cNvSpPr>
            <a:spLocks noGrp="1"/>
          </p:cNvSpPr>
          <p:nvPr>
            <p:ph type="dt" sz="half" idx="10"/>
          </p:nvPr>
        </p:nvSpPr>
        <p:spPr/>
        <p:txBody>
          <a:bodyPr/>
          <a:lstStyle/>
          <a:p>
            <a:fld id="{AD63E2A2-AB9B-4126-8447-6CC60FCA423B}" type="datetime1">
              <a:rPr lang="en-US" smtClean="0"/>
              <a:t>6/6/2022</a:t>
            </a:fld>
            <a:endParaRPr lang="en-US"/>
          </a:p>
        </p:txBody>
      </p:sp>
      <p:sp>
        <p:nvSpPr>
          <p:cNvPr id="6" name="Footer Placeholder 5">
            <a:extLst>
              <a:ext uri="{FF2B5EF4-FFF2-40B4-BE49-F238E27FC236}">
                <a16:creationId xmlns:a16="http://schemas.microsoft.com/office/drawing/2014/main" id="{EB44E894-DBCE-43D8-B8B7-E3F9F134DA63}"/>
              </a:ext>
            </a:extLst>
          </p:cNvPr>
          <p:cNvSpPr>
            <a:spLocks noGrp="1"/>
          </p:cNvSpPr>
          <p:nvPr>
            <p:ph type="ftr" sz="quarter" idx="11"/>
          </p:nvPr>
        </p:nvSpPr>
        <p:spPr/>
        <p:txBody>
          <a:bodyPr/>
          <a:lstStyle/>
          <a:p>
            <a:r>
              <a:rPr lang="en-US"/>
              <a:t>Thực hành 01 - IT3040 - Con trỏ và cấp phát động</a:t>
            </a:r>
          </a:p>
        </p:txBody>
      </p:sp>
      <p:sp>
        <p:nvSpPr>
          <p:cNvPr id="7" name="Slide Number Placeholder 6">
            <a:extLst>
              <a:ext uri="{FF2B5EF4-FFF2-40B4-BE49-F238E27FC236}">
                <a16:creationId xmlns:a16="http://schemas.microsoft.com/office/drawing/2014/main" id="{D9DC0DBA-5976-4C2A-AC8C-AD3B0625E1BD}"/>
              </a:ext>
            </a:extLst>
          </p:cNvPr>
          <p:cNvSpPr>
            <a:spLocks noGrp="1"/>
          </p:cNvSpPr>
          <p:nvPr>
            <p:ph type="sldNum" sz="quarter" idx="12"/>
          </p:nvPr>
        </p:nvSpPr>
        <p:spPr/>
        <p:txBody>
          <a:bodyPr/>
          <a:lstStyle/>
          <a:p>
            <a:fld id="{0D945AA7-9227-473E-91B8-199BC24B6000}" type="slidenum">
              <a:rPr lang="en-US" smtClean="0"/>
              <a:t>8</a:t>
            </a:fld>
            <a:endParaRPr lang="en-US"/>
          </a:p>
        </p:txBody>
      </p:sp>
    </p:spTree>
    <p:extLst>
      <p:ext uri="{BB962C8B-B14F-4D97-AF65-F5344CB8AC3E}">
        <p14:creationId xmlns:p14="http://schemas.microsoft.com/office/powerpoint/2010/main" val="34707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48F9-97C7-4086-9381-175DA742FC5B}"/>
              </a:ext>
            </a:extLst>
          </p:cNvPr>
          <p:cNvSpPr>
            <a:spLocks noGrp="1"/>
          </p:cNvSpPr>
          <p:nvPr>
            <p:ph type="title"/>
          </p:nvPr>
        </p:nvSpPr>
        <p:spPr/>
        <p:txBody>
          <a:bodyPr/>
          <a:lstStyle/>
          <a:p>
            <a:r>
              <a:rPr lang="en-US" dirty="0"/>
              <a:t>Thao </a:t>
            </a:r>
            <a:r>
              <a:rPr lang="en-US" dirty="0" err="1"/>
              <a:t>tác</a:t>
            </a:r>
            <a:r>
              <a:rPr lang="en-US" dirty="0"/>
              <a:t> </a:t>
            </a:r>
            <a:r>
              <a:rPr lang="en-US" dirty="0" err="1"/>
              <a:t>trên</a:t>
            </a:r>
            <a:r>
              <a:rPr lang="en-US" dirty="0"/>
              <a:t> con </a:t>
            </a:r>
            <a:r>
              <a:rPr lang="en-US" dirty="0" err="1"/>
              <a:t>trỏ</a:t>
            </a:r>
            <a:endParaRPr lang="en-US" dirty="0"/>
          </a:p>
        </p:txBody>
      </p:sp>
      <p:sp>
        <p:nvSpPr>
          <p:cNvPr id="3" name="Content Placeholder 2">
            <a:extLst>
              <a:ext uri="{FF2B5EF4-FFF2-40B4-BE49-F238E27FC236}">
                <a16:creationId xmlns:a16="http://schemas.microsoft.com/office/drawing/2014/main" id="{85BF7FF8-5314-41AD-B30A-3C7F1EFEAF01}"/>
              </a:ext>
            </a:extLst>
          </p:cNvPr>
          <p:cNvSpPr>
            <a:spLocks noGrp="1"/>
          </p:cNvSpPr>
          <p:nvPr>
            <p:ph idx="1"/>
          </p:nvPr>
        </p:nvSpPr>
        <p:spPr/>
        <p:txBody>
          <a:bodyPr/>
          <a:lstStyle/>
          <a:p>
            <a:r>
              <a:rPr lang="en-US" dirty="0" err="1"/>
              <a:t>Lệnh</a:t>
            </a:r>
            <a:r>
              <a:rPr lang="en-US" dirty="0"/>
              <a:t> </a:t>
            </a:r>
            <a:r>
              <a:rPr lang="en-US" dirty="0" err="1"/>
              <a:t>gán</a:t>
            </a:r>
            <a:r>
              <a:rPr lang="en-US" dirty="0"/>
              <a:t> con </a:t>
            </a:r>
            <a:r>
              <a:rPr lang="en-US" dirty="0" err="1"/>
              <a:t>trỏ</a:t>
            </a:r>
            <a:endParaRPr lang="en-US" dirty="0"/>
          </a:p>
          <a:p>
            <a:r>
              <a:rPr lang="en-US" dirty="0" err="1"/>
              <a:t>Phép</a:t>
            </a:r>
            <a:r>
              <a:rPr lang="en-US" dirty="0"/>
              <a:t> </a:t>
            </a:r>
            <a:r>
              <a:rPr lang="en-US" dirty="0" err="1"/>
              <a:t>toán</a:t>
            </a:r>
            <a:r>
              <a:rPr lang="en-US" dirty="0"/>
              <a:t> </a:t>
            </a:r>
            <a:r>
              <a:rPr lang="en-US" dirty="0" err="1"/>
              <a:t>số</a:t>
            </a:r>
            <a:r>
              <a:rPr lang="en-US" dirty="0"/>
              <a:t> </a:t>
            </a:r>
            <a:r>
              <a:rPr lang="en-US" dirty="0" err="1"/>
              <a:t>học</a:t>
            </a:r>
            <a:r>
              <a:rPr lang="en-US" dirty="0"/>
              <a:t> </a:t>
            </a:r>
            <a:r>
              <a:rPr lang="en-US" dirty="0" err="1"/>
              <a:t>trên</a:t>
            </a:r>
            <a:r>
              <a:rPr lang="en-US" dirty="0"/>
              <a:t> con </a:t>
            </a:r>
            <a:r>
              <a:rPr lang="en-US" dirty="0" err="1"/>
              <a:t>trỏ</a:t>
            </a:r>
            <a:endParaRPr lang="en-US" dirty="0"/>
          </a:p>
        </p:txBody>
      </p:sp>
      <p:sp>
        <p:nvSpPr>
          <p:cNvPr id="4" name="Date Placeholder 3">
            <a:extLst>
              <a:ext uri="{FF2B5EF4-FFF2-40B4-BE49-F238E27FC236}">
                <a16:creationId xmlns:a16="http://schemas.microsoft.com/office/drawing/2014/main" id="{CCFC3ACD-17D5-4262-AF81-1B6D3C5EA28D}"/>
              </a:ext>
            </a:extLst>
          </p:cNvPr>
          <p:cNvSpPr>
            <a:spLocks noGrp="1"/>
          </p:cNvSpPr>
          <p:nvPr>
            <p:ph type="dt" sz="half" idx="10"/>
          </p:nvPr>
        </p:nvSpPr>
        <p:spPr/>
        <p:txBody>
          <a:bodyPr/>
          <a:lstStyle/>
          <a:p>
            <a:fld id="{A0945013-9A9F-479F-AD7C-68D2BF6A1898}" type="datetime1">
              <a:rPr lang="en-US" smtClean="0"/>
              <a:t>6/6/2022</a:t>
            </a:fld>
            <a:endParaRPr lang="en-US"/>
          </a:p>
        </p:txBody>
      </p:sp>
      <p:sp>
        <p:nvSpPr>
          <p:cNvPr id="5" name="Footer Placeholder 4">
            <a:extLst>
              <a:ext uri="{FF2B5EF4-FFF2-40B4-BE49-F238E27FC236}">
                <a16:creationId xmlns:a16="http://schemas.microsoft.com/office/drawing/2014/main" id="{2B58A8D6-D559-48E1-AD37-186ACB090000}"/>
              </a:ext>
            </a:extLst>
          </p:cNvPr>
          <p:cNvSpPr>
            <a:spLocks noGrp="1"/>
          </p:cNvSpPr>
          <p:nvPr>
            <p:ph type="ftr" sz="quarter" idx="11"/>
          </p:nvPr>
        </p:nvSpPr>
        <p:spPr/>
        <p:txBody>
          <a:bodyPr/>
          <a:lstStyle/>
          <a:p>
            <a:r>
              <a:rPr lang="en-US"/>
              <a:t>Thực hành 01 - IT3040 - Con trỏ và cấp phát động</a:t>
            </a:r>
          </a:p>
        </p:txBody>
      </p:sp>
      <p:sp>
        <p:nvSpPr>
          <p:cNvPr id="6" name="Slide Number Placeholder 5">
            <a:extLst>
              <a:ext uri="{FF2B5EF4-FFF2-40B4-BE49-F238E27FC236}">
                <a16:creationId xmlns:a16="http://schemas.microsoft.com/office/drawing/2014/main" id="{29011C89-D545-41A9-8E14-5901CF1714E2}"/>
              </a:ext>
            </a:extLst>
          </p:cNvPr>
          <p:cNvSpPr>
            <a:spLocks noGrp="1"/>
          </p:cNvSpPr>
          <p:nvPr>
            <p:ph type="sldNum" sz="quarter" idx="12"/>
          </p:nvPr>
        </p:nvSpPr>
        <p:spPr/>
        <p:txBody>
          <a:bodyPr/>
          <a:lstStyle/>
          <a:p>
            <a:fld id="{0D945AA7-9227-473E-91B8-199BC24B6000}" type="slidenum">
              <a:rPr lang="en-US" smtClean="0"/>
              <a:t>9</a:t>
            </a:fld>
            <a:endParaRPr lang="en-US"/>
          </a:p>
        </p:txBody>
      </p:sp>
    </p:spTree>
    <p:extLst>
      <p:ext uri="{BB962C8B-B14F-4D97-AF65-F5344CB8AC3E}">
        <p14:creationId xmlns:p14="http://schemas.microsoft.com/office/powerpoint/2010/main" val="124707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585D2BEE405249BDEA80142C262AC3" ma:contentTypeVersion="0" ma:contentTypeDescription="Create a new document." ma:contentTypeScope="" ma:versionID="75e947f97e50200906d44e8a1c57662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910E11-78BF-4B0F-ABB5-0F50BCD506A9}"/>
</file>

<file path=customXml/itemProps2.xml><?xml version="1.0" encoding="utf-8"?>
<ds:datastoreItem xmlns:ds="http://schemas.openxmlformats.org/officeDocument/2006/customXml" ds:itemID="{4195BA29-AC0F-42BE-9BA2-23621AA51982}"/>
</file>

<file path=customXml/itemProps3.xml><?xml version="1.0" encoding="utf-8"?>
<ds:datastoreItem xmlns:ds="http://schemas.openxmlformats.org/officeDocument/2006/customXml" ds:itemID="{D803B311-9EF4-4EAA-A5F7-6B2F756C3FBC}"/>
</file>

<file path=docProps/app.xml><?xml version="1.0" encoding="utf-8"?>
<Properties xmlns="http://schemas.openxmlformats.org/officeDocument/2006/extended-properties" xmlns:vt="http://schemas.openxmlformats.org/officeDocument/2006/docPropsVTypes">
  <TotalTime>2155</TotalTime>
  <Words>3221</Words>
  <Application>Microsoft Office PowerPoint</Application>
  <PresentationFormat>Widescreen</PresentationFormat>
  <Paragraphs>398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Tahoma</vt:lpstr>
      <vt:lpstr>Times New Roman</vt:lpstr>
      <vt:lpstr>Office Theme</vt:lpstr>
      <vt:lpstr>KỸ THUẬT LẬP TRÌNH</vt:lpstr>
      <vt:lpstr>NỘI DUNG THỰC HÀNH</vt:lpstr>
      <vt:lpstr>Bài thực hành 01 – Con trỏ và cấp phát động</vt:lpstr>
      <vt:lpstr>Địa chỉ của biến</vt:lpstr>
      <vt:lpstr>Khái niệm con trỏ</vt:lpstr>
      <vt:lpstr>Khai báo con trỏ</vt:lpstr>
      <vt:lpstr>Toán tử con trỏ</vt:lpstr>
      <vt:lpstr>Toán tử con trỏ</vt:lpstr>
      <vt:lpstr>Thao tác trên con trỏ</vt:lpstr>
      <vt:lpstr>Lệnh gán con trỏ</vt:lpstr>
      <vt:lpstr>Phép toán số học trên con trỏ</vt:lpstr>
      <vt:lpstr>2. Con trỏ và mảng</vt:lpstr>
      <vt:lpstr>Nhập xuất mảng bằng con trỏ</vt:lpstr>
      <vt:lpstr>Mảng con trỏ</vt:lpstr>
      <vt:lpstr>3. Cấp phát động</vt:lpstr>
      <vt:lpstr>Sự khác biệt giữa cấp phát bộ nhớ động và tĩnh</vt:lpstr>
      <vt:lpstr>Cấp phát động bằng C</vt:lpstr>
      <vt:lpstr>Cấp phát động bằng C</vt:lpstr>
      <vt:lpstr>Cấp phát động bằng C</vt:lpstr>
      <vt:lpstr>Cấp phát động bằng C</vt:lpstr>
      <vt:lpstr>Cấp phát động bằng C</vt:lpstr>
      <vt:lpstr>Cấp phát động bằng C++</vt:lpstr>
      <vt:lpstr>Cấp phát động bằng C++</vt:lpstr>
      <vt:lpstr>Con trỏ void</vt:lpstr>
      <vt:lpstr>Con trỏ void</vt:lpstr>
      <vt:lpstr>Con trỏ null</vt:lpstr>
      <vt:lpstr>Câu hỏi trắc nghiệm – TN01</vt:lpstr>
      <vt:lpstr>Bài tập 1</vt:lpstr>
      <vt:lpstr>Bài tập 2</vt:lpstr>
      <vt:lpstr>Bài tập 3</vt:lpstr>
      <vt:lpstr>Bài tập 4</vt:lpstr>
      <vt:lpstr>Bài tập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Hoa Le</dc:creator>
  <cp:lastModifiedBy>Hoa Le</cp:lastModifiedBy>
  <cp:revision>7</cp:revision>
  <dcterms:created xsi:type="dcterms:W3CDTF">2022-04-02T01:32:53Z</dcterms:created>
  <dcterms:modified xsi:type="dcterms:W3CDTF">2022-06-06T05:48:38Z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0x01010061585D2BEE405249BDEA80142C262AC3</vt:lpwstr>
  </property>
</Properties>
</file>