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96" r:id="rId4"/>
    <p:sldId id="326" r:id="rId5"/>
    <p:sldId id="321" r:id="rId6"/>
    <p:sldId id="327" r:id="rId7"/>
    <p:sldId id="322" r:id="rId8"/>
    <p:sldId id="323" r:id="rId9"/>
    <p:sldId id="324" r:id="rId10"/>
    <p:sldId id="328" r:id="rId11"/>
    <p:sldId id="304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C2C06"/>
    <a:srgbClr val="FFFFFF"/>
    <a:srgbClr val="6FB9D7"/>
    <a:srgbClr val="808080"/>
    <a:srgbClr val="969696"/>
    <a:srgbClr val="FF7F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4" autoAdjust="0"/>
    <p:restoredTop sz="93198" autoAdjust="0"/>
  </p:normalViewPr>
  <p:slideViewPr>
    <p:cSldViewPr>
      <p:cViewPr varScale="1">
        <p:scale>
          <a:sx n="83" d="100"/>
          <a:sy n="83" d="100"/>
        </p:scale>
        <p:origin x="1603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3276600"/>
            <a:ext cx="5029200" cy="8382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CẢI TIẾN GIẢI THUẬT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36461" y="29718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95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0 (false)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if( x==1)   </a:t>
            </a:r>
            <a:r>
              <a:rPr lang="en-US" dirty="0"/>
              <a:t>			</a:t>
            </a:r>
            <a:r>
              <a:rPr lang="en-US" dirty="0">
                <a:sym typeface="Wingdings" pitchFamily="2" charset="2"/>
              </a:rPr>
              <a:t> 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if (x)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if (x==0)   	</a:t>
            </a:r>
            <a:r>
              <a:rPr lang="en-US" dirty="0">
                <a:sym typeface="Wingdings" pitchFamily="2" charset="2"/>
              </a:rPr>
              <a:t>		 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if (!x)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if (pointer !=NULL)   </a:t>
            </a:r>
            <a:r>
              <a:rPr lang="en-US" dirty="0">
                <a:sym typeface="Wingdings" pitchFamily="2" charset="2"/>
              </a:rPr>
              <a:t>	 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if (pointer)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if (</a:t>
            </a:r>
            <a:r>
              <a:rPr lang="en-US" dirty="0" err="1">
                <a:solidFill>
                  <a:srgbClr val="0070C0"/>
                </a:solidFill>
                <a:sym typeface="Wingdings" pitchFamily="2" charset="2"/>
              </a:rPr>
              <a:t>ch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 ==‘\0’)   </a:t>
            </a:r>
            <a:r>
              <a:rPr lang="en-US" dirty="0">
                <a:sym typeface="Wingdings" pitchFamily="2" charset="2"/>
              </a:rPr>
              <a:t>		 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if (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ch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70506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grpSp>
        <p:nvGrpSpPr>
          <p:cNvPr id="27" name="Group 2"/>
          <p:cNvGrpSpPr>
            <a:grpSpLocks/>
          </p:cNvGrpSpPr>
          <p:nvPr/>
        </p:nvGrpSpPr>
        <p:grpSpPr bwMode="auto">
          <a:xfrm>
            <a:off x="1876425" y="2087562"/>
            <a:ext cx="5311775" cy="688975"/>
            <a:chOff x="720" y="1392"/>
            <a:chExt cx="4058" cy="480"/>
          </a:xfrm>
        </p:grpSpPr>
        <p:sp>
          <p:nvSpPr>
            <p:cNvPr id="28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0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2" name="Group 7"/>
          <p:cNvGrpSpPr>
            <a:grpSpLocks/>
          </p:cNvGrpSpPr>
          <p:nvPr/>
        </p:nvGrpSpPr>
        <p:grpSpPr bwMode="auto">
          <a:xfrm>
            <a:off x="1876425" y="2952750"/>
            <a:ext cx="5311775" cy="688975"/>
            <a:chOff x="720" y="1392"/>
            <a:chExt cx="4058" cy="480"/>
          </a:xfrm>
        </p:grpSpPr>
        <p:sp>
          <p:nvSpPr>
            <p:cNvPr id="33" name="AutoShape 8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" name="Group 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5" name="AutoShape 10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AutoShape 1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7" name="Group 17"/>
          <p:cNvGrpSpPr>
            <a:grpSpLocks/>
          </p:cNvGrpSpPr>
          <p:nvPr/>
        </p:nvGrpSpPr>
        <p:grpSpPr bwMode="auto">
          <a:xfrm>
            <a:off x="1876425" y="1223962"/>
            <a:ext cx="5311775" cy="688975"/>
            <a:chOff x="720" y="1392"/>
            <a:chExt cx="4058" cy="480"/>
          </a:xfrm>
        </p:grpSpPr>
        <p:sp>
          <p:nvSpPr>
            <p:cNvPr id="38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40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2" name="Text Box 22"/>
          <p:cNvSpPr txBox="1">
            <a:spLocks noChangeArrowheads="1"/>
          </p:cNvSpPr>
          <p:nvPr/>
        </p:nvSpPr>
        <p:spPr bwMode="black">
          <a:xfrm>
            <a:off x="2343150" y="1338262"/>
            <a:ext cx="48337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>
                <a:solidFill>
                  <a:srgbClr val="FFFFFF"/>
                </a:solidFill>
              </a:rPr>
              <a:t>Thêm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yếu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tố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trong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cấu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trúc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43" name="Text Box 23"/>
          <p:cNvSpPr txBox="1">
            <a:spLocks noChangeArrowheads="1"/>
          </p:cNvSpPr>
          <p:nvPr/>
        </p:nvSpPr>
        <p:spPr bwMode="black">
          <a:xfrm>
            <a:off x="2354263" y="2195512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>
                <a:solidFill>
                  <a:srgbClr val="FFFFFF"/>
                </a:solidFill>
              </a:rPr>
              <a:t>Khởi</a:t>
            </a:r>
            <a:r>
              <a:rPr lang="en-US" sz="2400" b="1" dirty="0">
                <a:solidFill>
                  <a:srgbClr val="FFFFFF"/>
                </a:solidFill>
              </a:rPr>
              <a:t> t</a:t>
            </a:r>
            <a:r>
              <a:rPr lang="vi-VN" sz="2400" b="1" dirty="0">
                <a:solidFill>
                  <a:srgbClr val="FFFFFF"/>
                </a:solidFill>
              </a:rPr>
              <a:t>ạo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trước</a:t>
            </a:r>
            <a:r>
              <a:rPr lang="vi-VN" sz="2400" b="1" dirty="0">
                <a:solidFill>
                  <a:srgbClr val="FFFFFF"/>
                </a:solidFill>
              </a:rPr>
              <a:t> dữ liệu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44" name="Text Box 24"/>
          <p:cNvSpPr txBox="1">
            <a:spLocks noChangeArrowheads="1"/>
          </p:cNvSpPr>
          <p:nvPr/>
        </p:nvSpPr>
        <p:spPr bwMode="black">
          <a:xfrm>
            <a:off x="2438399" y="3054350"/>
            <a:ext cx="47384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>
                <a:solidFill>
                  <a:srgbClr val="FFFFFF"/>
                </a:solidFill>
              </a:rPr>
              <a:t>Kiểm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tra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đơn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giản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45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2927350"/>
            <a:ext cx="792163" cy="949325"/>
          </a:xfrm>
          <a:prstGeom prst="rect">
            <a:avLst/>
          </a:prstGeom>
          <a:noFill/>
        </p:spPr>
      </p:pic>
      <p:pic>
        <p:nvPicPr>
          <p:cNvPr id="46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2076450"/>
            <a:ext cx="792163" cy="949325"/>
          </a:xfrm>
          <a:prstGeom prst="rect">
            <a:avLst/>
          </a:prstGeom>
          <a:noFill/>
        </p:spPr>
      </p:pic>
      <p:pic>
        <p:nvPicPr>
          <p:cNvPr id="47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81163" y="1219200"/>
            <a:ext cx="792162" cy="949325"/>
          </a:xfrm>
          <a:prstGeom prst="rect">
            <a:avLst/>
          </a:prstGeom>
          <a:noFill/>
        </p:spPr>
      </p:pic>
      <p:sp>
        <p:nvSpPr>
          <p:cNvPr id="48" name="Text Box 32"/>
          <p:cNvSpPr txBox="1">
            <a:spLocks noChangeArrowheads="1"/>
          </p:cNvSpPr>
          <p:nvPr/>
        </p:nvSpPr>
        <p:spPr bwMode="gray">
          <a:xfrm>
            <a:off x="2001838" y="131603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49" name="Text Box 33"/>
          <p:cNvSpPr txBox="1">
            <a:spLocks noChangeArrowheads="1"/>
          </p:cNvSpPr>
          <p:nvPr/>
        </p:nvSpPr>
        <p:spPr bwMode="gray">
          <a:xfrm>
            <a:off x="2014538" y="21748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50" name="Text Box 34"/>
          <p:cNvSpPr txBox="1">
            <a:spLocks noChangeArrowheads="1"/>
          </p:cNvSpPr>
          <p:nvPr/>
        </p:nvSpPr>
        <p:spPr bwMode="gray">
          <a:xfrm>
            <a:off x="2014538" y="306228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3</a:t>
            </a:r>
          </a:p>
        </p:txBody>
      </p:sp>
      <p:grpSp>
        <p:nvGrpSpPr>
          <p:cNvPr id="51" name="Group 12"/>
          <p:cNvGrpSpPr>
            <a:grpSpLocks/>
          </p:cNvGrpSpPr>
          <p:nvPr/>
        </p:nvGrpSpPr>
        <p:grpSpPr bwMode="auto">
          <a:xfrm>
            <a:off x="1876425" y="3810000"/>
            <a:ext cx="5311775" cy="688975"/>
            <a:chOff x="720" y="1392"/>
            <a:chExt cx="4058" cy="480"/>
          </a:xfrm>
        </p:grpSpPr>
        <p:sp>
          <p:nvSpPr>
            <p:cNvPr id="52" name="AutoShape 13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" name="Group 1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54" name="AutoShape 15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16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6" name="Text Box 25"/>
          <p:cNvSpPr txBox="1">
            <a:spLocks noChangeArrowheads="1"/>
          </p:cNvSpPr>
          <p:nvPr/>
        </p:nvSpPr>
        <p:spPr bwMode="black">
          <a:xfrm>
            <a:off x="2354262" y="3902075"/>
            <a:ext cx="48339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>
                <a:solidFill>
                  <a:srgbClr val="FFFFFF"/>
                </a:solidFill>
              </a:rPr>
              <a:t>Kỹ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thuật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cầm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canh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57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76400" y="3773487"/>
            <a:ext cx="792163" cy="949325"/>
          </a:xfrm>
          <a:prstGeom prst="rect">
            <a:avLst/>
          </a:prstGeom>
          <a:noFill/>
        </p:spPr>
      </p:pic>
      <p:sp>
        <p:nvSpPr>
          <p:cNvPr id="58" name="Text Box 31"/>
          <p:cNvSpPr txBox="1">
            <a:spLocks noChangeArrowheads="1"/>
          </p:cNvSpPr>
          <p:nvPr/>
        </p:nvSpPr>
        <p:spPr bwMode="gray">
          <a:xfrm>
            <a:off x="2022475" y="3910012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4</a:t>
            </a:r>
          </a:p>
        </p:txBody>
      </p:sp>
      <p:grpSp>
        <p:nvGrpSpPr>
          <p:cNvPr id="59" name="Group 2"/>
          <p:cNvGrpSpPr>
            <a:grpSpLocks/>
          </p:cNvGrpSpPr>
          <p:nvPr/>
        </p:nvGrpSpPr>
        <p:grpSpPr bwMode="auto">
          <a:xfrm>
            <a:off x="1865312" y="5559142"/>
            <a:ext cx="5311775" cy="688975"/>
            <a:chOff x="720" y="1392"/>
            <a:chExt cx="4058" cy="480"/>
          </a:xfrm>
        </p:grpSpPr>
        <p:sp>
          <p:nvSpPr>
            <p:cNvPr id="60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2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17"/>
          <p:cNvGrpSpPr>
            <a:grpSpLocks/>
          </p:cNvGrpSpPr>
          <p:nvPr/>
        </p:nvGrpSpPr>
        <p:grpSpPr bwMode="auto">
          <a:xfrm>
            <a:off x="1865312" y="4695542"/>
            <a:ext cx="5311775" cy="688975"/>
            <a:chOff x="720" y="1392"/>
            <a:chExt cx="4058" cy="480"/>
          </a:xfrm>
        </p:grpSpPr>
        <p:sp>
          <p:nvSpPr>
            <p:cNvPr id="65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6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7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22"/>
          <p:cNvSpPr txBox="1">
            <a:spLocks noChangeArrowheads="1"/>
          </p:cNvSpPr>
          <p:nvPr/>
        </p:nvSpPr>
        <p:spPr bwMode="black">
          <a:xfrm>
            <a:off x="2332037" y="4809842"/>
            <a:ext cx="48337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>
                <a:solidFill>
                  <a:srgbClr val="FFFFFF"/>
                </a:solidFill>
              </a:rPr>
              <a:t>Tránh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dùng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đệ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quy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70" name="Text Box 23"/>
          <p:cNvSpPr txBox="1">
            <a:spLocks noChangeArrowheads="1"/>
          </p:cNvSpPr>
          <p:nvPr/>
        </p:nvSpPr>
        <p:spPr bwMode="black">
          <a:xfrm>
            <a:off x="2343150" y="5667092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>
                <a:solidFill>
                  <a:srgbClr val="FFFFFF"/>
                </a:solidFill>
              </a:rPr>
              <a:t>Loại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bỏ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kiểm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tra</a:t>
            </a:r>
            <a:r>
              <a:rPr lang="en-US" sz="2400" b="1" dirty="0">
                <a:solidFill>
                  <a:srgbClr val="FFFFFF"/>
                </a:solidFill>
              </a:rPr>
              <a:t> 0</a:t>
            </a:r>
          </a:p>
        </p:txBody>
      </p:sp>
      <p:pic>
        <p:nvPicPr>
          <p:cNvPr id="71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70050" y="4690780"/>
            <a:ext cx="792162" cy="949325"/>
          </a:xfrm>
          <a:prstGeom prst="rect">
            <a:avLst/>
          </a:prstGeom>
          <a:noFill/>
        </p:spPr>
      </p:pic>
      <p:sp>
        <p:nvSpPr>
          <p:cNvPr id="72" name="Text Box 32"/>
          <p:cNvSpPr txBox="1">
            <a:spLocks noChangeArrowheads="1"/>
          </p:cNvSpPr>
          <p:nvPr/>
        </p:nvSpPr>
        <p:spPr bwMode="gray">
          <a:xfrm>
            <a:off x="1990725" y="478761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5</a:t>
            </a:r>
          </a:p>
        </p:txBody>
      </p:sp>
      <p:sp>
        <p:nvSpPr>
          <p:cNvPr id="73" name="Text Box 33"/>
          <p:cNvSpPr txBox="1">
            <a:spLocks noChangeArrowheads="1"/>
          </p:cNvSpPr>
          <p:nvPr/>
        </p:nvSpPr>
        <p:spPr bwMode="gray">
          <a:xfrm>
            <a:off x="2003425" y="564645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6</a:t>
            </a:r>
          </a:p>
        </p:txBody>
      </p:sp>
      <p:pic>
        <p:nvPicPr>
          <p:cNvPr id="74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76400" y="5603875"/>
            <a:ext cx="792163" cy="9493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>
                <a:solidFill>
                  <a:srgbClr val="000000"/>
                </a:solidFill>
              </a:rPr>
              <a:t>Để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hạn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chế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việc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nhiều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lần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mỗi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khi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cần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truy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xuất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đến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biến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cấu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trúc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chúng</a:t>
            </a:r>
            <a:r>
              <a:rPr lang="en-US" dirty="0">
                <a:solidFill>
                  <a:srgbClr val="000000"/>
                </a:solidFill>
              </a:rPr>
              <a:t> ta </a:t>
            </a:r>
            <a:r>
              <a:rPr lang="en-US" dirty="0" err="1">
                <a:solidFill>
                  <a:srgbClr val="000000"/>
                </a:solidFill>
              </a:rPr>
              <a:t>nên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thêm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thành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viên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trong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cấu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trúc</a:t>
            </a:r>
            <a:endParaRPr lang="en-US" dirty="0">
              <a:solidFill>
                <a:srgbClr val="000000"/>
              </a:solidFill>
            </a:endParaRPr>
          </a:p>
          <a:p>
            <a:pPr algn="just"/>
            <a:r>
              <a:rPr lang="en-US" dirty="0" err="1">
                <a:solidFill>
                  <a:srgbClr val="000000"/>
                </a:solidFill>
              </a:rPr>
              <a:t>Ví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dụ</a:t>
            </a:r>
            <a:r>
              <a:rPr lang="en-US" dirty="0">
                <a:solidFill>
                  <a:srgbClr val="000000"/>
                </a:solidFill>
              </a:rPr>
              <a:t>: Cho </a:t>
            </a:r>
            <a:r>
              <a:rPr lang="en-US" dirty="0" err="1">
                <a:solidFill>
                  <a:srgbClr val="000000"/>
                </a:solidFill>
              </a:rPr>
              <a:t>cấu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trúc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đường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thẳng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được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tạo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thành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bởi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hai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điểm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trong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tọa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độ</a:t>
            </a:r>
            <a:r>
              <a:rPr lang="en-US" dirty="0">
                <a:solidFill>
                  <a:srgbClr val="000000"/>
                </a:solidFill>
              </a:rPr>
              <a:t> 0xy</a:t>
            </a:r>
          </a:p>
          <a:p>
            <a:pPr algn="just"/>
            <a:endParaRPr lang="vi-VN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3200400"/>
            <a:ext cx="28360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 err="1">
                <a:solidFill>
                  <a:srgbClr val="0070C0"/>
                </a:solidFill>
              </a:rPr>
              <a:t>typedef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struct</a:t>
            </a:r>
            <a:r>
              <a:rPr lang="en-US" sz="2400" dirty="0">
                <a:solidFill>
                  <a:srgbClr val="0070C0"/>
                </a:solidFill>
              </a:rPr>
              <a:t> Diem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{</a:t>
            </a:r>
          </a:p>
          <a:p>
            <a:pPr lvl="1" algn="just"/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 x, y;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}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782207" y="3197772"/>
            <a:ext cx="38988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 err="1">
                <a:solidFill>
                  <a:srgbClr val="0070C0"/>
                </a:solidFill>
              </a:rPr>
              <a:t>typedef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struct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DuongThang</a:t>
            </a:r>
            <a:endParaRPr lang="en-US" sz="2400" dirty="0">
              <a:solidFill>
                <a:srgbClr val="0070C0"/>
              </a:solidFill>
            </a:endParaRP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{</a:t>
            </a:r>
          </a:p>
          <a:p>
            <a:pPr lvl="1" algn="just"/>
            <a:r>
              <a:rPr lang="en-US" sz="2400" dirty="0">
                <a:solidFill>
                  <a:srgbClr val="0070C0"/>
                </a:solidFill>
              </a:rPr>
              <a:t>Diem x;</a:t>
            </a:r>
          </a:p>
          <a:p>
            <a:pPr lvl="1" algn="just"/>
            <a:r>
              <a:rPr lang="en-US" sz="2400" dirty="0">
                <a:solidFill>
                  <a:srgbClr val="0070C0"/>
                </a:solidFill>
              </a:rPr>
              <a:t>Diem y;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}</a:t>
            </a:r>
          </a:p>
          <a:p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00386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>
                <a:solidFill>
                  <a:srgbClr val="000000"/>
                </a:solidFill>
              </a:rPr>
              <a:t>Để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hạn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chế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việc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tính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toán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độ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dài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của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đoạn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thẳng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nhiều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lần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chúng</a:t>
            </a:r>
            <a:r>
              <a:rPr lang="en-US" dirty="0">
                <a:solidFill>
                  <a:srgbClr val="000000"/>
                </a:solidFill>
              </a:rPr>
              <a:t> ta </a:t>
            </a:r>
            <a:r>
              <a:rPr lang="en-US" dirty="0" err="1">
                <a:solidFill>
                  <a:srgbClr val="000000"/>
                </a:solidFill>
              </a:rPr>
              <a:t>nên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bổ</a:t>
            </a:r>
            <a:r>
              <a:rPr lang="en-US" dirty="0">
                <a:solidFill>
                  <a:srgbClr val="000000"/>
                </a:solidFill>
              </a:rPr>
              <a:t> sung </a:t>
            </a:r>
            <a:r>
              <a:rPr lang="en-US" dirty="0" err="1">
                <a:solidFill>
                  <a:srgbClr val="000000"/>
                </a:solidFill>
              </a:rPr>
              <a:t>thành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viên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là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độ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dài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vào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cấu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trúc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algn="just"/>
            <a:endParaRPr lang="vi-VN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2209800"/>
            <a:ext cx="28360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 err="1">
                <a:solidFill>
                  <a:srgbClr val="0070C0"/>
                </a:solidFill>
              </a:rPr>
              <a:t>typedef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struct</a:t>
            </a:r>
            <a:r>
              <a:rPr lang="en-US" sz="2400" dirty="0">
                <a:solidFill>
                  <a:srgbClr val="0070C0"/>
                </a:solidFill>
              </a:rPr>
              <a:t> Diem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{</a:t>
            </a:r>
          </a:p>
          <a:p>
            <a:pPr lvl="1" algn="just"/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 x, y;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}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867968" y="2209800"/>
            <a:ext cx="372730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 err="1">
                <a:solidFill>
                  <a:srgbClr val="0070C0"/>
                </a:solidFill>
              </a:rPr>
              <a:t>typedef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struct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DoanThang</a:t>
            </a:r>
            <a:endParaRPr lang="en-US" sz="2400" dirty="0">
              <a:solidFill>
                <a:srgbClr val="0070C0"/>
              </a:solidFill>
            </a:endParaRP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{</a:t>
            </a:r>
          </a:p>
          <a:p>
            <a:pPr lvl="1" algn="just"/>
            <a:r>
              <a:rPr lang="en-US" sz="2400" dirty="0">
                <a:solidFill>
                  <a:srgbClr val="0070C0"/>
                </a:solidFill>
              </a:rPr>
              <a:t>Diem x;</a:t>
            </a:r>
          </a:p>
          <a:p>
            <a:pPr lvl="1" algn="just"/>
            <a:r>
              <a:rPr lang="en-US" sz="2400" dirty="0">
                <a:solidFill>
                  <a:srgbClr val="0070C0"/>
                </a:solidFill>
              </a:rPr>
              <a:t>Diem y;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</a:rPr>
              <a:t>float </a:t>
            </a:r>
            <a:r>
              <a:rPr lang="en-US" sz="2400" dirty="0" err="1">
                <a:solidFill>
                  <a:srgbClr val="FF0000"/>
                </a:solidFill>
              </a:rPr>
              <a:t>DoDai</a:t>
            </a:r>
            <a:r>
              <a:rPr lang="en-US" sz="2400" dirty="0">
                <a:solidFill>
                  <a:srgbClr val="FF0000"/>
                </a:solidFill>
              </a:rPr>
              <a:t>;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}</a:t>
            </a:r>
          </a:p>
          <a:p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71744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Fibonaci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514600"/>
            <a:ext cx="6224781" cy="333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#include&lt;</a:t>
            </a:r>
            <a:r>
              <a:rPr lang="en-US" dirty="0" err="1">
                <a:solidFill>
                  <a:srgbClr val="0070C0"/>
                </a:solidFill>
              </a:rPr>
              <a:t>iostream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#define Max 100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long </a:t>
            </a:r>
            <a:r>
              <a:rPr lang="en-US" dirty="0" err="1">
                <a:solidFill>
                  <a:srgbClr val="0070C0"/>
                </a:solidFill>
              </a:rPr>
              <a:t>Fibo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x)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{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	long a[Max + 1] = { 1, 1, 2, 3, 5, 8 , 13, 21</a:t>
            </a:r>
            <a:r>
              <a:rPr lang="en-US">
                <a:solidFill>
                  <a:srgbClr val="0070C0"/>
                </a:solidFill>
              </a:rPr>
              <a:t>, 34,….};</a:t>
            </a: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  	return a[x];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n;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cin</a:t>
            </a:r>
            <a:r>
              <a:rPr lang="en-US" dirty="0">
                <a:solidFill>
                  <a:srgbClr val="0070C0"/>
                </a:solidFill>
              </a:rPr>
              <a:t>&gt;&gt;n;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cout</a:t>
            </a:r>
            <a:r>
              <a:rPr lang="en-US" dirty="0">
                <a:solidFill>
                  <a:srgbClr val="0070C0"/>
                </a:solidFill>
              </a:rPr>
              <a:t> &lt;&lt;</a:t>
            </a:r>
            <a:r>
              <a:rPr lang="en-US" dirty="0" err="1">
                <a:solidFill>
                  <a:srgbClr val="0070C0"/>
                </a:solidFill>
              </a:rPr>
              <a:t>Fibo</a:t>
            </a:r>
            <a:r>
              <a:rPr lang="en-US" dirty="0">
                <a:solidFill>
                  <a:srgbClr val="0070C0"/>
                </a:solidFill>
              </a:rPr>
              <a:t>(n);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248294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n!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514600"/>
            <a:ext cx="444544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GiaiThua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n)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{  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	a[5]= {1,1,2,6,24,120};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   	if (n&lt;5) 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		return a[n];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   	return n * </a:t>
            </a:r>
            <a:r>
              <a:rPr lang="en-US" sz="2400" dirty="0" err="1">
                <a:solidFill>
                  <a:srgbClr val="0070C0"/>
                </a:solidFill>
              </a:rPr>
              <a:t>GiaiThua</a:t>
            </a:r>
            <a:r>
              <a:rPr lang="en-US" sz="2400" dirty="0">
                <a:solidFill>
                  <a:srgbClr val="0070C0"/>
                </a:solidFill>
              </a:rPr>
              <a:t>(n-1);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64481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: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2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. 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 algn="just"/>
            <a:r>
              <a:rPr lang="vi-VN" dirty="0">
                <a:solidFill>
                  <a:srgbClr val="0070C0"/>
                </a:solidFill>
              </a:rPr>
              <a:t>Giải thuật kiểm tra 1 điểm (x,y) có nằm trong 1 vòng tròn (x</a:t>
            </a:r>
            <a:r>
              <a:rPr lang="vi-VN" baseline="-25000" dirty="0">
                <a:solidFill>
                  <a:srgbClr val="0070C0"/>
                </a:solidFill>
              </a:rPr>
              <a:t>0</a:t>
            </a:r>
            <a:r>
              <a:rPr lang="vi-VN" dirty="0">
                <a:solidFill>
                  <a:srgbClr val="0070C0"/>
                </a:solidFill>
              </a:rPr>
              <a:t>,y</a:t>
            </a:r>
            <a:r>
              <a:rPr lang="vi-VN" baseline="-25000" dirty="0">
                <a:solidFill>
                  <a:srgbClr val="0070C0"/>
                </a:solidFill>
              </a:rPr>
              <a:t>0</a:t>
            </a:r>
            <a:r>
              <a:rPr lang="vi-VN" dirty="0">
                <a:solidFill>
                  <a:srgbClr val="0070C0"/>
                </a:solidFill>
              </a:rPr>
              <a:t>,R)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vi-VN" dirty="0">
                <a:solidFill>
                  <a:srgbClr val="0070C0"/>
                </a:solidFill>
              </a:rPr>
              <a:t>hay không?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</a:rPr>
              <a:t>d </a:t>
            </a:r>
            <a:r>
              <a:rPr lang="en-US" dirty="0" err="1">
                <a:solidFill>
                  <a:srgbClr val="0070C0"/>
                </a:solidFill>
              </a:rPr>
              <a:t>là</a:t>
            </a:r>
            <a:r>
              <a:rPr lang="vi-VN" dirty="0">
                <a:solidFill>
                  <a:srgbClr val="0070C0"/>
                </a:solidFill>
              </a:rPr>
              <a:t> khoảng cách </a:t>
            </a:r>
            <a:r>
              <a:rPr lang="en-US" dirty="0" err="1">
                <a:solidFill>
                  <a:srgbClr val="0070C0"/>
                </a:solidFill>
              </a:rPr>
              <a:t>từ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điểm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vi-VN" dirty="0">
                <a:solidFill>
                  <a:srgbClr val="0070C0"/>
                </a:solidFill>
              </a:rPr>
              <a:t>(x,y) tới </a:t>
            </a:r>
            <a:r>
              <a:rPr lang="en-US" dirty="0" err="1">
                <a:solidFill>
                  <a:srgbClr val="0070C0"/>
                </a:solidFill>
              </a:rPr>
              <a:t>tâm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vi-VN" dirty="0">
                <a:solidFill>
                  <a:srgbClr val="0070C0"/>
                </a:solidFill>
              </a:rPr>
              <a:t>(x</a:t>
            </a:r>
            <a:r>
              <a:rPr lang="vi-VN" baseline="-25000" dirty="0">
                <a:solidFill>
                  <a:srgbClr val="0070C0"/>
                </a:solidFill>
              </a:rPr>
              <a:t>O</a:t>
            </a:r>
            <a:r>
              <a:rPr lang="vi-VN" dirty="0">
                <a:solidFill>
                  <a:srgbClr val="0070C0"/>
                </a:solidFill>
              </a:rPr>
              <a:t>,y</a:t>
            </a:r>
            <a:r>
              <a:rPr lang="vi-VN" baseline="-25000" dirty="0">
                <a:solidFill>
                  <a:srgbClr val="0070C0"/>
                </a:solidFill>
              </a:rPr>
              <a:t>O</a:t>
            </a:r>
            <a:r>
              <a:rPr lang="vi-VN" dirty="0">
                <a:solidFill>
                  <a:srgbClr val="0070C0"/>
                </a:solidFill>
              </a:rPr>
              <a:t>)</a:t>
            </a:r>
          </a:p>
          <a:p>
            <a:pPr lvl="1" algn="just"/>
            <a:r>
              <a:rPr lang="en-US" dirty="0" err="1">
                <a:solidFill>
                  <a:srgbClr val="0070C0"/>
                </a:solidFill>
              </a:rPr>
              <a:t>Điểm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vi-VN" dirty="0">
                <a:solidFill>
                  <a:srgbClr val="0070C0"/>
                </a:solidFill>
              </a:rPr>
              <a:t>(x,y) nằm trong vòng tròn </a:t>
            </a:r>
            <a:r>
              <a:rPr lang="en-US" dirty="0" err="1">
                <a:solidFill>
                  <a:srgbClr val="0070C0"/>
                </a:solidFill>
              </a:rPr>
              <a:t>nếu</a:t>
            </a:r>
            <a:r>
              <a:rPr lang="vi-VN" dirty="0">
                <a:solidFill>
                  <a:srgbClr val="0070C0"/>
                </a:solidFill>
              </a:rPr>
              <a:t> d&lt;=R</a:t>
            </a:r>
            <a:endParaRPr lang="en-US" dirty="0">
              <a:solidFill>
                <a:srgbClr val="0070C0"/>
              </a:solidFill>
            </a:endParaRPr>
          </a:p>
          <a:p>
            <a:pPr lvl="1" algn="just"/>
            <a:r>
              <a:rPr lang="en-US" dirty="0">
                <a:solidFill>
                  <a:srgbClr val="0070C0"/>
                </a:solidFill>
              </a:rPr>
              <a:t> d = </a:t>
            </a:r>
            <a:r>
              <a:rPr lang="en-US" dirty="0" err="1">
                <a:solidFill>
                  <a:srgbClr val="0070C0"/>
                </a:solidFill>
              </a:rPr>
              <a:t>sqrt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vi-VN" dirty="0">
                <a:solidFill>
                  <a:srgbClr val="0070C0"/>
                </a:solidFill>
              </a:rPr>
              <a:t>(x-x</a:t>
            </a:r>
            <a:r>
              <a:rPr lang="vi-VN" baseline="-25000" dirty="0">
                <a:solidFill>
                  <a:srgbClr val="0070C0"/>
                </a:solidFill>
              </a:rPr>
              <a:t>O</a:t>
            </a:r>
            <a:r>
              <a:rPr lang="vi-VN" dirty="0">
                <a:solidFill>
                  <a:srgbClr val="0070C0"/>
                </a:solidFill>
              </a:rPr>
              <a:t>)</a:t>
            </a:r>
            <a:r>
              <a:rPr lang="vi-VN" baseline="30000" dirty="0">
                <a:solidFill>
                  <a:srgbClr val="0070C0"/>
                </a:solidFill>
              </a:rPr>
              <a:t>2</a:t>
            </a:r>
            <a:r>
              <a:rPr lang="vi-VN" dirty="0">
                <a:solidFill>
                  <a:srgbClr val="0070C0"/>
                </a:solidFill>
              </a:rPr>
              <a:t> + (y-y</a:t>
            </a:r>
            <a:r>
              <a:rPr lang="vi-VN" baseline="-25000" dirty="0">
                <a:solidFill>
                  <a:srgbClr val="0070C0"/>
                </a:solidFill>
              </a:rPr>
              <a:t>O</a:t>
            </a:r>
            <a:r>
              <a:rPr lang="vi-VN" dirty="0">
                <a:solidFill>
                  <a:srgbClr val="0070C0"/>
                </a:solidFill>
              </a:rPr>
              <a:t>)</a:t>
            </a:r>
            <a:r>
              <a:rPr lang="vi-VN" baseline="30000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)</a:t>
            </a:r>
            <a:endParaRPr lang="vi-VN" dirty="0">
              <a:solidFill>
                <a:srgbClr val="0070C0"/>
              </a:solidFill>
            </a:endParaRPr>
          </a:p>
          <a:p>
            <a:pPr lvl="1" algn="just"/>
            <a:r>
              <a:rPr lang="vi-VN" dirty="0">
                <a:solidFill>
                  <a:srgbClr val="0070C0"/>
                </a:solidFill>
              </a:rPr>
              <a:t>Thay vì dùng hàm sqrt, ta sửa lại: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vi-VN" dirty="0">
                <a:solidFill>
                  <a:srgbClr val="0070C0"/>
                </a:solidFill>
              </a:rPr>
              <a:t>(x-x</a:t>
            </a:r>
            <a:r>
              <a:rPr lang="vi-VN" baseline="-25000" dirty="0">
                <a:solidFill>
                  <a:srgbClr val="0070C0"/>
                </a:solidFill>
              </a:rPr>
              <a:t>O</a:t>
            </a:r>
            <a:r>
              <a:rPr lang="vi-VN" dirty="0">
                <a:solidFill>
                  <a:srgbClr val="0070C0"/>
                </a:solidFill>
              </a:rPr>
              <a:t>)</a:t>
            </a:r>
            <a:r>
              <a:rPr lang="vi-VN" baseline="30000" dirty="0">
                <a:solidFill>
                  <a:srgbClr val="0070C0"/>
                </a:solidFill>
              </a:rPr>
              <a:t>2</a:t>
            </a:r>
            <a:r>
              <a:rPr lang="vi-VN" dirty="0">
                <a:solidFill>
                  <a:srgbClr val="0070C0"/>
                </a:solidFill>
              </a:rPr>
              <a:t> + (y-y</a:t>
            </a:r>
            <a:r>
              <a:rPr lang="vi-VN" baseline="-25000" dirty="0">
                <a:solidFill>
                  <a:srgbClr val="0070C0"/>
                </a:solidFill>
              </a:rPr>
              <a:t>O</a:t>
            </a:r>
            <a:r>
              <a:rPr lang="vi-VN" dirty="0">
                <a:solidFill>
                  <a:srgbClr val="0070C0"/>
                </a:solidFill>
              </a:rPr>
              <a:t>)</a:t>
            </a:r>
            <a:r>
              <a:rPr lang="vi-VN" baseline="30000" dirty="0">
                <a:solidFill>
                  <a:srgbClr val="0070C0"/>
                </a:solidFill>
              </a:rPr>
              <a:t>2</a:t>
            </a:r>
            <a:r>
              <a:rPr lang="vi-VN" dirty="0">
                <a:solidFill>
                  <a:srgbClr val="0070C0"/>
                </a:solidFill>
              </a:rPr>
              <a:t> &lt;= R</a:t>
            </a:r>
            <a:r>
              <a:rPr lang="vi-VN" baseline="30000" dirty="0">
                <a:solidFill>
                  <a:srgbClr val="0070C0"/>
                </a:solidFill>
              </a:rPr>
              <a:t>2</a:t>
            </a:r>
          </a:p>
          <a:p>
            <a:pPr algn="just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6496050" y="3962400"/>
            <a:ext cx="15240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343650" y="35814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886450" y="5486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867650" y="3657600"/>
            <a:ext cx="104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B(x</a:t>
            </a:r>
            <a:r>
              <a:rPr lang="en-US" baseline="-25000"/>
              <a:t>B</a:t>
            </a:r>
            <a:r>
              <a:rPr lang="en-US"/>
              <a:t>,y</a:t>
            </a:r>
            <a:r>
              <a:rPr lang="en-US" baseline="-25000"/>
              <a:t>B</a:t>
            </a:r>
            <a:r>
              <a:rPr lang="en-US"/>
              <a:t>)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79145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6285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486650" y="411480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A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7562850" y="4343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343650" y="4343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7258050" y="4724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6997700" y="5562600"/>
            <a:ext cx="760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O</a:t>
            </a:r>
            <a:r>
              <a:rPr lang="en-US"/>
              <a:t>  x</a:t>
            </a:r>
            <a:r>
              <a:rPr lang="en-US" baseline="-25000"/>
              <a:t>A</a:t>
            </a: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6343650" y="464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5962650" y="4151313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A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5962650" y="4456113"/>
            <a:ext cx="4175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90600" y="4879340"/>
            <a:ext cx="4411336" cy="1471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KiemTra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x, </a:t>
            </a:r>
            <a:r>
              <a:rPr lang="en-US" sz="1600" dirty="0" err="1"/>
              <a:t>int</a:t>
            </a:r>
            <a:r>
              <a:rPr lang="en-US" sz="1600" dirty="0"/>
              <a:t> y,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x</a:t>
            </a:r>
            <a:r>
              <a:rPr lang="en-US" sz="1600" baseline="-25000" dirty="0" err="1"/>
              <a:t>O</a:t>
            </a:r>
            <a:r>
              <a:rPr lang="en-US" sz="1600" dirty="0"/>
              <a:t>,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y</a:t>
            </a:r>
            <a:r>
              <a:rPr lang="en-US" sz="1600" baseline="-25000" dirty="0" err="1"/>
              <a:t>O</a:t>
            </a:r>
            <a:r>
              <a:rPr lang="en-US" sz="1600" dirty="0"/>
              <a:t>, </a:t>
            </a:r>
            <a:r>
              <a:rPr lang="en-US" sz="1600" dirty="0" err="1"/>
              <a:t>int</a:t>
            </a:r>
            <a:r>
              <a:rPr lang="en-US" sz="1600" dirty="0"/>
              <a:t> R)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{ 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dx= x-x</a:t>
            </a:r>
            <a:r>
              <a:rPr lang="en-US" sz="1600" baseline="-25000" dirty="0"/>
              <a:t>o</a:t>
            </a:r>
            <a:r>
              <a:rPr lang="en-US" sz="1600" dirty="0"/>
              <a:t>, </a:t>
            </a:r>
            <a:r>
              <a:rPr lang="en-US" sz="1600" dirty="0" err="1"/>
              <a:t>dy</a:t>
            </a:r>
            <a:r>
              <a:rPr lang="en-US" sz="1600" dirty="0"/>
              <a:t>= y-</a:t>
            </a:r>
            <a:r>
              <a:rPr lang="en-US" sz="1600" dirty="0" err="1"/>
              <a:t>y</a:t>
            </a:r>
            <a:r>
              <a:rPr lang="en-US" sz="1600" baseline="-25000" dirty="0" err="1"/>
              <a:t>o</a:t>
            </a:r>
            <a:r>
              <a:rPr lang="en-US" sz="1600" dirty="0"/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	if (dx &lt; 0) dx = -dx;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	if (</a:t>
            </a:r>
            <a:r>
              <a:rPr lang="en-US" sz="1600" dirty="0" err="1"/>
              <a:t>dy</a:t>
            </a:r>
            <a:r>
              <a:rPr lang="en-US" sz="1600" dirty="0"/>
              <a:t> &lt; 0) </a:t>
            </a:r>
            <a:r>
              <a:rPr lang="en-US" sz="1600" dirty="0" err="1"/>
              <a:t>dy</a:t>
            </a:r>
            <a:r>
              <a:rPr lang="en-US" sz="1600" dirty="0"/>
              <a:t> = -</a:t>
            </a:r>
            <a:r>
              <a:rPr lang="en-US" sz="1600" dirty="0" err="1"/>
              <a:t>dy</a:t>
            </a:r>
            <a:r>
              <a:rPr lang="en-US" sz="1600" dirty="0"/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	return </a:t>
            </a:r>
            <a:r>
              <a:rPr lang="en-US" sz="1600" dirty="0">
                <a:solidFill>
                  <a:srgbClr val="FF0000"/>
                </a:solidFill>
              </a:rPr>
              <a:t>dx*dx + </a:t>
            </a:r>
            <a:r>
              <a:rPr lang="en-US" sz="1600" dirty="0" err="1">
                <a:solidFill>
                  <a:srgbClr val="FF0000"/>
                </a:solidFill>
              </a:rPr>
              <a:t>dy</a:t>
            </a:r>
            <a:r>
              <a:rPr lang="en-US" sz="1600" dirty="0">
                <a:solidFill>
                  <a:srgbClr val="FF0000"/>
                </a:solidFill>
              </a:rPr>
              <a:t>*</a:t>
            </a:r>
            <a:r>
              <a:rPr lang="en-US" sz="1600" dirty="0" err="1">
                <a:solidFill>
                  <a:srgbClr val="FF0000"/>
                </a:solidFill>
              </a:rPr>
              <a:t>dy</a:t>
            </a:r>
            <a:r>
              <a:rPr lang="en-US" sz="1600" dirty="0">
                <a:solidFill>
                  <a:srgbClr val="FF0000"/>
                </a:solidFill>
              </a:rPr>
              <a:t> &lt;= R*R;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627733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cầm</a:t>
            </a:r>
            <a:r>
              <a:rPr lang="en-US" dirty="0"/>
              <a:t> </a:t>
            </a:r>
            <a:r>
              <a:rPr lang="en-US" dirty="0" err="1"/>
              <a:t>canh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canh</a:t>
            </a:r>
            <a:r>
              <a:rPr lang="en-US" dirty="0"/>
              <a:t> </a:t>
            </a:r>
            <a:r>
              <a:rPr lang="en-US" dirty="0" err="1"/>
              <a:t>chừng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ngưng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(hay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)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Tìm</a:t>
            </a:r>
            <a:r>
              <a:rPr lang="en-US" dirty="0"/>
              <a:t> x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ngưng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nữa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124200"/>
            <a:ext cx="37369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Search 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x,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a[],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n)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{ 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i;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   	for (i=0;i&lt;</a:t>
            </a:r>
            <a:r>
              <a:rPr lang="en-US" dirty="0" err="1">
                <a:solidFill>
                  <a:srgbClr val="0070C0"/>
                </a:solidFill>
              </a:rPr>
              <a:t>n;i</a:t>
            </a:r>
            <a:r>
              <a:rPr lang="en-US" dirty="0">
                <a:solidFill>
                  <a:srgbClr val="0070C0"/>
                </a:solidFill>
              </a:rPr>
              <a:t>++) 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		if (x==a[i]) 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			</a:t>
            </a:r>
            <a:r>
              <a:rPr lang="en-US" u="sng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70C0"/>
                </a:solidFill>
              </a:rPr>
              <a:t> i;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   	return -1;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47768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r>
              <a:rPr lang="vi-VN" dirty="0"/>
              <a:t>Sử dụng giải thuật đệ quy làm tăng chi phí gọi và trả về từ hàm.</a:t>
            </a:r>
            <a:endParaRPr lang="en-US" dirty="0"/>
          </a:p>
          <a:p>
            <a:r>
              <a:rPr lang="vi-VN" dirty="0"/>
              <a:t>Tốn thêm nhiều bộ nhớ.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2438400"/>
            <a:ext cx="34227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long </a:t>
            </a:r>
            <a:r>
              <a:rPr lang="en-US" dirty="0" err="1">
                <a:solidFill>
                  <a:srgbClr val="FF0000"/>
                </a:solidFill>
              </a:rPr>
              <a:t>Tinh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x)</a:t>
            </a:r>
          </a:p>
          <a:p>
            <a:r>
              <a:rPr lang="en-US" dirty="0">
                <a:solidFill>
                  <a:srgbClr val="FF0000"/>
                </a:solidFill>
              </a:rPr>
              <a:t>{ </a:t>
            </a:r>
          </a:p>
          <a:p>
            <a:r>
              <a:rPr lang="en-US" dirty="0">
                <a:solidFill>
                  <a:srgbClr val="FF0000"/>
                </a:solidFill>
              </a:rPr>
              <a:t>	long </a:t>
            </a:r>
            <a:r>
              <a:rPr lang="en-US" dirty="0" err="1">
                <a:solidFill>
                  <a:srgbClr val="FF0000"/>
                </a:solidFill>
              </a:rPr>
              <a:t>kq</a:t>
            </a:r>
            <a:r>
              <a:rPr lang="en-US" dirty="0">
                <a:solidFill>
                  <a:srgbClr val="FF0000"/>
                </a:solidFill>
              </a:rPr>
              <a:t> = 0;</a:t>
            </a:r>
          </a:p>
          <a:p>
            <a:r>
              <a:rPr lang="en-US" dirty="0">
                <a:solidFill>
                  <a:srgbClr val="FF0000"/>
                </a:solidFill>
              </a:rPr>
              <a:t>	for 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i = 1; i&lt;=x ; i++)</a:t>
            </a:r>
          </a:p>
          <a:p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err="1">
                <a:solidFill>
                  <a:srgbClr val="FF0000"/>
                </a:solidFill>
              </a:rPr>
              <a:t>kq</a:t>
            </a:r>
            <a:r>
              <a:rPr lang="en-US" dirty="0">
                <a:solidFill>
                  <a:srgbClr val="FF0000"/>
                </a:solidFill>
              </a:rPr>
              <a:t> += i;</a:t>
            </a:r>
          </a:p>
          <a:p>
            <a:r>
              <a:rPr lang="en-US" dirty="0">
                <a:solidFill>
                  <a:srgbClr val="FF0000"/>
                </a:solidFill>
              </a:rPr>
              <a:t>	return </a:t>
            </a:r>
            <a:r>
              <a:rPr lang="en-US" dirty="0" err="1">
                <a:solidFill>
                  <a:srgbClr val="FF0000"/>
                </a:solidFill>
              </a:rPr>
              <a:t>kq</a:t>
            </a:r>
            <a:r>
              <a:rPr lang="en-US" dirty="0">
                <a:solidFill>
                  <a:srgbClr val="FF0000"/>
                </a:solidFill>
              </a:rPr>
              <a:t>;	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0" y="2438400"/>
            <a:ext cx="48013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long </a:t>
            </a:r>
            <a:r>
              <a:rPr lang="en-US" dirty="0" err="1">
                <a:solidFill>
                  <a:srgbClr val="0070C0"/>
                </a:solidFill>
              </a:rPr>
              <a:t>TinhDeQuy</a:t>
            </a:r>
            <a:r>
              <a:rPr lang="en-US" dirty="0">
                <a:solidFill>
                  <a:srgbClr val="0070C0"/>
                </a:solidFill>
              </a:rPr>
              <a:t> 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x)</a:t>
            </a:r>
          </a:p>
          <a:p>
            <a:r>
              <a:rPr lang="en-US" dirty="0">
                <a:solidFill>
                  <a:srgbClr val="0070C0"/>
                </a:solidFill>
              </a:rPr>
              <a:t>{</a:t>
            </a:r>
          </a:p>
          <a:p>
            <a:r>
              <a:rPr lang="en-US" dirty="0">
                <a:solidFill>
                  <a:srgbClr val="0070C0"/>
                </a:solidFill>
              </a:rPr>
              <a:t>	if (x == 1) </a:t>
            </a:r>
          </a:p>
          <a:p>
            <a:r>
              <a:rPr lang="en-US" dirty="0">
                <a:solidFill>
                  <a:srgbClr val="0070C0"/>
                </a:solidFill>
              </a:rPr>
              <a:t>		return 1;</a:t>
            </a:r>
          </a:p>
          <a:p>
            <a:r>
              <a:rPr lang="en-US" dirty="0">
                <a:solidFill>
                  <a:srgbClr val="0070C0"/>
                </a:solidFill>
              </a:rPr>
              <a:t>	else</a:t>
            </a:r>
          </a:p>
          <a:p>
            <a:r>
              <a:rPr lang="en-US" dirty="0">
                <a:solidFill>
                  <a:srgbClr val="0070C0"/>
                </a:solidFill>
              </a:rPr>
              <a:t>		return x + </a:t>
            </a:r>
            <a:r>
              <a:rPr lang="en-US" dirty="0" err="1">
                <a:solidFill>
                  <a:srgbClr val="0070C0"/>
                </a:solidFill>
              </a:rPr>
              <a:t>TinhDeQuy</a:t>
            </a:r>
            <a:r>
              <a:rPr lang="en-US" dirty="0">
                <a:solidFill>
                  <a:srgbClr val="0070C0"/>
                </a:solidFill>
              </a:rPr>
              <a:t>(x-1);	</a:t>
            </a:r>
          </a:p>
          <a:p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29101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585D2BEE405249BDEA80142C262AC3" ma:contentTypeVersion="0" ma:contentTypeDescription="Create a new document." ma:contentTypeScope="" ma:versionID="75e947f97e50200906d44e8a1c57662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D02C80-53B7-47AA-8650-D1ECCF20A3C0}"/>
</file>

<file path=customXml/itemProps2.xml><?xml version="1.0" encoding="utf-8"?>
<ds:datastoreItem xmlns:ds="http://schemas.openxmlformats.org/officeDocument/2006/customXml" ds:itemID="{9F31FEE7-3904-4F9A-A404-3A61DA5D2FFC}"/>
</file>

<file path=customXml/itemProps3.xml><?xml version="1.0" encoding="utf-8"?>
<ds:datastoreItem xmlns:ds="http://schemas.openxmlformats.org/officeDocument/2006/customXml" ds:itemID="{DA792991-E2AE-4B49-AC69-EF13A7383FD7}"/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1940</TotalTime>
  <Words>818</Words>
  <Application>Microsoft Office PowerPoint</Application>
  <PresentationFormat>On-screen Show (4:3)</PresentationFormat>
  <Paragraphs>123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Wingdings</vt:lpstr>
      <vt:lpstr>OK1</vt:lpstr>
      <vt:lpstr>CẢI TIẾN GIẢI THUẬT</vt:lpstr>
      <vt:lpstr>Nội dung</vt:lpstr>
      <vt:lpstr>Thêm thành viên trong cấu trúc</vt:lpstr>
      <vt:lpstr>Thêm thành viên trong cấu trúc</vt:lpstr>
      <vt:lpstr>Khởi tạo dữ liệu lúc biên dịch</vt:lpstr>
      <vt:lpstr>Khởi tạo dữ liệu lúc biên dịch</vt:lpstr>
      <vt:lpstr>Kiểm tra đơn giản</vt:lpstr>
      <vt:lpstr>Kỹ thuật cầm canh</vt:lpstr>
      <vt:lpstr>Tránh dùng các giải thuật đệ quy</vt:lpstr>
      <vt:lpstr>Loại bỏ kiểm tra giá trị 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Hoa Le</cp:lastModifiedBy>
  <cp:revision>156</cp:revision>
  <dcterms:created xsi:type="dcterms:W3CDTF">2016-11-10T08:19:54Z</dcterms:created>
  <dcterms:modified xsi:type="dcterms:W3CDTF">2022-06-06T05:52:31Z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0x01010061585D2BEE405249BDEA80142C262AC3</vt:lpwstr>
  </property>
</Properties>
</file>