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67" r:id="rId6"/>
    <p:sldId id="260" r:id="rId7"/>
    <p:sldId id="258" r:id="rId8"/>
    <p:sldId id="257" r:id="rId9"/>
    <p:sldId id="262" r:id="rId10"/>
    <p:sldId id="261" r:id="rId11"/>
    <p:sldId id="263" r:id="rId12"/>
    <p:sldId id="272" r:id="rId13"/>
    <p:sldId id="270" r:id="rId14"/>
    <p:sldId id="271"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295E"/>
    <a:srgbClr val="A6A6A6"/>
    <a:srgbClr val="404040"/>
    <a:srgbClr val="7F7F7F"/>
    <a:srgbClr val="BFBFBF"/>
    <a:srgbClr val="F2F2F2"/>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85009" autoAdjust="0"/>
  </p:normalViewPr>
  <p:slideViewPr>
    <p:cSldViewPr snapToGrid="0" showGuides="1">
      <p:cViewPr varScale="1">
        <p:scale>
          <a:sx n="69" d="100"/>
          <a:sy n="69" d="100"/>
        </p:scale>
        <p:origin x="926" y="62"/>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bar"/>
        <c:grouping val="clustered"/>
        <c:varyColors val="0"/>
        <c:ser>
          <c:idx val="0"/>
          <c:order val="0"/>
          <c:tx>
            <c:strRef>
              <c:f>Sheet1!$B$1</c:f>
              <c:strCache>
                <c:ptCount val="1"/>
                <c:pt idx="0">
                  <c:v>#Reactions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Animals</c:v>
                </c:pt>
                <c:pt idx="1">
                  <c:v>Science</c:v>
                </c:pt>
                <c:pt idx="2">
                  <c:v>Healthy Eating</c:v>
                </c:pt>
                <c:pt idx="3">
                  <c:v>Food</c:v>
                </c:pt>
                <c:pt idx="4">
                  <c:v>Technology</c:v>
                </c:pt>
                <c:pt idx="5">
                  <c:v>Culture</c:v>
                </c:pt>
              </c:strCache>
            </c:strRef>
          </c:cat>
          <c:val>
            <c:numRef>
              <c:f>Sheet1!$B$2:$B$7</c:f>
              <c:numCache>
                <c:formatCode>General</c:formatCode>
                <c:ptCount val="6"/>
                <c:pt idx="0">
                  <c:v>1897</c:v>
                </c:pt>
                <c:pt idx="1">
                  <c:v>1796</c:v>
                </c:pt>
                <c:pt idx="2">
                  <c:v>1717</c:v>
                </c:pt>
                <c:pt idx="3">
                  <c:v>1699</c:v>
                </c:pt>
                <c:pt idx="4">
                  <c:v>1698</c:v>
                </c:pt>
                <c:pt idx="5">
                  <c:v>1676</c:v>
                </c:pt>
              </c:numCache>
            </c:numRef>
          </c:val>
          <c:extLst>
            <c:ext xmlns:c16="http://schemas.microsoft.com/office/drawing/2014/chart" uri="{C3380CC4-5D6E-409C-BE32-E72D297353CC}">
              <c16:uniqueId val="{00000000-53D0-4211-AA0C-C3E7B74F87A7}"/>
            </c:ext>
          </c:extLst>
        </c:ser>
        <c:ser>
          <c:idx val="1"/>
          <c:order val="1"/>
          <c:tx>
            <c:strRef>
              <c:f>Sheet1!#REF!</c:f>
              <c:strCache>
                <c:ptCount val="1"/>
                <c:pt idx="0">
                  <c:v>#REF!</c:v>
                </c:pt>
              </c:strCache>
            </c:strRef>
          </c:tx>
          <c:spPr>
            <a:solidFill>
              <a:schemeClr val="dk1">
                <a:tint val="55000"/>
              </a:schemeClr>
            </a:solidFill>
            <a:ln>
              <a:noFill/>
            </a:ln>
            <a:effectLst/>
          </c:spPr>
          <c:invertIfNegative val="0"/>
          <c:dLbls>
            <c:delete val="1"/>
          </c:dLbls>
          <c:cat>
            <c:strRef>
              <c:f>Sheet1!$A$2:$A$7</c:f>
              <c:strCache>
                <c:ptCount val="6"/>
                <c:pt idx="0">
                  <c:v>Animals</c:v>
                </c:pt>
                <c:pt idx="1">
                  <c:v>Science</c:v>
                </c:pt>
                <c:pt idx="2">
                  <c:v>Healthy Eating</c:v>
                </c:pt>
                <c:pt idx="3">
                  <c:v>Food</c:v>
                </c:pt>
                <c:pt idx="4">
                  <c:v>Technology</c:v>
                </c:pt>
                <c:pt idx="5">
                  <c:v>Culture</c:v>
                </c:pt>
              </c:strCache>
            </c:strRef>
          </c:cat>
          <c:val>
            <c:numRef>
              <c:f>Sheet1!#REF!</c:f>
              <c:numCache>
                <c:formatCode>General</c:formatCode>
                <c:ptCount val="1"/>
                <c:pt idx="0">
                  <c:v>1</c:v>
                </c:pt>
              </c:numCache>
            </c:numRef>
          </c:val>
          <c:extLst>
            <c:ext xmlns:c16="http://schemas.microsoft.com/office/drawing/2014/chart" uri="{C3380CC4-5D6E-409C-BE32-E72D297353CC}">
              <c16:uniqueId val="{00000001-53D0-4211-AA0C-C3E7B74F87A7}"/>
            </c:ext>
          </c:extLst>
        </c:ser>
        <c:dLbls>
          <c:showLegendKey val="0"/>
          <c:showVal val="1"/>
          <c:showCatName val="0"/>
          <c:showSerName val="0"/>
          <c:showPercent val="0"/>
          <c:showBubbleSize val="0"/>
        </c:dLbls>
        <c:gapWidth val="75"/>
        <c:axId val="799105304"/>
        <c:axId val="799112752"/>
      </c:barChart>
      <c:catAx>
        <c:axId val="799105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12752"/>
        <c:crosses val="autoZero"/>
        <c:auto val="1"/>
        <c:lblAlgn val="ctr"/>
        <c:lblOffset val="100"/>
        <c:noMultiLvlLbl val="1"/>
      </c:catAx>
      <c:valAx>
        <c:axId val="7991127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5304"/>
        <c:crosses val="autoZero"/>
        <c:crossBetween val="between"/>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lineChart>
        <c:grouping val="standard"/>
        <c:varyColors val="0"/>
        <c:ser>
          <c:idx val="0"/>
          <c:order val="0"/>
          <c:tx>
            <c:strRef>
              <c:f>Sheet1!$B$1</c:f>
              <c:strCache>
                <c:ptCount val="1"/>
                <c:pt idx="0">
                  <c:v>#Reactions</c:v>
                </c:pt>
              </c:strCache>
            </c:strRef>
          </c:tx>
          <c:spPr>
            <a:ln w="28575" cap="rnd">
              <a:solidFill>
                <a:schemeClr val="dk1">
                  <a:tint val="88500"/>
                </a:schemeClr>
              </a:solidFill>
              <a:round/>
            </a:ln>
            <a:effectLst/>
          </c:spPr>
          <c:marker>
            <c:symbol val="none"/>
          </c:marker>
          <c:dPt>
            <c:idx val="0"/>
            <c:marker>
              <c:symbol val="none"/>
            </c:marker>
            <c:bubble3D val="0"/>
            <c:spPr>
              <a:ln w="28575" cap="rnd">
                <a:solidFill>
                  <a:schemeClr val="dk1">
                    <a:tint val="88500"/>
                  </a:schemeClr>
                </a:solidFill>
                <a:round/>
              </a:ln>
              <a:effectLst/>
            </c:spPr>
            <c:extLst>
              <c:ext xmlns:c16="http://schemas.microsoft.com/office/drawing/2014/chart" uri="{C3380CC4-5D6E-409C-BE32-E72D297353CC}">
                <c16:uniqueId val="{00000001-CB4F-4C60-BFE1-0CC7B2CE5587}"/>
              </c:ext>
            </c:extLst>
          </c:dPt>
          <c:dPt>
            <c:idx val="1"/>
            <c:marker>
              <c:symbol val="none"/>
            </c:marker>
            <c:bubble3D val="0"/>
            <c:extLst>
              <c:ext xmlns:c16="http://schemas.microsoft.com/office/drawing/2014/chart" uri="{C3380CC4-5D6E-409C-BE32-E72D297353CC}">
                <c16:uniqueId val="{00000003-CB4F-4C60-BFE1-0CC7B2CE5587}"/>
              </c:ext>
            </c:extLst>
          </c:dPt>
          <c:dPt>
            <c:idx val="2"/>
            <c:marker>
              <c:symbol val="none"/>
            </c:marker>
            <c:bubble3D val="0"/>
            <c:extLst>
              <c:ext xmlns:c16="http://schemas.microsoft.com/office/drawing/2014/chart" uri="{C3380CC4-5D6E-409C-BE32-E72D297353CC}">
                <c16:uniqueId val="{00000005-CB4F-4C60-BFE1-0CC7B2CE5587}"/>
              </c:ext>
            </c:extLst>
          </c:dPt>
          <c:dPt>
            <c:idx val="3"/>
            <c:marker>
              <c:symbol val="none"/>
            </c:marker>
            <c:bubble3D val="0"/>
            <c:extLst>
              <c:ext xmlns:c16="http://schemas.microsoft.com/office/drawing/2014/chart" uri="{C3380CC4-5D6E-409C-BE32-E72D297353CC}">
                <c16:uniqueId val="{00000007-CB4F-4C60-BFE1-0CC7B2CE5587}"/>
              </c:ext>
            </c:extLst>
          </c:dPt>
          <c:dPt>
            <c:idx val="4"/>
            <c:marker>
              <c:symbol val="none"/>
            </c:marker>
            <c:bubble3D val="0"/>
            <c:extLst>
              <c:ext xmlns:c16="http://schemas.microsoft.com/office/drawing/2014/chart" uri="{C3380CC4-5D6E-409C-BE32-E72D297353CC}">
                <c16:uniqueId val="{00000009-CB4F-4C60-BFE1-0CC7B2CE5587}"/>
              </c:ext>
            </c:extLst>
          </c:dPt>
          <c:dPt>
            <c:idx val="5"/>
            <c:marker>
              <c:symbol val="none"/>
            </c:marker>
            <c:bubble3D val="0"/>
            <c:extLst>
              <c:ext xmlns:c16="http://schemas.microsoft.com/office/drawing/2014/chart" uri="{C3380CC4-5D6E-409C-BE32-E72D297353CC}">
                <c16:uniqueId val="{0000000B-CB4F-4C60-BFE1-0CC7B2CE5587}"/>
              </c:ext>
            </c:extLst>
          </c:dPt>
          <c:dPt>
            <c:idx val="6"/>
            <c:marker>
              <c:symbol val="none"/>
            </c:marker>
            <c:bubble3D val="0"/>
            <c:extLst>
              <c:ext xmlns:c16="http://schemas.microsoft.com/office/drawing/2014/chart" uri="{C3380CC4-5D6E-409C-BE32-E72D297353CC}">
                <c16:uniqueId val="{0000000D-CB4F-4C60-BFE1-0CC7B2CE5587}"/>
              </c:ext>
            </c:extLst>
          </c:dPt>
          <c:dPt>
            <c:idx val="7"/>
            <c:marker>
              <c:symbol val="none"/>
            </c:marker>
            <c:bubble3D val="0"/>
            <c:extLst>
              <c:ext xmlns:c16="http://schemas.microsoft.com/office/drawing/2014/chart" uri="{C3380CC4-5D6E-409C-BE32-E72D297353CC}">
                <c16:uniqueId val="{0000000F-CB4F-4C60-BFE1-0CC7B2CE5587}"/>
              </c:ext>
            </c:extLst>
          </c:dPt>
          <c:dPt>
            <c:idx val="8"/>
            <c:marker>
              <c:symbol val="none"/>
            </c:marker>
            <c:bubble3D val="0"/>
            <c:extLst>
              <c:ext xmlns:c16="http://schemas.microsoft.com/office/drawing/2014/chart" uri="{C3380CC4-5D6E-409C-BE32-E72D297353CC}">
                <c16:uniqueId val="{00000011-CB4F-4C60-BFE1-0CC7B2CE5587}"/>
              </c:ext>
            </c:extLst>
          </c:dPt>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2126</c:v>
                </c:pt>
                <c:pt idx="1">
                  <c:v>1914</c:v>
                </c:pt>
                <c:pt idx="2">
                  <c:v>2012</c:v>
                </c:pt>
                <c:pt idx="3">
                  <c:v>1974</c:v>
                </c:pt>
                <c:pt idx="4">
                  <c:v>2138</c:v>
                </c:pt>
                <c:pt idx="5">
                  <c:v>2021</c:v>
                </c:pt>
                <c:pt idx="6">
                  <c:v>2070</c:v>
                </c:pt>
                <c:pt idx="7">
                  <c:v>2114</c:v>
                </c:pt>
                <c:pt idx="8">
                  <c:v>2022</c:v>
                </c:pt>
                <c:pt idx="9">
                  <c:v>2056</c:v>
                </c:pt>
                <c:pt idx="10">
                  <c:v>2034</c:v>
                </c:pt>
                <c:pt idx="11">
                  <c:v>2092</c:v>
                </c:pt>
              </c:numCache>
            </c:numRef>
          </c:val>
          <c:smooth val="0"/>
          <c:extLst>
            <c:ext xmlns:c16="http://schemas.microsoft.com/office/drawing/2014/chart" uri="{C3380CC4-5D6E-409C-BE32-E72D297353CC}">
              <c16:uniqueId val="{00000012-CB4F-4C60-BFE1-0CC7B2CE5587}"/>
            </c:ext>
          </c:extLst>
        </c:ser>
        <c:dLbls>
          <c:showLegendKey val="0"/>
          <c:showVal val="0"/>
          <c:showCatName val="0"/>
          <c:showSerName val="0"/>
          <c:showPercent val="0"/>
          <c:showBubbleSize val="0"/>
        </c:dLbls>
        <c:marker val="1"/>
        <c:smooth val="0"/>
        <c:axId val="799104128"/>
        <c:axId val="799104520"/>
      </c:lineChart>
      <c:lineChart>
        <c:grouping val="standard"/>
        <c:varyColors val="0"/>
        <c:ser>
          <c:idx val="1"/>
          <c:order val="1"/>
          <c:tx>
            <c:strRef>
              <c:f>Sheet1!$C$1</c:f>
              <c:strCache>
                <c:ptCount val="1"/>
                <c:pt idx="0">
                  <c:v>#Posts</c:v>
                </c:pt>
              </c:strCache>
            </c:strRef>
          </c:tx>
          <c:spPr>
            <a:ln w="28575" cap="rnd">
              <a:solidFill>
                <a:schemeClr val="dk1">
                  <a:tint val="55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781</c:v>
                </c:pt>
                <c:pt idx="1">
                  <c:v>755</c:v>
                </c:pt>
                <c:pt idx="2">
                  <c:v>753</c:v>
                </c:pt>
                <c:pt idx="3">
                  <c:v>736</c:v>
                </c:pt>
                <c:pt idx="4">
                  <c:v>759</c:v>
                </c:pt>
                <c:pt idx="5">
                  <c:v>762</c:v>
                </c:pt>
                <c:pt idx="6">
                  <c:v>778</c:v>
                </c:pt>
                <c:pt idx="7">
                  <c:v>773</c:v>
                </c:pt>
                <c:pt idx="8">
                  <c:v>754</c:v>
                </c:pt>
                <c:pt idx="9">
                  <c:v>771</c:v>
                </c:pt>
                <c:pt idx="10">
                  <c:v>768</c:v>
                </c:pt>
                <c:pt idx="11">
                  <c:v>756</c:v>
                </c:pt>
              </c:numCache>
            </c:numRef>
          </c:val>
          <c:smooth val="0"/>
          <c:extLst>
            <c:ext xmlns:c16="http://schemas.microsoft.com/office/drawing/2014/chart" uri="{C3380CC4-5D6E-409C-BE32-E72D297353CC}">
              <c16:uniqueId val="{00000012-0B3E-459A-88E5-8316EF667C98}"/>
            </c:ext>
          </c:extLst>
        </c:ser>
        <c:dLbls>
          <c:showLegendKey val="0"/>
          <c:showVal val="0"/>
          <c:showCatName val="0"/>
          <c:showSerName val="0"/>
          <c:showPercent val="0"/>
          <c:showBubbleSize val="0"/>
        </c:dLbls>
        <c:marker val="1"/>
        <c:smooth val="0"/>
        <c:axId val="796518575"/>
        <c:axId val="796527727"/>
      </c:lineChart>
      <c:catAx>
        <c:axId val="79910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104520"/>
        <c:crosses val="autoZero"/>
        <c:auto val="1"/>
        <c:lblAlgn val="ctr"/>
        <c:lblOffset val="100"/>
        <c:noMultiLvlLbl val="0"/>
      </c:catAx>
      <c:valAx>
        <c:axId val="7991045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104128"/>
        <c:crosses val="autoZero"/>
        <c:crossBetween val="between"/>
      </c:valAx>
      <c:valAx>
        <c:axId val="79652772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6518575"/>
        <c:crosses val="max"/>
        <c:crossBetween val="between"/>
      </c:valAx>
      <c:catAx>
        <c:axId val="796518575"/>
        <c:scaling>
          <c:orientation val="minMax"/>
        </c:scaling>
        <c:delete val="1"/>
        <c:axPos val="b"/>
        <c:numFmt formatCode="General" sourceLinked="1"/>
        <c:majorTickMark val="out"/>
        <c:minorTickMark val="none"/>
        <c:tickLblPos val="nextTo"/>
        <c:crossAx val="796527727"/>
        <c:crosses val="autoZero"/>
        <c:auto val="1"/>
        <c:lblAlgn val="ctr"/>
        <c:lblOffset val="100"/>
        <c:noMultiLvlLbl val="0"/>
      </c:catAx>
      <c:spPr>
        <a:noFill/>
        <a:ln cap="rnd">
          <a:noFill/>
        </a:ln>
        <a:effectLst>
          <a:softEdge rad="0"/>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Animals</c:v>
                </c:pt>
              </c:strCache>
            </c:strRef>
          </c:tx>
          <c:spPr>
            <a:solidFill>
              <a:srgbClr val="7F7F7F"/>
            </a:solidFill>
            <a:ln>
              <a:noFill/>
            </a:ln>
            <a:effectLst/>
          </c:spPr>
          <c:invertIfNegative val="0"/>
          <c:dPt>
            <c:idx val="0"/>
            <c:invertIfNegative val="0"/>
            <c:bubble3D val="0"/>
            <c:spPr>
              <a:solidFill>
                <a:srgbClr val="CE295E"/>
              </a:solidFill>
              <a:ln>
                <a:noFill/>
              </a:ln>
              <a:effectLst/>
            </c:spPr>
            <c:extLst>
              <c:ext xmlns:c16="http://schemas.microsoft.com/office/drawing/2014/chart" uri="{C3380CC4-5D6E-409C-BE32-E72D297353CC}">
                <c16:uniqueId val="{00000002-4626-46B5-A37A-AE86F57A415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74965</c:v>
                </c:pt>
              </c:numCache>
            </c:numRef>
          </c:val>
          <c:extLst>
            <c:ext xmlns:c16="http://schemas.microsoft.com/office/drawing/2014/chart" uri="{C3380CC4-5D6E-409C-BE32-E72D297353CC}">
              <c16:uniqueId val="{00000000-6C15-4FB2-9A47-7A8B2E07B7A1}"/>
            </c:ext>
          </c:extLst>
        </c:ser>
        <c:ser>
          <c:idx val="1"/>
          <c:order val="1"/>
          <c:tx>
            <c:strRef>
              <c:f>Sheet1!$C$1</c:f>
              <c:strCache>
                <c:ptCount val="1"/>
                <c:pt idx="0">
                  <c:v>Science</c:v>
                </c:pt>
              </c:strCache>
            </c:strRef>
          </c:tx>
          <c:spPr>
            <a:solidFill>
              <a:srgbClr val="404040"/>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71168</c:v>
                </c:pt>
              </c:numCache>
            </c:numRef>
          </c:val>
          <c:extLst>
            <c:ext xmlns:c16="http://schemas.microsoft.com/office/drawing/2014/chart" uri="{C3380CC4-5D6E-409C-BE32-E72D297353CC}">
              <c16:uniqueId val="{00000001-6C15-4FB2-9A47-7A8B2E07B7A1}"/>
            </c:ext>
          </c:extLst>
        </c:ser>
        <c:ser>
          <c:idx val="2"/>
          <c:order val="2"/>
          <c:tx>
            <c:strRef>
              <c:f>Sheet1!$D$1</c:f>
              <c:strCache>
                <c:ptCount val="1"/>
                <c:pt idx="0">
                  <c:v>Healthy Eating</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69339</c:v>
                </c:pt>
              </c:numCache>
            </c:numRef>
          </c:val>
          <c:extLst>
            <c:ext xmlns:c16="http://schemas.microsoft.com/office/drawing/2014/chart" uri="{C3380CC4-5D6E-409C-BE32-E72D297353CC}">
              <c16:uniqueId val="{00000002-6C15-4FB2-9A47-7A8B2E07B7A1}"/>
            </c:ext>
          </c:extLst>
        </c:ser>
        <c:ser>
          <c:idx val="3"/>
          <c:order val="3"/>
          <c:tx>
            <c:strRef>
              <c:f>Sheet1!$E$1</c:f>
              <c:strCache>
                <c:ptCount val="1"/>
                <c:pt idx="0">
                  <c:v>Technology</c:v>
                </c:pt>
              </c:strCache>
            </c:strRef>
          </c:tx>
          <c:spPr>
            <a:solidFill>
              <a:srgbClr val="7F7F7F"/>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68738</c:v>
                </c:pt>
              </c:numCache>
            </c:numRef>
          </c:val>
          <c:extLst>
            <c:ext xmlns:c16="http://schemas.microsoft.com/office/drawing/2014/chart" uri="{C3380CC4-5D6E-409C-BE32-E72D297353CC}">
              <c16:uniqueId val="{00000000-4626-46B5-A37A-AE86F57A4150}"/>
            </c:ext>
          </c:extLst>
        </c:ser>
        <c:ser>
          <c:idx val="4"/>
          <c:order val="4"/>
          <c:tx>
            <c:strRef>
              <c:f>Sheet1!$F$1</c:f>
              <c:strCache>
                <c:ptCount val="1"/>
                <c:pt idx="0">
                  <c:v>Food</c:v>
                </c:pt>
              </c:strCache>
            </c:strRef>
          </c:tx>
          <c:spPr>
            <a:solidFill>
              <a:srgbClr val="A6A6A6"/>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66676</c:v>
                </c:pt>
              </c:numCache>
            </c:numRef>
          </c:val>
          <c:extLst>
            <c:ext xmlns:c16="http://schemas.microsoft.com/office/drawing/2014/chart" uri="{C3380CC4-5D6E-409C-BE32-E72D297353CC}">
              <c16:uniqueId val="{00000001-4626-46B5-A37A-AE86F57A4150}"/>
            </c:ext>
          </c:extLst>
        </c:ser>
        <c:dLbls>
          <c:dLblPos val="inEnd"/>
          <c:showLegendKey val="0"/>
          <c:showVal val="1"/>
          <c:showCatName val="0"/>
          <c:showSerName val="0"/>
          <c:showPercent val="0"/>
          <c:showBubbleSize val="0"/>
        </c:dLbls>
        <c:gapWidth val="100"/>
        <c:axId val="799106480"/>
        <c:axId val="799110008"/>
      </c:barChart>
      <c:catAx>
        <c:axId val="799106480"/>
        <c:scaling>
          <c:orientation val="minMax"/>
        </c:scaling>
        <c:delete val="1"/>
        <c:axPos val="l"/>
        <c:numFmt formatCode="General" sourceLinked="1"/>
        <c:majorTickMark val="none"/>
        <c:minorTickMark val="none"/>
        <c:tickLblPos val="nextTo"/>
        <c:crossAx val="799110008"/>
        <c:crosses val="autoZero"/>
        <c:auto val="1"/>
        <c:lblAlgn val="ctr"/>
        <c:lblOffset val="100"/>
        <c:noMultiLvlLbl val="0"/>
      </c:catAx>
      <c:valAx>
        <c:axId val="799110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6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571369963611816E-2"/>
          <c:y val="7.2061086342799285E-2"/>
          <c:w val="0.95195927577146711"/>
          <c:h val="0.92793891365720071"/>
        </c:manualLayout>
      </c:layout>
      <c:pie3DChart>
        <c:varyColors val="1"/>
        <c:ser>
          <c:idx val="0"/>
          <c:order val="0"/>
          <c:tx>
            <c:strRef>
              <c:f>Sheet1!$B$1</c:f>
              <c:strCache>
                <c:ptCount val="1"/>
                <c:pt idx="0">
                  <c:v>Sales</c:v>
                </c:pt>
              </c:strCache>
            </c:strRef>
          </c:tx>
          <c:spPr>
            <a:solidFill>
              <a:srgbClr val="7F7F7F"/>
            </a:solidFill>
            <a:scene3d>
              <a:camera prst="orthographicFront"/>
              <a:lightRig rig="threePt" dir="t"/>
            </a:scene3d>
            <a:sp3d>
              <a:bevelT w="508000" h="508000"/>
              <a:contourClr>
                <a:srgbClr val="000000"/>
              </a:contourClr>
            </a:sp3d>
          </c:spPr>
          <c:dPt>
            <c:idx val="0"/>
            <c:bubble3D val="0"/>
            <c:explosion val="6"/>
            <c:spPr>
              <a:solidFill>
                <a:srgbClr val="CE295E"/>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1-4D95-4723-9A90-04CF9DB6E170}"/>
              </c:ext>
            </c:extLst>
          </c:dPt>
          <c:dPt>
            <c:idx val="1"/>
            <c:bubble3D val="0"/>
            <c:explosion val="9"/>
            <c:spPr>
              <a:solidFill>
                <a:srgbClr val="404040"/>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4-4D95-4723-9A90-04CF9DB6E170}"/>
              </c:ext>
            </c:extLst>
          </c:dPt>
          <c:dPt>
            <c:idx val="2"/>
            <c:bubble3D val="0"/>
            <c:explosion val="13"/>
            <c:spPr>
              <a:solidFill>
                <a:srgbClr val="A6A6A6"/>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3-4D95-4723-9A90-04CF9DB6E170}"/>
              </c:ext>
            </c:extLst>
          </c:dPt>
          <c:cat>
            <c:strRef>
              <c:f>Sheet1!$A$2:$A$4</c:f>
              <c:strCache>
                <c:ptCount val="3"/>
                <c:pt idx="0">
                  <c:v>Positive</c:v>
                </c:pt>
                <c:pt idx="1">
                  <c:v>Negative</c:v>
                </c:pt>
                <c:pt idx="2">
                  <c:v>Neutral</c:v>
                </c:pt>
              </c:strCache>
            </c:strRef>
          </c:cat>
          <c:val>
            <c:numRef>
              <c:f>Sheet1!$B$2:$B$4</c:f>
              <c:numCache>
                <c:formatCode>0%</c:formatCode>
                <c:ptCount val="3"/>
                <c:pt idx="0">
                  <c:v>0.56189999999999996</c:v>
                </c:pt>
                <c:pt idx="1">
                  <c:v>0.31309999999999999</c:v>
                </c:pt>
                <c:pt idx="2">
                  <c:v>0.125</c:v>
                </c:pt>
              </c:numCache>
            </c:numRef>
          </c:val>
          <c:extLst>
            <c:ext xmlns:c16="http://schemas.microsoft.com/office/drawing/2014/chart" uri="{C3380CC4-5D6E-409C-BE32-E72D297353CC}">
              <c16:uniqueId val="{00000000-4D95-4723-9A90-04CF9DB6E170}"/>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10/6/2022</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10/6/2022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97" b="0" i="0" u="none" strike="noStrike" kern="1200" baseline="0" dirty="0">
              <a:solidFill>
                <a:schemeClr val="bg1"/>
              </a:solidFill>
              <a:latin typeface="+mn-lt"/>
              <a:ea typeface="+mn-ea"/>
              <a:cs typeface="+mn-cs"/>
            </a:endParaRPr>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202612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3173912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411758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chart" Target="../charts/chart3.xml"/><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3483712" y="2842440"/>
            <a:ext cx="5224573" cy="646331"/>
          </a:xfrm>
          <a:prstGeom prst="rect">
            <a:avLst/>
          </a:prstGeom>
          <a:noFill/>
        </p:spPr>
        <p:txBody>
          <a:bodyPr wrap="square" rtlCol="0" anchor="ctr">
            <a:spAutoFit/>
          </a:bodyPr>
          <a:lstStyle/>
          <a:p>
            <a:pPr algn="ctr"/>
            <a:r>
              <a:rPr lang="en-US" sz="3600" dirty="0">
                <a:solidFill>
                  <a:schemeClr val="bg1"/>
                </a:solidFill>
                <a:latin typeface="+mj-lt"/>
              </a:rPr>
              <a:t>ACCENTURE PROJECT</a:t>
            </a:r>
          </a:p>
        </p:txBody>
      </p:sp>
      <p:sp>
        <p:nvSpPr>
          <p:cNvPr id="19" name="TextBox 18">
            <a:extLst>
              <a:ext uri="{FF2B5EF4-FFF2-40B4-BE49-F238E27FC236}">
                <a16:creationId xmlns:a16="http://schemas.microsoft.com/office/drawing/2014/main" id="{3BCC445D-99BF-4BD6-A87A-9AB46C82F7C1}"/>
              </a:ext>
            </a:extLst>
          </p:cNvPr>
          <p:cNvSpPr txBox="1"/>
          <p:nvPr/>
        </p:nvSpPr>
        <p:spPr>
          <a:xfrm>
            <a:off x="3524250" y="3679109"/>
            <a:ext cx="5143500" cy="338554"/>
          </a:xfrm>
          <a:prstGeom prst="rect">
            <a:avLst/>
          </a:prstGeom>
          <a:noFill/>
        </p:spPr>
        <p:txBody>
          <a:bodyPr wrap="square" rtlCol="0" anchor="ctr">
            <a:spAutoFit/>
          </a:bodyPr>
          <a:lstStyle/>
          <a:p>
            <a:pPr algn="ctr"/>
            <a:r>
              <a:rPr lang="en-US" sz="1600" dirty="0">
                <a:solidFill>
                  <a:schemeClr val="bg1"/>
                </a:solidFill>
              </a:rPr>
              <a:t>- PowerPoint Presentation -</a:t>
            </a:r>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7F92-746F-C25B-9BF7-C315550B0C29}"/>
              </a:ext>
            </a:extLst>
          </p:cNvPr>
          <p:cNvSpPr>
            <a:spLocks noGrp="1"/>
          </p:cNvSpPr>
          <p:nvPr>
            <p:ph type="title"/>
          </p:nvPr>
        </p:nvSpPr>
        <p:spPr/>
        <p:txBody>
          <a:bodyPr/>
          <a:lstStyle/>
          <a:p>
            <a:r>
              <a:rPr lang="en-GB" dirty="0"/>
              <a:t>Summary</a:t>
            </a:r>
          </a:p>
        </p:txBody>
      </p:sp>
      <p:sp>
        <p:nvSpPr>
          <p:cNvPr id="3" name="Footer Placeholder 2">
            <a:extLst>
              <a:ext uri="{FF2B5EF4-FFF2-40B4-BE49-F238E27FC236}">
                <a16:creationId xmlns:a16="http://schemas.microsoft.com/office/drawing/2014/main" id="{3904F84C-1F0C-8942-4AB5-B93B13886787}"/>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72FBC0E1-33C2-6A21-7901-4432B4762730}"/>
              </a:ext>
            </a:extLst>
          </p:cNvPr>
          <p:cNvSpPr>
            <a:spLocks noGrp="1"/>
          </p:cNvSpPr>
          <p:nvPr>
            <p:ph type="sldNum" sz="quarter" idx="12"/>
          </p:nvPr>
        </p:nvSpPr>
        <p:spPr/>
        <p:txBody>
          <a:bodyPr/>
          <a:lstStyle/>
          <a:p>
            <a:fld id="{0FD50806-BABF-4915-9689-3B9956D1C75C}" type="slidenum">
              <a:rPr lang="en-US" smtClean="0"/>
              <a:pPr/>
              <a:t>10</a:t>
            </a:fld>
            <a:endParaRPr lang="en-US" dirty="0"/>
          </a:p>
        </p:txBody>
      </p:sp>
      <p:sp>
        <p:nvSpPr>
          <p:cNvPr id="5" name="TextBox 4">
            <a:extLst>
              <a:ext uri="{FF2B5EF4-FFF2-40B4-BE49-F238E27FC236}">
                <a16:creationId xmlns:a16="http://schemas.microsoft.com/office/drawing/2014/main" id="{1A76C1FD-B189-D350-862F-3A5087649AA5}"/>
              </a:ext>
            </a:extLst>
          </p:cNvPr>
          <p:cNvSpPr txBox="1"/>
          <p:nvPr/>
        </p:nvSpPr>
        <p:spPr>
          <a:xfrm>
            <a:off x="646771" y="1416205"/>
            <a:ext cx="11030879" cy="2949205"/>
          </a:xfrm>
          <a:prstGeom prst="rect">
            <a:avLst/>
          </a:prstGeom>
          <a:noFill/>
        </p:spPr>
        <p:txBody>
          <a:bodyPr wrap="square" rtlCol="0">
            <a:spAutoFit/>
          </a:bodyPr>
          <a:lstStyle/>
          <a:p>
            <a:pPr lvl="0">
              <a:lnSpc>
                <a:spcPct val="150000"/>
              </a:lnSpc>
            </a:pPr>
            <a:r>
              <a:rPr lang="en-US" dirty="0"/>
              <a:t>We tackled this task and found the top 5 most popular categories as asked, but we also went one step further.</a:t>
            </a:r>
          </a:p>
          <a:p>
            <a:pPr lvl="0">
              <a:lnSpc>
                <a:spcPct val="150000"/>
              </a:lnSpc>
            </a:pPr>
            <a:endParaRPr lang="en-US" dirty="0"/>
          </a:p>
          <a:p>
            <a:pPr marL="285750" lvl="0" indent="-285750">
              <a:lnSpc>
                <a:spcPct val="150000"/>
              </a:lnSpc>
              <a:buFont typeface="Arial" panose="020B0604020202020204" pitchFamily="34" charset="0"/>
              <a:buChar char="•"/>
            </a:pPr>
            <a:r>
              <a:rPr lang="en-US" dirty="0"/>
              <a:t>Animals and Science are the most popular categories</a:t>
            </a:r>
          </a:p>
          <a:p>
            <a:pPr marL="285750" lvl="0" indent="-285750">
              <a:lnSpc>
                <a:spcPct val="150000"/>
              </a:lnSpc>
              <a:buFont typeface="Arial" panose="020B0604020202020204" pitchFamily="34" charset="0"/>
              <a:buChar char="•"/>
            </a:pPr>
            <a:r>
              <a:rPr lang="en-US" dirty="0"/>
              <a:t>Healthy eating, Technology and Food are next most popular items.</a:t>
            </a:r>
          </a:p>
          <a:p>
            <a:pPr marL="285750" lvl="0" indent="-285750">
              <a:lnSpc>
                <a:spcPct val="150000"/>
              </a:lnSpc>
              <a:buFont typeface="Arial" panose="020B0604020202020204" pitchFamily="34" charset="0"/>
              <a:buChar char="•"/>
            </a:pPr>
            <a:r>
              <a:rPr lang="en-US" dirty="0"/>
              <a:t>As much as this analysis was insightful, we are ready to take it to the next stage and we have the expertise within Accenture to help you realize these kinds of insights in production across your organization and in real time. We would love to help you with this.</a:t>
            </a:r>
          </a:p>
        </p:txBody>
      </p:sp>
    </p:spTree>
    <p:extLst>
      <p:ext uri="{BB962C8B-B14F-4D97-AF65-F5344CB8AC3E}">
        <p14:creationId xmlns:p14="http://schemas.microsoft.com/office/powerpoint/2010/main" val="119721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5BC3B1-67F2-8D75-C75A-EFBAE4C56297}"/>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448D9D66-BB41-8537-E275-49F3A6726951}"/>
              </a:ext>
            </a:extLst>
          </p:cNvPr>
          <p:cNvSpPr>
            <a:spLocks noGrp="1"/>
          </p:cNvSpPr>
          <p:nvPr>
            <p:ph type="sldNum" sz="quarter" idx="12"/>
          </p:nvPr>
        </p:nvSpPr>
        <p:spPr/>
        <p:txBody>
          <a:bodyPr/>
          <a:lstStyle/>
          <a:p>
            <a:fld id="{0FD50806-BABF-4915-9689-3B9956D1C75C}" type="slidenum">
              <a:rPr lang="en-US" smtClean="0"/>
              <a:pPr/>
              <a:t>11</a:t>
            </a:fld>
            <a:endParaRPr lang="en-US" dirty="0"/>
          </a:p>
        </p:txBody>
      </p:sp>
      <p:pic>
        <p:nvPicPr>
          <p:cNvPr id="6" name="Picture 5">
            <a:extLst>
              <a:ext uri="{FF2B5EF4-FFF2-40B4-BE49-F238E27FC236}">
                <a16:creationId xmlns:a16="http://schemas.microsoft.com/office/drawing/2014/main" id="{AE529272-CB6B-B9BE-7C0D-71749DDD8F48}"/>
              </a:ext>
            </a:extLst>
          </p:cNvPr>
          <p:cNvPicPr>
            <a:picLocks noChangeAspect="1"/>
          </p:cNvPicPr>
          <p:nvPr/>
        </p:nvPicPr>
        <p:blipFill>
          <a:blip r:embed="rId3"/>
          <a:stretch>
            <a:fillRect/>
          </a:stretch>
        </p:blipFill>
        <p:spPr>
          <a:xfrm>
            <a:off x="-9084" y="0"/>
            <a:ext cx="12210167" cy="6858000"/>
          </a:xfrm>
          <a:prstGeom prst="rect">
            <a:avLst/>
          </a:prstGeom>
        </p:spPr>
      </p:pic>
    </p:spTree>
    <p:extLst>
      <p:ext uri="{BB962C8B-B14F-4D97-AF65-F5344CB8AC3E}">
        <p14:creationId xmlns:p14="http://schemas.microsoft.com/office/powerpoint/2010/main" val="367932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7F92-746F-C25B-9BF7-C315550B0C29}"/>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3904F84C-1F0C-8942-4AB5-B93B13886787}"/>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72FBC0E1-33C2-6A21-7901-4432B4762730}"/>
              </a:ext>
            </a:extLst>
          </p:cNvPr>
          <p:cNvSpPr>
            <a:spLocks noGrp="1"/>
          </p:cNvSpPr>
          <p:nvPr>
            <p:ph type="sldNum" sz="quarter" idx="12"/>
          </p:nvPr>
        </p:nvSpPr>
        <p:spPr/>
        <p:txBody>
          <a:bodyPr/>
          <a:lstStyle/>
          <a:p>
            <a:fld id="{0FD50806-BABF-4915-9689-3B9956D1C75C}" type="slidenum">
              <a:rPr lang="en-US" smtClean="0"/>
              <a:pPr/>
              <a:t>2</a:t>
            </a:fld>
            <a:endParaRPr lang="en-US" dirty="0"/>
          </a:p>
        </p:txBody>
      </p:sp>
      <p:sp>
        <p:nvSpPr>
          <p:cNvPr id="5" name="TextBox 4">
            <a:extLst>
              <a:ext uri="{FF2B5EF4-FFF2-40B4-BE49-F238E27FC236}">
                <a16:creationId xmlns:a16="http://schemas.microsoft.com/office/drawing/2014/main" id="{1A76C1FD-B189-D350-862F-3A5087649AA5}"/>
              </a:ext>
            </a:extLst>
          </p:cNvPr>
          <p:cNvSpPr txBox="1"/>
          <p:nvPr/>
        </p:nvSpPr>
        <p:spPr>
          <a:xfrm>
            <a:off x="646771" y="1416205"/>
            <a:ext cx="11030879" cy="27760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dirty="0"/>
              <a:t>Project Description</a:t>
            </a:r>
          </a:p>
          <a:p>
            <a:pPr marL="285750" indent="-285750">
              <a:lnSpc>
                <a:spcPct val="200000"/>
              </a:lnSpc>
              <a:buFont typeface="Arial" panose="020B0604020202020204" pitchFamily="34" charset="0"/>
              <a:buChar char="•"/>
            </a:pPr>
            <a:r>
              <a:rPr lang="en-GB" dirty="0"/>
              <a:t>Problem statement</a:t>
            </a:r>
          </a:p>
          <a:p>
            <a:pPr marL="285750" indent="-285750">
              <a:lnSpc>
                <a:spcPct val="200000"/>
              </a:lnSpc>
              <a:buFont typeface="Arial" panose="020B0604020202020204" pitchFamily="34" charset="0"/>
              <a:buChar char="•"/>
            </a:pPr>
            <a:r>
              <a:rPr lang="en-GB" dirty="0"/>
              <a:t>Process</a:t>
            </a:r>
          </a:p>
          <a:p>
            <a:pPr marL="285750" indent="-285750">
              <a:lnSpc>
                <a:spcPct val="200000"/>
              </a:lnSpc>
              <a:buFont typeface="Arial" panose="020B0604020202020204" pitchFamily="34" charset="0"/>
              <a:buChar char="•"/>
            </a:pPr>
            <a:r>
              <a:rPr lang="en-GB" dirty="0"/>
              <a:t>Insights </a:t>
            </a:r>
          </a:p>
          <a:p>
            <a:pPr marL="285750" indent="-285750">
              <a:lnSpc>
                <a:spcPct val="200000"/>
              </a:lnSpc>
              <a:buFont typeface="Arial" panose="020B0604020202020204" pitchFamily="34" charset="0"/>
              <a:buChar char="•"/>
            </a:pPr>
            <a:r>
              <a:rPr lang="en-GB" dirty="0"/>
              <a:t>Summary</a:t>
            </a:r>
          </a:p>
        </p:txBody>
      </p:sp>
    </p:spTree>
    <p:extLst>
      <p:ext uri="{BB962C8B-B14F-4D97-AF65-F5344CB8AC3E}">
        <p14:creationId xmlns:p14="http://schemas.microsoft.com/office/powerpoint/2010/main" val="384736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8505"/>
          <a:stretch/>
        </p:blipFill>
        <p:spPr>
          <a:xfrm>
            <a:off x="6089" y="1295400"/>
            <a:ext cx="6272048"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6278137"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Project Description</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3</a:t>
            </a:fld>
            <a:endParaRPr lang="en-US" dirty="0"/>
          </a:p>
        </p:txBody>
      </p:sp>
      <p:sp>
        <p:nvSpPr>
          <p:cNvPr id="23" name="Oval 22">
            <a:extLst>
              <a:ext uri="{FF2B5EF4-FFF2-40B4-BE49-F238E27FC236}">
                <a16:creationId xmlns:a16="http://schemas.microsoft.com/office/drawing/2014/main" id="{E4ED3DF7-870D-4095-B720-456252545CFA}"/>
              </a:ext>
              <a:ext uri="{C183D7F6-B498-43B3-948B-1728B52AA6E4}">
                <adec:decorative xmlns:adec="http://schemas.microsoft.com/office/drawing/2017/decorative"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7930D1-D889-4C98-9307-30DD9857B31B}"/>
              </a:ext>
              <a:ext uri="{C183D7F6-B498-43B3-948B-1728B52AA6E4}">
                <adec:decorative xmlns:adec="http://schemas.microsoft.com/office/drawing/2017/decorative"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BCE0B65-EA3A-426C-85CA-4043448BB9C7}"/>
              </a:ext>
              <a:ext uri="{C183D7F6-B498-43B3-948B-1728B52AA6E4}">
                <adec:decorative xmlns:adec="http://schemas.microsoft.com/office/drawing/2017/decorative"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5D69285-EE6C-45DF-95AC-EBA566A5FA92}"/>
              </a:ext>
              <a:ext uri="{C183D7F6-B498-43B3-948B-1728B52AA6E4}">
                <adec:decorative xmlns:adec="http://schemas.microsoft.com/office/drawing/2017/decorative"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id="{5B5B605F-F62A-49BA-9079-509C90781CCE}"/>
              </a:ext>
            </a:extLst>
          </p:cNvPr>
          <p:cNvGrpSpPr/>
          <p:nvPr/>
        </p:nvGrpSpPr>
        <p:grpSpPr>
          <a:xfrm>
            <a:off x="4581894" y="4914992"/>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id="{ADD28621-C404-41A6-85D1-1C963A241234}"/>
              </a:ext>
            </a:extLst>
          </p:cNvPr>
          <p:cNvSpPr txBox="1"/>
          <p:nvPr/>
        </p:nvSpPr>
        <p:spPr>
          <a:xfrm>
            <a:off x="495386" y="1905791"/>
            <a:ext cx="3610329"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Audit Social Buzz’s big data practice</a:t>
            </a:r>
          </a:p>
        </p:txBody>
      </p:sp>
      <p:sp>
        <p:nvSpPr>
          <p:cNvPr id="38" name="TextBox 47">
            <a:extLst>
              <a:ext uri="{FF2B5EF4-FFF2-40B4-BE49-F238E27FC236}">
                <a16:creationId xmlns:a16="http://schemas.microsoft.com/office/drawing/2014/main" id="{468E2C47-3170-4264-A8DB-61C9DD65CB3F}"/>
              </a:ext>
            </a:extLst>
          </p:cNvPr>
          <p:cNvSpPr txBox="1"/>
          <p:nvPr/>
        </p:nvSpPr>
        <p:spPr>
          <a:xfrm>
            <a:off x="0" y="3311228"/>
            <a:ext cx="3419475"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Provide recommendations for a successful IPO </a:t>
            </a:r>
          </a:p>
        </p:txBody>
      </p:sp>
      <p:sp>
        <p:nvSpPr>
          <p:cNvPr id="37" name="TextBox 47">
            <a:extLst>
              <a:ext uri="{FF2B5EF4-FFF2-40B4-BE49-F238E27FC236}">
                <a16:creationId xmlns:a16="http://schemas.microsoft.com/office/drawing/2014/main" id="{CEDCE8FF-73B3-4C37-B751-F7E83288982A}"/>
              </a:ext>
            </a:extLst>
          </p:cNvPr>
          <p:cNvSpPr txBox="1"/>
          <p:nvPr/>
        </p:nvSpPr>
        <p:spPr>
          <a:xfrm>
            <a:off x="495386" y="4836787"/>
            <a:ext cx="3610329"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Analyze the top 5 most popular content categories</a:t>
            </a:r>
          </a:p>
        </p:txBody>
      </p:sp>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CE1DFA4-530B-D59E-4BE1-9400A1C20703}"/>
              </a:ext>
            </a:extLst>
          </p:cNvPr>
          <p:cNvSpPr txBox="1"/>
          <p:nvPr/>
        </p:nvSpPr>
        <p:spPr>
          <a:xfrm>
            <a:off x="6598217" y="2004596"/>
            <a:ext cx="5183271" cy="2343334"/>
          </a:xfrm>
          <a:prstGeom prst="rect">
            <a:avLst/>
          </a:prstGeom>
          <a:noFill/>
        </p:spPr>
        <p:txBody>
          <a:bodyPr wrap="square" rtlCol="0">
            <a:spAutoFit/>
          </a:bodyPr>
          <a:lstStyle/>
          <a:p>
            <a:pPr>
              <a:lnSpc>
                <a:spcPct val="150000"/>
              </a:lnSpc>
            </a:pPr>
            <a:r>
              <a:rPr lang="en-GB" sz="2000" dirty="0"/>
              <a:t>Social Buzz has scaled massively over the coupe of months reaching about 500 million active users monthly. Therefore, the project was initiated to oversee the scaling process and  examine its data management practices</a:t>
            </a:r>
          </a:p>
        </p:txBody>
      </p:sp>
    </p:spTree>
    <p:extLst>
      <p:ext uri="{BB962C8B-B14F-4D97-AF65-F5344CB8AC3E}">
        <p14:creationId xmlns:p14="http://schemas.microsoft.com/office/powerpoint/2010/main" val="337108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2558859" y="3364319"/>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3328843" y="4218519"/>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1679160" y="2496939"/>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838200" y="1629559"/>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Process</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4</a:t>
            </a:fld>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1869055" y="1876306"/>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Understanding</a:t>
            </a:r>
          </a:p>
        </p:txBody>
      </p:sp>
      <p:sp>
        <p:nvSpPr>
          <p:cNvPr id="63" name="TextBox 47">
            <a:extLst>
              <a:ext uri="{FF2B5EF4-FFF2-40B4-BE49-F238E27FC236}">
                <a16:creationId xmlns:a16="http://schemas.microsoft.com/office/drawing/2014/main" id="{939B7CC5-439E-403C-9383-8988F3AAD7AF}"/>
              </a:ext>
            </a:extLst>
          </p:cNvPr>
          <p:cNvSpPr txBox="1"/>
          <p:nvPr/>
        </p:nvSpPr>
        <p:spPr>
          <a:xfrm>
            <a:off x="2710015" y="2745772"/>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Extraction &amp; Cleaning</a:t>
            </a:r>
          </a:p>
        </p:txBody>
      </p:sp>
      <p:sp>
        <p:nvSpPr>
          <p:cNvPr id="65" name="TextBox 47">
            <a:extLst>
              <a:ext uri="{FF2B5EF4-FFF2-40B4-BE49-F238E27FC236}">
                <a16:creationId xmlns:a16="http://schemas.microsoft.com/office/drawing/2014/main" id="{BBF4A77D-999A-446C-A470-A09EABC1CB5F}"/>
              </a:ext>
            </a:extLst>
          </p:cNvPr>
          <p:cNvSpPr txBox="1"/>
          <p:nvPr/>
        </p:nvSpPr>
        <p:spPr>
          <a:xfrm>
            <a:off x="3589714" y="3615217"/>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Modeling and Processing</a:t>
            </a:r>
          </a:p>
        </p:txBody>
      </p:sp>
      <p:sp>
        <p:nvSpPr>
          <p:cNvPr id="67" name="TextBox 47">
            <a:extLst>
              <a:ext uri="{FF2B5EF4-FFF2-40B4-BE49-F238E27FC236}">
                <a16:creationId xmlns:a16="http://schemas.microsoft.com/office/drawing/2014/main" id="{5CB8E5D9-5AB2-4AEE-973D-2AB9CE05AF2D}"/>
              </a:ext>
            </a:extLst>
          </p:cNvPr>
          <p:cNvSpPr txBox="1"/>
          <p:nvPr/>
        </p:nvSpPr>
        <p:spPr>
          <a:xfrm>
            <a:off x="4359698" y="4468989"/>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Visualization</a:t>
            </a:r>
          </a:p>
        </p:txBody>
      </p:sp>
      <p:sp>
        <p:nvSpPr>
          <p:cNvPr id="62" name="Oval 61">
            <a:extLst>
              <a:ext uri="{FF2B5EF4-FFF2-40B4-BE49-F238E27FC236}">
                <a16:creationId xmlns:a16="http://schemas.microsoft.com/office/drawing/2014/main" id="{1A4FE373-17BB-493F-A361-B12440813A1F}"/>
              </a:ext>
              <a:ext uri="{C183D7F6-B498-43B3-948B-1728B52AA6E4}">
                <adec:decorative xmlns:adec="http://schemas.microsoft.com/office/drawing/2017/decorative" val="1"/>
              </a:ext>
            </a:extLst>
          </p:cNvPr>
          <p:cNvSpPr/>
          <p:nvPr/>
        </p:nvSpPr>
        <p:spPr>
          <a:xfrm>
            <a:off x="928628" y="169797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05ECD4C0-D89D-49E9-AC09-4F34CDD54EDB}"/>
              </a:ext>
              <a:ext uri="{C183D7F6-B498-43B3-948B-1728B52AA6E4}">
                <adec:decorative xmlns:adec="http://schemas.microsoft.com/office/drawing/2017/decorative" val="1"/>
              </a:ext>
            </a:extLst>
          </p:cNvPr>
          <p:cNvSpPr/>
          <p:nvPr/>
        </p:nvSpPr>
        <p:spPr>
          <a:xfrm>
            <a:off x="1769588" y="2567438"/>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2643730" y="3433774"/>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3419271" y="429065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descr="This is an icon of a truck.">
            <a:extLst>
              <a:ext uri="{FF2B5EF4-FFF2-40B4-BE49-F238E27FC236}">
                <a16:creationId xmlns:a16="http://schemas.microsoft.com/office/drawing/2014/main" id="{918F6A58-01C2-4B8A-97EE-31A198442337}"/>
              </a:ext>
            </a:extLst>
          </p:cNvPr>
          <p:cNvGrpSpPr/>
          <p:nvPr/>
        </p:nvGrpSpPr>
        <p:grpSpPr>
          <a:xfrm>
            <a:off x="1911975" y="2727831"/>
            <a:ext cx="287338" cy="249238"/>
            <a:chOff x="2598738" y="2530475"/>
            <a:chExt cx="287338" cy="249238"/>
          </a:xfrm>
          <a:solidFill>
            <a:srgbClr val="404040"/>
          </a:solidFill>
        </p:grpSpPr>
        <p:sp>
          <p:nvSpPr>
            <p:cNvPr id="72" name="Freeform 527">
              <a:extLst>
                <a:ext uri="{FF2B5EF4-FFF2-40B4-BE49-F238E27FC236}">
                  <a16:creationId xmlns:a16="http://schemas.microsoft.com/office/drawing/2014/main" id="{9A958697-9F7E-46A0-A31A-A67FAB2A30DA}"/>
                </a:ext>
              </a:extLst>
            </p:cNvPr>
            <p:cNvSpPr>
              <a:spLocks/>
            </p:cNvSpPr>
            <p:nvPr/>
          </p:nvSpPr>
          <p:spPr bwMode="auto">
            <a:xfrm>
              <a:off x="2655888" y="2625725"/>
              <a:ext cx="123825" cy="134938"/>
            </a:xfrm>
            <a:custGeom>
              <a:avLst/>
              <a:gdLst>
                <a:gd name="T0" fmla="*/ 187 w 391"/>
                <a:gd name="T1" fmla="*/ 0 h 421"/>
                <a:gd name="T2" fmla="*/ 172 w 391"/>
                <a:gd name="T3" fmla="*/ 19 h 421"/>
                <a:gd name="T4" fmla="*/ 155 w 391"/>
                <a:gd name="T5" fmla="*/ 36 h 421"/>
                <a:gd name="T6" fmla="*/ 135 w 391"/>
                <a:gd name="T7" fmla="*/ 52 h 421"/>
                <a:gd name="T8" fmla="*/ 113 w 391"/>
                <a:gd name="T9" fmla="*/ 65 h 421"/>
                <a:gd name="T10" fmla="*/ 91 w 391"/>
                <a:gd name="T11" fmla="*/ 76 h 421"/>
                <a:gd name="T12" fmla="*/ 67 w 391"/>
                <a:gd name="T13" fmla="*/ 83 h 421"/>
                <a:gd name="T14" fmla="*/ 41 w 391"/>
                <a:gd name="T15" fmla="*/ 89 h 421"/>
                <a:gd name="T16" fmla="*/ 15 w 391"/>
                <a:gd name="T17" fmla="*/ 90 h 421"/>
                <a:gd name="T18" fmla="*/ 0 w 391"/>
                <a:gd name="T19" fmla="*/ 89 h 421"/>
                <a:gd name="T20" fmla="*/ 1 w 391"/>
                <a:gd name="T21" fmla="*/ 410 h 421"/>
                <a:gd name="T22" fmla="*/ 3 w 391"/>
                <a:gd name="T23" fmla="*/ 415 h 421"/>
                <a:gd name="T24" fmla="*/ 6 w 391"/>
                <a:gd name="T25" fmla="*/ 418 h 421"/>
                <a:gd name="T26" fmla="*/ 11 w 391"/>
                <a:gd name="T27" fmla="*/ 421 h 421"/>
                <a:gd name="T28" fmla="*/ 77 w 391"/>
                <a:gd name="T29" fmla="*/ 421 h 421"/>
                <a:gd name="T30" fmla="*/ 75 w 391"/>
                <a:gd name="T31" fmla="*/ 406 h 421"/>
                <a:gd name="T32" fmla="*/ 77 w 391"/>
                <a:gd name="T33" fmla="*/ 385 h 421"/>
                <a:gd name="T34" fmla="*/ 83 w 391"/>
                <a:gd name="T35" fmla="*/ 366 h 421"/>
                <a:gd name="T36" fmla="*/ 93 w 391"/>
                <a:gd name="T37" fmla="*/ 347 h 421"/>
                <a:gd name="T38" fmla="*/ 106 w 391"/>
                <a:gd name="T39" fmla="*/ 331 h 421"/>
                <a:gd name="T40" fmla="*/ 122 w 391"/>
                <a:gd name="T41" fmla="*/ 318 h 421"/>
                <a:gd name="T42" fmla="*/ 139 w 391"/>
                <a:gd name="T43" fmla="*/ 309 h 421"/>
                <a:gd name="T44" fmla="*/ 159 w 391"/>
                <a:gd name="T45" fmla="*/ 303 h 421"/>
                <a:gd name="T46" fmla="*/ 181 w 391"/>
                <a:gd name="T47" fmla="*/ 301 h 421"/>
                <a:gd name="T48" fmla="*/ 201 w 391"/>
                <a:gd name="T49" fmla="*/ 303 h 421"/>
                <a:gd name="T50" fmla="*/ 222 w 391"/>
                <a:gd name="T51" fmla="*/ 309 h 421"/>
                <a:gd name="T52" fmla="*/ 240 w 391"/>
                <a:gd name="T53" fmla="*/ 318 h 421"/>
                <a:gd name="T54" fmla="*/ 255 w 391"/>
                <a:gd name="T55" fmla="*/ 331 h 421"/>
                <a:gd name="T56" fmla="*/ 268 w 391"/>
                <a:gd name="T57" fmla="*/ 347 h 421"/>
                <a:gd name="T58" fmla="*/ 277 w 391"/>
                <a:gd name="T59" fmla="*/ 366 h 421"/>
                <a:gd name="T60" fmla="*/ 284 w 391"/>
                <a:gd name="T61" fmla="*/ 385 h 421"/>
                <a:gd name="T62" fmla="*/ 286 w 391"/>
                <a:gd name="T63" fmla="*/ 406 h 421"/>
                <a:gd name="T64" fmla="*/ 285 w 391"/>
                <a:gd name="T65" fmla="*/ 421 h 421"/>
                <a:gd name="T66" fmla="*/ 379 w 391"/>
                <a:gd name="T67" fmla="*/ 420 h 421"/>
                <a:gd name="T68" fmla="*/ 385 w 391"/>
                <a:gd name="T69" fmla="*/ 418 h 421"/>
                <a:gd name="T70" fmla="*/ 389 w 391"/>
                <a:gd name="T71" fmla="*/ 415 h 421"/>
                <a:gd name="T72" fmla="*/ 391 w 391"/>
                <a:gd name="T73" fmla="*/ 410 h 421"/>
                <a:gd name="T74" fmla="*/ 391 w 391"/>
                <a:gd name="T75" fmla="*/ 15 h 421"/>
                <a:gd name="T76" fmla="*/ 390 w 391"/>
                <a:gd name="T77" fmla="*/ 8 h 421"/>
                <a:gd name="T78" fmla="*/ 387 w 391"/>
                <a:gd name="T79" fmla="*/ 4 h 421"/>
                <a:gd name="T80" fmla="*/ 382 w 391"/>
                <a:gd name="T81" fmla="*/ 1 h 421"/>
                <a:gd name="T82" fmla="*/ 376 w 391"/>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1" h="421">
                  <a:moveTo>
                    <a:pt x="376" y="0"/>
                  </a:moveTo>
                  <a:lnTo>
                    <a:pt x="187" y="0"/>
                  </a:lnTo>
                  <a:lnTo>
                    <a:pt x="180" y="9"/>
                  </a:lnTo>
                  <a:lnTo>
                    <a:pt x="172" y="19"/>
                  </a:lnTo>
                  <a:lnTo>
                    <a:pt x="164" y="28"/>
                  </a:lnTo>
                  <a:lnTo>
                    <a:pt x="155" y="36"/>
                  </a:lnTo>
                  <a:lnTo>
                    <a:pt x="145" y="45"/>
                  </a:lnTo>
                  <a:lnTo>
                    <a:pt x="135" y="52"/>
                  </a:lnTo>
                  <a:lnTo>
                    <a:pt x="125" y="59"/>
                  </a:lnTo>
                  <a:lnTo>
                    <a:pt x="113" y="65"/>
                  </a:lnTo>
                  <a:lnTo>
                    <a:pt x="103" y="71"/>
                  </a:lnTo>
                  <a:lnTo>
                    <a:pt x="91" y="76"/>
                  </a:lnTo>
                  <a:lnTo>
                    <a:pt x="79" y="80"/>
                  </a:lnTo>
                  <a:lnTo>
                    <a:pt x="67" y="83"/>
                  </a:lnTo>
                  <a:lnTo>
                    <a:pt x="54" y="87"/>
                  </a:lnTo>
                  <a:lnTo>
                    <a:pt x="41" y="89"/>
                  </a:lnTo>
                  <a:lnTo>
                    <a:pt x="29" y="90"/>
                  </a:lnTo>
                  <a:lnTo>
                    <a:pt x="15" y="90"/>
                  </a:lnTo>
                  <a:lnTo>
                    <a:pt x="7" y="90"/>
                  </a:lnTo>
                  <a:lnTo>
                    <a:pt x="0" y="89"/>
                  </a:lnTo>
                  <a:lnTo>
                    <a:pt x="0" y="406"/>
                  </a:lnTo>
                  <a:lnTo>
                    <a:pt x="1" y="410"/>
                  </a:lnTo>
                  <a:lnTo>
                    <a:pt x="1" y="412"/>
                  </a:lnTo>
                  <a:lnTo>
                    <a:pt x="3" y="415"/>
                  </a:lnTo>
                  <a:lnTo>
                    <a:pt x="4" y="417"/>
                  </a:lnTo>
                  <a:lnTo>
                    <a:pt x="6" y="418"/>
                  </a:lnTo>
                  <a:lnTo>
                    <a:pt x="9" y="420"/>
                  </a:lnTo>
                  <a:lnTo>
                    <a:pt x="11" y="421"/>
                  </a:lnTo>
                  <a:lnTo>
                    <a:pt x="15" y="421"/>
                  </a:lnTo>
                  <a:lnTo>
                    <a:pt x="77" y="421"/>
                  </a:lnTo>
                  <a:lnTo>
                    <a:pt x="76" y="414"/>
                  </a:lnTo>
                  <a:lnTo>
                    <a:pt x="75" y="406"/>
                  </a:lnTo>
                  <a:lnTo>
                    <a:pt x="76" y="396"/>
                  </a:lnTo>
                  <a:lnTo>
                    <a:pt x="77" y="385"/>
                  </a:lnTo>
                  <a:lnTo>
                    <a:pt x="80" y="375"/>
                  </a:lnTo>
                  <a:lnTo>
                    <a:pt x="83" y="366"/>
                  </a:lnTo>
                  <a:lnTo>
                    <a:pt x="88" y="356"/>
                  </a:lnTo>
                  <a:lnTo>
                    <a:pt x="93" y="347"/>
                  </a:lnTo>
                  <a:lnTo>
                    <a:pt x="99" y="339"/>
                  </a:lnTo>
                  <a:lnTo>
                    <a:pt x="106" y="331"/>
                  </a:lnTo>
                  <a:lnTo>
                    <a:pt x="113" y="325"/>
                  </a:lnTo>
                  <a:lnTo>
                    <a:pt x="122" y="318"/>
                  </a:lnTo>
                  <a:lnTo>
                    <a:pt x="130" y="313"/>
                  </a:lnTo>
                  <a:lnTo>
                    <a:pt x="139" y="309"/>
                  </a:lnTo>
                  <a:lnTo>
                    <a:pt x="150" y="305"/>
                  </a:lnTo>
                  <a:lnTo>
                    <a:pt x="159" y="303"/>
                  </a:lnTo>
                  <a:lnTo>
                    <a:pt x="170" y="301"/>
                  </a:lnTo>
                  <a:lnTo>
                    <a:pt x="181" y="301"/>
                  </a:lnTo>
                  <a:lnTo>
                    <a:pt x="192" y="301"/>
                  </a:lnTo>
                  <a:lnTo>
                    <a:pt x="201" y="303"/>
                  </a:lnTo>
                  <a:lnTo>
                    <a:pt x="212" y="305"/>
                  </a:lnTo>
                  <a:lnTo>
                    <a:pt x="222" y="309"/>
                  </a:lnTo>
                  <a:lnTo>
                    <a:pt x="230" y="313"/>
                  </a:lnTo>
                  <a:lnTo>
                    <a:pt x="240" y="318"/>
                  </a:lnTo>
                  <a:lnTo>
                    <a:pt x="247" y="325"/>
                  </a:lnTo>
                  <a:lnTo>
                    <a:pt x="255" y="331"/>
                  </a:lnTo>
                  <a:lnTo>
                    <a:pt x="261" y="339"/>
                  </a:lnTo>
                  <a:lnTo>
                    <a:pt x="268" y="347"/>
                  </a:lnTo>
                  <a:lnTo>
                    <a:pt x="273" y="356"/>
                  </a:lnTo>
                  <a:lnTo>
                    <a:pt x="277" y="366"/>
                  </a:lnTo>
                  <a:lnTo>
                    <a:pt x="282" y="375"/>
                  </a:lnTo>
                  <a:lnTo>
                    <a:pt x="284" y="385"/>
                  </a:lnTo>
                  <a:lnTo>
                    <a:pt x="285" y="396"/>
                  </a:lnTo>
                  <a:lnTo>
                    <a:pt x="286" y="406"/>
                  </a:lnTo>
                  <a:lnTo>
                    <a:pt x="286" y="414"/>
                  </a:lnTo>
                  <a:lnTo>
                    <a:pt x="285" y="421"/>
                  </a:lnTo>
                  <a:lnTo>
                    <a:pt x="376" y="421"/>
                  </a:lnTo>
                  <a:lnTo>
                    <a:pt x="379" y="420"/>
                  </a:lnTo>
                  <a:lnTo>
                    <a:pt x="382" y="420"/>
                  </a:lnTo>
                  <a:lnTo>
                    <a:pt x="385" y="418"/>
                  </a:lnTo>
                  <a:lnTo>
                    <a:pt x="387" y="417"/>
                  </a:lnTo>
                  <a:lnTo>
                    <a:pt x="389" y="415"/>
                  </a:lnTo>
                  <a:lnTo>
                    <a:pt x="390" y="412"/>
                  </a:lnTo>
                  <a:lnTo>
                    <a:pt x="391" y="410"/>
                  </a:lnTo>
                  <a:lnTo>
                    <a:pt x="391" y="406"/>
                  </a:lnTo>
                  <a:lnTo>
                    <a:pt x="391" y="15"/>
                  </a:lnTo>
                  <a:lnTo>
                    <a:pt x="391" y="12"/>
                  </a:lnTo>
                  <a:lnTo>
                    <a:pt x="390" y="8"/>
                  </a:lnTo>
                  <a:lnTo>
                    <a:pt x="389" y="6"/>
                  </a:lnTo>
                  <a:lnTo>
                    <a:pt x="387" y="4"/>
                  </a:lnTo>
                  <a:lnTo>
                    <a:pt x="385" y="2"/>
                  </a:lnTo>
                  <a:lnTo>
                    <a:pt x="382" y="1"/>
                  </a:lnTo>
                  <a:lnTo>
                    <a:pt x="379" y="0"/>
                  </a:lnTo>
                  <a:lnTo>
                    <a:pt x="376" y="0"/>
                  </a:lnTo>
                  <a:lnTo>
                    <a:pt x="3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528">
              <a:extLst>
                <a:ext uri="{FF2B5EF4-FFF2-40B4-BE49-F238E27FC236}">
                  <a16:creationId xmlns:a16="http://schemas.microsoft.com/office/drawing/2014/main" id="{83F5CED5-EC59-44A7-BB1E-6DAA3AFE7434}"/>
                </a:ext>
              </a:extLst>
            </p:cNvPr>
            <p:cNvSpPr>
              <a:spLocks/>
            </p:cNvSpPr>
            <p:nvPr/>
          </p:nvSpPr>
          <p:spPr bwMode="auto">
            <a:xfrm>
              <a:off x="2598738" y="2692400"/>
              <a:ext cx="47625" cy="9525"/>
            </a:xfrm>
            <a:custGeom>
              <a:avLst/>
              <a:gdLst>
                <a:gd name="T0" fmla="*/ 136 w 151"/>
                <a:gd name="T1" fmla="*/ 0 h 30"/>
                <a:gd name="T2" fmla="*/ 15 w 151"/>
                <a:gd name="T3" fmla="*/ 0 h 30"/>
                <a:gd name="T4" fmla="*/ 12 w 151"/>
                <a:gd name="T5" fmla="*/ 1 h 30"/>
                <a:gd name="T6" fmla="*/ 9 w 151"/>
                <a:gd name="T7" fmla="*/ 1 h 30"/>
                <a:gd name="T8" fmla="*/ 7 w 151"/>
                <a:gd name="T9" fmla="*/ 3 h 30"/>
                <a:gd name="T10" fmla="*/ 5 w 151"/>
                <a:gd name="T11" fmla="*/ 4 h 30"/>
                <a:gd name="T12" fmla="*/ 3 w 151"/>
                <a:gd name="T13" fmla="*/ 6 h 30"/>
                <a:gd name="T14" fmla="*/ 2 w 151"/>
                <a:gd name="T15" fmla="*/ 10 h 30"/>
                <a:gd name="T16" fmla="*/ 0 w 151"/>
                <a:gd name="T17" fmla="*/ 13 h 30"/>
                <a:gd name="T18" fmla="*/ 0 w 151"/>
                <a:gd name="T19" fmla="*/ 15 h 30"/>
                <a:gd name="T20" fmla="*/ 0 w 151"/>
                <a:gd name="T21" fmla="*/ 18 h 30"/>
                <a:gd name="T22" fmla="*/ 2 w 151"/>
                <a:gd name="T23" fmla="*/ 21 h 30"/>
                <a:gd name="T24" fmla="*/ 3 w 151"/>
                <a:gd name="T25" fmla="*/ 24 h 30"/>
                <a:gd name="T26" fmla="*/ 5 w 151"/>
                <a:gd name="T27" fmla="*/ 26 h 30"/>
                <a:gd name="T28" fmla="*/ 7 w 151"/>
                <a:gd name="T29" fmla="*/ 28 h 30"/>
                <a:gd name="T30" fmla="*/ 9 w 151"/>
                <a:gd name="T31" fmla="*/ 29 h 30"/>
                <a:gd name="T32" fmla="*/ 12 w 151"/>
                <a:gd name="T33" fmla="*/ 30 h 30"/>
                <a:gd name="T34" fmla="*/ 15 w 151"/>
                <a:gd name="T35" fmla="*/ 30 h 30"/>
                <a:gd name="T36" fmla="*/ 136 w 151"/>
                <a:gd name="T37" fmla="*/ 30 h 30"/>
                <a:gd name="T38" fmla="*/ 139 w 151"/>
                <a:gd name="T39" fmla="*/ 30 h 30"/>
                <a:gd name="T40" fmla="*/ 142 w 151"/>
                <a:gd name="T41" fmla="*/ 29 h 30"/>
                <a:gd name="T42" fmla="*/ 144 w 151"/>
                <a:gd name="T43" fmla="*/ 28 h 30"/>
                <a:gd name="T44" fmla="*/ 146 w 151"/>
                <a:gd name="T45" fmla="*/ 26 h 30"/>
                <a:gd name="T46" fmla="*/ 148 w 151"/>
                <a:gd name="T47" fmla="*/ 24 h 30"/>
                <a:gd name="T48" fmla="*/ 150 w 151"/>
                <a:gd name="T49" fmla="*/ 21 h 30"/>
                <a:gd name="T50" fmla="*/ 151 w 151"/>
                <a:gd name="T51" fmla="*/ 18 h 30"/>
                <a:gd name="T52" fmla="*/ 151 w 151"/>
                <a:gd name="T53" fmla="*/ 15 h 30"/>
                <a:gd name="T54" fmla="*/ 151 w 151"/>
                <a:gd name="T55" fmla="*/ 13 h 30"/>
                <a:gd name="T56" fmla="*/ 150 w 151"/>
                <a:gd name="T57" fmla="*/ 10 h 30"/>
                <a:gd name="T58" fmla="*/ 148 w 151"/>
                <a:gd name="T59" fmla="*/ 8 h 30"/>
                <a:gd name="T60" fmla="*/ 146 w 151"/>
                <a:gd name="T61" fmla="*/ 4 h 30"/>
                <a:gd name="T62" fmla="*/ 144 w 151"/>
                <a:gd name="T63" fmla="*/ 3 h 30"/>
                <a:gd name="T64" fmla="*/ 142 w 151"/>
                <a:gd name="T65" fmla="*/ 1 h 30"/>
                <a:gd name="T66" fmla="*/ 139 w 151"/>
                <a:gd name="T67" fmla="*/ 1 h 30"/>
                <a:gd name="T68" fmla="*/ 136 w 15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30">
                  <a:moveTo>
                    <a:pt x="136" y="0"/>
                  </a:moveTo>
                  <a:lnTo>
                    <a:pt x="15" y="0"/>
                  </a:lnTo>
                  <a:lnTo>
                    <a:pt x="12" y="1"/>
                  </a:lnTo>
                  <a:lnTo>
                    <a:pt x="9" y="1"/>
                  </a:lnTo>
                  <a:lnTo>
                    <a:pt x="7" y="3"/>
                  </a:lnTo>
                  <a:lnTo>
                    <a:pt x="5" y="4"/>
                  </a:lnTo>
                  <a:lnTo>
                    <a:pt x="3" y="6"/>
                  </a:lnTo>
                  <a:lnTo>
                    <a:pt x="2" y="10"/>
                  </a:lnTo>
                  <a:lnTo>
                    <a:pt x="0" y="13"/>
                  </a:lnTo>
                  <a:lnTo>
                    <a:pt x="0" y="15"/>
                  </a:lnTo>
                  <a:lnTo>
                    <a:pt x="0" y="18"/>
                  </a:lnTo>
                  <a:lnTo>
                    <a:pt x="2" y="21"/>
                  </a:lnTo>
                  <a:lnTo>
                    <a:pt x="3" y="24"/>
                  </a:lnTo>
                  <a:lnTo>
                    <a:pt x="5" y="26"/>
                  </a:lnTo>
                  <a:lnTo>
                    <a:pt x="7" y="28"/>
                  </a:lnTo>
                  <a:lnTo>
                    <a:pt x="9" y="29"/>
                  </a:lnTo>
                  <a:lnTo>
                    <a:pt x="12" y="30"/>
                  </a:lnTo>
                  <a:lnTo>
                    <a:pt x="15" y="30"/>
                  </a:lnTo>
                  <a:lnTo>
                    <a:pt x="136" y="30"/>
                  </a:lnTo>
                  <a:lnTo>
                    <a:pt x="139" y="30"/>
                  </a:lnTo>
                  <a:lnTo>
                    <a:pt x="142" y="29"/>
                  </a:lnTo>
                  <a:lnTo>
                    <a:pt x="144" y="28"/>
                  </a:lnTo>
                  <a:lnTo>
                    <a:pt x="146" y="26"/>
                  </a:lnTo>
                  <a:lnTo>
                    <a:pt x="148" y="24"/>
                  </a:lnTo>
                  <a:lnTo>
                    <a:pt x="150" y="21"/>
                  </a:lnTo>
                  <a:lnTo>
                    <a:pt x="151" y="18"/>
                  </a:lnTo>
                  <a:lnTo>
                    <a:pt x="151" y="15"/>
                  </a:lnTo>
                  <a:lnTo>
                    <a:pt x="151" y="13"/>
                  </a:lnTo>
                  <a:lnTo>
                    <a:pt x="150" y="10"/>
                  </a:lnTo>
                  <a:lnTo>
                    <a:pt x="148" y="8"/>
                  </a:lnTo>
                  <a:lnTo>
                    <a:pt x="146" y="4"/>
                  </a:lnTo>
                  <a:lnTo>
                    <a:pt x="144" y="3"/>
                  </a:lnTo>
                  <a:lnTo>
                    <a:pt x="142" y="1"/>
                  </a:lnTo>
                  <a:lnTo>
                    <a:pt x="139" y="1"/>
                  </a:lnTo>
                  <a:lnTo>
                    <a:pt x="1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29">
              <a:extLst>
                <a:ext uri="{FF2B5EF4-FFF2-40B4-BE49-F238E27FC236}">
                  <a16:creationId xmlns:a16="http://schemas.microsoft.com/office/drawing/2014/main" id="{67D92154-D809-4A24-ADBA-A184552F2704}"/>
                </a:ext>
              </a:extLst>
            </p:cNvPr>
            <p:cNvSpPr>
              <a:spLocks/>
            </p:cNvSpPr>
            <p:nvPr/>
          </p:nvSpPr>
          <p:spPr bwMode="auto">
            <a:xfrm>
              <a:off x="2617788" y="2711450"/>
              <a:ext cx="28575" cy="11113"/>
            </a:xfrm>
            <a:custGeom>
              <a:avLst/>
              <a:gdLst>
                <a:gd name="T0" fmla="*/ 76 w 91"/>
                <a:gd name="T1" fmla="*/ 0 h 31"/>
                <a:gd name="T2" fmla="*/ 16 w 91"/>
                <a:gd name="T3" fmla="*/ 0 h 31"/>
                <a:gd name="T4" fmla="*/ 12 w 91"/>
                <a:gd name="T5" fmla="*/ 1 h 31"/>
                <a:gd name="T6" fmla="*/ 10 w 91"/>
                <a:gd name="T7" fmla="*/ 1 h 31"/>
                <a:gd name="T8" fmla="*/ 7 w 91"/>
                <a:gd name="T9" fmla="*/ 3 h 31"/>
                <a:gd name="T10" fmla="*/ 5 w 91"/>
                <a:gd name="T11" fmla="*/ 5 h 31"/>
                <a:gd name="T12" fmla="*/ 3 w 91"/>
                <a:gd name="T13" fmla="*/ 8 h 31"/>
                <a:gd name="T14" fmla="*/ 2 w 91"/>
                <a:gd name="T15" fmla="*/ 10 h 31"/>
                <a:gd name="T16" fmla="*/ 0 w 91"/>
                <a:gd name="T17" fmla="*/ 13 h 31"/>
                <a:gd name="T18" fmla="*/ 0 w 91"/>
                <a:gd name="T19" fmla="*/ 15 h 31"/>
                <a:gd name="T20" fmla="*/ 0 w 91"/>
                <a:gd name="T21" fmla="*/ 18 h 31"/>
                <a:gd name="T22" fmla="*/ 2 w 91"/>
                <a:gd name="T23" fmla="*/ 22 h 31"/>
                <a:gd name="T24" fmla="*/ 3 w 91"/>
                <a:gd name="T25" fmla="*/ 24 h 31"/>
                <a:gd name="T26" fmla="*/ 5 w 91"/>
                <a:gd name="T27" fmla="*/ 26 h 31"/>
                <a:gd name="T28" fmla="*/ 7 w 91"/>
                <a:gd name="T29" fmla="*/ 28 h 31"/>
                <a:gd name="T30" fmla="*/ 10 w 91"/>
                <a:gd name="T31" fmla="*/ 29 h 31"/>
                <a:gd name="T32" fmla="*/ 12 w 91"/>
                <a:gd name="T33" fmla="*/ 30 h 31"/>
                <a:gd name="T34" fmla="*/ 16 w 91"/>
                <a:gd name="T35" fmla="*/ 31 h 31"/>
                <a:gd name="T36" fmla="*/ 76 w 91"/>
                <a:gd name="T37" fmla="*/ 31 h 31"/>
                <a:gd name="T38" fmla="*/ 79 w 91"/>
                <a:gd name="T39" fmla="*/ 30 h 31"/>
                <a:gd name="T40" fmla="*/ 82 w 91"/>
                <a:gd name="T41" fmla="*/ 29 h 31"/>
                <a:gd name="T42" fmla="*/ 84 w 91"/>
                <a:gd name="T43" fmla="*/ 28 h 31"/>
                <a:gd name="T44" fmla="*/ 86 w 91"/>
                <a:gd name="T45" fmla="*/ 26 h 31"/>
                <a:gd name="T46" fmla="*/ 88 w 91"/>
                <a:gd name="T47" fmla="*/ 24 h 31"/>
                <a:gd name="T48" fmla="*/ 90 w 91"/>
                <a:gd name="T49" fmla="*/ 22 h 31"/>
                <a:gd name="T50" fmla="*/ 91 w 91"/>
                <a:gd name="T51" fmla="*/ 18 h 31"/>
                <a:gd name="T52" fmla="*/ 91 w 91"/>
                <a:gd name="T53" fmla="*/ 15 h 31"/>
                <a:gd name="T54" fmla="*/ 91 w 91"/>
                <a:gd name="T55" fmla="*/ 13 h 31"/>
                <a:gd name="T56" fmla="*/ 90 w 91"/>
                <a:gd name="T57" fmla="*/ 10 h 31"/>
                <a:gd name="T58" fmla="*/ 88 w 91"/>
                <a:gd name="T59" fmla="*/ 8 h 31"/>
                <a:gd name="T60" fmla="*/ 86 w 91"/>
                <a:gd name="T61" fmla="*/ 5 h 31"/>
                <a:gd name="T62" fmla="*/ 84 w 91"/>
                <a:gd name="T63" fmla="*/ 3 h 31"/>
                <a:gd name="T64" fmla="*/ 82 w 91"/>
                <a:gd name="T65" fmla="*/ 2 h 31"/>
                <a:gd name="T66" fmla="*/ 79 w 91"/>
                <a:gd name="T67" fmla="*/ 1 h 31"/>
                <a:gd name="T68" fmla="*/ 76 w 91"/>
                <a:gd name="T69" fmla="*/ 0 h 31"/>
                <a:gd name="T70" fmla="*/ 76 w 91"/>
                <a:gd name="T7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 h="31">
                  <a:moveTo>
                    <a:pt x="76" y="0"/>
                  </a:moveTo>
                  <a:lnTo>
                    <a:pt x="16" y="0"/>
                  </a:lnTo>
                  <a:lnTo>
                    <a:pt x="12" y="1"/>
                  </a:lnTo>
                  <a:lnTo>
                    <a:pt x="10" y="1"/>
                  </a:lnTo>
                  <a:lnTo>
                    <a:pt x="7" y="3"/>
                  </a:lnTo>
                  <a:lnTo>
                    <a:pt x="5" y="5"/>
                  </a:lnTo>
                  <a:lnTo>
                    <a:pt x="3" y="8"/>
                  </a:lnTo>
                  <a:lnTo>
                    <a:pt x="2" y="10"/>
                  </a:lnTo>
                  <a:lnTo>
                    <a:pt x="0" y="13"/>
                  </a:lnTo>
                  <a:lnTo>
                    <a:pt x="0" y="15"/>
                  </a:lnTo>
                  <a:lnTo>
                    <a:pt x="0" y="18"/>
                  </a:lnTo>
                  <a:lnTo>
                    <a:pt x="2" y="22"/>
                  </a:lnTo>
                  <a:lnTo>
                    <a:pt x="3" y="24"/>
                  </a:lnTo>
                  <a:lnTo>
                    <a:pt x="5" y="26"/>
                  </a:lnTo>
                  <a:lnTo>
                    <a:pt x="7" y="28"/>
                  </a:lnTo>
                  <a:lnTo>
                    <a:pt x="10" y="29"/>
                  </a:lnTo>
                  <a:lnTo>
                    <a:pt x="12" y="30"/>
                  </a:lnTo>
                  <a:lnTo>
                    <a:pt x="16" y="31"/>
                  </a:lnTo>
                  <a:lnTo>
                    <a:pt x="76" y="31"/>
                  </a:lnTo>
                  <a:lnTo>
                    <a:pt x="79" y="30"/>
                  </a:lnTo>
                  <a:lnTo>
                    <a:pt x="82" y="29"/>
                  </a:lnTo>
                  <a:lnTo>
                    <a:pt x="84" y="28"/>
                  </a:lnTo>
                  <a:lnTo>
                    <a:pt x="86" y="26"/>
                  </a:lnTo>
                  <a:lnTo>
                    <a:pt x="88" y="24"/>
                  </a:lnTo>
                  <a:lnTo>
                    <a:pt x="90" y="22"/>
                  </a:lnTo>
                  <a:lnTo>
                    <a:pt x="91" y="18"/>
                  </a:lnTo>
                  <a:lnTo>
                    <a:pt x="91" y="15"/>
                  </a:lnTo>
                  <a:lnTo>
                    <a:pt x="91" y="13"/>
                  </a:lnTo>
                  <a:lnTo>
                    <a:pt x="90" y="10"/>
                  </a:lnTo>
                  <a:lnTo>
                    <a:pt x="88" y="8"/>
                  </a:lnTo>
                  <a:lnTo>
                    <a:pt x="86" y="5"/>
                  </a:lnTo>
                  <a:lnTo>
                    <a:pt x="84" y="3"/>
                  </a:lnTo>
                  <a:lnTo>
                    <a:pt x="82" y="2"/>
                  </a:lnTo>
                  <a:lnTo>
                    <a:pt x="79" y="1"/>
                  </a:lnTo>
                  <a:lnTo>
                    <a:pt x="76"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30">
              <a:extLst>
                <a:ext uri="{FF2B5EF4-FFF2-40B4-BE49-F238E27FC236}">
                  <a16:creationId xmlns:a16="http://schemas.microsoft.com/office/drawing/2014/main" id="{C331234E-9EA9-4C57-9933-731231499C4B}"/>
                </a:ext>
              </a:extLst>
            </p:cNvPr>
            <p:cNvSpPr>
              <a:spLocks/>
            </p:cNvSpPr>
            <p:nvPr/>
          </p:nvSpPr>
          <p:spPr bwMode="auto">
            <a:xfrm>
              <a:off x="2627313" y="2732088"/>
              <a:ext cx="19050" cy="9525"/>
            </a:xfrm>
            <a:custGeom>
              <a:avLst/>
              <a:gdLst>
                <a:gd name="T0" fmla="*/ 45 w 60"/>
                <a:gd name="T1" fmla="*/ 0 h 30"/>
                <a:gd name="T2" fmla="*/ 15 w 60"/>
                <a:gd name="T3" fmla="*/ 0 h 30"/>
                <a:gd name="T4" fmla="*/ 11 w 60"/>
                <a:gd name="T5" fmla="*/ 0 h 30"/>
                <a:gd name="T6" fmla="*/ 9 w 60"/>
                <a:gd name="T7" fmla="*/ 1 h 30"/>
                <a:gd name="T8" fmla="*/ 6 w 60"/>
                <a:gd name="T9" fmla="*/ 2 h 30"/>
                <a:gd name="T10" fmla="*/ 4 w 60"/>
                <a:gd name="T11" fmla="*/ 5 h 30"/>
                <a:gd name="T12" fmla="*/ 2 w 60"/>
                <a:gd name="T13" fmla="*/ 7 h 30"/>
                <a:gd name="T14" fmla="*/ 1 w 60"/>
                <a:gd name="T15" fmla="*/ 9 h 30"/>
                <a:gd name="T16" fmla="*/ 0 w 60"/>
                <a:gd name="T17" fmla="*/ 12 h 30"/>
                <a:gd name="T18" fmla="*/ 0 w 60"/>
                <a:gd name="T19" fmla="*/ 15 h 30"/>
                <a:gd name="T20" fmla="*/ 0 w 60"/>
                <a:gd name="T21" fmla="*/ 17 h 30"/>
                <a:gd name="T22" fmla="*/ 1 w 60"/>
                <a:gd name="T23" fmla="*/ 21 h 30"/>
                <a:gd name="T24" fmla="*/ 2 w 60"/>
                <a:gd name="T25" fmla="*/ 23 h 30"/>
                <a:gd name="T26" fmla="*/ 4 w 60"/>
                <a:gd name="T27" fmla="*/ 26 h 30"/>
                <a:gd name="T28" fmla="*/ 6 w 60"/>
                <a:gd name="T29" fmla="*/ 27 h 30"/>
                <a:gd name="T30" fmla="*/ 9 w 60"/>
                <a:gd name="T31" fmla="*/ 29 h 30"/>
                <a:gd name="T32" fmla="*/ 11 w 60"/>
                <a:gd name="T33" fmla="*/ 29 h 30"/>
                <a:gd name="T34" fmla="*/ 15 w 60"/>
                <a:gd name="T35" fmla="*/ 30 h 30"/>
                <a:gd name="T36" fmla="*/ 45 w 60"/>
                <a:gd name="T37" fmla="*/ 30 h 30"/>
                <a:gd name="T38" fmla="*/ 48 w 60"/>
                <a:gd name="T39" fmla="*/ 29 h 30"/>
                <a:gd name="T40" fmla="*/ 51 w 60"/>
                <a:gd name="T41" fmla="*/ 29 h 30"/>
                <a:gd name="T42" fmla="*/ 53 w 60"/>
                <a:gd name="T43" fmla="*/ 27 h 30"/>
                <a:gd name="T44" fmla="*/ 55 w 60"/>
                <a:gd name="T45" fmla="*/ 26 h 30"/>
                <a:gd name="T46" fmla="*/ 57 w 60"/>
                <a:gd name="T47" fmla="*/ 23 h 30"/>
                <a:gd name="T48" fmla="*/ 59 w 60"/>
                <a:gd name="T49" fmla="*/ 21 h 30"/>
                <a:gd name="T50" fmla="*/ 60 w 60"/>
                <a:gd name="T51" fmla="*/ 17 h 30"/>
                <a:gd name="T52" fmla="*/ 60 w 60"/>
                <a:gd name="T53" fmla="*/ 15 h 30"/>
                <a:gd name="T54" fmla="*/ 60 w 60"/>
                <a:gd name="T55" fmla="*/ 12 h 30"/>
                <a:gd name="T56" fmla="*/ 59 w 60"/>
                <a:gd name="T57" fmla="*/ 9 h 30"/>
                <a:gd name="T58" fmla="*/ 57 w 60"/>
                <a:gd name="T59" fmla="*/ 7 h 30"/>
                <a:gd name="T60" fmla="*/ 55 w 60"/>
                <a:gd name="T61" fmla="*/ 5 h 30"/>
                <a:gd name="T62" fmla="*/ 53 w 60"/>
                <a:gd name="T63" fmla="*/ 2 h 30"/>
                <a:gd name="T64" fmla="*/ 51 w 60"/>
                <a:gd name="T65" fmla="*/ 1 h 30"/>
                <a:gd name="T66" fmla="*/ 48 w 60"/>
                <a:gd name="T67" fmla="*/ 0 h 30"/>
                <a:gd name="T68" fmla="*/ 45 w 6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30">
                  <a:moveTo>
                    <a:pt x="45" y="0"/>
                  </a:moveTo>
                  <a:lnTo>
                    <a:pt x="15" y="0"/>
                  </a:lnTo>
                  <a:lnTo>
                    <a:pt x="11" y="0"/>
                  </a:lnTo>
                  <a:lnTo>
                    <a:pt x="9" y="1"/>
                  </a:lnTo>
                  <a:lnTo>
                    <a:pt x="6" y="2"/>
                  </a:lnTo>
                  <a:lnTo>
                    <a:pt x="4" y="5"/>
                  </a:lnTo>
                  <a:lnTo>
                    <a:pt x="2" y="7"/>
                  </a:lnTo>
                  <a:lnTo>
                    <a:pt x="1" y="9"/>
                  </a:lnTo>
                  <a:lnTo>
                    <a:pt x="0" y="12"/>
                  </a:lnTo>
                  <a:lnTo>
                    <a:pt x="0" y="15"/>
                  </a:lnTo>
                  <a:lnTo>
                    <a:pt x="0" y="17"/>
                  </a:lnTo>
                  <a:lnTo>
                    <a:pt x="1" y="21"/>
                  </a:lnTo>
                  <a:lnTo>
                    <a:pt x="2" y="23"/>
                  </a:lnTo>
                  <a:lnTo>
                    <a:pt x="4" y="26"/>
                  </a:lnTo>
                  <a:lnTo>
                    <a:pt x="6" y="27"/>
                  </a:lnTo>
                  <a:lnTo>
                    <a:pt x="9" y="29"/>
                  </a:lnTo>
                  <a:lnTo>
                    <a:pt x="11" y="29"/>
                  </a:lnTo>
                  <a:lnTo>
                    <a:pt x="15" y="30"/>
                  </a:lnTo>
                  <a:lnTo>
                    <a:pt x="45" y="30"/>
                  </a:lnTo>
                  <a:lnTo>
                    <a:pt x="48" y="29"/>
                  </a:lnTo>
                  <a:lnTo>
                    <a:pt x="51" y="29"/>
                  </a:lnTo>
                  <a:lnTo>
                    <a:pt x="53" y="27"/>
                  </a:lnTo>
                  <a:lnTo>
                    <a:pt x="55" y="26"/>
                  </a:lnTo>
                  <a:lnTo>
                    <a:pt x="57" y="23"/>
                  </a:lnTo>
                  <a:lnTo>
                    <a:pt x="59" y="21"/>
                  </a:lnTo>
                  <a:lnTo>
                    <a:pt x="60" y="17"/>
                  </a:lnTo>
                  <a:lnTo>
                    <a:pt x="60" y="15"/>
                  </a:lnTo>
                  <a:lnTo>
                    <a:pt x="60" y="12"/>
                  </a:lnTo>
                  <a:lnTo>
                    <a:pt x="59" y="9"/>
                  </a:lnTo>
                  <a:lnTo>
                    <a:pt x="57" y="7"/>
                  </a:lnTo>
                  <a:lnTo>
                    <a:pt x="55" y="5"/>
                  </a:lnTo>
                  <a:lnTo>
                    <a:pt x="53" y="2"/>
                  </a:lnTo>
                  <a:lnTo>
                    <a:pt x="51" y="1"/>
                  </a:lnTo>
                  <a:lnTo>
                    <a:pt x="48"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31">
              <a:extLst>
                <a:ext uri="{FF2B5EF4-FFF2-40B4-BE49-F238E27FC236}">
                  <a16:creationId xmlns:a16="http://schemas.microsoft.com/office/drawing/2014/main" id="{6ADA05A3-1293-46DC-8224-3676BC286D78}"/>
                </a:ext>
              </a:extLst>
            </p:cNvPr>
            <p:cNvSpPr>
              <a:spLocks noEditPoints="1"/>
            </p:cNvSpPr>
            <p:nvPr/>
          </p:nvSpPr>
          <p:spPr bwMode="auto">
            <a:xfrm>
              <a:off x="2603500" y="2530475"/>
              <a:ext cx="114300" cy="114300"/>
            </a:xfrm>
            <a:custGeom>
              <a:avLst/>
              <a:gdLst>
                <a:gd name="T0" fmla="*/ 167 w 362"/>
                <a:gd name="T1" fmla="*/ 103 h 362"/>
                <a:gd name="T2" fmla="*/ 169 w 362"/>
                <a:gd name="T3" fmla="*/ 98 h 362"/>
                <a:gd name="T4" fmla="*/ 172 w 362"/>
                <a:gd name="T5" fmla="*/ 94 h 362"/>
                <a:gd name="T6" fmla="*/ 177 w 362"/>
                <a:gd name="T7" fmla="*/ 92 h 362"/>
                <a:gd name="T8" fmla="*/ 184 w 362"/>
                <a:gd name="T9" fmla="*/ 92 h 362"/>
                <a:gd name="T10" fmla="*/ 189 w 362"/>
                <a:gd name="T11" fmla="*/ 94 h 362"/>
                <a:gd name="T12" fmla="*/ 193 w 362"/>
                <a:gd name="T13" fmla="*/ 98 h 362"/>
                <a:gd name="T14" fmla="*/ 196 w 362"/>
                <a:gd name="T15" fmla="*/ 103 h 362"/>
                <a:gd name="T16" fmla="*/ 196 w 362"/>
                <a:gd name="T17" fmla="*/ 181 h 362"/>
                <a:gd name="T18" fmla="*/ 244 w 362"/>
                <a:gd name="T19" fmla="*/ 182 h 362"/>
                <a:gd name="T20" fmla="*/ 249 w 362"/>
                <a:gd name="T21" fmla="*/ 184 h 362"/>
                <a:gd name="T22" fmla="*/ 254 w 362"/>
                <a:gd name="T23" fmla="*/ 188 h 362"/>
                <a:gd name="T24" fmla="*/ 256 w 362"/>
                <a:gd name="T25" fmla="*/ 193 h 362"/>
                <a:gd name="T26" fmla="*/ 256 w 362"/>
                <a:gd name="T27" fmla="*/ 199 h 362"/>
                <a:gd name="T28" fmla="*/ 254 w 362"/>
                <a:gd name="T29" fmla="*/ 204 h 362"/>
                <a:gd name="T30" fmla="*/ 249 w 362"/>
                <a:gd name="T31" fmla="*/ 208 h 362"/>
                <a:gd name="T32" fmla="*/ 244 w 362"/>
                <a:gd name="T33" fmla="*/ 211 h 362"/>
                <a:gd name="T34" fmla="*/ 181 w 362"/>
                <a:gd name="T35" fmla="*/ 212 h 362"/>
                <a:gd name="T36" fmla="*/ 175 w 362"/>
                <a:gd name="T37" fmla="*/ 211 h 362"/>
                <a:gd name="T38" fmla="*/ 170 w 362"/>
                <a:gd name="T39" fmla="*/ 206 h 362"/>
                <a:gd name="T40" fmla="*/ 167 w 362"/>
                <a:gd name="T41" fmla="*/ 202 h 362"/>
                <a:gd name="T42" fmla="*/ 166 w 362"/>
                <a:gd name="T43" fmla="*/ 197 h 362"/>
                <a:gd name="T44" fmla="*/ 181 w 362"/>
                <a:gd name="T45" fmla="*/ 362 h 362"/>
                <a:gd name="T46" fmla="*/ 217 w 362"/>
                <a:gd name="T47" fmla="*/ 359 h 362"/>
                <a:gd name="T48" fmla="*/ 251 w 362"/>
                <a:gd name="T49" fmla="*/ 348 h 362"/>
                <a:gd name="T50" fmla="*/ 281 w 362"/>
                <a:gd name="T51" fmla="*/ 331 h 362"/>
                <a:gd name="T52" fmla="*/ 308 w 362"/>
                <a:gd name="T53" fmla="*/ 309 h 362"/>
                <a:gd name="T54" fmla="*/ 331 w 362"/>
                <a:gd name="T55" fmla="*/ 282 h 362"/>
                <a:gd name="T56" fmla="*/ 347 w 362"/>
                <a:gd name="T57" fmla="*/ 251 h 362"/>
                <a:gd name="T58" fmla="*/ 358 w 362"/>
                <a:gd name="T59" fmla="*/ 217 h 362"/>
                <a:gd name="T60" fmla="*/ 362 w 362"/>
                <a:gd name="T61" fmla="*/ 182 h 362"/>
                <a:gd name="T62" fmla="*/ 358 w 362"/>
                <a:gd name="T63" fmla="*/ 145 h 362"/>
                <a:gd name="T64" fmla="*/ 347 w 362"/>
                <a:gd name="T65" fmla="*/ 111 h 362"/>
                <a:gd name="T66" fmla="*/ 331 w 362"/>
                <a:gd name="T67" fmla="*/ 80 h 362"/>
                <a:gd name="T68" fmla="*/ 308 w 362"/>
                <a:gd name="T69" fmla="*/ 53 h 362"/>
                <a:gd name="T70" fmla="*/ 281 w 362"/>
                <a:gd name="T71" fmla="*/ 31 h 362"/>
                <a:gd name="T72" fmla="*/ 251 w 362"/>
                <a:gd name="T73" fmla="*/ 14 h 362"/>
                <a:gd name="T74" fmla="*/ 217 w 362"/>
                <a:gd name="T75" fmla="*/ 5 h 362"/>
                <a:gd name="T76" fmla="*/ 181 w 362"/>
                <a:gd name="T77" fmla="*/ 0 h 362"/>
                <a:gd name="T78" fmla="*/ 144 w 362"/>
                <a:gd name="T79" fmla="*/ 5 h 362"/>
                <a:gd name="T80" fmla="*/ 111 w 362"/>
                <a:gd name="T81" fmla="*/ 14 h 362"/>
                <a:gd name="T82" fmla="*/ 80 w 362"/>
                <a:gd name="T83" fmla="*/ 31 h 362"/>
                <a:gd name="T84" fmla="*/ 53 w 362"/>
                <a:gd name="T85" fmla="*/ 53 h 362"/>
                <a:gd name="T86" fmla="*/ 32 w 362"/>
                <a:gd name="T87" fmla="*/ 80 h 362"/>
                <a:gd name="T88" fmla="*/ 14 w 362"/>
                <a:gd name="T89" fmla="*/ 111 h 362"/>
                <a:gd name="T90" fmla="*/ 4 w 362"/>
                <a:gd name="T91" fmla="*/ 145 h 362"/>
                <a:gd name="T92" fmla="*/ 0 w 362"/>
                <a:gd name="T93" fmla="*/ 182 h 362"/>
                <a:gd name="T94" fmla="*/ 4 w 362"/>
                <a:gd name="T95" fmla="*/ 217 h 362"/>
                <a:gd name="T96" fmla="*/ 14 w 362"/>
                <a:gd name="T97" fmla="*/ 251 h 362"/>
                <a:gd name="T98" fmla="*/ 32 w 362"/>
                <a:gd name="T99" fmla="*/ 282 h 362"/>
                <a:gd name="T100" fmla="*/ 53 w 362"/>
                <a:gd name="T101" fmla="*/ 309 h 362"/>
                <a:gd name="T102" fmla="*/ 80 w 362"/>
                <a:gd name="T103" fmla="*/ 331 h 362"/>
                <a:gd name="T104" fmla="*/ 111 w 362"/>
                <a:gd name="T105" fmla="*/ 348 h 362"/>
                <a:gd name="T106" fmla="*/ 144 w 362"/>
                <a:gd name="T107" fmla="*/ 359 h 362"/>
                <a:gd name="T108" fmla="*/ 181 w 362"/>
                <a:gd name="T109"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2" h="362">
                  <a:moveTo>
                    <a:pt x="166" y="105"/>
                  </a:moveTo>
                  <a:lnTo>
                    <a:pt x="167" y="103"/>
                  </a:lnTo>
                  <a:lnTo>
                    <a:pt x="167" y="100"/>
                  </a:lnTo>
                  <a:lnTo>
                    <a:pt x="169" y="98"/>
                  </a:lnTo>
                  <a:lnTo>
                    <a:pt x="170" y="95"/>
                  </a:lnTo>
                  <a:lnTo>
                    <a:pt x="172" y="94"/>
                  </a:lnTo>
                  <a:lnTo>
                    <a:pt x="175" y="92"/>
                  </a:lnTo>
                  <a:lnTo>
                    <a:pt x="177" y="92"/>
                  </a:lnTo>
                  <a:lnTo>
                    <a:pt x="181" y="90"/>
                  </a:lnTo>
                  <a:lnTo>
                    <a:pt x="184" y="92"/>
                  </a:lnTo>
                  <a:lnTo>
                    <a:pt x="187" y="92"/>
                  </a:lnTo>
                  <a:lnTo>
                    <a:pt x="189" y="94"/>
                  </a:lnTo>
                  <a:lnTo>
                    <a:pt x="191" y="95"/>
                  </a:lnTo>
                  <a:lnTo>
                    <a:pt x="193" y="98"/>
                  </a:lnTo>
                  <a:lnTo>
                    <a:pt x="195" y="100"/>
                  </a:lnTo>
                  <a:lnTo>
                    <a:pt x="196" y="103"/>
                  </a:lnTo>
                  <a:lnTo>
                    <a:pt x="196" y="105"/>
                  </a:lnTo>
                  <a:lnTo>
                    <a:pt x="196" y="181"/>
                  </a:lnTo>
                  <a:lnTo>
                    <a:pt x="241" y="181"/>
                  </a:lnTo>
                  <a:lnTo>
                    <a:pt x="244" y="182"/>
                  </a:lnTo>
                  <a:lnTo>
                    <a:pt x="247" y="183"/>
                  </a:lnTo>
                  <a:lnTo>
                    <a:pt x="249" y="184"/>
                  </a:lnTo>
                  <a:lnTo>
                    <a:pt x="251" y="186"/>
                  </a:lnTo>
                  <a:lnTo>
                    <a:pt x="254" y="188"/>
                  </a:lnTo>
                  <a:lnTo>
                    <a:pt x="255" y="190"/>
                  </a:lnTo>
                  <a:lnTo>
                    <a:pt x="256" y="193"/>
                  </a:lnTo>
                  <a:lnTo>
                    <a:pt x="256" y="197"/>
                  </a:lnTo>
                  <a:lnTo>
                    <a:pt x="256" y="199"/>
                  </a:lnTo>
                  <a:lnTo>
                    <a:pt x="255" y="202"/>
                  </a:lnTo>
                  <a:lnTo>
                    <a:pt x="254" y="204"/>
                  </a:lnTo>
                  <a:lnTo>
                    <a:pt x="251" y="206"/>
                  </a:lnTo>
                  <a:lnTo>
                    <a:pt x="249" y="208"/>
                  </a:lnTo>
                  <a:lnTo>
                    <a:pt x="247" y="211"/>
                  </a:lnTo>
                  <a:lnTo>
                    <a:pt x="244" y="211"/>
                  </a:lnTo>
                  <a:lnTo>
                    <a:pt x="241" y="212"/>
                  </a:lnTo>
                  <a:lnTo>
                    <a:pt x="181" y="212"/>
                  </a:lnTo>
                  <a:lnTo>
                    <a:pt x="177" y="211"/>
                  </a:lnTo>
                  <a:lnTo>
                    <a:pt x="175" y="211"/>
                  </a:lnTo>
                  <a:lnTo>
                    <a:pt x="172" y="208"/>
                  </a:lnTo>
                  <a:lnTo>
                    <a:pt x="170" y="206"/>
                  </a:lnTo>
                  <a:lnTo>
                    <a:pt x="169" y="204"/>
                  </a:lnTo>
                  <a:lnTo>
                    <a:pt x="167" y="202"/>
                  </a:lnTo>
                  <a:lnTo>
                    <a:pt x="167" y="199"/>
                  </a:lnTo>
                  <a:lnTo>
                    <a:pt x="166" y="197"/>
                  </a:lnTo>
                  <a:lnTo>
                    <a:pt x="166" y="105"/>
                  </a:lnTo>
                  <a:close/>
                  <a:moveTo>
                    <a:pt x="181" y="362"/>
                  </a:moveTo>
                  <a:lnTo>
                    <a:pt x="200" y="361"/>
                  </a:lnTo>
                  <a:lnTo>
                    <a:pt x="217" y="359"/>
                  </a:lnTo>
                  <a:lnTo>
                    <a:pt x="234" y="353"/>
                  </a:lnTo>
                  <a:lnTo>
                    <a:pt x="251" y="348"/>
                  </a:lnTo>
                  <a:lnTo>
                    <a:pt x="268" y="340"/>
                  </a:lnTo>
                  <a:lnTo>
                    <a:pt x="281" y="331"/>
                  </a:lnTo>
                  <a:lnTo>
                    <a:pt x="295" y="320"/>
                  </a:lnTo>
                  <a:lnTo>
                    <a:pt x="308" y="309"/>
                  </a:lnTo>
                  <a:lnTo>
                    <a:pt x="320" y="296"/>
                  </a:lnTo>
                  <a:lnTo>
                    <a:pt x="331" y="282"/>
                  </a:lnTo>
                  <a:lnTo>
                    <a:pt x="339" y="267"/>
                  </a:lnTo>
                  <a:lnTo>
                    <a:pt x="347" y="251"/>
                  </a:lnTo>
                  <a:lnTo>
                    <a:pt x="353" y="235"/>
                  </a:lnTo>
                  <a:lnTo>
                    <a:pt x="358" y="217"/>
                  </a:lnTo>
                  <a:lnTo>
                    <a:pt x="361" y="200"/>
                  </a:lnTo>
                  <a:lnTo>
                    <a:pt x="362" y="182"/>
                  </a:lnTo>
                  <a:lnTo>
                    <a:pt x="361" y="162"/>
                  </a:lnTo>
                  <a:lnTo>
                    <a:pt x="358" y="145"/>
                  </a:lnTo>
                  <a:lnTo>
                    <a:pt x="353" y="127"/>
                  </a:lnTo>
                  <a:lnTo>
                    <a:pt x="347" y="111"/>
                  </a:lnTo>
                  <a:lnTo>
                    <a:pt x="339" y="95"/>
                  </a:lnTo>
                  <a:lnTo>
                    <a:pt x="331" y="80"/>
                  </a:lnTo>
                  <a:lnTo>
                    <a:pt x="320" y="66"/>
                  </a:lnTo>
                  <a:lnTo>
                    <a:pt x="308" y="53"/>
                  </a:lnTo>
                  <a:lnTo>
                    <a:pt x="295" y="42"/>
                  </a:lnTo>
                  <a:lnTo>
                    <a:pt x="281" y="31"/>
                  </a:lnTo>
                  <a:lnTo>
                    <a:pt x="268" y="22"/>
                  </a:lnTo>
                  <a:lnTo>
                    <a:pt x="251" y="14"/>
                  </a:lnTo>
                  <a:lnTo>
                    <a:pt x="234" y="9"/>
                  </a:lnTo>
                  <a:lnTo>
                    <a:pt x="217" y="5"/>
                  </a:lnTo>
                  <a:lnTo>
                    <a:pt x="200" y="1"/>
                  </a:lnTo>
                  <a:lnTo>
                    <a:pt x="181" y="0"/>
                  </a:lnTo>
                  <a:lnTo>
                    <a:pt x="162" y="1"/>
                  </a:lnTo>
                  <a:lnTo>
                    <a:pt x="144" y="5"/>
                  </a:lnTo>
                  <a:lnTo>
                    <a:pt x="127" y="9"/>
                  </a:lnTo>
                  <a:lnTo>
                    <a:pt x="111" y="14"/>
                  </a:lnTo>
                  <a:lnTo>
                    <a:pt x="95" y="22"/>
                  </a:lnTo>
                  <a:lnTo>
                    <a:pt x="80" y="31"/>
                  </a:lnTo>
                  <a:lnTo>
                    <a:pt x="66" y="42"/>
                  </a:lnTo>
                  <a:lnTo>
                    <a:pt x="53" y="53"/>
                  </a:lnTo>
                  <a:lnTo>
                    <a:pt x="41" y="66"/>
                  </a:lnTo>
                  <a:lnTo>
                    <a:pt x="32" y="80"/>
                  </a:lnTo>
                  <a:lnTo>
                    <a:pt x="22" y="95"/>
                  </a:lnTo>
                  <a:lnTo>
                    <a:pt x="14" y="111"/>
                  </a:lnTo>
                  <a:lnTo>
                    <a:pt x="8" y="128"/>
                  </a:lnTo>
                  <a:lnTo>
                    <a:pt x="4" y="145"/>
                  </a:lnTo>
                  <a:lnTo>
                    <a:pt x="2" y="162"/>
                  </a:lnTo>
                  <a:lnTo>
                    <a:pt x="0" y="182"/>
                  </a:lnTo>
                  <a:lnTo>
                    <a:pt x="2" y="200"/>
                  </a:lnTo>
                  <a:lnTo>
                    <a:pt x="4" y="217"/>
                  </a:lnTo>
                  <a:lnTo>
                    <a:pt x="8" y="235"/>
                  </a:lnTo>
                  <a:lnTo>
                    <a:pt x="14" y="251"/>
                  </a:lnTo>
                  <a:lnTo>
                    <a:pt x="22" y="267"/>
                  </a:lnTo>
                  <a:lnTo>
                    <a:pt x="32" y="282"/>
                  </a:lnTo>
                  <a:lnTo>
                    <a:pt x="41" y="296"/>
                  </a:lnTo>
                  <a:lnTo>
                    <a:pt x="53" y="309"/>
                  </a:lnTo>
                  <a:lnTo>
                    <a:pt x="66" y="320"/>
                  </a:lnTo>
                  <a:lnTo>
                    <a:pt x="80" y="331"/>
                  </a:lnTo>
                  <a:lnTo>
                    <a:pt x="95" y="340"/>
                  </a:lnTo>
                  <a:lnTo>
                    <a:pt x="111" y="348"/>
                  </a:lnTo>
                  <a:lnTo>
                    <a:pt x="127" y="353"/>
                  </a:lnTo>
                  <a:lnTo>
                    <a:pt x="144" y="359"/>
                  </a:lnTo>
                  <a:lnTo>
                    <a:pt x="162" y="361"/>
                  </a:lnTo>
                  <a:lnTo>
                    <a:pt x="181"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32">
              <a:extLst>
                <a:ext uri="{FF2B5EF4-FFF2-40B4-BE49-F238E27FC236}">
                  <a16:creationId xmlns:a16="http://schemas.microsoft.com/office/drawing/2014/main" id="{FA4D6B7E-6F35-4229-B442-5A400656714F}"/>
                </a:ext>
              </a:extLst>
            </p:cNvPr>
            <p:cNvSpPr>
              <a:spLocks/>
            </p:cNvSpPr>
            <p:nvPr/>
          </p:nvSpPr>
          <p:spPr bwMode="auto">
            <a:xfrm>
              <a:off x="2689225" y="2732088"/>
              <a:ext cx="47625" cy="47625"/>
            </a:xfrm>
            <a:custGeom>
              <a:avLst/>
              <a:gdLst>
                <a:gd name="T0" fmla="*/ 67 w 150"/>
                <a:gd name="T1" fmla="*/ 0 h 150"/>
                <a:gd name="T2" fmla="*/ 52 w 150"/>
                <a:gd name="T3" fmla="*/ 3 h 150"/>
                <a:gd name="T4" fmla="*/ 38 w 150"/>
                <a:gd name="T5" fmla="*/ 9 h 150"/>
                <a:gd name="T6" fmla="*/ 27 w 150"/>
                <a:gd name="T7" fmla="*/ 17 h 150"/>
                <a:gd name="T8" fmla="*/ 17 w 150"/>
                <a:gd name="T9" fmla="*/ 27 h 150"/>
                <a:gd name="T10" fmla="*/ 8 w 150"/>
                <a:gd name="T11" fmla="*/ 39 h 150"/>
                <a:gd name="T12" fmla="*/ 3 w 150"/>
                <a:gd name="T13" fmla="*/ 53 h 150"/>
                <a:gd name="T14" fmla="*/ 0 w 150"/>
                <a:gd name="T15" fmla="*/ 68 h 150"/>
                <a:gd name="T16" fmla="*/ 0 w 150"/>
                <a:gd name="T17" fmla="*/ 83 h 150"/>
                <a:gd name="T18" fmla="*/ 3 w 150"/>
                <a:gd name="T19" fmla="*/ 98 h 150"/>
                <a:gd name="T20" fmla="*/ 8 w 150"/>
                <a:gd name="T21" fmla="*/ 111 h 150"/>
                <a:gd name="T22" fmla="*/ 17 w 150"/>
                <a:gd name="T23" fmla="*/ 123 h 150"/>
                <a:gd name="T24" fmla="*/ 27 w 150"/>
                <a:gd name="T25" fmla="*/ 133 h 150"/>
                <a:gd name="T26" fmla="*/ 38 w 150"/>
                <a:gd name="T27" fmla="*/ 141 h 150"/>
                <a:gd name="T28" fmla="*/ 52 w 150"/>
                <a:gd name="T29" fmla="*/ 147 h 150"/>
                <a:gd name="T30" fmla="*/ 67 w 150"/>
                <a:gd name="T31" fmla="*/ 150 h 150"/>
                <a:gd name="T32" fmla="*/ 82 w 150"/>
                <a:gd name="T33" fmla="*/ 150 h 150"/>
                <a:gd name="T34" fmla="*/ 97 w 150"/>
                <a:gd name="T35" fmla="*/ 147 h 150"/>
                <a:gd name="T36" fmla="*/ 110 w 150"/>
                <a:gd name="T37" fmla="*/ 141 h 150"/>
                <a:gd name="T38" fmla="*/ 122 w 150"/>
                <a:gd name="T39" fmla="*/ 133 h 150"/>
                <a:gd name="T40" fmla="*/ 133 w 150"/>
                <a:gd name="T41" fmla="*/ 123 h 150"/>
                <a:gd name="T42" fmla="*/ 140 w 150"/>
                <a:gd name="T43" fmla="*/ 111 h 150"/>
                <a:gd name="T44" fmla="*/ 147 w 150"/>
                <a:gd name="T45" fmla="*/ 98 h 150"/>
                <a:gd name="T46" fmla="*/ 150 w 150"/>
                <a:gd name="T47" fmla="*/ 83 h 150"/>
                <a:gd name="T48" fmla="*/ 150 w 150"/>
                <a:gd name="T49" fmla="*/ 68 h 150"/>
                <a:gd name="T50" fmla="*/ 147 w 150"/>
                <a:gd name="T51" fmla="*/ 53 h 150"/>
                <a:gd name="T52" fmla="*/ 140 w 150"/>
                <a:gd name="T53" fmla="*/ 39 h 150"/>
                <a:gd name="T54" fmla="*/ 133 w 150"/>
                <a:gd name="T55" fmla="*/ 27 h 150"/>
                <a:gd name="T56" fmla="*/ 122 w 150"/>
                <a:gd name="T57" fmla="*/ 17 h 150"/>
                <a:gd name="T58" fmla="*/ 110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5" y="6"/>
                  </a:lnTo>
                  <a:lnTo>
                    <a:pt x="38" y="9"/>
                  </a:lnTo>
                  <a:lnTo>
                    <a:pt x="32" y="13"/>
                  </a:lnTo>
                  <a:lnTo>
                    <a:pt x="27" y="17"/>
                  </a:lnTo>
                  <a:lnTo>
                    <a:pt x="21" y="22"/>
                  </a:lnTo>
                  <a:lnTo>
                    <a:pt x="17" y="27"/>
                  </a:lnTo>
                  <a:lnTo>
                    <a:pt x="13" y="33"/>
                  </a:lnTo>
                  <a:lnTo>
                    <a:pt x="8" y="39"/>
                  </a:lnTo>
                  <a:lnTo>
                    <a:pt x="5" y="45"/>
                  </a:lnTo>
                  <a:lnTo>
                    <a:pt x="3" y="53"/>
                  </a:lnTo>
                  <a:lnTo>
                    <a:pt x="1" y="60"/>
                  </a:lnTo>
                  <a:lnTo>
                    <a:pt x="0" y="68"/>
                  </a:lnTo>
                  <a:lnTo>
                    <a:pt x="0" y="75"/>
                  </a:lnTo>
                  <a:lnTo>
                    <a:pt x="0" y="83"/>
                  </a:lnTo>
                  <a:lnTo>
                    <a:pt x="1" y="90"/>
                  </a:lnTo>
                  <a:lnTo>
                    <a:pt x="3" y="98"/>
                  </a:lnTo>
                  <a:lnTo>
                    <a:pt x="5" y="104"/>
                  </a:lnTo>
                  <a:lnTo>
                    <a:pt x="8" y="111"/>
                  </a:lnTo>
                  <a:lnTo>
                    <a:pt x="13" y="117"/>
                  </a:lnTo>
                  <a:lnTo>
                    <a:pt x="17" y="123"/>
                  </a:lnTo>
                  <a:lnTo>
                    <a:pt x="21" y="128"/>
                  </a:lnTo>
                  <a:lnTo>
                    <a:pt x="27" y="133"/>
                  </a:lnTo>
                  <a:lnTo>
                    <a:pt x="32" y="138"/>
                  </a:lnTo>
                  <a:lnTo>
                    <a:pt x="38" y="141"/>
                  </a:lnTo>
                  <a:lnTo>
                    <a:pt x="45" y="144"/>
                  </a:lnTo>
                  <a:lnTo>
                    <a:pt x="52" y="147"/>
                  </a:lnTo>
                  <a:lnTo>
                    <a:pt x="60" y="149"/>
                  </a:lnTo>
                  <a:lnTo>
                    <a:pt x="67" y="150"/>
                  </a:lnTo>
                  <a:lnTo>
                    <a:pt x="75" y="150"/>
                  </a:lnTo>
                  <a:lnTo>
                    <a:pt x="82" y="150"/>
                  </a:lnTo>
                  <a:lnTo>
                    <a:pt x="90" y="149"/>
                  </a:lnTo>
                  <a:lnTo>
                    <a:pt x="97" y="147"/>
                  </a:lnTo>
                  <a:lnTo>
                    <a:pt x="104" y="144"/>
                  </a:lnTo>
                  <a:lnTo>
                    <a:pt x="110" y="141"/>
                  </a:lnTo>
                  <a:lnTo>
                    <a:pt x="117" y="138"/>
                  </a:lnTo>
                  <a:lnTo>
                    <a:pt x="122" y="133"/>
                  </a:lnTo>
                  <a:lnTo>
                    <a:pt x="127" y="128"/>
                  </a:lnTo>
                  <a:lnTo>
                    <a:pt x="133" y="123"/>
                  </a:lnTo>
                  <a:lnTo>
                    <a:pt x="137" y="117"/>
                  </a:lnTo>
                  <a:lnTo>
                    <a:pt x="140" y="111"/>
                  </a:lnTo>
                  <a:lnTo>
                    <a:pt x="144" y="104"/>
                  </a:lnTo>
                  <a:lnTo>
                    <a:pt x="147" y="98"/>
                  </a:lnTo>
                  <a:lnTo>
                    <a:pt x="148" y="90"/>
                  </a:lnTo>
                  <a:lnTo>
                    <a:pt x="150" y="83"/>
                  </a:lnTo>
                  <a:lnTo>
                    <a:pt x="150" y="75"/>
                  </a:lnTo>
                  <a:lnTo>
                    <a:pt x="150" y="68"/>
                  </a:lnTo>
                  <a:lnTo>
                    <a:pt x="148" y="60"/>
                  </a:lnTo>
                  <a:lnTo>
                    <a:pt x="147" y="53"/>
                  </a:lnTo>
                  <a:lnTo>
                    <a:pt x="144" y="45"/>
                  </a:lnTo>
                  <a:lnTo>
                    <a:pt x="140" y="39"/>
                  </a:lnTo>
                  <a:lnTo>
                    <a:pt x="137" y="33"/>
                  </a:lnTo>
                  <a:lnTo>
                    <a:pt x="133" y="27"/>
                  </a:lnTo>
                  <a:lnTo>
                    <a:pt x="127" y="22"/>
                  </a:lnTo>
                  <a:lnTo>
                    <a:pt x="122" y="17"/>
                  </a:lnTo>
                  <a:lnTo>
                    <a:pt x="117" y="13"/>
                  </a:lnTo>
                  <a:lnTo>
                    <a:pt x="110"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33">
              <a:extLst>
                <a:ext uri="{FF2B5EF4-FFF2-40B4-BE49-F238E27FC236}">
                  <a16:creationId xmlns:a16="http://schemas.microsoft.com/office/drawing/2014/main" id="{6D3DD28D-52F5-4B38-8390-DDA8AD25B366}"/>
                </a:ext>
              </a:extLst>
            </p:cNvPr>
            <p:cNvSpPr>
              <a:spLocks noEditPoints="1"/>
            </p:cNvSpPr>
            <p:nvPr/>
          </p:nvSpPr>
          <p:spPr bwMode="auto">
            <a:xfrm>
              <a:off x="2789238" y="2654300"/>
              <a:ext cx="96838" cy="106363"/>
            </a:xfrm>
            <a:custGeom>
              <a:avLst/>
              <a:gdLst>
                <a:gd name="T0" fmla="*/ 30 w 301"/>
                <a:gd name="T1" fmla="*/ 30 h 331"/>
                <a:gd name="T2" fmla="*/ 250 w 301"/>
                <a:gd name="T3" fmla="*/ 150 h 331"/>
                <a:gd name="T4" fmla="*/ 301 w 301"/>
                <a:gd name="T5" fmla="*/ 165 h 331"/>
                <a:gd name="T6" fmla="*/ 300 w 301"/>
                <a:gd name="T7" fmla="*/ 161 h 331"/>
                <a:gd name="T8" fmla="*/ 300 w 301"/>
                <a:gd name="T9" fmla="*/ 160 h 331"/>
                <a:gd name="T10" fmla="*/ 297 w 301"/>
                <a:gd name="T11" fmla="*/ 155 h 331"/>
                <a:gd name="T12" fmla="*/ 297 w 301"/>
                <a:gd name="T13" fmla="*/ 155 h 331"/>
                <a:gd name="T14" fmla="*/ 144 w 301"/>
                <a:gd name="T15" fmla="*/ 2 h 331"/>
                <a:gd name="T16" fmla="*/ 138 w 301"/>
                <a:gd name="T17" fmla="*/ 0 h 331"/>
                <a:gd name="T18" fmla="*/ 15 w 301"/>
                <a:gd name="T19" fmla="*/ 0 h 331"/>
                <a:gd name="T20" fmla="*/ 10 w 301"/>
                <a:gd name="T21" fmla="*/ 1 h 331"/>
                <a:gd name="T22" fmla="*/ 4 w 301"/>
                <a:gd name="T23" fmla="*/ 4 h 331"/>
                <a:gd name="T24" fmla="*/ 1 w 301"/>
                <a:gd name="T25" fmla="*/ 10 h 331"/>
                <a:gd name="T26" fmla="*/ 0 w 301"/>
                <a:gd name="T27" fmla="*/ 15 h 331"/>
                <a:gd name="T28" fmla="*/ 0 w 301"/>
                <a:gd name="T29" fmla="*/ 316 h 331"/>
                <a:gd name="T30" fmla="*/ 1 w 301"/>
                <a:gd name="T31" fmla="*/ 322 h 331"/>
                <a:gd name="T32" fmla="*/ 4 w 301"/>
                <a:gd name="T33" fmla="*/ 327 h 331"/>
                <a:gd name="T34" fmla="*/ 10 w 301"/>
                <a:gd name="T35" fmla="*/ 330 h 331"/>
                <a:gd name="T36" fmla="*/ 15 w 301"/>
                <a:gd name="T37" fmla="*/ 331 h 331"/>
                <a:gd name="T38" fmla="*/ 31 w 301"/>
                <a:gd name="T39" fmla="*/ 324 h 331"/>
                <a:gd name="T40" fmla="*/ 31 w 301"/>
                <a:gd name="T41" fmla="*/ 306 h 331"/>
                <a:gd name="T42" fmla="*/ 35 w 301"/>
                <a:gd name="T43" fmla="*/ 285 h 331"/>
                <a:gd name="T44" fmla="*/ 43 w 301"/>
                <a:gd name="T45" fmla="*/ 266 h 331"/>
                <a:gd name="T46" fmla="*/ 55 w 301"/>
                <a:gd name="T47" fmla="*/ 249 h 331"/>
                <a:gd name="T48" fmla="*/ 69 w 301"/>
                <a:gd name="T49" fmla="*/ 235 h 331"/>
                <a:gd name="T50" fmla="*/ 86 w 301"/>
                <a:gd name="T51" fmla="*/ 223 h 331"/>
                <a:gd name="T52" fmla="*/ 104 w 301"/>
                <a:gd name="T53" fmla="*/ 215 h 331"/>
                <a:gd name="T54" fmla="*/ 126 w 301"/>
                <a:gd name="T55" fmla="*/ 211 h 331"/>
                <a:gd name="T56" fmla="*/ 147 w 301"/>
                <a:gd name="T57" fmla="*/ 211 h 331"/>
                <a:gd name="T58" fmla="*/ 167 w 301"/>
                <a:gd name="T59" fmla="*/ 215 h 331"/>
                <a:gd name="T60" fmla="*/ 186 w 301"/>
                <a:gd name="T61" fmla="*/ 223 h 331"/>
                <a:gd name="T62" fmla="*/ 203 w 301"/>
                <a:gd name="T63" fmla="*/ 235 h 331"/>
                <a:gd name="T64" fmla="*/ 217 w 301"/>
                <a:gd name="T65" fmla="*/ 249 h 331"/>
                <a:gd name="T66" fmla="*/ 229 w 301"/>
                <a:gd name="T67" fmla="*/ 266 h 331"/>
                <a:gd name="T68" fmla="*/ 236 w 301"/>
                <a:gd name="T69" fmla="*/ 285 h 331"/>
                <a:gd name="T70" fmla="*/ 240 w 301"/>
                <a:gd name="T71" fmla="*/ 306 h 331"/>
                <a:gd name="T72" fmla="*/ 241 w 301"/>
                <a:gd name="T73" fmla="*/ 324 h 331"/>
                <a:gd name="T74" fmla="*/ 286 w 301"/>
                <a:gd name="T75" fmla="*/ 331 h 331"/>
                <a:gd name="T76" fmla="*/ 292 w 301"/>
                <a:gd name="T77" fmla="*/ 330 h 331"/>
                <a:gd name="T78" fmla="*/ 297 w 301"/>
                <a:gd name="T79" fmla="*/ 327 h 331"/>
                <a:gd name="T80" fmla="*/ 300 w 301"/>
                <a:gd name="T81" fmla="*/ 322 h 331"/>
                <a:gd name="T82" fmla="*/ 301 w 301"/>
                <a:gd name="T83" fmla="*/ 316 h 331"/>
                <a:gd name="T84" fmla="*/ 301 w 301"/>
                <a:gd name="T85" fmla="*/ 1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331">
                  <a:moveTo>
                    <a:pt x="30" y="150"/>
                  </a:moveTo>
                  <a:lnTo>
                    <a:pt x="30" y="30"/>
                  </a:lnTo>
                  <a:lnTo>
                    <a:pt x="130" y="30"/>
                  </a:lnTo>
                  <a:lnTo>
                    <a:pt x="250" y="150"/>
                  </a:lnTo>
                  <a:lnTo>
                    <a:pt x="30" y="150"/>
                  </a:lnTo>
                  <a:close/>
                  <a:moveTo>
                    <a:pt x="301" y="165"/>
                  </a:moveTo>
                  <a:lnTo>
                    <a:pt x="300" y="163"/>
                  </a:lnTo>
                  <a:lnTo>
                    <a:pt x="300" y="161"/>
                  </a:lnTo>
                  <a:lnTo>
                    <a:pt x="300" y="160"/>
                  </a:lnTo>
                  <a:lnTo>
                    <a:pt x="300" y="160"/>
                  </a:lnTo>
                  <a:lnTo>
                    <a:pt x="298" y="156"/>
                  </a:lnTo>
                  <a:lnTo>
                    <a:pt x="297" y="155"/>
                  </a:lnTo>
                  <a:lnTo>
                    <a:pt x="297" y="155"/>
                  </a:lnTo>
                  <a:lnTo>
                    <a:pt x="297" y="155"/>
                  </a:lnTo>
                  <a:lnTo>
                    <a:pt x="147" y="4"/>
                  </a:lnTo>
                  <a:lnTo>
                    <a:pt x="144" y="2"/>
                  </a:lnTo>
                  <a:lnTo>
                    <a:pt x="142" y="1"/>
                  </a:lnTo>
                  <a:lnTo>
                    <a:pt x="138" y="0"/>
                  </a:lnTo>
                  <a:lnTo>
                    <a:pt x="136" y="0"/>
                  </a:lnTo>
                  <a:lnTo>
                    <a:pt x="15" y="0"/>
                  </a:lnTo>
                  <a:lnTo>
                    <a:pt x="12" y="0"/>
                  </a:lnTo>
                  <a:lnTo>
                    <a:pt x="10" y="1"/>
                  </a:lnTo>
                  <a:lnTo>
                    <a:pt x="7" y="2"/>
                  </a:lnTo>
                  <a:lnTo>
                    <a:pt x="4" y="4"/>
                  </a:lnTo>
                  <a:lnTo>
                    <a:pt x="3" y="6"/>
                  </a:lnTo>
                  <a:lnTo>
                    <a:pt x="1" y="10"/>
                  </a:lnTo>
                  <a:lnTo>
                    <a:pt x="1" y="12"/>
                  </a:lnTo>
                  <a:lnTo>
                    <a:pt x="0" y="15"/>
                  </a:lnTo>
                  <a:lnTo>
                    <a:pt x="0" y="165"/>
                  </a:lnTo>
                  <a:lnTo>
                    <a:pt x="0" y="316"/>
                  </a:lnTo>
                  <a:lnTo>
                    <a:pt x="1" y="320"/>
                  </a:lnTo>
                  <a:lnTo>
                    <a:pt x="1" y="322"/>
                  </a:lnTo>
                  <a:lnTo>
                    <a:pt x="3" y="325"/>
                  </a:lnTo>
                  <a:lnTo>
                    <a:pt x="4" y="327"/>
                  </a:lnTo>
                  <a:lnTo>
                    <a:pt x="7" y="328"/>
                  </a:lnTo>
                  <a:lnTo>
                    <a:pt x="10" y="330"/>
                  </a:lnTo>
                  <a:lnTo>
                    <a:pt x="12" y="331"/>
                  </a:lnTo>
                  <a:lnTo>
                    <a:pt x="15" y="331"/>
                  </a:lnTo>
                  <a:lnTo>
                    <a:pt x="31" y="331"/>
                  </a:lnTo>
                  <a:lnTo>
                    <a:pt x="31" y="324"/>
                  </a:lnTo>
                  <a:lnTo>
                    <a:pt x="30" y="316"/>
                  </a:lnTo>
                  <a:lnTo>
                    <a:pt x="31" y="306"/>
                  </a:lnTo>
                  <a:lnTo>
                    <a:pt x="32" y="295"/>
                  </a:lnTo>
                  <a:lnTo>
                    <a:pt x="35" y="285"/>
                  </a:lnTo>
                  <a:lnTo>
                    <a:pt x="39" y="276"/>
                  </a:lnTo>
                  <a:lnTo>
                    <a:pt x="43" y="266"/>
                  </a:lnTo>
                  <a:lnTo>
                    <a:pt x="48" y="257"/>
                  </a:lnTo>
                  <a:lnTo>
                    <a:pt x="55" y="249"/>
                  </a:lnTo>
                  <a:lnTo>
                    <a:pt x="61" y="241"/>
                  </a:lnTo>
                  <a:lnTo>
                    <a:pt x="69" y="235"/>
                  </a:lnTo>
                  <a:lnTo>
                    <a:pt x="77" y="228"/>
                  </a:lnTo>
                  <a:lnTo>
                    <a:pt x="86" y="223"/>
                  </a:lnTo>
                  <a:lnTo>
                    <a:pt x="94" y="219"/>
                  </a:lnTo>
                  <a:lnTo>
                    <a:pt x="104" y="215"/>
                  </a:lnTo>
                  <a:lnTo>
                    <a:pt x="115" y="213"/>
                  </a:lnTo>
                  <a:lnTo>
                    <a:pt x="126" y="211"/>
                  </a:lnTo>
                  <a:lnTo>
                    <a:pt x="136" y="211"/>
                  </a:lnTo>
                  <a:lnTo>
                    <a:pt x="147" y="211"/>
                  </a:lnTo>
                  <a:lnTo>
                    <a:pt x="157" y="213"/>
                  </a:lnTo>
                  <a:lnTo>
                    <a:pt x="167" y="215"/>
                  </a:lnTo>
                  <a:lnTo>
                    <a:pt x="177" y="219"/>
                  </a:lnTo>
                  <a:lnTo>
                    <a:pt x="186" y="223"/>
                  </a:lnTo>
                  <a:lnTo>
                    <a:pt x="194" y="228"/>
                  </a:lnTo>
                  <a:lnTo>
                    <a:pt x="203" y="235"/>
                  </a:lnTo>
                  <a:lnTo>
                    <a:pt x="210" y="241"/>
                  </a:lnTo>
                  <a:lnTo>
                    <a:pt x="217" y="249"/>
                  </a:lnTo>
                  <a:lnTo>
                    <a:pt x="223" y="257"/>
                  </a:lnTo>
                  <a:lnTo>
                    <a:pt x="229" y="266"/>
                  </a:lnTo>
                  <a:lnTo>
                    <a:pt x="233" y="276"/>
                  </a:lnTo>
                  <a:lnTo>
                    <a:pt x="236" y="285"/>
                  </a:lnTo>
                  <a:lnTo>
                    <a:pt x="239" y="295"/>
                  </a:lnTo>
                  <a:lnTo>
                    <a:pt x="240" y="306"/>
                  </a:lnTo>
                  <a:lnTo>
                    <a:pt x="241" y="316"/>
                  </a:lnTo>
                  <a:lnTo>
                    <a:pt x="241" y="324"/>
                  </a:lnTo>
                  <a:lnTo>
                    <a:pt x="240" y="331"/>
                  </a:lnTo>
                  <a:lnTo>
                    <a:pt x="286" y="331"/>
                  </a:lnTo>
                  <a:lnTo>
                    <a:pt x="290" y="330"/>
                  </a:lnTo>
                  <a:lnTo>
                    <a:pt x="292" y="330"/>
                  </a:lnTo>
                  <a:lnTo>
                    <a:pt x="295" y="328"/>
                  </a:lnTo>
                  <a:lnTo>
                    <a:pt x="297" y="327"/>
                  </a:lnTo>
                  <a:lnTo>
                    <a:pt x="299" y="325"/>
                  </a:lnTo>
                  <a:lnTo>
                    <a:pt x="300" y="322"/>
                  </a:lnTo>
                  <a:lnTo>
                    <a:pt x="301" y="320"/>
                  </a:lnTo>
                  <a:lnTo>
                    <a:pt x="301" y="316"/>
                  </a:lnTo>
                  <a:lnTo>
                    <a:pt x="301" y="165"/>
                  </a:lnTo>
                  <a:lnTo>
                    <a:pt x="301" y="165"/>
                  </a:lnTo>
                  <a:lnTo>
                    <a:pt x="301"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4">
              <a:extLst>
                <a:ext uri="{FF2B5EF4-FFF2-40B4-BE49-F238E27FC236}">
                  <a16:creationId xmlns:a16="http://schemas.microsoft.com/office/drawing/2014/main" id="{2D77E4FC-731D-463A-A8FC-DC45F2A0E1AA}"/>
                </a:ext>
              </a:extLst>
            </p:cNvPr>
            <p:cNvSpPr>
              <a:spLocks/>
            </p:cNvSpPr>
            <p:nvPr/>
          </p:nvSpPr>
          <p:spPr bwMode="auto">
            <a:xfrm>
              <a:off x="2808288" y="2732088"/>
              <a:ext cx="49213" cy="47625"/>
            </a:xfrm>
            <a:custGeom>
              <a:avLst/>
              <a:gdLst>
                <a:gd name="T0" fmla="*/ 68 w 151"/>
                <a:gd name="T1" fmla="*/ 0 h 150"/>
                <a:gd name="T2" fmla="*/ 54 w 151"/>
                <a:gd name="T3" fmla="*/ 3 h 150"/>
                <a:gd name="T4" fmla="*/ 40 w 151"/>
                <a:gd name="T5" fmla="*/ 9 h 150"/>
                <a:gd name="T6" fmla="*/ 28 w 151"/>
                <a:gd name="T7" fmla="*/ 17 h 150"/>
                <a:gd name="T8" fmla="*/ 17 w 151"/>
                <a:gd name="T9" fmla="*/ 27 h 150"/>
                <a:gd name="T10" fmla="*/ 10 w 151"/>
                <a:gd name="T11" fmla="*/ 39 h 150"/>
                <a:gd name="T12" fmla="*/ 4 w 151"/>
                <a:gd name="T13" fmla="*/ 53 h 150"/>
                <a:gd name="T14" fmla="*/ 1 w 151"/>
                <a:gd name="T15" fmla="*/ 68 h 150"/>
                <a:gd name="T16" fmla="*/ 1 w 151"/>
                <a:gd name="T17" fmla="*/ 83 h 150"/>
                <a:gd name="T18" fmla="*/ 4 w 151"/>
                <a:gd name="T19" fmla="*/ 98 h 150"/>
                <a:gd name="T20" fmla="*/ 10 w 151"/>
                <a:gd name="T21" fmla="*/ 111 h 150"/>
                <a:gd name="T22" fmla="*/ 17 w 151"/>
                <a:gd name="T23" fmla="*/ 123 h 150"/>
                <a:gd name="T24" fmla="*/ 28 w 151"/>
                <a:gd name="T25" fmla="*/ 133 h 150"/>
                <a:gd name="T26" fmla="*/ 40 w 151"/>
                <a:gd name="T27" fmla="*/ 141 h 150"/>
                <a:gd name="T28" fmla="*/ 54 w 151"/>
                <a:gd name="T29" fmla="*/ 147 h 150"/>
                <a:gd name="T30" fmla="*/ 68 w 151"/>
                <a:gd name="T31" fmla="*/ 150 h 150"/>
                <a:gd name="T32" fmla="*/ 84 w 151"/>
                <a:gd name="T33" fmla="*/ 150 h 150"/>
                <a:gd name="T34" fmla="*/ 98 w 151"/>
                <a:gd name="T35" fmla="*/ 147 h 150"/>
                <a:gd name="T36" fmla="*/ 112 w 151"/>
                <a:gd name="T37" fmla="*/ 141 h 150"/>
                <a:gd name="T38" fmla="*/ 124 w 151"/>
                <a:gd name="T39" fmla="*/ 133 h 150"/>
                <a:gd name="T40" fmla="*/ 134 w 151"/>
                <a:gd name="T41" fmla="*/ 123 h 150"/>
                <a:gd name="T42" fmla="*/ 142 w 151"/>
                <a:gd name="T43" fmla="*/ 111 h 150"/>
                <a:gd name="T44" fmla="*/ 148 w 151"/>
                <a:gd name="T45" fmla="*/ 98 h 150"/>
                <a:gd name="T46" fmla="*/ 150 w 151"/>
                <a:gd name="T47" fmla="*/ 83 h 150"/>
                <a:gd name="T48" fmla="*/ 150 w 151"/>
                <a:gd name="T49" fmla="*/ 68 h 150"/>
                <a:gd name="T50" fmla="*/ 148 w 151"/>
                <a:gd name="T51" fmla="*/ 53 h 150"/>
                <a:gd name="T52" fmla="*/ 142 w 151"/>
                <a:gd name="T53" fmla="*/ 39 h 150"/>
                <a:gd name="T54" fmla="*/ 134 w 151"/>
                <a:gd name="T55" fmla="*/ 27 h 150"/>
                <a:gd name="T56" fmla="*/ 124 w 151"/>
                <a:gd name="T57" fmla="*/ 17 h 150"/>
                <a:gd name="T58" fmla="*/ 112 w 151"/>
                <a:gd name="T59" fmla="*/ 9 h 150"/>
                <a:gd name="T60" fmla="*/ 98 w 151"/>
                <a:gd name="T61" fmla="*/ 3 h 150"/>
                <a:gd name="T62" fmla="*/ 84 w 151"/>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150">
                  <a:moveTo>
                    <a:pt x="76" y="0"/>
                  </a:moveTo>
                  <a:lnTo>
                    <a:pt x="68" y="0"/>
                  </a:lnTo>
                  <a:lnTo>
                    <a:pt x="60" y="1"/>
                  </a:lnTo>
                  <a:lnTo>
                    <a:pt x="54" y="3"/>
                  </a:lnTo>
                  <a:lnTo>
                    <a:pt x="46" y="6"/>
                  </a:lnTo>
                  <a:lnTo>
                    <a:pt x="40" y="9"/>
                  </a:lnTo>
                  <a:lnTo>
                    <a:pt x="33" y="13"/>
                  </a:lnTo>
                  <a:lnTo>
                    <a:pt x="28" y="17"/>
                  </a:lnTo>
                  <a:lnTo>
                    <a:pt x="23" y="22"/>
                  </a:lnTo>
                  <a:lnTo>
                    <a:pt x="17" y="27"/>
                  </a:lnTo>
                  <a:lnTo>
                    <a:pt x="13" y="33"/>
                  </a:lnTo>
                  <a:lnTo>
                    <a:pt x="10" y="39"/>
                  </a:lnTo>
                  <a:lnTo>
                    <a:pt x="7" y="45"/>
                  </a:lnTo>
                  <a:lnTo>
                    <a:pt x="4" y="53"/>
                  </a:lnTo>
                  <a:lnTo>
                    <a:pt x="2" y="60"/>
                  </a:lnTo>
                  <a:lnTo>
                    <a:pt x="1" y="68"/>
                  </a:lnTo>
                  <a:lnTo>
                    <a:pt x="0" y="75"/>
                  </a:lnTo>
                  <a:lnTo>
                    <a:pt x="1" y="83"/>
                  </a:lnTo>
                  <a:lnTo>
                    <a:pt x="2" y="90"/>
                  </a:lnTo>
                  <a:lnTo>
                    <a:pt x="4" y="98"/>
                  </a:lnTo>
                  <a:lnTo>
                    <a:pt x="7" y="104"/>
                  </a:lnTo>
                  <a:lnTo>
                    <a:pt x="10" y="111"/>
                  </a:lnTo>
                  <a:lnTo>
                    <a:pt x="13" y="117"/>
                  </a:lnTo>
                  <a:lnTo>
                    <a:pt x="17" y="123"/>
                  </a:lnTo>
                  <a:lnTo>
                    <a:pt x="23" y="128"/>
                  </a:lnTo>
                  <a:lnTo>
                    <a:pt x="28" y="133"/>
                  </a:lnTo>
                  <a:lnTo>
                    <a:pt x="33" y="138"/>
                  </a:lnTo>
                  <a:lnTo>
                    <a:pt x="40" y="141"/>
                  </a:lnTo>
                  <a:lnTo>
                    <a:pt x="46" y="144"/>
                  </a:lnTo>
                  <a:lnTo>
                    <a:pt x="54" y="147"/>
                  </a:lnTo>
                  <a:lnTo>
                    <a:pt x="60" y="149"/>
                  </a:lnTo>
                  <a:lnTo>
                    <a:pt x="68" y="150"/>
                  </a:lnTo>
                  <a:lnTo>
                    <a:pt x="76" y="150"/>
                  </a:lnTo>
                  <a:lnTo>
                    <a:pt x="84" y="150"/>
                  </a:lnTo>
                  <a:lnTo>
                    <a:pt x="91" y="149"/>
                  </a:lnTo>
                  <a:lnTo>
                    <a:pt x="98" y="147"/>
                  </a:lnTo>
                  <a:lnTo>
                    <a:pt x="105" y="144"/>
                  </a:lnTo>
                  <a:lnTo>
                    <a:pt x="112" y="141"/>
                  </a:lnTo>
                  <a:lnTo>
                    <a:pt x="118" y="138"/>
                  </a:lnTo>
                  <a:lnTo>
                    <a:pt x="124" y="133"/>
                  </a:lnTo>
                  <a:lnTo>
                    <a:pt x="129" y="128"/>
                  </a:lnTo>
                  <a:lnTo>
                    <a:pt x="134" y="123"/>
                  </a:lnTo>
                  <a:lnTo>
                    <a:pt x="139" y="117"/>
                  </a:lnTo>
                  <a:lnTo>
                    <a:pt x="142" y="111"/>
                  </a:lnTo>
                  <a:lnTo>
                    <a:pt x="145" y="104"/>
                  </a:lnTo>
                  <a:lnTo>
                    <a:pt x="148" y="98"/>
                  </a:lnTo>
                  <a:lnTo>
                    <a:pt x="149" y="90"/>
                  </a:lnTo>
                  <a:lnTo>
                    <a:pt x="150" y="83"/>
                  </a:lnTo>
                  <a:lnTo>
                    <a:pt x="151" y="75"/>
                  </a:lnTo>
                  <a:lnTo>
                    <a:pt x="150" y="68"/>
                  </a:lnTo>
                  <a:lnTo>
                    <a:pt x="149" y="60"/>
                  </a:lnTo>
                  <a:lnTo>
                    <a:pt x="148" y="53"/>
                  </a:lnTo>
                  <a:lnTo>
                    <a:pt x="145" y="45"/>
                  </a:lnTo>
                  <a:lnTo>
                    <a:pt x="142" y="39"/>
                  </a:lnTo>
                  <a:lnTo>
                    <a:pt x="139" y="33"/>
                  </a:lnTo>
                  <a:lnTo>
                    <a:pt x="134" y="27"/>
                  </a:lnTo>
                  <a:lnTo>
                    <a:pt x="129" y="22"/>
                  </a:lnTo>
                  <a:lnTo>
                    <a:pt x="124" y="17"/>
                  </a:lnTo>
                  <a:lnTo>
                    <a:pt x="118" y="13"/>
                  </a:lnTo>
                  <a:lnTo>
                    <a:pt x="112" y="9"/>
                  </a:lnTo>
                  <a:lnTo>
                    <a:pt x="105" y="6"/>
                  </a:lnTo>
                  <a:lnTo>
                    <a:pt x="98" y="3"/>
                  </a:lnTo>
                  <a:lnTo>
                    <a:pt x="91" y="1"/>
                  </a:lnTo>
                  <a:lnTo>
                    <a:pt x="84"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Rectangle: Rounded Corners 5">
            <a:extLst>
              <a:ext uri="{FF2B5EF4-FFF2-40B4-BE49-F238E27FC236}">
                <a16:creationId xmlns:a16="http://schemas.microsoft.com/office/drawing/2014/main" id="{8BB05B8B-625D-EC7D-FBE7-115E7E43559F}"/>
              </a:ext>
              <a:ext uri="{C183D7F6-B498-43B3-948B-1728B52AA6E4}">
                <adec:decorative xmlns:adec="http://schemas.microsoft.com/office/drawing/2017/decorative" val="1"/>
              </a:ext>
            </a:extLst>
          </p:cNvPr>
          <p:cNvSpPr/>
          <p:nvPr/>
        </p:nvSpPr>
        <p:spPr>
          <a:xfrm>
            <a:off x="4359698" y="5072291"/>
            <a:ext cx="6101297" cy="711023"/>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47">
            <a:extLst>
              <a:ext uri="{FF2B5EF4-FFF2-40B4-BE49-F238E27FC236}">
                <a16:creationId xmlns:a16="http://schemas.microsoft.com/office/drawing/2014/main" id="{D03E3FCB-930C-A171-F404-4F460B7FD8D2}"/>
              </a:ext>
            </a:extLst>
          </p:cNvPr>
          <p:cNvSpPr txBox="1"/>
          <p:nvPr/>
        </p:nvSpPr>
        <p:spPr>
          <a:xfrm>
            <a:off x="5390553" y="5322761"/>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Decision Making</a:t>
            </a:r>
          </a:p>
        </p:txBody>
      </p:sp>
      <p:sp>
        <p:nvSpPr>
          <p:cNvPr id="8" name="Oval 7">
            <a:extLst>
              <a:ext uri="{FF2B5EF4-FFF2-40B4-BE49-F238E27FC236}">
                <a16:creationId xmlns:a16="http://schemas.microsoft.com/office/drawing/2014/main" id="{15F784A4-0019-2A43-A0A7-635B0AE74454}"/>
              </a:ext>
              <a:ext uri="{C183D7F6-B498-43B3-948B-1728B52AA6E4}">
                <adec:decorative xmlns:adec="http://schemas.microsoft.com/office/drawing/2017/decorative" val="1"/>
              </a:ext>
            </a:extLst>
          </p:cNvPr>
          <p:cNvSpPr/>
          <p:nvPr/>
        </p:nvSpPr>
        <p:spPr>
          <a:xfrm>
            <a:off x="4450126" y="5144427"/>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Brain in head">
            <a:extLst>
              <a:ext uri="{FF2B5EF4-FFF2-40B4-BE49-F238E27FC236}">
                <a16:creationId xmlns:a16="http://schemas.microsoft.com/office/drawing/2014/main" id="{4A2EDAD7-4AAC-53E8-7129-6C67A8FCC0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4054" y="1753398"/>
            <a:ext cx="461260" cy="461260"/>
          </a:xfrm>
          <a:prstGeom prst="rect">
            <a:avLst/>
          </a:prstGeom>
        </p:spPr>
      </p:pic>
      <p:sp>
        <p:nvSpPr>
          <p:cNvPr id="70" name="Freeform 724" descr="This is an icon of a chart. ">
            <a:extLst>
              <a:ext uri="{FF2B5EF4-FFF2-40B4-BE49-F238E27FC236}">
                <a16:creationId xmlns:a16="http://schemas.microsoft.com/office/drawing/2014/main" id="{DD2DB9C5-BF51-4EC7-9BB4-A353966906BB}"/>
              </a:ext>
            </a:extLst>
          </p:cNvPr>
          <p:cNvSpPr>
            <a:spLocks/>
          </p:cNvSpPr>
          <p:nvPr/>
        </p:nvSpPr>
        <p:spPr bwMode="auto">
          <a:xfrm>
            <a:off x="2790879" y="3580923"/>
            <a:ext cx="277813" cy="277813"/>
          </a:xfrm>
          <a:custGeom>
            <a:avLst/>
            <a:gdLst>
              <a:gd name="T0" fmla="*/ 782 w 873"/>
              <a:gd name="T1" fmla="*/ 436 h 873"/>
              <a:gd name="T2" fmla="*/ 779 w 873"/>
              <a:gd name="T3" fmla="*/ 428 h 873"/>
              <a:gd name="T4" fmla="*/ 773 w 873"/>
              <a:gd name="T5" fmla="*/ 423 h 873"/>
              <a:gd name="T6" fmla="*/ 451 w 873"/>
              <a:gd name="T7" fmla="*/ 421 h 873"/>
              <a:gd name="T8" fmla="*/ 711 w 873"/>
              <a:gd name="T9" fmla="*/ 180 h 873"/>
              <a:gd name="T10" fmla="*/ 718 w 873"/>
              <a:gd name="T11" fmla="*/ 176 h 873"/>
              <a:gd name="T12" fmla="*/ 721 w 873"/>
              <a:gd name="T13" fmla="*/ 168 h 873"/>
              <a:gd name="T14" fmla="*/ 721 w 873"/>
              <a:gd name="T15" fmla="*/ 12 h 873"/>
              <a:gd name="T16" fmla="*/ 718 w 873"/>
              <a:gd name="T17" fmla="*/ 4 h 873"/>
              <a:gd name="T18" fmla="*/ 711 w 873"/>
              <a:gd name="T19" fmla="*/ 0 h 873"/>
              <a:gd name="T20" fmla="*/ 163 w 873"/>
              <a:gd name="T21" fmla="*/ 0 h 873"/>
              <a:gd name="T22" fmla="*/ 155 w 873"/>
              <a:gd name="T23" fmla="*/ 4 h 873"/>
              <a:gd name="T24" fmla="*/ 151 w 873"/>
              <a:gd name="T25" fmla="*/ 12 h 873"/>
              <a:gd name="T26" fmla="*/ 151 w 873"/>
              <a:gd name="T27" fmla="*/ 168 h 873"/>
              <a:gd name="T28" fmla="*/ 155 w 873"/>
              <a:gd name="T29" fmla="*/ 176 h 873"/>
              <a:gd name="T30" fmla="*/ 163 w 873"/>
              <a:gd name="T31" fmla="*/ 180 h 873"/>
              <a:gd name="T32" fmla="*/ 421 w 873"/>
              <a:gd name="T33" fmla="*/ 421 h 873"/>
              <a:gd name="T34" fmla="*/ 99 w 873"/>
              <a:gd name="T35" fmla="*/ 423 h 873"/>
              <a:gd name="T36" fmla="*/ 93 w 873"/>
              <a:gd name="T37" fmla="*/ 428 h 873"/>
              <a:gd name="T38" fmla="*/ 90 w 873"/>
              <a:gd name="T39" fmla="*/ 436 h 873"/>
              <a:gd name="T40" fmla="*/ 11 w 873"/>
              <a:gd name="T41" fmla="*/ 663 h 873"/>
              <a:gd name="T42" fmla="*/ 4 w 873"/>
              <a:gd name="T43" fmla="*/ 667 h 873"/>
              <a:gd name="T44" fmla="*/ 0 w 873"/>
              <a:gd name="T45" fmla="*/ 675 h 873"/>
              <a:gd name="T46" fmla="*/ 0 w 873"/>
              <a:gd name="T47" fmla="*/ 861 h 873"/>
              <a:gd name="T48" fmla="*/ 4 w 873"/>
              <a:gd name="T49" fmla="*/ 869 h 873"/>
              <a:gd name="T50" fmla="*/ 11 w 873"/>
              <a:gd name="T51" fmla="*/ 873 h 873"/>
              <a:gd name="T52" fmla="*/ 198 w 873"/>
              <a:gd name="T53" fmla="*/ 873 h 873"/>
              <a:gd name="T54" fmla="*/ 205 w 873"/>
              <a:gd name="T55" fmla="*/ 869 h 873"/>
              <a:gd name="T56" fmla="*/ 210 w 873"/>
              <a:gd name="T57" fmla="*/ 861 h 873"/>
              <a:gd name="T58" fmla="*/ 210 w 873"/>
              <a:gd name="T59" fmla="*/ 675 h 873"/>
              <a:gd name="T60" fmla="*/ 205 w 873"/>
              <a:gd name="T61" fmla="*/ 667 h 873"/>
              <a:gd name="T62" fmla="*/ 198 w 873"/>
              <a:gd name="T63" fmla="*/ 663 h 873"/>
              <a:gd name="T64" fmla="*/ 120 w 873"/>
              <a:gd name="T65" fmla="*/ 451 h 873"/>
              <a:gd name="T66" fmla="*/ 346 w 873"/>
              <a:gd name="T67" fmla="*/ 662 h 873"/>
              <a:gd name="T68" fmla="*/ 337 w 873"/>
              <a:gd name="T69" fmla="*/ 665 h 873"/>
              <a:gd name="T70" fmla="*/ 332 w 873"/>
              <a:gd name="T71" fmla="*/ 671 h 873"/>
              <a:gd name="T72" fmla="*/ 331 w 873"/>
              <a:gd name="T73" fmla="*/ 858 h 873"/>
              <a:gd name="T74" fmla="*/ 333 w 873"/>
              <a:gd name="T75" fmla="*/ 867 h 873"/>
              <a:gd name="T76" fmla="*/ 340 w 873"/>
              <a:gd name="T77" fmla="*/ 872 h 873"/>
              <a:gd name="T78" fmla="*/ 526 w 873"/>
              <a:gd name="T79" fmla="*/ 873 h 873"/>
              <a:gd name="T80" fmla="*/ 535 w 873"/>
              <a:gd name="T81" fmla="*/ 871 h 873"/>
              <a:gd name="T82" fmla="*/ 540 w 873"/>
              <a:gd name="T83" fmla="*/ 863 h 873"/>
              <a:gd name="T84" fmla="*/ 541 w 873"/>
              <a:gd name="T85" fmla="*/ 677 h 873"/>
              <a:gd name="T86" fmla="*/ 539 w 873"/>
              <a:gd name="T87" fmla="*/ 669 h 873"/>
              <a:gd name="T88" fmla="*/ 533 w 873"/>
              <a:gd name="T89" fmla="*/ 664 h 873"/>
              <a:gd name="T90" fmla="*/ 451 w 873"/>
              <a:gd name="T91" fmla="*/ 662 h 873"/>
              <a:gd name="T92" fmla="*/ 752 w 873"/>
              <a:gd name="T93" fmla="*/ 662 h 873"/>
              <a:gd name="T94" fmla="*/ 671 w 873"/>
              <a:gd name="T95" fmla="*/ 664 h 873"/>
              <a:gd name="T96" fmla="*/ 664 w 873"/>
              <a:gd name="T97" fmla="*/ 669 h 873"/>
              <a:gd name="T98" fmla="*/ 662 w 873"/>
              <a:gd name="T99" fmla="*/ 678 h 873"/>
              <a:gd name="T100" fmla="*/ 663 w 873"/>
              <a:gd name="T101" fmla="*/ 863 h 873"/>
              <a:gd name="T102" fmla="*/ 669 w 873"/>
              <a:gd name="T103" fmla="*/ 871 h 873"/>
              <a:gd name="T104" fmla="*/ 677 w 873"/>
              <a:gd name="T105" fmla="*/ 873 h 873"/>
              <a:gd name="T106" fmla="*/ 864 w 873"/>
              <a:gd name="T107" fmla="*/ 872 h 873"/>
              <a:gd name="T108" fmla="*/ 870 w 873"/>
              <a:gd name="T109" fmla="*/ 867 h 873"/>
              <a:gd name="T110" fmla="*/ 873 w 873"/>
              <a:gd name="T111" fmla="*/ 858 h 873"/>
              <a:gd name="T112" fmla="*/ 871 w 873"/>
              <a:gd name="T113" fmla="*/ 671 h 873"/>
              <a:gd name="T114" fmla="*/ 866 w 873"/>
              <a:gd name="T115" fmla="*/ 665 h 873"/>
              <a:gd name="T116" fmla="*/ 858 w 873"/>
              <a:gd name="T117" fmla="*/ 662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3" h="873">
                <a:moveTo>
                  <a:pt x="858" y="662"/>
                </a:moveTo>
                <a:lnTo>
                  <a:pt x="782" y="662"/>
                </a:lnTo>
                <a:lnTo>
                  <a:pt x="782" y="436"/>
                </a:lnTo>
                <a:lnTo>
                  <a:pt x="782" y="433"/>
                </a:lnTo>
                <a:lnTo>
                  <a:pt x="781" y="431"/>
                </a:lnTo>
                <a:lnTo>
                  <a:pt x="779" y="428"/>
                </a:lnTo>
                <a:lnTo>
                  <a:pt x="778" y="426"/>
                </a:lnTo>
                <a:lnTo>
                  <a:pt x="776" y="424"/>
                </a:lnTo>
                <a:lnTo>
                  <a:pt x="773" y="423"/>
                </a:lnTo>
                <a:lnTo>
                  <a:pt x="771" y="421"/>
                </a:lnTo>
                <a:lnTo>
                  <a:pt x="767" y="421"/>
                </a:lnTo>
                <a:lnTo>
                  <a:pt x="451" y="421"/>
                </a:lnTo>
                <a:lnTo>
                  <a:pt x="451" y="180"/>
                </a:lnTo>
                <a:lnTo>
                  <a:pt x="707" y="180"/>
                </a:lnTo>
                <a:lnTo>
                  <a:pt x="711" y="180"/>
                </a:lnTo>
                <a:lnTo>
                  <a:pt x="713" y="179"/>
                </a:lnTo>
                <a:lnTo>
                  <a:pt x="716" y="178"/>
                </a:lnTo>
                <a:lnTo>
                  <a:pt x="718" y="176"/>
                </a:lnTo>
                <a:lnTo>
                  <a:pt x="719" y="174"/>
                </a:lnTo>
                <a:lnTo>
                  <a:pt x="721" y="172"/>
                </a:lnTo>
                <a:lnTo>
                  <a:pt x="721" y="168"/>
                </a:lnTo>
                <a:lnTo>
                  <a:pt x="722" y="165"/>
                </a:lnTo>
                <a:lnTo>
                  <a:pt x="722" y="15"/>
                </a:lnTo>
                <a:lnTo>
                  <a:pt x="721" y="12"/>
                </a:lnTo>
                <a:lnTo>
                  <a:pt x="721" y="10"/>
                </a:lnTo>
                <a:lnTo>
                  <a:pt x="719" y="6"/>
                </a:lnTo>
                <a:lnTo>
                  <a:pt x="718" y="4"/>
                </a:lnTo>
                <a:lnTo>
                  <a:pt x="716" y="2"/>
                </a:lnTo>
                <a:lnTo>
                  <a:pt x="713" y="1"/>
                </a:lnTo>
                <a:lnTo>
                  <a:pt x="711" y="0"/>
                </a:lnTo>
                <a:lnTo>
                  <a:pt x="707" y="0"/>
                </a:lnTo>
                <a:lnTo>
                  <a:pt x="165" y="0"/>
                </a:lnTo>
                <a:lnTo>
                  <a:pt x="163" y="0"/>
                </a:lnTo>
                <a:lnTo>
                  <a:pt x="159" y="1"/>
                </a:lnTo>
                <a:lnTo>
                  <a:pt x="157" y="2"/>
                </a:lnTo>
                <a:lnTo>
                  <a:pt x="155" y="4"/>
                </a:lnTo>
                <a:lnTo>
                  <a:pt x="153" y="6"/>
                </a:lnTo>
                <a:lnTo>
                  <a:pt x="152" y="10"/>
                </a:lnTo>
                <a:lnTo>
                  <a:pt x="151" y="12"/>
                </a:lnTo>
                <a:lnTo>
                  <a:pt x="150" y="15"/>
                </a:lnTo>
                <a:lnTo>
                  <a:pt x="150" y="165"/>
                </a:lnTo>
                <a:lnTo>
                  <a:pt x="151" y="168"/>
                </a:lnTo>
                <a:lnTo>
                  <a:pt x="152" y="172"/>
                </a:lnTo>
                <a:lnTo>
                  <a:pt x="153" y="174"/>
                </a:lnTo>
                <a:lnTo>
                  <a:pt x="155" y="176"/>
                </a:lnTo>
                <a:lnTo>
                  <a:pt x="157" y="178"/>
                </a:lnTo>
                <a:lnTo>
                  <a:pt x="159" y="179"/>
                </a:lnTo>
                <a:lnTo>
                  <a:pt x="163" y="180"/>
                </a:lnTo>
                <a:lnTo>
                  <a:pt x="165" y="180"/>
                </a:lnTo>
                <a:lnTo>
                  <a:pt x="421" y="180"/>
                </a:lnTo>
                <a:lnTo>
                  <a:pt x="421" y="421"/>
                </a:lnTo>
                <a:lnTo>
                  <a:pt x="105" y="421"/>
                </a:lnTo>
                <a:lnTo>
                  <a:pt x="101" y="421"/>
                </a:lnTo>
                <a:lnTo>
                  <a:pt x="99" y="423"/>
                </a:lnTo>
                <a:lnTo>
                  <a:pt x="96" y="424"/>
                </a:lnTo>
                <a:lnTo>
                  <a:pt x="94" y="426"/>
                </a:lnTo>
                <a:lnTo>
                  <a:pt x="93" y="428"/>
                </a:lnTo>
                <a:lnTo>
                  <a:pt x="91" y="431"/>
                </a:lnTo>
                <a:lnTo>
                  <a:pt x="91" y="433"/>
                </a:lnTo>
                <a:lnTo>
                  <a:pt x="90" y="436"/>
                </a:lnTo>
                <a:lnTo>
                  <a:pt x="90" y="662"/>
                </a:lnTo>
                <a:lnTo>
                  <a:pt x="15" y="662"/>
                </a:lnTo>
                <a:lnTo>
                  <a:pt x="11" y="663"/>
                </a:lnTo>
                <a:lnTo>
                  <a:pt x="9" y="664"/>
                </a:lnTo>
                <a:lnTo>
                  <a:pt x="6" y="665"/>
                </a:lnTo>
                <a:lnTo>
                  <a:pt x="4" y="667"/>
                </a:lnTo>
                <a:lnTo>
                  <a:pt x="2" y="669"/>
                </a:lnTo>
                <a:lnTo>
                  <a:pt x="1" y="671"/>
                </a:lnTo>
                <a:lnTo>
                  <a:pt x="0" y="675"/>
                </a:lnTo>
                <a:lnTo>
                  <a:pt x="0" y="678"/>
                </a:lnTo>
                <a:lnTo>
                  <a:pt x="0" y="858"/>
                </a:lnTo>
                <a:lnTo>
                  <a:pt x="0" y="861"/>
                </a:lnTo>
                <a:lnTo>
                  <a:pt x="1" y="863"/>
                </a:lnTo>
                <a:lnTo>
                  <a:pt x="2" y="867"/>
                </a:lnTo>
                <a:lnTo>
                  <a:pt x="4" y="869"/>
                </a:lnTo>
                <a:lnTo>
                  <a:pt x="6" y="871"/>
                </a:lnTo>
                <a:lnTo>
                  <a:pt x="9" y="872"/>
                </a:lnTo>
                <a:lnTo>
                  <a:pt x="11" y="873"/>
                </a:lnTo>
                <a:lnTo>
                  <a:pt x="15" y="873"/>
                </a:lnTo>
                <a:lnTo>
                  <a:pt x="196" y="873"/>
                </a:lnTo>
                <a:lnTo>
                  <a:pt x="198" y="873"/>
                </a:lnTo>
                <a:lnTo>
                  <a:pt x="201" y="872"/>
                </a:lnTo>
                <a:lnTo>
                  <a:pt x="203" y="871"/>
                </a:lnTo>
                <a:lnTo>
                  <a:pt x="205" y="869"/>
                </a:lnTo>
                <a:lnTo>
                  <a:pt x="208" y="867"/>
                </a:lnTo>
                <a:lnTo>
                  <a:pt x="209" y="863"/>
                </a:lnTo>
                <a:lnTo>
                  <a:pt x="210" y="861"/>
                </a:lnTo>
                <a:lnTo>
                  <a:pt x="211" y="858"/>
                </a:lnTo>
                <a:lnTo>
                  <a:pt x="211" y="677"/>
                </a:lnTo>
                <a:lnTo>
                  <a:pt x="210" y="675"/>
                </a:lnTo>
                <a:lnTo>
                  <a:pt x="209" y="671"/>
                </a:lnTo>
                <a:lnTo>
                  <a:pt x="208" y="669"/>
                </a:lnTo>
                <a:lnTo>
                  <a:pt x="205" y="667"/>
                </a:lnTo>
                <a:lnTo>
                  <a:pt x="203" y="665"/>
                </a:lnTo>
                <a:lnTo>
                  <a:pt x="201" y="664"/>
                </a:lnTo>
                <a:lnTo>
                  <a:pt x="198" y="663"/>
                </a:lnTo>
                <a:lnTo>
                  <a:pt x="196" y="663"/>
                </a:lnTo>
                <a:lnTo>
                  <a:pt x="120" y="662"/>
                </a:lnTo>
                <a:lnTo>
                  <a:pt x="120" y="451"/>
                </a:lnTo>
                <a:lnTo>
                  <a:pt x="421" y="451"/>
                </a:lnTo>
                <a:lnTo>
                  <a:pt x="421" y="662"/>
                </a:lnTo>
                <a:lnTo>
                  <a:pt x="346" y="662"/>
                </a:lnTo>
                <a:lnTo>
                  <a:pt x="343" y="663"/>
                </a:lnTo>
                <a:lnTo>
                  <a:pt x="340" y="664"/>
                </a:lnTo>
                <a:lnTo>
                  <a:pt x="337" y="665"/>
                </a:lnTo>
                <a:lnTo>
                  <a:pt x="335" y="667"/>
                </a:lnTo>
                <a:lnTo>
                  <a:pt x="333" y="669"/>
                </a:lnTo>
                <a:lnTo>
                  <a:pt x="332" y="671"/>
                </a:lnTo>
                <a:lnTo>
                  <a:pt x="331" y="675"/>
                </a:lnTo>
                <a:lnTo>
                  <a:pt x="331" y="678"/>
                </a:lnTo>
                <a:lnTo>
                  <a:pt x="331" y="858"/>
                </a:lnTo>
                <a:lnTo>
                  <a:pt x="331" y="861"/>
                </a:lnTo>
                <a:lnTo>
                  <a:pt x="332" y="863"/>
                </a:lnTo>
                <a:lnTo>
                  <a:pt x="333" y="867"/>
                </a:lnTo>
                <a:lnTo>
                  <a:pt x="335" y="869"/>
                </a:lnTo>
                <a:lnTo>
                  <a:pt x="337" y="871"/>
                </a:lnTo>
                <a:lnTo>
                  <a:pt x="340" y="872"/>
                </a:lnTo>
                <a:lnTo>
                  <a:pt x="343" y="873"/>
                </a:lnTo>
                <a:lnTo>
                  <a:pt x="346" y="873"/>
                </a:lnTo>
                <a:lnTo>
                  <a:pt x="526" y="873"/>
                </a:lnTo>
                <a:lnTo>
                  <a:pt x="529" y="873"/>
                </a:lnTo>
                <a:lnTo>
                  <a:pt x="533" y="872"/>
                </a:lnTo>
                <a:lnTo>
                  <a:pt x="535" y="871"/>
                </a:lnTo>
                <a:lnTo>
                  <a:pt x="537" y="869"/>
                </a:lnTo>
                <a:lnTo>
                  <a:pt x="539" y="867"/>
                </a:lnTo>
                <a:lnTo>
                  <a:pt x="540" y="863"/>
                </a:lnTo>
                <a:lnTo>
                  <a:pt x="541" y="861"/>
                </a:lnTo>
                <a:lnTo>
                  <a:pt x="541" y="858"/>
                </a:lnTo>
                <a:lnTo>
                  <a:pt x="541" y="677"/>
                </a:lnTo>
                <a:lnTo>
                  <a:pt x="541" y="675"/>
                </a:lnTo>
                <a:lnTo>
                  <a:pt x="540" y="671"/>
                </a:lnTo>
                <a:lnTo>
                  <a:pt x="539" y="669"/>
                </a:lnTo>
                <a:lnTo>
                  <a:pt x="537" y="667"/>
                </a:lnTo>
                <a:lnTo>
                  <a:pt x="535" y="665"/>
                </a:lnTo>
                <a:lnTo>
                  <a:pt x="533" y="664"/>
                </a:lnTo>
                <a:lnTo>
                  <a:pt x="529" y="663"/>
                </a:lnTo>
                <a:lnTo>
                  <a:pt x="526" y="663"/>
                </a:lnTo>
                <a:lnTo>
                  <a:pt x="451" y="662"/>
                </a:lnTo>
                <a:lnTo>
                  <a:pt x="451" y="451"/>
                </a:lnTo>
                <a:lnTo>
                  <a:pt x="752" y="451"/>
                </a:lnTo>
                <a:lnTo>
                  <a:pt x="752" y="662"/>
                </a:lnTo>
                <a:lnTo>
                  <a:pt x="677" y="662"/>
                </a:lnTo>
                <a:lnTo>
                  <a:pt x="674" y="663"/>
                </a:lnTo>
                <a:lnTo>
                  <a:pt x="671" y="664"/>
                </a:lnTo>
                <a:lnTo>
                  <a:pt x="669" y="665"/>
                </a:lnTo>
                <a:lnTo>
                  <a:pt x="667" y="667"/>
                </a:lnTo>
                <a:lnTo>
                  <a:pt x="664" y="669"/>
                </a:lnTo>
                <a:lnTo>
                  <a:pt x="663" y="671"/>
                </a:lnTo>
                <a:lnTo>
                  <a:pt x="662" y="675"/>
                </a:lnTo>
                <a:lnTo>
                  <a:pt x="662" y="678"/>
                </a:lnTo>
                <a:lnTo>
                  <a:pt x="662" y="858"/>
                </a:lnTo>
                <a:lnTo>
                  <a:pt x="662" y="861"/>
                </a:lnTo>
                <a:lnTo>
                  <a:pt x="663" y="863"/>
                </a:lnTo>
                <a:lnTo>
                  <a:pt x="664" y="867"/>
                </a:lnTo>
                <a:lnTo>
                  <a:pt x="667" y="869"/>
                </a:lnTo>
                <a:lnTo>
                  <a:pt x="669" y="871"/>
                </a:lnTo>
                <a:lnTo>
                  <a:pt x="671" y="872"/>
                </a:lnTo>
                <a:lnTo>
                  <a:pt x="674" y="873"/>
                </a:lnTo>
                <a:lnTo>
                  <a:pt x="677" y="873"/>
                </a:lnTo>
                <a:lnTo>
                  <a:pt x="858" y="873"/>
                </a:lnTo>
                <a:lnTo>
                  <a:pt x="861" y="873"/>
                </a:lnTo>
                <a:lnTo>
                  <a:pt x="864" y="872"/>
                </a:lnTo>
                <a:lnTo>
                  <a:pt x="866" y="871"/>
                </a:lnTo>
                <a:lnTo>
                  <a:pt x="868" y="869"/>
                </a:lnTo>
                <a:lnTo>
                  <a:pt x="870" y="867"/>
                </a:lnTo>
                <a:lnTo>
                  <a:pt x="871" y="863"/>
                </a:lnTo>
                <a:lnTo>
                  <a:pt x="873" y="861"/>
                </a:lnTo>
                <a:lnTo>
                  <a:pt x="873" y="858"/>
                </a:lnTo>
                <a:lnTo>
                  <a:pt x="873" y="677"/>
                </a:lnTo>
                <a:lnTo>
                  <a:pt x="873" y="675"/>
                </a:lnTo>
                <a:lnTo>
                  <a:pt x="871" y="671"/>
                </a:lnTo>
                <a:lnTo>
                  <a:pt x="870" y="669"/>
                </a:lnTo>
                <a:lnTo>
                  <a:pt x="868" y="667"/>
                </a:lnTo>
                <a:lnTo>
                  <a:pt x="866" y="665"/>
                </a:lnTo>
                <a:lnTo>
                  <a:pt x="864" y="664"/>
                </a:lnTo>
                <a:lnTo>
                  <a:pt x="861" y="663"/>
                </a:lnTo>
                <a:lnTo>
                  <a:pt x="858" y="662"/>
                </a:ln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 name="Group 16" descr="This is an icon of a pie chart. ">
            <a:extLst>
              <a:ext uri="{FF2B5EF4-FFF2-40B4-BE49-F238E27FC236}">
                <a16:creationId xmlns:a16="http://schemas.microsoft.com/office/drawing/2014/main" id="{6FCC2AED-6BAD-3B39-091A-81464388C932}"/>
              </a:ext>
            </a:extLst>
          </p:cNvPr>
          <p:cNvGrpSpPr/>
          <p:nvPr/>
        </p:nvGrpSpPr>
        <p:grpSpPr>
          <a:xfrm>
            <a:off x="3547042" y="4419461"/>
            <a:ext cx="299534" cy="299534"/>
            <a:chOff x="4319588" y="4213225"/>
            <a:chExt cx="287338" cy="287338"/>
          </a:xfrm>
          <a:solidFill>
            <a:srgbClr val="A6A6A6"/>
          </a:solidFill>
          <a:effectLst/>
        </p:grpSpPr>
        <p:sp>
          <p:nvSpPr>
            <p:cNvPr id="18" name="Freeform 421">
              <a:extLst>
                <a:ext uri="{FF2B5EF4-FFF2-40B4-BE49-F238E27FC236}">
                  <a16:creationId xmlns:a16="http://schemas.microsoft.com/office/drawing/2014/main" id="{1D1A61FC-54FF-0737-13C4-DD2B209149F0}"/>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9" name="Freeform 422">
              <a:extLst>
                <a:ext uri="{FF2B5EF4-FFF2-40B4-BE49-F238E27FC236}">
                  <a16:creationId xmlns:a16="http://schemas.microsoft.com/office/drawing/2014/main" id="{91FAF047-29BF-1D1E-C62B-A1CBC2585940}"/>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20" name="Freeform 423">
              <a:extLst>
                <a:ext uri="{FF2B5EF4-FFF2-40B4-BE49-F238E27FC236}">
                  <a16:creationId xmlns:a16="http://schemas.microsoft.com/office/drawing/2014/main" id="{15C042AC-273C-A939-4EAD-A50C7F310F2E}"/>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pic>
        <p:nvPicPr>
          <p:cNvPr id="22" name="Graphic 21" descr="Decision chart">
            <a:extLst>
              <a:ext uri="{FF2B5EF4-FFF2-40B4-BE49-F238E27FC236}">
                <a16:creationId xmlns:a16="http://schemas.microsoft.com/office/drawing/2014/main" id="{294CDB3E-4647-67B6-DA0D-22DE566751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41110" y="5228441"/>
            <a:ext cx="390144" cy="390144"/>
          </a:xfrm>
          <a:prstGeom prst="rect">
            <a:avLst/>
          </a:prstGeom>
        </p:spPr>
      </p:pic>
    </p:spTree>
    <p:extLst>
      <p:ext uri="{BB962C8B-B14F-4D97-AF65-F5344CB8AC3E}">
        <p14:creationId xmlns:p14="http://schemas.microsoft.com/office/powerpoint/2010/main" val="87792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0" name="Chart 39" descr="This is a chart.">
            <a:extLst>
              <a:ext uri="{FF2B5EF4-FFF2-40B4-BE49-F238E27FC236}">
                <a16:creationId xmlns:a16="http://schemas.microsoft.com/office/drawing/2014/main" id="{18162A1C-5D5A-4433-8DB2-134D67A3D5CB}"/>
              </a:ext>
            </a:extLst>
          </p:cNvPr>
          <p:cNvGraphicFramePr/>
          <p:nvPr>
            <p:extLst>
              <p:ext uri="{D42A27DB-BD31-4B8C-83A1-F6EECF244321}">
                <p14:modId xmlns:p14="http://schemas.microsoft.com/office/powerpoint/2010/main" val="2822733115"/>
              </p:ext>
            </p:extLst>
          </p:nvPr>
        </p:nvGraphicFramePr>
        <p:xfrm>
          <a:off x="434186" y="2324866"/>
          <a:ext cx="6254275" cy="3347885"/>
        </p:xfrm>
        <a:graphic>
          <a:graphicData uri="http://schemas.openxmlformats.org/drawingml/2006/chart">
            <c:chart xmlns:c="http://schemas.openxmlformats.org/drawingml/2006/chart" xmlns:r="http://schemas.openxmlformats.org/officeDocument/2006/relationships" r:id="rId3"/>
          </a:graphicData>
        </a:graphic>
      </p:graphicFrame>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1" y="1658178"/>
            <a:ext cx="6513044" cy="435291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634A4F9E-61F7-4D26-8491-5F945D5C4E29}"/>
              </a:ext>
              <a:ext uri="{C183D7F6-B498-43B3-948B-1728B52AA6E4}">
                <adec:decorative xmlns:adec="http://schemas.microsoft.com/office/drawing/2017/decorative" val="1"/>
              </a:ext>
            </a:extLst>
          </p:cNvPr>
          <p:cNvSpPr/>
          <p:nvPr/>
        </p:nvSpPr>
        <p:spPr>
          <a:xfrm>
            <a:off x="7113246" y="2304583"/>
            <a:ext cx="482603" cy="482603"/>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47">
            <a:extLst>
              <a:ext uri="{FF2B5EF4-FFF2-40B4-BE49-F238E27FC236}">
                <a16:creationId xmlns:a16="http://schemas.microsoft.com/office/drawing/2014/main" id="{73E51D0F-C13A-4F6C-9EE5-4C796F23FB96}"/>
              </a:ext>
            </a:extLst>
          </p:cNvPr>
          <p:cNvSpPr txBox="1"/>
          <p:nvPr/>
        </p:nvSpPr>
        <p:spPr>
          <a:xfrm>
            <a:off x="7762863" y="2292216"/>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Animals</a:t>
            </a:r>
          </a:p>
        </p:txBody>
      </p:sp>
      <p:grpSp>
        <p:nvGrpSpPr>
          <p:cNvPr id="36" name="Group 35">
            <a:extLst>
              <a:ext uri="{FF2B5EF4-FFF2-40B4-BE49-F238E27FC236}">
                <a16:creationId xmlns:a16="http://schemas.microsoft.com/office/drawing/2014/main" id="{BC09A931-854B-4B37-8A67-C4A960EAA344}"/>
              </a:ext>
              <a:ext uri="{C183D7F6-B498-43B3-948B-1728B52AA6E4}">
                <adec:decorative xmlns:adec="http://schemas.microsoft.com/office/drawing/2017/decorative" val="1"/>
              </a:ext>
            </a:extLst>
          </p:cNvPr>
          <p:cNvGrpSpPr/>
          <p:nvPr/>
        </p:nvGrpSpPr>
        <p:grpSpPr>
          <a:xfrm>
            <a:off x="7762863" y="2653024"/>
            <a:ext cx="3468225" cy="80"/>
            <a:chOff x="5388791" y="1573133"/>
            <a:chExt cx="2917009" cy="80"/>
          </a:xfrm>
        </p:grpSpPr>
        <p:sp>
          <p:nvSpPr>
            <p:cNvPr id="38" name="Line 7">
              <a:extLst>
                <a:ext uri="{FF2B5EF4-FFF2-40B4-BE49-F238E27FC236}">
                  <a16:creationId xmlns:a16="http://schemas.microsoft.com/office/drawing/2014/main" id="{22B7E11D-808D-4182-B244-491256DE8E7F}"/>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Line 7">
              <a:extLst>
                <a:ext uri="{FF2B5EF4-FFF2-40B4-BE49-F238E27FC236}">
                  <a16:creationId xmlns:a16="http://schemas.microsoft.com/office/drawing/2014/main" id="{FA2F8884-7496-43BC-B283-17B2238D781E}"/>
                </a:ext>
              </a:extLst>
            </p:cNvPr>
            <p:cNvSpPr>
              <a:spLocks noChangeShapeType="1"/>
            </p:cNvSpPr>
            <p:nvPr/>
          </p:nvSpPr>
          <p:spPr bwMode="auto">
            <a:xfrm flipV="1">
              <a:off x="5388791" y="1573133"/>
              <a:ext cx="786471" cy="80"/>
            </a:xfrm>
            <a:prstGeom prst="line">
              <a:avLst/>
            </a:prstGeom>
            <a:noFill/>
            <a:ln w="76200" cap="rnd">
              <a:solidFill>
                <a:srgbClr val="CE295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7" name="TextBox 57">
            <a:extLst>
              <a:ext uri="{FF2B5EF4-FFF2-40B4-BE49-F238E27FC236}">
                <a16:creationId xmlns:a16="http://schemas.microsoft.com/office/drawing/2014/main" id="{FEFA5DFF-96A6-492A-A4E7-4C845C063B38}"/>
              </a:ext>
            </a:extLst>
          </p:cNvPr>
          <p:cNvSpPr txBox="1"/>
          <p:nvPr/>
        </p:nvSpPr>
        <p:spPr>
          <a:xfrm>
            <a:off x="11347168" y="2460996"/>
            <a:ext cx="651544"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21.5%</a:t>
            </a:r>
          </a:p>
        </p:txBody>
      </p:sp>
      <p:sp>
        <p:nvSpPr>
          <p:cNvPr id="28" name="TextBox 62">
            <a:extLst>
              <a:ext uri="{FF2B5EF4-FFF2-40B4-BE49-F238E27FC236}">
                <a16:creationId xmlns:a16="http://schemas.microsoft.com/office/drawing/2014/main" id="{51659907-07B0-4DB0-8B90-7E72BDBAED3B}"/>
              </a:ext>
            </a:extLst>
          </p:cNvPr>
          <p:cNvSpPr txBox="1"/>
          <p:nvPr/>
        </p:nvSpPr>
        <p:spPr>
          <a:xfrm>
            <a:off x="7762863" y="2963882"/>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Science</a:t>
            </a:r>
          </a:p>
        </p:txBody>
      </p:sp>
      <p:grpSp>
        <p:nvGrpSpPr>
          <p:cNvPr id="30" name="Group 29">
            <a:extLst>
              <a:ext uri="{FF2B5EF4-FFF2-40B4-BE49-F238E27FC236}">
                <a16:creationId xmlns:a16="http://schemas.microsoft.com/office/drawing/2014/main" id="{86F03843-249D-4613-A818-1A9BC7E0376F}"/>
              </a:ext>
              <a:ext uri="{C183D7F6-B498-43B3-948B-1728B52AA6E4}">
                <adec:decorative xmlns:adec="http://schemas.microsoft.com/office/drawing/2017/decorative" val="1"/>
              </a:ext>
            </a:extLst>
          </p:cNvPr>
          <p:cNvGrpSpPr/>
          <p:nvPr/>
        </p:nvGrpSpPr>
        <p:grpSpPr>
          <a:xfrm>
            <a:off x="7762863" y="3323526"/>
            <a:ext cx="3468225" cy="1244"/>
            <a:chOff x="5388791" y="1571969"/>
            <a:chExt cx="2917009" cy="1244"/>
          </a:xfrm>
        </p:grpSpPr>
        <p:sp>
          <p:nvSpPr>
            <p:cNvPr id="32" name="Line 7">
              <a:extLst>
                <a:ext uri="{FF2B5EF4-FFF2-40B4-BE49-F238E27FC236}">
                  <a16:creationId xmlns:a16="http://schemas.microsoft.com/office/drawing/2014/main" id="{E464F7C5-1209-4C6C-B394-90C57173B191}"/>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3" name="Line 7">
              <a:extLst>
                <a:ext uri="{FF2B5EF4-FFF2-40B4-BE49-F238E27FC236}">
                  <a16:creationId xmlns:a16="http://schemas.microsoft.com/office/drawing/2014/main" id="{96F3F53A-5DBD-4553-9C2E-1D5E77F27372}"/>
                </a:ext>
              </a:extLst>
            </p:cNvPr>
            <p:cNvSpPr>
              <a:spLocks noChangeShapeType="1"/>
            </p:cNvSpPr>
            <p:nvPr/>
          </p:nvSpPr>
          <p:spPr bwMode="auto">
            <a:xfrm flipV="1">
              <a:off x="5388791" y="1571969"/>
              <a:ext cx="673925" cy="1244"/>
            </a:xfrm>
            <a:prstGeom prst="line">
              <a:avLst/>
            </a:prstGeom>
            <a:noFill/>
            <a:ln w="76200" cap="rnd">
              <a:solidFill>
                <a:schemeClr val="tx1">
                  <a:lumMod val="75000"/>
                  <a:lumOff val="2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1" name="TextBox 65">
            <a:extLst>
              <a:ext uri="{FF2B5EF4-FFF2-40B4-BE49-F238E27FC236}">
                <a16:creationId xmlns:a16="http://schemas.microsoft.com/office/drawing/2014/main" id="{FD00F1AC-7614-494E-8F7D-C44FE0ED2873}"/>
              </a:ext>
            </a:extLst>
          </p:cNvPr>
          <p:cNvSpPr txBox="1"/>
          <p:nvPr/>
        </p:nvSpPr>
        <p:spPr>
          <a:xfrm>
            <a:off x="11347168" y="3132662"/>
            <a:ext cx="651544"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20.4%</a:t>
            </a:r>
          </a:p>
        </p:txBody>
      </p:sp>
      <p:sp>
        <p:nvSpPr>
          <p:cNvPr id="22" name="TextBox 69">
            <a:extLst>
              <a:ext uri="{FF2B5EF4-FFF2-40B4-BE49-F238E27FC236}">
                <a16:creationId xmlns:a16="http://schemas.microsoft.com/office/drawing/2014/main" id="{B71BA6C7-3C87-4195-B0BB-1626F1A1ADD2}"/>
              </a:ext>
            </a:extLst>
          </p:cNvPr>
          <p:cNvSpPr txBox="1"/>
          <p:nvPr/>
        </p:nvSpPr>
        <p:spPr>
          <a:xfrm>
            <a:off x="7762863" y="3635629"/>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Healthy Eating</a:t>
            </a:r>
          </a:p>
        </p:txBody>
      </p:sp>
      <p:grpSp>
        <p:nvGrpSpPr>
          <p:cNvPr id="24" name="Group 23">
            <a:extLst>
              <a:ext uri="{FF2B5EF4-FFF2-40B4-BE49-F238E27FC236}">
                <a16:creationId xmlns:a16="http://schemas.microsoft.com/office/drawing/2014/main" id="{57C87A94-A79B-4134-80A6-FFF8012F2484}"/>
              </a:ext>
              <a:ext uri="{C183D7F6-B498-43B3-948B-1728B52AA6E4}">
                <adec:decorative xmlns:adec="http://schemas.microsoft.com/office/drawing/2017/decorative" val="1"/>
              </a:ext>
            </a:extLst>
          </p:cNvPr>
          <p:cNvGrpSpPr/>
          <p:nvPr/>
        </p:nvGrpSpPr>
        <p:grpSpPr>
          <a:xfrm>
            <a:off x="7762863" y="3996516"/>
            <a:ext cx="3468225" cy="11425"/>
            <a:chOff x="5388791" y="1573212"/>
            <a:chExt cx="2917009" cy="11425"/>
          </a:xfrm>
        </p:grpSpPr>
        <p:sp>
          <p:nvSpPr>
            <p:cNvPr id="26" name="Line 7">
              <a:extLst>
                <a:ext uri="{FF2B5EF4-FFF2-40B4-BE49-F238E27FC236}">
                  <a16:creationId xmlns:a16="http://schemas.microsoft.com/office/drawing/2014/main" id="{FD7CA159-F8F2-4143-93C3-DC2FE32E930A}"/>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7" name="Line 7">
              <a:extLst>
                <a:ext uri="{FF2B5EF4-FFF2-40B4-BE49-F238E27FC236}">
                  <a16:creationId xmlns:a16="http://schemas.microsoft.com/office/drawing/2014/main" id="{13C2DEFB-DF3E-4BBA-928E-11847CDC6CE1}"/>
                </a:ext>
              </a:extLst>
            </p:cNvPr>
            <p:cNvSpPr>
              <a:spLocks noChangeShapeType="1"/>
            </p:cNvSpPr>
            <p:nvPr/>
          </p:nvSpPr>
          <p:spPr bwMode="auto">
            <a:xfrm>
              <a:off x="5388791" y="1573212"/>
              <a:ext cx="547993" cy="11425"/>
            </a:xfrm>
            <a:prstGeom prst="line">
              <a:avLst/>
            </a:prstGeom>
            <a:noFill/>
            <a:ln w="76200" cap="rnd">
              <a:solidFill>
                <a:srgbClr val="7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5" name="TextBox 72">
            <a:extLst>
              <a:ext uri="{FF2B5EF4-FFF2-40B4-BE49-F238E27FC236}">
                <a16:creationId xmlns:a16="http://schemas.microsoft.com/office/drawing/2014/main" id="{03E9B2C8-D756-468E-8986-8C91DD16482F}"/>
              </a:ext>
            </a:extLst>
          </p:cNvPr>
          <p:cNvSpPr txBox="1"/>
          <p:nvPr/>
        </p:nvSpPr>
        <p:spPr>
          <a:xfrm>
            <a:off x="11347168" y="3804409"/>
            <a:ext cx="651544"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19.5%</a:t>
            </a:r>
          </a:p>
        </p:txBody>
      </p:sp>
      <p:sp>
        <p:nvSpPr>
          <p:cNvPr id="16" name="TextBox 76">
            <a:extLst>
              <a:ext uri="{FF2B5EF4-FFF2-40B4-BE49-F238E27FC236}">
                <a16:creationId xmlns:a16="http://schemas.microsoft.com/office/drawing/2014/main" id="{08E5DF78-04F3-437B-AA15-B6C3B6F35D17}"/>
              </a:ext>
            </a:extLst>
          </p:cNvPr>
          <p:cNvSpPr txBox="1"/>
          <p:nvPr/>
        </p:nvSpPr>
        <p:spPr>
          <a:xfrm>
            <a:off x="7762863" y="4306052"/>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Food</a:t>
            </a:r>
          </a:p>
        </p:txBody>
      </p:sp>
      <p:grpSp>
        <p:nvGrpSpPr>
          <p:cNvPr id="18" name="Group 17">
            <a:extLst>
              <a:ext uri="{FF2B5EF4-FFF2-40B4-BE49-F238E27FC236}">
                <a16:creationId xmlns:a16="http://schemas.microsoft.com/office/drawing/2014/main" id="{831836C6-F323-4287-9087-E0F057D3DE26}"/>
              </a:ext>
              <a:ext uri="{C183D7F6-B498-43B3-948B-1728B52AA6E4}">
                <adec:decorative xmlns:adec="http://schemas.microsoft.com/office/drawing/2017/decorative" val="1"/>
              </a:ext>
            </a:extLst>
          </p:cNvPr>
          <p:cNvGrpSpPr/>
          <p:nvPr/>
        </p:nvGrpSpPr>
        <p:grpSpPr>
          <a:xfrm>
            <a:off x="7762863" y="4666468"/>
            <a:ext cx="3468225" cy="472"/>
            <a:chOff x="5388791" y="1572741"/>
            <a:chExt cx="2917009" cy="472"/>
          </a:xfrm>
        </p:grpSpPr>
        <p:sp>
          <p:nvSpPr>
            <p:cNvPr id="20" name="Line 7">
              <a:extLst>
                <a:ext uri="{FF2B5EF4-FFF2-40B4-BE49-F238E27FC236}">
                  <a16:creationId xmlns:a16="http://schemas.microsoft.com/office/drawing/2014/main" id="{9CDEF9AF-F548-4318-AAF2-2D1B15B6BCB8}"/>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Line 7">
              <a:extLst>
                <a:ext uri="{FF2B5EF4-FFF2-40B4-BE49-F238E27FC236}">
                  <a16:creationId xmlns:a16="http://schemas.microsoft.com/office/drawing/2014/main" id="{BF6C1063-3DB1-4139-BBB9-1370AF935B78}"/>
                </a:ext>
              </a:extLst>
            </p:cNvPr>
            <p:cNvSpPr>
              <a:spLocks noChangeShapeType="1"/>
            </p:cNvSpPr>
            <p:nvPr/>
          </p:nvSpPr>
          <p:spPr bwMode="auto">
            <a:xfrm flipV="1">
              <a:off x="5388791" y="1572741"/>
              <a:ext cx="547992" cy="472"/>
            </a:xfrm>
            <a:prstGeom prst="line">
              <a:avLst/>
            </a:prstGeom>
            <a:noFill/>
            <a:ln w="76200" cap="rnd">
              <a:solidFill>
                <a:srgbClr val="A6A6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9" name="TextBox 79">
            <a:extLst>
              <a:ext uri="{FF2B5EF4-FFF2-40B4-BE49-F238E27FC236}">
                <a16:creationId xmlns:a16="http://schemas.microsoft.com/office/drawing/2014/main" id="{B0F6E0D7-78C4-40F6-B512-3F385B0E08BA}"/>
              </a:ext>
            </a:extLst>
          </p:cNvPr>
          <p:cNvSpPr txBox="1"/>
          <p:nvPr/>
        </p:nvSpPr>
        <p:spPr>
          <a:xfrm>
            <a:off x="11347168" y="4474832"/>
            <a:ext cx="651544"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19.3%</a:t>
            </a:r>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280189" y="2449058"/>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8" name="Oval 107">
            <a:extLst>
              <a:ext uri="{FF2B5EF4-FFF2-40B4-BE49-F238E27FC236}">
                <a16:creationId xmlns:a16="http://schemas.microsoft.com/office/drawing/2014/main" id="{25402DE0-9847-4060-BCBB-3815517CAE80}"/>
              </a:ext>
              <a:ext uri="{C183D7F6-B498-43B3-948B-1728B52AA6E4}">
                <adec:decorative xmlns:adec="http://schemas.microsoft.com/office/drawing/2017/decorative" val="1"/>
              </a:ext>
            </a:extLst>
          </p:cNvPr>
          <p:cNvSpPr/>
          <p:nvPr/>
        </p:nvSpPr>
        <p:spPr>
          <a:xfrm>
            <a:off x="7103752" y="2952915"/>
            <a:ext cx="482603" cy="482603"/>
          </a:xfrm>
          <a:prstGeom prst="ellipse">
            <a:avLst/>
          </a:prstGeom>
          <a:solidFill>
            <a:schemeClr val="tx1">
              <a:lumMod val="75000"/>
              <a:lumOff val="25000"/>
            </a:schemeClr>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id="{1A18FEB0-5FCA-4B8E-9936-15F531834A0B}"/>
              </a:ext>
              <a:ext uri="{C183D7F6-B498-43B3-948B-1728B52AA6E4}">
                <adec:decorative xmlns:adec="http://schemas.microsoft.com/office/drawing/2017/decorative" val="1"/>
              </a:ext>
            </a:extLst>
          </p:cNvPr>
          <p:cNvSpPr/>
          <p:nvPr/>
        </p:nvSpPr>
        <p:spPr>
          <a:xfrm>
            <a:off x="7103752" y="3647996"/>
            <a:ext cx="482603" cy="482603"/>
          </a:xfrm>
          <a:prstGeom prst="ellipse">
            <a:avLst/>
          </a:prstGeom>
          <a:solidFill>
            <a:srgbClr val="7F7F7F"/>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id="{F0C1CC42-D2AA-4B89-8991-D8E098EBF126}"/>
              </a:ext>
              <a:ext uri="{C183D7F6-B498-43B3-948B-1728B52AA6E4}">
                <adec:decorative xmlns:adec="http://schemas.microsoft.com/office/drawing/2017/decorative" val="1"/>
              </a:ext>
            </a:extLst>
          </p:cNvPr>
          <p:cNvSpPr/>
          <p:nvPr/>
        </p:nvSpPr>
        <p:spPr>
          <a:xfrm>
            <a:off x="7103752" y="4318419"/>
            <a:ext cx="482603" cy="482603"/>
          </a:xfrm>
          <a:prstGeom prst="ellipse">
            <a:avLst/>
          </a:prstGeom>
          <a:solidFill>
            <a:srgbClr val="A6A6A6"/>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262510" y="3111215"/>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37113" y="3781357"/>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266931" y="4452973"/>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11" name="TextBox 47">
            <a:extLst>
              <a:ext uri="{FF2B5EF4-FFF2-40B4-BE49-F238E27FC236}">
                <a16:creationId xmlns:a16="http://schemas.microsoft.com/office/drawing/2014/main" id="{853D56A8-B36E-4520-9327-AFD45439C181}"/>
              </a:ext>
            </a:extLst>
          </p:cNvPr>
          <p:cNvSpPr txBox="1"/>
          <p:nvPr/>
        </p:nvSpPr>
        <p:spPr>
          <a:xfrm>
            <a:off x="7184003" y="1614890"/>
            <a:ext cx="4537090" cy="2154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Animals had the largest percentage of posts and reactions</a:t>
            </a: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1584886" y="1411956"/>
            <a:ext cx="3952875"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Top 5 Content Categories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1642267" y="146059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1737022" y="1555348"/>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Insights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5</a:t>
            </a:fld>
            <a:endParaRPr lang="en-US" dirty="0"/>
          </a:p>
        </p:txBody>
      </p:sp>
      <p:sp>
        <p:nvSpPr>
          <p:cNvPr id="2" name="TextBox 76">
            <a:extLst>
              <a:ext uri="{FF2B5EF4-FFF2-40B4-BE49-F238E27FC236}">
                <a16:creationId xmlns:a16="http://schemas.microsoft.com/office/drawing/2014/main" id="{86A256C5-1735-A44A-7135-90F27B40469F}"/>
              </a:ext>
            </a:extLst>
          </p:cNvPr>
          <p:cNvSpPr txBox="1"/>
          <p:nvPr/>
        </p:nvSpPr>
        <p:spPr>
          <a:xfrm>
            <a:off x="7772357" y="4990470"/>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Technology</a:t>
            </a:r>
          </a:p>
        </p:txBody>
      </p:sp>
      <p:grpSp>
        <p:nvGrpSpPr>
          <p:cNvPr id="3" name="Group 2">
            <a:extLst>
              <a:ext uri="{FF2B5EF4-FFF2-40B4-BE49-F238E27FC236}">
                <a16:creationId xmlns:a16="http://schemas.microsoft.com/office/drawing/2014/main" id="{203D087D-D3D6-2A5C-02F2-4FA9F2B8D756}"/>
              </a:ext>
              <a:ext uri="{C183D7F6-B498-43B3-948B-1728B52AA6E4}">
                <adec:decorative xmlns:adec="http://schemas.microsoft.com/office/drawing/2017/decorative" val="1"/>
              </a:ext>
            </a:extLst>
          </p:cNvPr>
          <p:cNvGrpSpPr/>
          <p:nvPr/>
        </p:nvGrpSpPr>
        <p:grpSpPr>
          <a:xfrm>
            <a:off x="7772357" y="5337362"/>
            <a:ext cx="3468225" cy="13996"/>
            <a:chOff x="5388791" y="1559217"/>
            <a:chExt cx="2917009" cy="13996"/>
          </a:xfrm>
        </p:grpSpPr>
        <p:sp>
          <p:nvSpPr>
            <p:cNvPr id="4" name="Line 7">
              <a:extLst>
                <a:ext uri="{FF2B5EF4-FFF2-40B4-BE49-F238E27FC236}">
                  <a16:creationId xmlns:a16="http://schemas.microsoft.com/office/drawing/2014/main" id="{419050A9-4BB1-B5A5-BCF9-32A9C3945575}"/>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Line 7">
              <a:extLst>
                <a:ext uri="{FF2B5EF4-FFF2-40B4-BE49-F238E27FC236}">
                  <a16:creationId xmlns:a16="http://schemas.microsoft.com/office/drawing/2014/main" id="{AE8176D0-5110-A26F-5612-5603A42207D4}"/>
                </a:ext>
              </a:extLst>
            </p:cNvPr>
            <p:cNvSpPr>
              <a:spLocks noChangeShapeType="1"/>
            </p:cNvSpPr>
            <p:nvPr/>
          </p:nvSpPr>
          <p:spPr bwMode="auto">
            <a:xfrm flipV="1">
              <a:off x="5388791" y="1559217"/>
              <a:ext cx="540007" cy="13996"/>
            </a:xfrm>
            <a:prstGeom prst="line">
              <a:avLst/>
            </a:prstGeom>
            <a:noFill/>
            <a:ln w="76200" cap="rnd">
              <a:solidFill>
                <a:srgbClr val="A6A6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6" name="TextBox 79">
            <a:extLst>
              <a:ext uri="{FF2B5EF4-FFF2-40B4-BE49-F238E27FC236}">
                <a16:creationId xmlns:a16="http://schemas.microsoft.com/office/drawing/2014/main" id="{3D5D114C-062B-4D44-8C8D-EC652BC59320}"/>
              </a:ext>
            </a:extLst>
          </p:cNvPr>
          <p:cNvSpPr txBox="1"/>
          <p:nvPr/>
        </p:nvSpPr>
        <p:spPr>
          <a:xfrm>
            <a:off x="11356662" y="5159250"/>
            <a:ext cx="642050"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19.3%</a:t>
            </a:r>
          </a:p>
        </p:txBody>
      </p:sp>
      <p:sp>
        <p:nvSpPr>
          <p:cNvPr id="7" name="Oval 6">
            <a:extLst>
              <a:ext uri="{FF2B5EF4-FFF2-40B4-BE49-F238E27FC236}">
                <a16:creationId xmlns:a16="http://schemas.microsoft.com/office/drawing/2014/main" id="{CF558834-FDB0-0EEA-AD4A-54B354C27596}"/>
              </a:ext>
              <a:ext uri="{C183D7F6-B498-43B3-948B-1728B52AA6E4}">
                <adec:decorative xmlns:adec="http://schemas.microsoft.com/office/drawing/2017/decorative" val="1"/>
              </a:ext>
            </a:extLst>
          </p:cNvPr>
          <p:cNvSpPr/>
          <p:nvPr/>
        </p:nvSpPr>
        <p:spPr>
          <a:xfrm>
            <a:off x="7113246" y="5002837"/>
            <a:ext cx="482603" cy="482603"/>
          </a:xfrm>
          <a:prstGeom prst="ellipse">
            <a:avLst/>
          </a:prstGeom>
          <a:solidFill>
            <a:srgbClr val="A6A6A6"/>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4404" descr="This is an icon of an hourglass.">
            <a:extLst>
              <a:ext uri="{FF2B5EF4-FFF2-40B4-BE49-F238E27FC236}">
                <a16:creationId xmlns:a16="http://schemas.microsoft.com/office/drawing/2014/main" id="{0D94F0FC-4DE0-142B-ABD8-81D16333D88A}"/>
              </a:ext>
            </a:extLst>
          </p:cNvPr>
          <p:cNvSpPr>
            <a:spLocks noEditPoints="1"/>
          </p:cNvSpPr>
          <p:nvPr/>
        </p:nvSpPr>
        <p:spPr bwMode="auto">
          <a:xfrm>
            <a:off x="7276425" y="5137391"/>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Tree>
    <p:extLst>
      <p:ext uri="{BB962C8B-B14F-4D97-AF65-F5344CB8AC3E}">
        <p14:creationId xmlns:p14="http://schemas.microsoft.com/office/powerpoint/2010/main" val="342790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Monthly Trends</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6</a:t>
            </a:fld>
            <a:endParaRPr lang="en-US" dirty="0"/>
          </a:p>
        </p:txBody>
      </p:sp>
      <p:sp>
        <p:nvSpPr>
          <p:cNvPr id="39" name="Rectangle: Rounded Corners 38">
            <a:extLst>
              <a:ext uri="{FF2B5EF4-FFF2-40B4-BE49-F238E27FC236}">
                <a16:creationId xmlns:a16="http://schemas.microsoft.com/office/drawing/2014/main" id="{3473A0FD-0576-413F-B773-3FD940B32A03}"/>
              </a:ext>
              <a:ext uri="{C183D7F6-B498-43B3-948B-1728B52AA6E4}">
                <adec:decorative xmlns:adec="http://schemas.microsoft.com/office/drawing/2017/decorative" val="1"/>
              </a:ext>
            </a:extLst>
          </p:cNvPr>
          <p:cNvSpPr/>
          <p:nvPr/>
        </p:nvSpPr>
        <p:spPr>
          <a:xfrm rot="18900000">
            <a:off x="-1093206" y="4691650"/>
            <a:ext cx="1585044" cy="1585044"/>
          </a:xfrm>
          <a:prstGeom prst="roundRect">
            <a:avLst>
              <a:gd name="adj" fmla="val 1108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1" name="Chart 40" descr="This is a chart. ">
            <a:extLst>
              <a:ext uri="{FF2B5EF4-FFF2-40B4-BE49-F238E27FC236}">
                <a16:creationId xmlns:a16="http://schemas.microsoft.com/office/drawing/2014/main" id="{198D5520-0D79-462C-A3B1-F44A5A874706}"/>
              </a:ext>
            </a:extLst>
          </p:cNvPr>
          <p:cNvGraphicFramePr/>
          <p:nvPr>
            <p:extLst>
              <p:ext uri="{D42A27DB-BD31-4B8C-83A1-F6EECF244321}">
                <p14:modId xmlns:p14="http://schemas.microsoft.com/office/powerpoint/2010/main" val="1684463898"/>
              </p:ext>
            </p:extLst>
          </p:nvPr>
        </p:nvGraphicFramePr>
        <p:xfrm>
          <a:off x="514801" y="1331157"/>
          <a:ext cx="11162399" cy="321310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id="{2F262482-E3E6-4492-8A0F-4EB079969074}"/>
              </a:ext>
              <a:ext uri="{C183D7F6-B498-43B3-948B-1728B52AA6E4}">
                <adec:decorative xmlns:adec="http://schemas.microsoft.com/office/drawing/2017/decorative" val="1"/>
              </a:ext>
            </a:extLst>
          </p:cNvPr>
          <p:cNvSpPr/>
          <p:nvPr/>
        </p:nvSpPr>
        <p:spPr>
          <a:xfrm>
            <a:off x="0" y="4825999"/>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7">
            <a:extLst>
              <a:ext uri="{FF2B5EF4-FFF2-40B4-BE49-F238E27FC236}">
                <a16:creationId xmlns:a16="http://schemas.microsoft.com/office/drawing/2014/main" id="{2B5BB5A9-EBF5-4B8A-9F43-73BA73A14309}"/>
              </a:ext>
            </a:extLst>
          </p:cNvPr>
          <p:cNvSpPr txBox="1"/>
          <p:nvPr/>
        </p:nvSpPr>
        <p:spPr>
          <a:xfrm>
            <a:off x="919342" y="5197901"/>
            <a:ext cx="3450278" cy="83099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tx1">
                    <a:lumMod val="75000"/>
                    <a:lumOff val="25000"/>
                  </a:schemeClr>
                </a:solidFill>
              </a:rPr>
              <a:t>May had the highest number of posts while January had the highest number of reactions </a:t>
            </a:r>
          </a:p>
        </p:txBody>
      </p:sp>
      <p:cxnSp>
        <p:nvCxnSpPr>
          <p:cNvPr id="18" name="Straight Connector 17">
            <a:extLst>
              <a:ext uri="{FF2B5EF4-FFF2-40B4-BE49-F238E27FC236}">
                <a16:creationId xmlns:a16="http://schemas.microsoft.com/office/drawing/2014/main" id="{20C89A7C-22CD-4EA2-8D41-03122A25549C}"/>
              </a:ext>
              <a:ext uri="{C183D7F6-B498-43B3-948B-1728B52AA6E4}">
                <adec:decorative xmlns:adec="http://schemas.microsoft.com/office/drawing/2017/decorative" val="1"/>
              </a:ext>
            </a:extLst>
          </p:cNvPr>
          <p:cNvCxnSpPr/>
          <p:nvPr/>
        </p:nvCxnSpPr>
        <p:spPr>
          <a:xfrm>
            <a:off x="4884420"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12232B-830B-45D4-B2FA-6E45FE8B1F3C}"/>
              </a:ext>
              <a:ext uri="{C183D7F6-B498-43B3-948B-1728B52AA6E4}">
                <adec:decorative xmlns:adec="http://schemas.microsoft.com/office/drawing/2017/decorative" val="1"/>
              </a:ext>
            </a:extLst>
          </p:cNvPr>
          <p:cNvCxnSpPr/>
          <p:nvPr/>
        </p:nvCxnSpPr>
        <p:spPr>
          <a:xfrm>
            <a:off x="8543199"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9A2623A-1553-0308-75AD-4C52A242D2BF}"/>
              </a:ext>
            </a:extLst>
          </p:cNvPr>
          <p:cNvGrpSpPr/>
          <p:nvPr/>
        </p:nvGrpSpPr>
        <p:grpSpPr>
          <a:xfrm>
            <a:off x="9364031" y="5006880"/>
            <a:ext cx="2313169" cy="1211889"/>
            <a:chOff x="7204325" y="5007455"/>
            <a:chExt cx="2313169" cy="1211889"/>
          </a:xfrm>
        </p:grpSpPr>
        <p:grpSp>
          <p:nvGrpSpPr>
            <p:cNvPr id="46" name="Group 45" descr="This is an icon of a human being. ">
              <a:extLst>
                <a:ext uri="{FF2B5EF4-FFF2-40B4-BE49-F238E27FC236}">
                  <a16:creationId xmlns:a16="http://schemas.microsoft.com/office/drawing/2014/main" id="{599366DF-55F9-4DAD-B4AA-19F758893012}"/>
                </a:ext>
              </a:extLst>
            </p:cNvPr>
            <p:cNvGrpSpPr/>
            <p:nvPr/>
          </p:nvGrpSpPr>
          <p:grpSpPr>
            <a:xfrm>
              <a:off x="7204325" y="5007455"/>
              <a:ext cx="142875" cy="285750"/>
              <a:chOff x="8243888" y="5922963"/>
              <a:chExt cx="142875" cy="285750"/>
            </a:xfrm>
            <a:solidFill>
              <a:srgbClr val="CE295E"/>
            </a:solidFill>
          </p:grpSpPr>
          <p:sp>
            <p:nvSpPr>
              <p:cNvPr id="47" name="Freeform 3404">
                <a:extLst>
                  <a:ext uri="{FF2B5EF4-FFF2-40B4-BE49-F238E27FC236}">
                    <a16:creationId xmlns:a16="http://schemas.microsoft.com/office/drawing/2014/main" id="{BA9D6795-82C4-401C-AC5B-270619D00F8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405">
                <a:extLst>
                  <a:ext uri="{FF2B5EF4-FFF2-40B4-BE49-F238E27FC236}">
                    <a16:creationId xmlns:a16="http://schemas.microsoft.com/office/drawing/2014/main" id="{B82B79F5-636F-420F-8B8E-C373BA3028B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descr="This is an icon of a human being. ">
              <a:extLst>
                <a:ext uri="{FF2B5EF4-FFF2-40B4-BE49-F238E27FC236}">
                  <a16:creationId xmlns:a16="http://schemas.microsoft.com/office/drawing/2014/main" id="{216EE5B6-604E-4E32-9786-36D540E8F489}"/>
                </a:ext>
              </a:extLst>
            </p:cNvPr>
            <p:cNvGrpSpPr/>
            <p:nvPr/>
          </p:nvGrpSpPr>
          <p:grpSpPr>
            <a:xfrm>
              <a:off x="7445469" y="5007455"/>
              <a:ext cx="142875" cy="285750"/>
              <a:chOff x="8243888" y="5922963"/>
              <a:chExt cx="142875" cy="285750"/>
            </a:xfrm>
            <a:solidFill>
              <a:srgbClr val="CE295E"/>
            </a:solidFill>
          </p:grpSpPr>
          <p:sp>
            <p:nvSpPr>
              <p:cNvPr id="50" name="Freeform 3404">
                <a:extLst>
                  <a:ext uri="{FF2B5EF4-FFF2-40B4-BE49-F238E27FC236}">
                    <a16:creationId xmlns:a16="http://schemas.microsoft.com/office/drawing/2014/main" id="{3BC3B015-1EC6-416D-96E5-C0F89067AED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405">
                <a:extLst>
                  <a:ext uri="{FF2B5EF4-FFF2-40B4-BE49-F238E27FC236}">
                    <a16:creationId xmlns:a16="http://schemas.microsoft.com/office/drawing/2014/main" id="{DDAAEA0D-BADA-4832-B74D-F1F1F8960EA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descr="This is an icon of a human being. ">
              <a:extLst>
                <a:ext uri="{FF2B5EF4-FFF2-40B4-BE49-F238E27FC236}">
                  <a16:creationId xmlns:a16="http://schemas.microsoft.com/office/drawing/2014/main" id="{372E8F5E-9919-4F1F-A68E-D2914CB188A3}"/>
                </a:ext>
              </a:extLst>
            </p:cNvPr>
            <p:cNvGrpSpPr/>
            <p:nvPr/>
          </p:nvGrpSpPr>
          <p:grpSpPr>
            <a:xfrm>
              <a:off x="7686613" y="5007455"/>
              <a:ext cx="142875" cy="285750"/>
              <a:chOff x="8243888" y="5922963"/>
              <a:chExt cx="142875" cy="285750"/>
            </a:xfrm>
            <a:solidFill>
              <a:srgbClr val="CE295E"/>
            </a:solidFill>
          </p:grpSpPr>
          <p:sp>
            <p:nvSpPr>
              <p:cNvPr id="53" name="Freeform 3404">
                <a:extLst>
                  <a:ext uri="{FF2B5EF4-FFF2-40B4-BE49-F238E27FC236}">
                    <a16:creationId xmlns:a16="http://schemas.microsoft.com/office/drawing/2014/main" id="{EA2E6D7A-A585-4528-9DBC-8D853D6420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405">
                <a:extLst>
                  <a:ext uri="{FF2B5EF4-FFF2-40B4-BE49-F238E27FC236}">
                    <a16:creationId xmlns:a16="http://schemas.microsoft.com/office/drawing/2014/main" id="{3E2016B3-1238-42D2-9E3B-EA63AB8DE9F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descr="This is an icon of a human being. ">
              <a:extLst>
                <a:ext uri="{FF2B5EF4-FFF2-40B4-BE49-F238E27FC236}">
                  <a16:creationId xmlns:a16="http://schemas.microsoft.com/office/drawing/2014/main" id="{7AA67257-5B1E-40FE-9D45-5FC443D2E57D}"/>
                </a:ext>
              </a:extLst>
            </p:cNvPr>
            <p:cNvGrpSpPr/>
            <p:nvPr/>
          </p:nvGrpSpPr>
          <p:grpSpPr>
            <a:xfrm>
              <a:off x="7927757" y="5007455"/>
              <a:ext cx="142875" cy="285750"/>
              <a:chOff x="8243888" y="5922963"/>
              <a:chExt cx="142875" cy="285750"/>
            </a:xfrm>
            <a:solidFill>
              <a:srgbClr val="CE295E"/>
            </a:solidFill>
          </p:grpSpPr>
          <p:sp>
            <p:nvSpPr>
              <p:cNvPr id="56" name="Freeform 3404">
                <a:extLst>
                  <a:ext uri="{FF2B5EF4-FFF2-40B4-BE49-F238E27FC236}">
                    <a16:creationId xmlns:a16="http://schemas.microsoft.com/office/drawing/2014/main" id="{717A0EEE-7243-44C3-B5B3-7D2AF85C9DF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405">
                <a:extLst>
                  <a:ext uri="{FF2B5EF4-FFF2-40B4-BE49-F238E27FC236}">
                    <a16:creationId xmlns:a16="http://schemas.microsoft.com/office/drawing/2014/main" id="{2BF833CF-D9B7-4288-8842-6295175F176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descr="This is an icon of a human being. ">
              <a:extLst>
                <a:ext uri="{FF2B5EF4-FFF2-40B4-BE49-F238E27FC236}">
                  <a16:creationId xmlns:a16="http://schemas.microsoft.com/office/drawing/2014/main" id="{BAF3F997-F74B-44D5-ADC7-3A6A3E8F33D4}"/>
                </a:ext>
              </a:extLst>
            </p:cNvPr>
            <p:cNvGrpSpPr/>
            <p:nvPr/>
          </p:nvGrpSpPr>
          <p:grpSpPr>
            <a:xfrm>
              <a:off x="8168901" y="5007455"/>
              <a:ext cx="142875" cy="285750"/>
              <a:chOff x="8243888" y="5922963"/>
              <a:chExt cx="142875" cy="285750"/>
            </a:xfrm>
            <a:solidFill>
              <a:srgbClr val="CE295E"/>
            </a:solidFill>
          </p:grpSpPr>
          <p:sp>
            <p:nvSpPr>
              <p:cNvPr id="59" name="Freeform 3404">
                <a:extLst>
                  <a:ext uri="{FF2B5EF4-FFF2-40B4-BE49-F238E27FC236}">
                    <a16:creationId xmlns:a16="http://schemas.microsoft.com/office/drawing/2014/main" id="{F260AC42-CAD9-4D1A-B377-83FAF40622D2}"/>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405">
                <a:extLst>
                  <a:ext uri="{FF2B5EF4-FFF2-40B4-BE49-F238E27FC236}">
                    <a16:creationId xmlns:a16="http://schemas.microsoft.com/office/drawing/2014/main" id="{DDF78094-8117-41A7-9B35-4CC7CF50281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descr="This is an icon of a human being. ">
              <a:extLst>
                <a:ext uri="{FF2B5EF4-FFF2-40B4-BE49-F238E27FC236}">
                  <a16:creationId xmlns:a16="http://schemas.microsoft.com/office/drawing/2014/main" id="{DFBB68F4-0F5F-426F-A4AB-882F8CE2D844}"/>
                </a:ext>
              </a:extLst>
            </p:cNvPr>
            <p:cNvGrpSpPr/>
            <p:nvPr/>
          </p:nvGrpSpPr>
          <p:grpSpPr>
            <a:xfrm>
              <a:off x="8410045" y="5007455"/>
              <a:ext cx="142875" cy="285750"/>
              <a:chOff x="8243888" y="5922963"/>
              <a:chExt cx="142875" cy="285750"/>
            </a:xfrm>
            <a:solidFill>
              <a:srgbClr val="CE295E"/>
            </a:solidFill>
          </p:grpSpPr>
          <p:sp>
            <p:nvSpPr>
              <p:cNvPr id="62" name="Freeform 3404">
                <a:extLst>
                  <a:ext uri="{FF2B5EF4-FFF2-40B4-BE49-F238E27FC236}">
                    <a16:creationId xmlns:a16="http://schemas.microsoft.com/office/drawing/2014/main" id="{0038A68E-2052-4CF2-B8D3-9ACEAE5AAE9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405">
                <a:extLst>
                  <a:ext uri="{FF2B5EF4-FFF2-40B4-BE49-F238E27FC236}">
                    <a16:creationId xmlns:a16="http://schemas.microsoft.com/office/drawing/2014/main" id="{1B3A066B-C6DA-4FDE-BEA2-EE41AB09025E}"/>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4" name="Group 63" descr="This is an icon of a human being. ">
              <a:extLst>
                <a:ext uri="{FF2B5EF4-FFF2-40B4-BE49-F238E27FC236}">
                  <a16:creationId xmlns:a16="http://schemas.microsoft.com/office/drawing/2014/main" id="{DF84D129-FCE6-4AC4-ACE8-B7104E617F1C}"/>
                </a:ext>
              </a:extLst>
            </p:cNvPr>
            <p:cNvGrpSpPr/>
            <p:nvPr/>
          </p:nvGrpSpPr>
          <p:grpSpPr>
            <a:xfrm>
              <a:off x="8651189" y="5007455"/>
              <a:ext cx="142875" cy="285750"/>
              <a:chOff x="8243888" y="5922963"/>
              <a:chExt cx="142875" cy="285750"/>
            </a:xfrm>
            <a:solidFill>
              <a:srgbClr val="CE295E"/>
            </a:solidFill>
          </p:grpSpPr>
          <p:sp>
            <p:nvSpPr>
              <p:cNvPr id="65" name="Freeform 3404">
                <a:extLst>
                  <a:ext uri="{FF2B5EF4-FFF2-40B4-BE49-F238E27FC236}">
                    <a16:creationId xmlns:a16="http://schemas.microsoft.com/office/drawing/2014/main" id="{F8FE8340-F143-4C08-A96E-C631244EC4E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405">
                <a:extLst>
                  <a:ext uri="{FF2B5EF4-FFF2-40B4-BE49-F238E27FC236}">
                    <a16:creationId xmlns:a16="http://schemas.microsoft.com/office/drawing/2014/main" id="{2B4C23AD-B526-42D5-B1FB-BBB3B0C6A5D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This is an icon of a human being. ">
              <a:extLst>
                <a:ext uri="{FF2B5EF4-FFF2-40B4-BE49-F238E27FC236}">
                  <a16:creationId xmlns:a16="http://schemas.microsoft.com/office/drawing/2014/main" id="{9FBD5D5C-4132-4D5A-BFD0-253BC5B17321}"/>
                </a:ext>
              </a:extLst>
            </p:cNvPr>
            <p:cNvGrpSpPr/>
            <p:nvPr/>
          </p:nvGrpSpPr>
          <p:grpSpPr>
            <a:xfrm>
              <a:off x="8892333" y="5007455"/>
              <a:ext cx="142875" cy="285750"/>
              <a:chOff x="8243888" y="5922963"/>
              <a:chExt cx="142875" cy="285750"/>
            </a:xfrm>
            <a:solidFill>
              <a:srgbClr val="404040"/>
            </a:solidFill>
          </p:grpSpPr>
          <p:sp>
            <p:nvSpPr>
              <p:cNvPr id="68" name="Freeform 3404">
                <a:extLst>
                  <a:ext uri="{FF2B5EF4-FFF2-40B4-BE49-F238E27FC236}">
                    <a16:creationId xmlns:a16="http://schemas.microsoft.com/office/drawing/2014/main" id="{0D483D32-A4B8-4F76-9714-02CE4757A8F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405">
                <a:extLst>
                  <a:ext uri="{FF2B5EF4-FFF2-40B4-BE49-F238E27FC236}">
                    <a16:creationId xmlns:a16="http://schemas.microsoft.com/office/drawing/2014/main" id="{BDB860C7-27AD-47A5-9339-09F74DE4A2A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69" descr="This is an icon of a human being. ">
              <a:extLst>
                <a:ext uri="{FF2B5EF4-FFF2-40B4-BE49-F238E27FC236}">
                  <a16:creationId xmlns:a16="http://schemas.microsoft.com/office/drawing/2014/main" id="{1D5F139B-37E3-4135-BF09-9FC9464608F4}"/>
                </a:ext>
              </a:extLst>
            </p:cNvPr>
            <p:cNvGrpSpPr/>
            <p:nvPr/>
          </p:nvGrpSpPr>
          <p:grpSpPr>
            <a:xfrm>
              <a:off x="9133477" y="5007455"/>
              <a:ext cx="142875" cy="285750"/>
              <a:chOff x="8243888" y="5922963"/>
              <a:chExt cx="142875" cy="285750"/>
            </a:xfrm>
            <a:solidFill>
              <a:srgbClr val="404040"/>
            </a:solidFill>
          </p:grpSpPr>
          <p:sp>
            <p:nvSpPr>
              <p:cNvPr id="71" name="Freeform 3404">
                <a:extLst>
                  <a:ext uri="{FF2B5EF4-FFF2-40B4-BE49-F238E27FC236}">
                    <a16:creationId xmlns:a16="http://schemas.microsoft.com/office/drawing/2014/main" id="{842F7458-0CC1-46F1-9FC7-86BC4E3A275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405">
                <a:extLst>
                  <a:ext uri="{FF2B5EF4-FFF2-40B4-BE49-F238E27FC236}">
                    <a16:creationId xmlns:a16="http://schemas.microsoft.com/office/drawing/2014/main" id="{B943DC6D-D6F7-4732-9B88-AB23187B35D8}"/>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descr="This is an icon of a human being. ">
              <a:extLst>
                <a:ext uri="{FF2B5EF4-FFF2-40B4-BE49-F238E27FC236}">
                  <a16:creationId xmlns:a16="http://schemas.microsoft.com/office/drawing/2014/main" id="{3CA12D67-A5CF-4E2D-934D-F0F789A371A6}"/>
                </a:ext>
              </a:extLst>
            </p:cNvPr>
            <p:cNvGrpSpPr/>
            <p:nvPr/>
          </p:nvGrpSpPr>
          <p:grpSpPr>
            <a:xfrm>
              <a:off x="9374619" y="5007455"/>
              <a:ext cx="142875" cy="285750"/>
              <a:chOff x="8243888" y="5922963"/>
              <a:chExt cx="142875" cy="285750"/>
            </a:xfrm>
            <a:solidFill>
              <a:srgbClr val="404040"/>
            </a:solidFill>
          </p:grpSpPr>
          <p:sp>
            <p:nvSpPr>
              <p:cNvPr id="74" name="Freeform 3404">
                <a:extLst>
                  <a:ext uri="{FF2B5EF4-FFF2-40B4-BE49-F238E27FC236}">
                    <a16:creationId xmlns:a16="http://schemas.microsoft.com/office/drawing/2014/main" id="{09AF100D-3B02-43C5-A04F-75F2171CE81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405">
                <a:extLst>
                  <a:ext uri="{FF2B5EF4-FFF2-40B4-BE49-F238E27FC236}">
                    <a16:creationId xmlns:a16="http://schemas.microsoft.com/office/drawing/2014/main" id="{F6FAF6C3-6FD1-4675-867E-596F3B6552C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descr="This is an icon of a human being. ">
              <a:extLst>
                <a:ext uri="{FF2B5EF4-FFF2-40B4-BE49-F238E27FC236}">
                  <a16:creationId xmlns:a16="http://schemas.microsoft.com/office/drawing/2014/main" id="{D4175BCD-213B-40CA-9CAE-8B9ED737540C}"/>
                </a:ext>
              </a:extLst>
            </p:cNvPr>
            <p:cNvGrpSpPr/>
            <p:nvPr/>
          </p:nvGrpSpPr>
          <p:grpSpPr>
            <a:xfrm>
              <a:off x="7204325" y="5470525"/>
              <a:ext cx="142875" cy="285750"/>
              <a:chOff x="8243888" y="5922963"/>
              <a:chExt cx="142875" cy="285750"/>
            </a:xfrm>
            <a:solidFill>
              <a:srgbClr val="404040"/>
            </a:solidFill>
          </p:grpSpPr>
          <p:sp>
            <p:nvSpPr>
              <p:cNvPr id="105" name="Freeform 3404">
                <a:extLst>
                  <a:ext uri="{FF2B5EF4-FFF2-40B4-BE49-F238E27FC236}">
                    <a16:creationId xmlns:a16="http://schemas.microsoft.com/office/drawing/2014/main" id="{2785BA74-D166-4FF6-97C6-15E06EA9AFB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405">
                <a:extLst>
                  <a:ext uri="{FF2B5EF4-FFF2-40B4-BE49-F238E27FC236}">
                    <a16:creationId xmlns:a16="http://schemas.microsoft.com/office/drawing/2014/main" id="{20C6EF87-9E51-43B7-B2E5-D53ABB6D0844}"/>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descr="This is an icon of a human being. ">
              <a:extLst>
                <a:ext uri="{FF2B5EF4-FFF2-40B4-BE49-F238E27FC236}">
                  <a16:creationId xmlns:a16="http://schemas.microsoft.com/office/drawing/2014/main" id="{FE49F8B6-6642-4190-A120-D592265F22A2}"/>
                </a:ext>
              </a:extLst>
            </p:cNvPr>
            <p:cNvGrpSpPr/>
            <p:nvPr/>
          </p:nvGrpSpPr>
          <p:grpSpPr>
            <a:xfrm>
              <a:off x="7445469" y="5470525"/>
              <a:ext cx="142875" cy="285750"/>
              <a:chOff x="8243888" y="5922963"/>
              <a:chExt cx="142875" cy="285750"/>
            </a:xfrm>
            <a:solidFill>
              <a:srgbClr val="404040"/>
            </a:solidFill>
          </p:grpSpPr>
          <p:sp>
            <p:nvSpPr>
              <p:cNvPr id="103" name="Freeform 3404">
                <a:extLst>
                  <a:ext uri="{FF2B5EF4-FFF2-40B4-BE49-F238E27FC236}">
                    <a16:creationId xmlns:a16="http://schemas.microsoft.com/office/drawing/2014/main" id="{337E5B85-BEE6-45EF-B5B7-94A7EFA301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405">
                <a:extLst>
                  <a:ext uri="{FF2B5EF4-FFF2-40B4-BE49-F238E27FC236}">
                    <a16:creationId xmlns:a16="http://schemas.microsoft.com/office/drawing/2014/main" id="{1DFFB19F-0DA6-4EAF-B017-E6295A454F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9" name="Group 78" descr="This is an icon of a human being. ">
              <a:extLst>
                <a:ext uri="{FF2B5EF4-FFF2-40B4-BE49-F238E27FC236}">
                  <a16:creationId xmlns:a16="http://schemas.microsoft.com/office/drawing/2014/main" id="{E8B12FCD-7CF6-4B62-812E-F853579B4DDB}"/>
                </a:ext>
              </a:extLst>
            </p:cNvPr>
            <p:cNvGrpSpPr/>
            <p:nvPr/>
          </p:nvGrpSpPr>
          <p:grpSpPr>
            <a:xfrm>
              <a:off x="7686613" y="5470525"/>
              <a:ext cx="142875" cy="285750"/>
              <a:chOff x="8243888" y="5922963"/>
              <a:chExt cx="142875" cy="285750"/>
            </a:xfrm>
            <a:solidFill>
              <a:srgbClr val="7F7F7F"/>
            </a:solidFill>
          </p:grpSpPr>
          <p:sp>
            <p:nvSpPr>
              <p:cNvPr id="101" name="Freeform 3404">
                <a:extLst>
                  <a:ext uri="{FF2B5EF4-FFF2-40B4-BE49-F238E27FC236}">
                    <a16:creationId xmlns:a16="http://schemas.microsoft.com/office/drawing/2014/main" id="{FF46E9CB-B554-4301-8DF4-73EFF9AD78A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405">
                <a:extLst>
                  <a:ext uri="{FF2B5EF4-FFF2-40B4-BE49-F238E27FC236}">
                    <a16:creationId xmlns:a16="http://schemas.microsoft.com/office/drawing/2014/main" id="{C968827B-DE9D-479B-92A2-00556845063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79" descr="This is an icon of a human being. ">
              <a:extLst>
                <a:ext uri="{FF2B5EF4-FFF2-40B4-BE49-F238E27FC236}">
                  <a16:creationId xmlns:a16="http://schemas.microsoft.com/office/drawing/2014/main" id="{8323390A-1919-4FA1-B4AE-98F3EEA705CB}"/>
                </a:ext>
              </a:extLst>
            </p:cNvPr>
            <p:cNvGrpSpPr/>
            <p:nvPr/>
          </p:nvGrpSpPr>
          <p:grpSpPr>
            <a:xfrm>
              <a:off x="7927757" y="5470525"/>
              <a:ext cx="142875" cy="285750"/>
              <a:chOff x="8243888" y="5922963"/>
              <a:chExt cx="142875" cy="285750"/>
            </a:xfrm>
            <a:solidFill>
              <a:srgbClr val="7F7F7F"/>
            </a:solidFill>
          </p:grpSpPr>
          <p:sp>
            <p:nvSpPr>
              <p:cNvPr id="99" name="Freeform 3404">
                <a:extLst>
                  <a:ext uri="{FF2B5EF4-FFF2-40B4-BE49-F238E27FC236}">
                    <a16:creationId xmlns:a16="http://schemas.microsoft.com/office/drawing/2014/main" id="{31956A3E-2771-413E-A157-EBF8216A65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405">
                <a:extLst>
                  <a:ext uri="{FF2B5EF4-FFF2-40B4-BE49-F238E27FC236}">
                    <a16:creationId xmlns:a16="http://schemas.microsoft.com/office/drawing/2014/main" id="{9FD2BDE0-7D57-4260-BA90-79A52365876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1" name="Group 80" descr="This is an icon of a human being. ">
              <a:extLst>
                <a:ext uri="{FF2B5EF4-FFF2-40B4-BE49-F238E27FC236}">
                  <a16:creationId xmlns:a16="http://schemas.microsoft.com/office/drawing/2014/main" id="{AC6186F0-B018-432B-81F3-DA5CC38C35F6}"/>
                </a:ext>
              </a:extLst>
            </p:cNvPr>
            <p:cNvGrpSpPr/>
            <p:nvPr/>
          </p:nvGrpSpPr>
          <p:grpSpPr>
            <a:xfrm>
              <a:off x="8168901" y="5470525"/>
              <a:ext cx="142875" cy="285750"/>
              <a:chOff x="8243888" y="5922963"/>
              <a:chExt cx="142875" cy="285750"/>
            </a:xfrm>
            <a:solidFill>
              <a:srgbClr val="7F7F7F"/>
            </a:solidFill>
          </p:grpSpPr>
          <p:sp>
            <p:nvSpPr>
              <p:cNvPr id="97" name="Freeform 3404">
                <a:extLst>
                  <a:ext uri="{FF2B5EF4-FFF2-40B4-BE49-F238E27FC236}">
                    <a16:creationId xmlns:a16="http://schemas.microsoft.com/office/drawing/2014/main" id="{0F4443F5-6527-4A2B-A6CD-B92C2852392D}"/>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405">
                <a:extLst>
                  <a:ext uri="{FF2B5EF4-FFF2-40B4-BE49-F238E27FC236}">
                    <a16:creationId xmlns:a16="http://schemas.microsoft.com/office/drawing/2014/main" id="{4B43D785-443F-4F72-89B4-3858C501FC62}"/>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This is an icon of a human being. ">
              <a:extLst>
                <a:ext uri="{FF2B5EF4-FFF2-40B4-BE49-F238E27FC236}">
                  <a16:creationId xmlns:a16="http://schemas.microsoft.com/office/drawing/2014/main" id="{CC67F7F5-BBFC-4FE7-953C-A46DF0BABBB3}"/>
                </a:ext>
              </a:extLst>
            </p:cNvPr>
            <p:cNvGrpSpPr/>
            <p:nvPr/>
          </p:nvGrpSpPr>
          <p:grpSpPr>
            <a:xfrm>
              <a:off x="8410045" y="5470525"/>
              <a:ext cx="142875" cy="285750"/>
              <a:chOff x="8243888" y="5922963"/>
              <a:chExt cx="142875" cy="285750"/>
            </a:xfrm>
            <a:solidFill>
              <a:srgbClr val="7F7F7F"/>
            </a:solidFill>
          </p:grpSpPr>
          <p:sp>
            <p:nvSpPr>
              <p:cNvPr id="95" name="Freeform 3404">
                <a:extLst>
                  <a:ext uri="{FF2B5EF4-FFF2-40B4-BE49-F238E27FC236}">
                    <a16:creationId xmlns:a16="http://schemas.microsoft.com/office/drawing/2014/main" id="{93DB736A-FD44-48F8-B403-41A434526E2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405">
                <a:extLst>
                  <a:ext uri="{FF2B5EF4-FFF2-40B4-BE49-F238E27FC236}">
                    <a16:creationId xmlns:a16="http://schemas.microsoft.com/office/drawing/2014/main" id="{B0549F2A-0891-4F53-A455-54E06D58E73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descr="This is an icon of a human being. ">
              <a:extLst>
                <a:ext uri="{FF2B5EF4-FFF2-40B4-BE49-F238E27FC236}">
                  <a16:creationId xmlns:a16="http://schemas.microsoft.com/office/drawing/2014/main" id="{8A37DE26-294C-4ACD-93AB-CB44DF217416}"/>
                </a:ext>
              </a:extLst>
            </p:cNvPr>
            <p:cNvGrpSpPr/>
            <p:nvPr/>
          </p:nvGrpSpPr>
          <p:grpSpPr>
            <a:xfrm>
              <a:off x="8651189" y="5470525"/>
              <a:ext cx="142875" cy="285750"/>
              <a:chOff x="8243888" y="5922963"/>
              <a:chExt cx="142875" cy="285750"/>
            </a:xfrm>
            <a:solidFill>
              <a:srgbClr val="BFBFBF"/>
            </a:solidFill>
          </p:grpSpPr>
          <p:sp>
            <p:nvSpPr>
              <p:cNvPr id="93" name="Freeform 3404">
                <a:extLst>
                  <a:ext uri="{FF2B5EF4-FFF2-40B4-BE49-F238E27FC236}">
                    <a16:creationId xmlns:a16="http://schemas.microsoft.com/office/drawing/2014/main" id="{4B3DADA7-BCB9-4F2E-A8C1-D648C8A8ECA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405">
                <a:extLst>
                  <a:ext uri="{FF2B5EF4-FFF2-40B4-BE49-F238E27FC236}">
                    <a16:creationId xmlns:a16="http://schemas.microsoft.com/office/drawing/2014/main" id="{373A2FB0-CB69-4317-89D1-301FB1351D0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descr="This is an icon of a human being. ">
              <a:extLst>
                <a:ext uri="{FF2B5EF4-FFF2-40B4-BE49-F238E27FC236}">
                  <a16:creationId xmlns:a16="http://schemas.microsoft.com/office/drawing/2014/main" id="{94575471-E1B1-41F1-81EF-064A394ACBC7}"/>
                </a:ext>
              </a:extLst>
            </p:cNvPr>
            <p:cNvGrpSpPr/>
            <p:nvPr/>
          </p:nvGrpSpPr>
          <p:grpSpPr>
            <a:xfrm>
              <a:off x="8892333" y="5470525"/>
              <a:ext cx="142875" cy="285750"/>
              <a:chOff x="8243888" y="5922963"/>
              <a:chExt cx="142875" cy="285750"/>
            </a:xfrm>
            <a:solidFill>
              <a:srgbClr val="BFBFBF"/>
            </a:solidFill>
          </p:grpSpPr>
          <p:sp>
            <p:nvSpPr>
              <p:cNvPr id="91" name="Freeform 3404">
                <a:extLst>
                  <a:ext uri="{FF2B5EF4-FFF2-40B4-BE49-F238E27FC236}">
                    <a16:creationId xmlns:a16="http://schemas.microsoft.com/office/drawing/2014/main" id="{9F8B4B77-06DC-4042-B00D-925502D9B93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405">
                <a:extLst>
                  <a:ext uri="{FF2B5EF4-FFF2-40B4-BE49-F238E27FC236}">
                    <a16:creationId xmlns:a16="http://schemas.microsoft.com/office/drawing/2014/main" id="{52D55A54-7103-4CDA-9F67-C5BF45F8A96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This is an icon of a human being. ">
              <a:extLst>
                <a:ext uri="{FF2B5EF4-FFF2-40B4-BE49-F238E27FC236}">
                  <a16:creationId xmlns:a16="http://schemas.microsoft.com/office/drawing/2014/main" id="{D5F3A367-28B5-4DC4-B748-8CAF2346FE68}"/>
                </a:ext>
              </a:extLst>
            </p:cNvPr>
            <p:cNvGrpSpPr/>
            <p:nvPr/>
          </p:nvGrpSpPr>
          <p:grpSpPr>
            <a:xfrm>
              <a:off x="9133477" y="5470525"/>
              <a:ext cx="142875" cy="285750"/>
              <a:chOff x="8243888" y="5922963"/>
              <a:chExt cx="142875" cy="285750"/>
            </a:xfrm>
            <a:solidFill>
              <a:srgbClr val="BFBFBF"/>
            </a:solidFill>
          </p:grpSpPr>
          <p:sp>
            <p:nvSpPr>
              <p:cNvPr id="89" name="Freeform 3404">
                <a:extLst>
                  <a:ext uri="{FF2B5EF4-FFF2-40B4-BE49-F238E27FC236}">
                    <a16:creationId xmlns:a16="http://schemas.microsoft.com/office/drawing/2014/main" id="{5E458340-33C8-4299-B819-8045759E781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405">
                <a:extLst>
                  <a:ext uri="{FF2B5EF4-FFF2-40B4-BE49-F238E27FC236}">
                    <a16:creationId xmlns:a16="http://schemas.microsoft.com/office/drawing/2014/main" id="{8B0A44CD-2DB1-46F2-9D03-885E64456E9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85" descr="This is an icon of a human being. ">
              <a:extLst>
                <a:ext uri="{FF2B5EF4-FFF2-40B4-BE49-F238E27FC236}">
                  <a16:creationId xmlns:a16="http://schemas.microsoft.com/office/drawing/2014/main" id="{9E99E9FB-F408-4284-849E-9431A5AE5379}"/>
                </a:ext>
              </a:extLst>
            </p:cNvPr>
            <p:cNvGrpSpPr/>
            <p:nvPr/>
          </p:nvGrpSpPr>
          <p:grpSpPr>
            <a:xfrm>
              <a:off x="9374619" y="5470525"/>
              <a:ext cx="142875" cy="285750"/>
              <a:chOff x="8243888" y="5922963"/>
              <a:chExt cx="142875" cy="285750"/>
            </a:xfrm>
            <a:solidFill>
              <a:srgbClr val="BFBFBF"/>
            </a:solidFill>
          </p:grpSpPr>
          <p:sp>
            <p:nvSpPr>
              <p:cNvPr id="87" name="Freeform 3404">
                <a:extLst>
                  <a:ext uri="{FF2B5EF4-FFF2-40B4-BE49-F238E27FC236}">
                    <a16:creationId xmlns:a16="http://schemas.microsoft.com/office/drawing/2014/main" id="{0AB84D52-0059-4A60-B492-2E7E910EA77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405">
                <a:extLst>
                  <a:ext uri="{FF2B5EF4-FFF2-40B4-BE49-F238E27FC236}">
                    <a16:creationId xmlns:a16="http://schemas.microsoft.com/office/drawing/2014/main" id="{FC23032B-57A1-49BD-B4CB-45B07CF8C47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descr="This is an icon of a human being. ">
              <a:extLst>
                <a:ext uri="{FF2B5EF4-FFF2-40B4-BE49-F238E27FC236}">
                  <a16:creationId xmlns:a16="http://schemas.microsoft.com/office/drawing/2014/main" id="{75183E77-9E48-4D86-A8BF-4A745BE7328C}"/>
                </a:ext>
              </a:extLst>
            </p:cNvPr>
            <p:cNvGrpSpPr/>
            <p:nvPr/>
          </p:nvGrpSpPr>
          <p:grpSpPr>
            <a:xfrm>
              <a:off x="7204325" y="5933594"/>
              <a:ext cx="142875" cy="285750"/>
              <a:chOff x="8243888" y="5922963"/>
              <a:chExt cx="142875" cy="285750"/>
            </a:xfrm>
            <a:solidFill>
              <a:srgbClr val="BFBFBF"/>
            </a:solidFill>
          </p:grpSpPr>
          <p:sp>
            <p:nvSpPr>
              <p:cNvPr id="136" name="Freeform 3404">
                <a:extLst>
                  <a:ext uri="{FF2B5EF4-FFF2-40B4-BE49-F238E27FC236}">
                    <a16:creationId xmlns:a16="http://schemas.microsoft.com/office/drawing/2014/main" id="{31F9DC8F-FF5A-45A1-8D35-9BF454B788B5}"/>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3405">
                <a:extLst>
                  <a:ext uri="{FF2B5EF4-FFF2-40B4-BE49-F238E27FC236}">
                    <a16:creationId xmlns:a16="http://schemas.microsoft.com/office/drawing/2014/main" id="{A7DD14F2-EDA7-4460-91D5-9D89956C33B9}"/>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descr="This is an icon of a human being. ">
              <a:extLst>
                <a:ext uri="{FF2B5EF4-FFF2-40B4-BE49-F238E27FC236}">
                  <a16:creationId xmlns:a16="http://schemas.microsoft.com/office/drawing/2014/main" id="{C56976A1-A27D-4891-A563-7F22794632B6}"/>
                </a:ext>
              </a:extLst>
            </p:cNvPr>
            <p:cNvGrpSpPr/>
            <p:nvPr/>
          </p:nvGrpSpPr>
          <p:grpSpPr>
            <a:xfrm>
              <a:off x="7445469" y="5933594"/>
              <a:ext cx="142875" cy="285750"/>
              <a:chOff x="8243888" y="5922963"/>
              <a:chExt cx="142875" cy="285750"/>
            </a:xfrm>
            <a:solidFill>
              <a:srgbClr val="BFBFBF"/>
            </a:solidFill>
          </p:grpSpPr>
          <p:sp>
            <p:nvSpPr>
              <p:cNvPr id="134" name="Freeform 3404">
                <a:extLst>
                  <a:ext uri="{FF2B5EF4-FFF2-40B4-BE49-F238E27FC236}">
                    <a16:creationId xmlns:a16="http://schemas.microsoft.com/office/drawing/2014/main" id="{7652450B-3F87-4E57-88FE-EA4B50DDDF6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3405">
                <a:extLst>
                  <a:ext uri="{FF2B5EF4-FFF2-40B4-BE49-F238E27FC236}">
                    <a16:creationId xmlns:a16="http://schemas.microsoft.com/office/drawing/2014/main" id="{44F32179-5D42-43F8-B305-A897ED5268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0" name="Group 109" descr="This is an icon of a human being. ">
              <a:extLst>
                <a:ext uri="{FF2B5EF4-FFF2-40B4-BE49-F238E27FC236}">
                  <a16:creationId xmlns:a16="http://schemas.microsoft.com/office/drawing/2014/main" id="{C34B1941-B089-496A-A655-13D0000F3F27}"/>
                </a:ext>
              </a:extLst>
            </p:cNvPr>
            <p:cNvGrpSpPr/>
            <p:nvPr/>
          </p:nvGrpSpPr>
          <p:grpSpPr>
            <a:xfrm>
              <a:off x="7686613" y="5933594"/>
              <a:ext cx="142875" cy="285750"/>
              <a:chOff x="8243888" y="5922963"/>
              <a:chExt cx="142875" cy="285750"/>
            </a:xfrm>
            <a:solidFill>
              <a:srgbClr val="BFBFBF"/>
            </a:solidFill>
          </p:grpSpPr>
          <p:sp>
            <p:nvSpPr>
              <p:cNvPr id="132" name="Freeform 3404">
                <a:extLst>
                  <a:ext uri="{FF2B5EF4-FFF2-40B4-BE49-F238E27FC236}">
                    <a16:creationId xmlns:a16="http://schemas.microsoft.com/office/drawing/2014/main" id="{0E125062-72FE-4F40-B034-3D31C0AF5AA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3405">
                <a:extLst>
                  <a:ext uri="{FF2B5EF4-FFF2-40B4-BE49-F238E27FC236}">
                    <a16:creationId xmlns:a16="http://schemas.microsoft.com/office/drawing/2014/main" id="{7C7E5969-D042-46C9-8B72-5E1B3B3442D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This is an icon of a human being. ">
              <a:extLst>
                <a:ext uri="{FF2B5EF4-FFF2-40B4-BE49-F238E27FC236}">
                  <a16:creationId xmlns:a16="http://schemas.microsoft.com/office/drawing/2014/main" id="{21EBAA07-E141-47F7-9AC3-4FCC4033F5EA}"/>
                </a:ext>
              </a:extLst>
            </p:cNvPr>
            <p:cNvGrpSpPr/>
            <p:nvPr/>
          </p:nvGrpSpPr>
          <p:grpSpPr>
            <a:xfrm>
              <a:off x="7927757" y="5933594"/>
              <a:ext cx="142875" cy="285750"/>
              <a:chOff x="8243888" y="5922963"/>
              <a:chExt cx="142875" cy="285750"/>
            </a:xfrm>
            <a:solidFill>
              <a:srgbClr val="BFBFBF"/>
            </a:solidFill>
          </p:grpSpPr>
          <p:sp>
            <p:nvSpPr>
              <p:cNvPr id="130" name="Freeform 3404">
                <a:extLst>
                  <a:ext uri="{FF2B5EF4-FFF2-40B4-BE49-F238E27FC236}">
                    <a16:creationId xmlns:a16="http://schemas.microsoft.com/office/drawing/2014/main" id="{A591411B-6AC1-4702-B812-7FABE88FE46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3405">
                <a:extLst>
                  <a:ext uri="{FF2B5EF4-FFF2-40B4-BE49-F238E27FC236}">
                    <a16:creationId xmlns:a16="http://schemas.microsoft.com/office/drawing/2014/main" id="{C6F311A8-7B65-4237-8CD2-30B56CA68A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2" name="Group 111" descr="This is an icon of a human being. ">
              <a:extLst>
                <a:ext uri="{FF2B5EF4-FFF2-40B4-BE49-F238E27FC236}">
                  <a16:creationId xmlns:a16="http://schemas.microsoft.com/office/drawing/2014/main" id="{E977B04C-F0C3-4EB0-A5F2-08684AAEA0DD}"/>
                </a:ext>
              </a:extLst>
            </p:cNvPr>
            <p:cNvGrpSpPr/>
            <p:nvPr/>
          </p:nvGrpSpPr>
          <p:grpSpPr>
            <a:xfrm>
              <a:off x="8168901" y="5933594"/>
              <a:ext cx="142875" cy="285750"/>
              <a:chOff x="8243888" y="5922963"/>
              <a:chExt cx="142875" cy="285750"/>
            </a:xfrm>
            <a:solidFill>
              <a:srgbClr val="BFBFBF"/>
            </a:solidFill>
          </p:grpSpPr>
          <p:sp>
            <p:nvSpPr>
              <p:cNvPr id="128" name="Freeform 3404">
                <a:extLst>
                  <a:ext uri="{FF2B5EF4-FFF2-40B4-BE49-F238E27FC236}">
                    <a16:creationId xmlns:a16="http://schemas.microsoft.com/office/drawing/2014/main" id="{77E8BCC6-289B-481D-AA66-B7F7FFAE045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3405">
                <a:extLst>
                  <a:ext uri="{FF2B5EF4-FFF2-40B4-BE49-F238E27FC236}">
                    <a16:creationId xmlns:a16="http://schemas.microsoft.com/office/drawing/2014/main" id="{02E2126E-4A08-49EF-BE1C-CF5D464225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112" descr="This is an icon of a human being. ">
              <a:extLst>
                <a:ext uri="{FF2B5EF4-FFF2-40B4-BE49-F238E27FC236}">
                  <a16:creationId xmlns:a16="http://schemas.microsoft.com/office/drawing/2014/main" id="{6261496A-807A-4D32-B034-690C165590EB}"/>
                </a:ext>
              </a:extLst>
            </p:cNvPr>
            <p:cNvGrpSpPr/>
            <p:nvPr/>
          </p:nvGrpSpPr>
          <p:grpSpPr>
            <a:xfrm>
              <a:off x="8410045" y="5933594"/>
              <a:ext cx="142875" cy="285750"/>
              <a:chOff x="8243888" y="5922963"/>
              <a:chExt cx="142875" cy="285750"/>
            </a:xfrm>
            <a:solidFill>
              <a:srgbClr val="BFBFBF"/>
            </a:solidFill>
          </p:grpSpPr>
          <p:sp>
            <p:nvSpPr>
              <p:cNvPr id="126" name="Freeform 3404">
                <a:extLst>
                  <a:ext uri="{FF2B5EF4-FFF2-40B4-BE49-F238E27FC236}">
                    <a16:creationId xmlns:a16="http://schemas.microsoft.com/office/drawing/2014/main" id="{83695F11-9EB8-4A74-97A3-24442261147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405">
                <a:extLst>
                  <a:ext uri="{FF2B5EF4-FFF2-40B4-BE49-F238E27FC236}">
                    <a16:creationId xmlns:a16="http://schemas.microsoft.com/office/drawing/2014/main" id="{CDBAC151-A87B-4DDE-93FA-B0FC1BAFA18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113" descr="This is an icon of a human being. ">
              <a:extLst>
                <a:ext uri="{FF2B5EF4-FFF2-40B4-BE49-F238E27FC236}">
                  <a16:creationId xmlns:a16="http://schemas.microsoft.com/office/drawing/2014/main" id="{8C2902A0-BCC1-4F77-9FAA-4D5AF02D1090}"/>
                </a:ext>
              </a:extLst>
            </p:cNvPr>
            <p:cNvGrpSpPr/>
            <p:nvPr/>
          </p:nvGrpSpPr>
          <p:grpSpPr>
            <a:xfrm>
              <a:off x="8651189" y="5933594"/>
              <a:ext cx="142875" cy="285750"/>
              <a:chOff x="8243888" y="5922963"/>
              <a:chExt cx="142875" cy="285750"/>
            </a:xfrm>
            <a:solidFill>
              <a:srgbClr val="BFBFBF"/>
            </a:solidFill>
          </p:grpSpPr>
          <p:sp>
            <p:nvSpPr>
              <p:cNvPr id="124" name="Freeform 3404">
                <a:extLst>
                  <a:ext uri="{FF2B5EF4-FFF2-40B4-BE49-F238E27FC236}">
                    <a16:creationId xmlns:a16="http://schemas.microsoft.com/office/drawing/2014/main" id="{E2529654-5533-434D-8B04-70DDD2FD9C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405">
                <a:extLst>
                  <a:ext uri="{FF2B5EF4-FFF2-40B4-BE49-F238E27FC236}">
                    <a16:creationId xmlns:a16="http://schemas.microsoft.com/office/drawing/2014/main" id="{342B65F4-34B0-4A15-A813-63ED93FE9B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5" name="Group 114" descr="This is an icon of a human being. ">
              <a:extLst>
                <a:ext uri="{FF2B5EF4-FFF2-40B4-BE49-F238E27FC236}">
                  <a16:creationId xmlns:a16="http://schemas.microsoft.com/office/drawing/2014/main" id="{F558746D-512C-4A01-AFD6-31BB27D352E3}"/>
                </a:ext>
              </a:extLst>
            </p:cNvPr>
            <p:cNvGrpSpPr/>
            <p:nvPr/>
          </p:nvGrpSpPr>
          <p:grpSpPr>
            <a:xfrm>
              <a:off x="8892333" y="5933594"/>
              <a:ext cx="142875" cy="285750"/>
              <a:chOff x="8243888" y="5922963"/>
              <a:chExt cx="142875" cy="285750"/>
            </a:xfrm>
            <a:solidFill>
              <a:srgbClr val="BFBFBF"/>
            </a:solidFill>
          </p:grpSpPr>
          <p:sp>
            <p:nvSpPr>
              <p:cNvPr id="122" name="Freeform 3404">
                <a:extLst>
                  <a:ext uri="{FF2B5EF4-FFF2-40B4-BE49-F238E27FC236}">
                    <a16:creationId xmlns:a16="http://schemas.microsoft.com/office/drawing/2014/main" id="{4A448E7F-5CC2-4E5F-9124-D4BCDC45FE4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405">
                <a:extLst>
                  <a:ext uri="{FF2B5EF4-FFF2-40B4-BE49-F238E27FC236}">
                    <a16:creationId xmlns:a16="http://schemas.microsoft.com/office/drawing/2014/main" id="{43BC59B7-2314-4E8F-96DB-4EEA1B0B23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6" name="Group 115" descr="This is an icon of a human being. ">
              <a:extLst>
                <a:ext uri="{FF2B5EF4-FFF2-40B4-BE49-F238E27FC236}">
                  <a16:creationId xmlns:a16="http://schemas.microsoft.com/office/drawing/2014/main" id="{7289F142-A251-490A-AD54-468A6C94BCA2}"/>
                </a:ext>
              </a:extLst>
            </p:cNvPr>
            <p:cNvGrpSpPr/>
            <p:nvPr/>
          </p:nvGrpSpPr>
          <p:grpSpPr>
            <a:xfrm>
              <a:off x="9133477" y="5933594"/>
              <a:ext cx="142875" cy="285750"/>
              <a:chOff x="8243888" y="5922963"/>
              <a:chExt cx="142875" cy="285750"/>
            </a:xfrm>
            <a:solidFill>
              <a:srgbClr val="BFBFBF"/>
            </a:solidFill>
          </p:grpSpPr>
          <p:sp>
            <p:nvSpPr>
              <p:cNvPr id="120" name="Freeform 3404">
                <a:extLst>
                  <a:ext uri="{FF2B5EF4-FFF2-40B4-BE49-F238E27FC236}">
                    <a16:creationId xmlns:a16="http://schemas.microsoft.com/office/drawing/2014/main" id="{5FF50150-E68E-4FBD-9FB3-1D30CE80CE0A}"/>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405">
                <a:extLst>
                  <a:ext uri="{FF2B5EF4-FFF2-40B4-BE49-F238E27FC236}">
                    <a16:creationId xmlns:a16="http://schemas.microsoft.com/office/drawing/2014/main" id="{59E71405-38CA-473F-8649-C0700C5F548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descr="This is an icon of a human being. ">
              <a:extLst>
                <a:ext uri="{FF2B5EF4-FFF2-40B4-BE49-F238E27FC236}">
                  <a16:creationId xmlns:a16="http://schemas.microsoft.com/office/drawing/2014/main" id="{E90053C5-E6B3-4D78-9D20-A14B162A816E}"/>
                </a:ext>
              </a:extLst>
            </p:cNvPr>
            <p:cNvGrpSpPr/>
            <p:nvPr/>
          </p:nvGrpSpPr>
          <p:grpSpPr>
            <a:xfrm>
              <a:off x="9374619" y="5933594"/>
              <a:ext cx="142875" cy="285750"/>
              <a:chOff x="8243888" y="5922963"/>
              <a:chExt cx="142875" cy="285750"/>
            </a:xfrm>
            <a:solidFill>
              <a:srgbClr val="BFBFBF"/>
            </a:solidFill>
          </p:grpSpPr>
          <p:sp>
            <p:nvSpPr>
              <p:cNvPr id="118" name="Freeform 3404">
                <a:extLst>
                  <a:ext uri="{FF2B5EF4-FFF2-40B4-BE49-F238E27FC236}">
                    <a16:creationId xmlns:a16="http://schemas.microsoft.com/office/drawing/2014/main" id="{7DD44F38-95DC-4476-9041-1D325664097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405">
                <a:extLst>
                  <a:ext uri="{FF2B5EF4-FFF2-40B4-BE49-F238E27FC236}">
                    <a16:creationId xmlns:a16="http://schemas.microsoft.com/office/drawing/2014/main" id="{DD07D6CB-1984-4815-9F55-FF78EAEAED4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FF2B5EF4-FFF2-40B4-BE49-F238E27FC236}">
                <a16:creationId xmlns:a16="http://schemas.microsoft.com/office/drawing/2014/main" id="{D1540B2A-8267-D5BF-E23C-DC5E9E2A5A9E}"/>
              </a:ext>
            </a:extLst>
          </p:cNvPr>
          <p:cNvGrpSpPr/>
          <p:nvPr/>
        </p:nvGrpSpPr>
        <p:grpSpPr>
          <a:xfrm>
            <a:off x="5309771" y="5160263"/>
            <a:ext cx="2561523" cy="981323"/>
            <a:chOff x="4276725" y="5122738"/>
            <a:chExt cx="2561523" cy="981323"/>
          </a:xfrm>
        </p:grpSpPr>
        <p:sp>
          <p:nvSpPr>
            <p:cNvPr id="45" name="TextBox 47">
              <a:extLst>
                <a:ext uri="{FF2B5EF4-FFF2-40B4-BE49-F238E27FC236}">
                  <a16:creationId xmlns:a16="http://schemas.microsoft.com/office/drawing/2014/main" id="{809FA2F3-8F76-4848-B55D-FA6947FE773C}"/>
                </a:ext>
              </a:extLst>
            </p:cNvPr>
            <p:cNvSpPr txBox="1"/>
            <p:nvPr/>
          </p:nvSpPr>
          <p:spPr>
            <a:xfrm>
              <a:off x="4276725" y="5122738"/>
              <a:ext cx="2561523" cy="73866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b="1" dirty="0">
                  <a:solidFill>
                    <a:srgbClr val="CE295E"/>
                  </a:solidFill>
                  <a:latin typeface="+mj-lt"/>
                </a:rPr>
                <a:t>56.2%</a:t>
              </a:r>
            </a:p>
          </p:txBody>
        </p:sp>
        <p:sp>
          <p:nvSpPr>
            <p:cNvPr id="138" name="TextBox 47">
              <a:extLst>
                <a:ext uri="{FF2B5EF4-FFF2-40B4-BE49-F238E27FC236}">
                  <a16:creationId xmlns:a16="http://schemas.microsoft.com/office/drawing/2014/main" id="{012B5CF6-F3B0-4A9A-AB3D-0DCFDC2E8277}"/>
                </a:ext>
              </a:extLst>
            </p:cNvPr>
            <p:cNvSpPr txBox="1"/>
            <p:nvPr/>
          </p:nvSpPr>
          <p:spPr>
            <a:xfrm>
              <a:off x="4379930" y="5888617"/>
              <a:ext cx="235511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Reactions were positive</a:t>
              </a:r>
            </a:p>
          </p:txBody>
        </p:sp>
      </p:grpSp>
    </p:spTree>
    <p:extLst>
      <p:ext uri="{BB962C8B-B14F-4D97-AF65-F5344CB8AC3E}">
        <p14:creationId xmlns:p14="http://schemas.microsoft.com/office/powerpoint/2010/main" val="14077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5A0F93B1-13AC-20E0-CBA4-372ACAD76350}"/>
              </a:ext>
            </a:extLst>
          </p:cNvPr>
          <p:cNvGrpSpPr/>
          <p:nvPr/>
        </p:nvGrpSpPr>
        <p:grpSpPr>
          <a:xfrm>
            <a:off x="914744" y="4625742"/>
            <a:ext cx="2032000" cy="859009"/>
            <a:chOff x="869631" y="1073196"/>
            <a:chExt cx="2032000" cy="859009"/>
          </a:xfrm>
        </p:grpSpPr>
        <p:grpSp>
          <p:nvGrpSpPr>
            <p:cNvPr id="72" name="Group 71">
              <a:extLst>
                <a:ext uri="{FF2B5EF4-FFF2-40B4-BE49-F238E27FC236}">
                  <a16:creationId xmlns:a16="http://schemas.microsoft.com/office/drawing/2014/main" id="{DB1DB6C9-299C-D3BE-2FE7-3613532E1209}"/>
                </a:ext>
              </a:extLst>
            </p:cNvPr>
            <p:cNvGrpSpPr/>
            <p:nvPr/>
          </p:nvGrpSpPr>
          <p:grpSpPr>
            <a:xfrm>
              <a:off x="869631" y="1073196"/>
              <a:ext cx="2032000" cy="859009"/>
              <a:chOff x="869631" y="1235756"/>
              <a:chExt cx="2032000" cy="859009"/>
            </a:xfrm>
          </p:grpSpPr>
          <p:sp>
            <p:nvSpPr>
              <p:cNvPr id="30" name="Rectangle: Rounded Corners 29">
                <a:extLst>
                  <a:ext uri="{FF2B5EF4-FFF2-40B4-BE49-F238E27FC236}">
                    <a16:creationId xmlns:a16="http://schemas.microsoft.com/office/drawing/2014/main" id="{D8722C52-9CB4-45C1-82EB-9196F64DC3D7}"/>
                  </a:ext>
                  <a:ext uri="{C183D7F6-B498-43B3-948B-1728B52AA6E4}">
                    <adec:decorative xmlns:adec="http://schemas.microsoft.com/office/drawing/2017/decorative" val="1"/>
                  </a:ext>
                </a:extLst>
              </p:cNvPr>
              <p:cNvSpPr/>
              <p:nvPr/>
            </p:nvSpPr>
            <p:spPr>
              <a:xfrm>
                <a:off x="869631" y="1235756"/>
                <a:ext cx="2032000" cy="859009"/>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p>
            </p:txBody>
          </p:sp>
          <p:sp>
            <p:nvSpPr>
              <p:cNvPr id="33" name="Oval 32">
                <a:extLst>
                  <a:ext uri="{FF2B5EF4-FFF2-40B4-BE49-F238E27FC236}">
                    <a16:creationId xmlns:a16="http://schemas.microsoft.com/office/drawing/2014/main" id="{B8C39A2F-EB98-421A-9196-A1F82FA0CF1A}"/>
                  </a:ext>
                  <a:ext uri="{C183D7F6-B498-43B3-948B-1728B52AA6E4}">
                    <adec:decorative xmlns:adec="http://schemas.microsoft.com/office/drawing/2017/decorative" val="1"/>
                  </a:ext>
                </a:extLst>
              </p:cNvPr>
              <p:cNvSpPr/>
              <p:nvPr/>
            </p:nvSpPr>
            <p:spPr>
              <a:xfrm>
                <a:off x="956403" y="1329942"/>
                <a:ext cx="695776" cy="695776"/>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p>
            </p:txBody>
          </p:sp>
        </p:grpSp>
        <p:pic>
          <p:nvPicPr>
            <p:cNvPr id="77" name="Graphic 76" descr="Cat">
              <a:extLst>
                <a:ext uri="{FF2B5EF4-FFF2-40B4-BE49-F238E27FC236}">
                  <a16:creationId xmlns:a16="http://schemas.microsoft.com/office/drawing/2014/main" id="{A3A9D05E-7FFE-94C7-7410-92B372A98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847" y="1254850"/>
              <a:ext cx="497840" cy="497840"/>
            </a:xfrm>
            <a:prstGeom prst="rect">
              <a:avLst/>
            </a:prstGeom>
          </p:spPr>
        </p:pic>
      </p:grpSp>
      <p:grpSp>
        <p:nvGrpSpPr>
          <p:cNvPr id="87" name="Group 86">
            <a:extLst>
              <a:ext uri="{FF2B5EF4-FFF2-40B4-BE49-F238E27FC236}">
                <a16:creationId xmlns:a16="http://schemas.microsoft.com/office/drawing/2014/main" id="{5CF5659D-0B54-8446-8C06-9378F17AD916}"/>
              </a:ext>
            </a:extLst>
          </p:cNvPr>
          <p:cNvGrpSpPr/>
          <p:nvPr/>
        </p:nvGrpSpPr>
        <p:grpSpPr>
          <a:xfrm>
            <a:off x="869819" y="3684487"/>
            <a:ext cx="2032000" cy="859010"/>
            <a:chOff x="869631" y="2032826"/>
            <a:chExt cx="2032000" cy="859010"/>
          </a:xfrm>
        </p:grpSpPr>
        <p:grpSp>
          <p:nvGrpSpPr>
            <p:cNvPr id="71" name="Group 70">
              <a:extLst>
                <a:ext uri="{FF2B5EF4-FFF2-40B4-BE49-F238E27FC236}">
                  <a16:creationId xmlns:a16="http://schemas.microsoft.com/office/drawing/2014/main" id="{04B270B6-1218-CB50-455A-2802ADC77600}"/>
                </a:ext>
              </a:extLst>
            </p:cNvPr>
            <p:cNvGrpSpPr/>
            <p:nvPr/>
          </p:nvGrpSpPr>
          <p:grpSpPr>
            <a:xfrm>
              <a:off x="869631" y="2032826"/>
              <a:ext cx="2032000" cy="859010"/>
              <a:chOff x="869631" y="2195386"/>
              <a:chExt cx="2032000" cy="859010"/>
            </a:xfrm>
          </p:grpSpPr>
          <p:sp>
            <p:nvSpPr>
              <p:cNvPr id="31" name="Rectangle: Rounded Corners 30">
                <a:extLst>
                  <a:ext uri="{FF2B5EF4-FFF2-40B4-BE49-F238E27FC236}">
                    <a16:creationId xmlns:a16="http://schemas.microsoft.com/office/drawing/2014/main" id="{B1FC803C-5FC7-4A18-BA6E-5DBD33A7F1C0}"/>
                  </a:ext>
                  <a:ext uri="{C183D7F6-B498-43B3-948B-1728B52AA6E4}">
                    <adec:decorative xmlns:adec="http://schemas.microsoft.com/office/drawing/2017/decorative" val="1"/>
                  </a:ext>
                </a:extLst>
              </p:cNvPr>
              <p:cNvSpPr/>
              <p:nvPr/>
            </p:nvSpPr>
            <p:spPr>
              <a:xfrm>
                <a:off x="869631" y="2195386"/>
                <a:ext cx="2032000" cy="859010"/>
              </a:xfrm>
              <a:prstGeom prst="roundRect">
                <a:avLst>
                  <a:gd name="adj" fmla="val 5000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p>
            </p:txBody>
          </p:sp>
          <p:sp>
            <p:nvSpPr>
              <p:cNvPr id="34" name="Oval 33">
                <a:extLst>
                  <a:ext uri="{FF2B5EF4-FFF2-40B4-BE49-F238E27FC236}">
                    <a16:creationId xmlns:a16="http://schemas.microsoft.com/office/drawing/2014/main" id="{B0BABAAE-D145-4E69-9C95-2BF9E7E8DBE7}"/>
                  </a:ext>
                  <a:ext uri="{C183D7F6-B498-43B3-948B-1728B52AA6E4}">
                    <adec:decorative xmlns:adec="http://schemas.microsoft.com/office/drawing/2017/decorative" val="1"/>
                  </a:ext>
                </a:extLst>
              </p:cNvPr>
              <p:cNvSpPr/>
              <p:nvPr/>
            </p:nvSpPr>
            <p:spPr>
              <a:xfrm>
                <a:off x="942248" y="2273896"/>
                <a:ext cx="706429" cy="706429"/>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p>
            </p:txBody>
          </p:sp>
        </p:grpSp>
        <p:pic>
          <p:nvPicPr>
            <p:cNvPr id="79" name="Graphic 78" descr="Atom">
              <a:extLst>
                <a:ext uri="{FF2B5EF4-FFF2-40B4-BE49-F238E27FC236}">
                  <a16:creationId xmlns:a16="http://schemas.microsoft.com/office/drawing/2014/main" id="{6265171D-F403-707E-34DB-554B3E68DA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6611" y="2249023"/>
              <a:ext cx="487479" cy="487479"/>
            </a:xfrm>
            <a:prstGeom prst="rect">
              <a:avLst/>
            </a:prstGeom>
          </p:spPr>
        </p:pic>
      </p:grpSp>
      <p:grpSp>
        <p:nvGrpSpPr>
          <p:cNvPr id="88" name="Group 87">
            <a:extLst>
              <a:ext uri="{FF2B5EF4-FFF2-40B4-BE49-F238E27FC236}">
                <a16:creationId xmlns:a16="http://schemas.microsoft.com/office/drawing/2014/main" id="{867A135F-BAFD-D746-D6CB-E2409AAA58E0}"/>
              </a:ext>
            </a:extLst>
          </p:cNvPr>
          <p:cNvGrpSpPr/>
          <p:nvPr/>
        </p:nvGrpSpPr>
        <p:grpSpPr>
          <a:xfrm>
            <a:off x="887761" y="2739072"/>
            <a:ext cx="2032000" cy="859010"/>
            <a:chOff x="869631" y="2986585"/>
            <a:chExt cx="2032000" cy="859010"/>
          </a:xfrm>
        </p:grpSpPr>
        <p:grpSp>
          <p:nvGrpSpPr>
            <p:cNvPr id="73" name="Group 72">
              <a:extLst>
                <a:ext uri="{FF2B5EF4-FFF2-40B4-BE49-F238E27FC236}">
                  <a16:creationId xmlns:a16="http://schemas.microsoft.com/office/drawing/2014/main" id="{1866FB5A-B709-E64A-C02B-818EEFE72187}"/>
                </a:ext>
              </a:extLst>
            </p:cNvPr>
            <p:cNvGrpSpPr/>
            <p:nvPr/>
          </p:nvGrpSpPr>
          <p:grpSpPr>
            <a:xfrm>
              <a:off x="869631" y="2986585"/>
              <a:ext cx="2032000" cy="859010"/>
              <a:chOff x="869631" y="3149145"/>
              <a:chExt cx="2032000" cy="859010"/>
            </a:xfrm>
          </p:grpSpPr>
          <p:sp>
            <p:nvSpPr>
              <p:cNvPr id="5" name="Rectangle: Rounded Corners 4">
                <a:extLst>
                  <a:ext uri="{FF2B5EF4-FFF2-40B4-BE49-F238E27FC236}">
                    <a16:creationId xmlns:a16="http://schemas.microsoft.com/office/drawing/2014/main" id="{A6058731-A364-4974-7830-2BC33234D528}"/>
                  </a:ext>
                  <a:ext uri="{C183D7F6-B498-43B3-948B-1728B52AA6E4}">
                    <adec:decorative xmlns:adec="http://schemas.microsoft.com/office/drawing/2017/decorative" val="1"/>
                  </a:ext>
                </a:extLst>
              </p:cNvPr>
              <p:cNvSpPr/>
              <p:nvPr/>
            </p:nvSpPr>
            <p:spPr>
              <a:xfrm>
                <a:off x="869631" y="3149145"/>
                <a:ext cx="2032000" cy="85901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p>
            </p:txBody>
          </p:sp>
          <p:sp>
            <p:nvSpPr>
              <p:cNvPr id="7" name="Oval 6">
                <a:extLst>
                  <a:ext uri="{FF2B5EF4-FFF2-40B4-BE49-F238E27FC236}">
                    <a16:creationId xmlns:a16="http://schemas.microsoft.com/office/drawing/2014/main" id="{C17C42A3-C8F5-735B-2DAB-BF00D9AE8625}"/>
                  </a:ext>
                  <a:ext uri="{C183D7F6-B498-43B3-948B-1728B52AA6E4}">
                    <adec:decorative xmlns:adec="http://schemas.microsoft.com/office/drawing/2017/decorative" val="1"/>
                  </a:ext>
                </a:extLst>
              </p:cNvPr>
              <p:cNvSpPr/>
              <p:nvPr/>
            </p:nvSpPr>
            <p:spPr>
              <a:xfrm>
                <a:off x="942248" y="3227655"/>
                <a:ext cx="706429" cy="706429"/>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p>
            </p:txBody>
          </p:sp>
        </p:grpSp>
        <p:pic>
          <p:nvPicPr>
            <p:cNvPr id="81" name="Graphic 80" descr="Cherries">
              <a:extLst>
                <a:ext uri="{FF2B5EF4-FFF2-40B4-BE49-F238E27FC236}">
                  <a16:creationId xmlns:a16="http://schemas.microsoft.com/office/drawing/2014/main" id="{8F77C5FA-5C04-A6AD-AFE5-490DCC9CD4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2158" y="3172667"/>
              <a:ext cx="473793" cy="473793"/>
            </a:xfrm>
            <a:prstGeom prst="rect">
              <a:avLst/>
            </a:prstGeom>
          </p:spPr>
        </p:pic>
      </p:grpSp>
      <p:grpSp>
        <p:nvGrpSpPr>
          <p:cNvPr id="90" name="Group 89">
            <a:extLst>
              <a:ext uri="{FF2B5EF4-FFF2-40B4-BE49-F238E27FC236}">
                <a16:creationId xmlns:a16="http://schemas.microsoft.com/office/drawing/2014/main" id="{8279C583-E14B-4B63-3679-21F9F19E0E5A}"/>
              </a:ext>
            </a:extLst>
          </p:cNvPr>
          <p:cNvGrpSpPr/>
          <p:nvPr/>
        </p:nvGrpSpPr>
        <p:grpSpPr>
          <a:xfrm>
            <a:off x="886719" y="832950"/>
            <a:ext cx="2032000" cy="858313"/>
            <a:chOff x="869631" y="4846374"/>
            <a:chExt cx="2032000" cy="858313"/>
          </a:xfrm>
        </p:grpSpPr>
        <p:grpSp>
          <p:nvGrpSpPr>
            <p:cNvPr id="75" name="Group 74">
              <a:extLst>
                <a:ext uri="{FF2B5EF4-FFF2-40B4-BE49-F238E27FC236}">
                  <a16:creationId xmlns:a16="http://schemas.microsoft.com/office/drawing/2014/main" id="{91D98768-3EFA-FFF7-674E-628C7F758A03}"/>
                </a:ext>
              </a:extLst>
            </p:cNvPr>
            <p:cNvGrpSpPr/>
            <p:nvPr/>
          </p:nvGrpSpPr>
          <p:grpSpPr>
            <a:xfrm>
              <a:off x="869631" y="4846374"/>
              <a:ext cx="2032000" cy="858313"/>
              <a:chOff x="869631" y="5008934"/>
              <a:chExt cx="2032000" cy="858313"/>
            </a:xfrm>
          </p:grpSpPr>
          <p:sp>
            <p:nvSpPr>
              <p:cNvPr id="15" name="Rectangle: Rounded Corners 14">
                <a:extLst>
                  <a:ext uri="{FF2B5EF4-FFF2-40B4-BE49-F238E27FC236}">
                    <a16:creationId xmlns:a16="http://schemas.microsoft.com/office/drawing/2014/main" id="{62B3ACEC-9D8E-7AE5-4187-4955A5C95750}"/>
                  </a:ext>
                  <a:ext uri="{C183D7F6-B498-43B3-948B-1728B52AA6E4}">
                    <adec:decorative xmlns:adec="http://schemas.microsoft.com/office/drawing/2017/decorative" val="1"/>
                  </a:ext>
                </a:extLst>
              </p:cNvPr>
              <p:cNvSpPr/>
              <p:nvPr/>
            </p:nvSpPr>
            <p:spPr>
              <a:xfrm>
                <a:off x="869631" y="5008934"/>
                <a:ext cx="2032000" cy="85831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p>
            </p:txBody>
          </p:sp>
          <p:sp>
            <p:nvSpPr>
              <p:cNvPr id="55" name="Oval 54">
                <a:extLst>
                  <a:ext uri="{FF2B5EF4-FFF2-40B4-BE49-F238E27FC236}">
                    <a16:creationId xmlns:a16="http://schemas.microsoft.com/office/drawing/2014/main" id="{A516D802-C64B-2DB2-1669-BC3BEA849E3A}"/>
                  </a:ext>
                  <a:ext uri="{C183D7F6-B498-43B3-948B-1728B52AA6E4}">
                    <adec:decorative xmlns:adec="http://schemas.microsoft.com/office/drawing/2017/decorative" val="1"/>
                  </a:ext>
                </a:extLst>
              </p:cNvPr>
              <p:cNvSpPr/>
              <p:nvPr/>
            </p:nvSpPr>
            <p:spPr>
              <a:xfrm>
                <a:off x="953620" y="5071160"/>
                <a:ext cx="721495" cy="721495"/>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p>
            </p:txBody>
          </p:sp>
        </p:grpSp>
        <p:pic>
          <p:nvPicPr>
            <p:cNvPr id="83" name="Graphic 82" descr="Table setting">
              <a:extLst>
                <a:ext uri="{FF2B5EF4-FFF2-40B4-BE49-F238E27FC236}">
                  <a16:creationId xmlns:a16="http://schemas.microsoft.com/office/drawing/2014/main" id="{C3EFD3D8-E2E3-0714-FDC9-636FB9D73E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936" y="5018000"/>
              <a:ext cx="528320" cy="528320"/>
            </a:xfrm>
            <a:prstGeom prst="rect">
              <a:avLst/>
            </a:prstGeom>
          </p:spPr>
        </p:pic>
      </p:grpSp>
      <p:grpSp>
        <p:nvGrpSpPr>
          <p:cNvPr id="89" name="Group 88">
            <a:extLst>
              <a:ext uri="{FF2B5EF4-FFF2-40B4-BE49-F238E27FC236}">
                <a16:creationId xmlns:a16="http://schemas.microsoft.com/office/drawing/2014/main" id="{2252C7FB-7716-6E29-16E8-1F46A7646B2A}"/>
              </a:ext>
            </a:extLst>
          </p:cNvPr>
          <p:cNvGrpSpPr/>
          <p:nvPr/>
        </p:nvGrpSpPr>
        <p:grpSpPr>
          <a:xfrm>
            <a:off x="841794" y="1778699"/>
            <a:ext cx="2032000" cy="858313"/>
            <a:chOff x="869631" y="3921352"/>
            <a:chExt cx="2032000" cy="858313"/>
          </a:xfrm>
        </p:grpSpPr>
        <p:grpSp>
          <p:nvGrpSpPr>
            <p:cNvPr id="74" name="Group 73">
              <a:extLst>
                <a:ext uri="{FF2B5EF4-FFF2-40B4-BE49-F238E27FC236}">
                  <a16:creationId xmlns:a16="http://schemas.microsoft.com/office/drawing/2014/main" id="{B420B74E-83AC-7240-0255-FA6CEF3A5385}"/>
                </a:ext>
              </a:extLst>
            </p:cNvPr>
            <p:cNvGrpSpPr/>
            <p:nvPr/>
          </p:nvGrpSpPr>
          <p:grpSpPr>
            <a:xfrm>
              <a:off x="869631" y="3921352"/>
              <a:ext cx="2032000" cy="858313"/>
              <a:chOff x="869631" y="4083912"/>
              <a:chExt cx="2032000" cy="858313"/>
            </a:xfrm>
          </p:grpSpPr>
          <p:sp>
            <p:nvSpPr>
              <p:cNvPr id="32" name="Rectangle: Rounded Corners 31">
                <a:extLst>
                  <a:ext uri="{FF2B5EF4-FFF2-40B4-BE49-F238E27FC236}">
                    <a16:creationId xmlns:a16="http://schemas.microsoft.com/office/drawing/2014/main" id="{07433DA3-7C45-4A76-A8BA-7C9E688B75A7}"/>
                  </a:ext>
                  <a:ext uri="{C183D7F6-B498-43B3-948B-1728B52AA6E4}">
                    <adec:decorative xmlns:adec="http://schemas.microsoft.com/office/drawing/2017/decorative" val="1"/>
                  </a:ext>
                </a:extLst>
              </p:cNvPr>
              <p:cNvSpPr/>
              <p:nvPr/>
            </p:nvSpPr>
            <p:spPr>
              <a:xfrm>
                <a:off x="869631" y="4083912"/>
                <a:ext cx="2032000" cy="85831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p>
            </p:txBody>
          </p:sp>
          <p:sp>
            <p:nvSpPr>
              <p:cNvPr id="35" name="Oval 34">
                <a:extLst>
                  <a:ext uri="{FF2B5EF4-FFF2-40B4-BE49-F238E27FC236}">
                    <a16:creationId xmlns:a16="http://schemas.microsoft.com/office/drawing/2014/main" id="{E3EAFB8C-B68B-4DDE-875A-CD4EB5E2AFA4}"/>
                  </a:ext>
                  <a:ext uri="{C183D7F6-B498-43B3-948B-1728B52AA6E4}">
                    <adec:decorative xmlns:adec="http://schemas.microsoft.com/office/drawing/2017/decorative" val="1"/>
                  </a:ext>
                </a:extLst>
              </p:cNvPr>
              <p:cNvSpPr/>
              <p:nvPr/>
            </p:nvSpPr>
            <p:spPr>
              <a:xfrm>
                <a:off x="954087" y="4146128"/>
                <a:ext cx="721495" cy="721495"/>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p>
            </p:txBody>
          </p:sp>
        </p:grpSp>
        <p:pic>
          <p:nvPicPr>
            <p:cNvPr id="85" name="Graphic 84" descr="Robot">
              <a:extLst>
                <a:ext uri="{FF2B5EF4-FFF2-40B4-BE49-F238E27FC236}">
                  <a16:creationId xmlns:a16="http://schemas.microsoft.com/office/drawing/2014/main" id="{8B9EFD64-F048-85C5-C798-E6D5155EF8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46869" y="4051524"/>
              <a:ext cx="534995" cy="534995"/>
            </a:xfrm>
            <a:prstGeom prst="rect">
              <a:avLst/>
            </a:prstGeom>
          </p:spPr>
        </p:pic>
      </p:grpSp>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304800" y="666751"/>
            <a:ext cx="12527730" cy="5695950"/>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249C24E5-AEAF-44E7-B2F8-531B026CF7D4}"/>
              </a:ext>
              <a:ext uri="{C183D7F6-B498-43B3-948B-1728B52AA6E4}">
                <adec:decorative xmlns:adec="http://schemas.microsoft.com/office/drawing/2017/decorative" val="1"/>
              </a:ext>
            </a:extLst>
          </p:cNvPr>
          <p:cNvPicPr>
            <a:picLocks noChangeAspect="1"/>
          </p:cNvPicPr>
          <p:nvPr/>
        </p:nvPicPr>
        <p:blipFill rotWithShape="1">
          <a:blip r:embed="rId13">
            <a:grayscl/>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rcRect r="-1"/>
          <a:stretch/>
        </p:blipFill>
        <p:spPr>
          <a:xfrm>
            <a:off x="7286170" y="0"/>
            <a:ext cx="4905829" cy="6858000"/>
          </a:xfrm>
          <a:prstGeom prst="rect">
            <a:avLst/>
          </a:prstGeom>
        </p:spPr>
      </p:pic>
      <p:graphicFrame>
        <p:nvGraphicFramePr>
          <p:cNvPr id="17" name="Chart 16" descr="This is a chart. ">
            <a:extLst>
              <a:ext uri="{FF2B5EF4-FFF2-40B4-BE49-F238E27FC236}">
                <a16:creationId xmlns:a16="http://schemas.microsoft.com/office/drawing/2014/main" id="{18CE4845-D1D1-4E87-AAAF-B518DB8579AE}"/>
              </a:ext>
            </a:extLst>
          </p:cNvPr>
          <p:cNvGraphicFramePr/>
          <p:nvPr>
            <p:extLst>
              <p:ext uri="{D42A27DB-BD31-4B8C-83A1-F6EECF244321}">
                <p14:modId xmlns:p14="http://schemas.microsoft.com/office/powerpoint/2010/main" val="126211771"/>
              </p:ext>
            </p:extLst>
          </p:nvPr>
        </p:nvGraphicFramePr>
        <p:xfrm>
          <a:off x="2644693" y="2012553"/>
          <a:ext cx="4522275" cy="3014850"/>
        </p:xfrm>
        <a:graphic>
          <a:graphicData uri="http://schemas.openxmlformats.org/drawingml/2006/chart">
            <c:chart xmlns:c="http://schemas.openxmlformats.org/drawingml/2006/chart" xmlns:r="http://schemas.openxmlformats.org/officeDocument/2006/relationships" r:id="rId15"/>
          </a:graphicData>
        </a:graphic>
      </p:graphicFrame>
      <p:sp>
        <p:nvSpPr>
          <p:cNvPr id="29" name="Rectangle 28">
            <a:extLst>
              <a:ext uri="{FF2B5EF4-FFF2-40B4-BE49-F238E27FC236}">
                <a16:creationId xmlns:a16="http://schemas.microsoft.com/office/drawing/2014/main" id="{47706530-92A5-4C68-9FE7-03A5E61B729D}"/>
              </a:ext>
              <a:ext uri="{C183D7F6-B498-43B3-948B-1728B52AA6E4}">
                <adec:decorative xmlns:adec="http://schemas.microsoft.com/office/drawing/2017/decorative" val="1"/>
              </a:ext>
            </a:extLst>
          </p:cNvPr>
          <p:cNvSpPr/>
          <p:nvPr/>
        </p:nvSpPr>
        <p:spPr>
          <a:xfrm>
            <a:off x="7286170" y="0"/>
            <a:ext cx="490583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7792861" y="1066016"/>
            <a:ext cx="3892448" cy="3009317"/>
            <a:chOff x="7792861" y="1115318"/>
            <a:chExt cx="3892448" cy="3009317"/>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831973"/>
              <a:ext cx="3892448" cy="129266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chemeClr val="bg1"/>
                  </a:solidFill>
                </a:rPr>
                <a:t>Animals had the highest sentiment total score of 74965</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11531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91" name="Title 1">
            <a:extLst>
              <a:ext uri="{FF2B5EF4-FFF2-40B4-BE49-F238E27FC236}">
                <a16:creationId xmlns:a16="http://schemas.microsoft.com/office/drawing/2014/main" id="{D7193E75-C9F2-CA4F-E2F6-9D38668BDF14}"/>
              </a:ext>
            </a:extLst>
          </p:cNvPr>
          <p:cNvSpPr txBox="1">
            <a:spLocks/>
          </p:cNvSpPr>
          <p:nvPr/>
        </p:nvSpPr>
        <p:spPr>
          <a:xfrm>
            <a:off x="8164513" y="666309"/>
            <a:ext cx="3302000" cy="3877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3600" kern="1200" cap="all" baseline="0">
                <a:solidFill>
                  <a:schemeClr val="tx1">
                    <a:lumMod val="75000"/>
                    <a:lumOff val="25000"/>
                  </a:schemeClr>
                </a:solidFill>
                <a:latin typeface="+mj-lt"/>
                <a:ea typeface="+mj-ea"/>
                <a:cs typeface="+mj-cs"/>
              </a:defRPr>
            </a:lvl1pPr>
          </a:lstStyle>
          <a:p>
            <a:r>
              <a:rPr lang="en-US" sz="2800" dirty="0">
                <a:solidFill>
                  <a:schemeClr val="bg1"/>
                </a:solidFill>
              </a:rPr>
              <a:t>Sentiment Score</a:t>
            </a:r>
          </a:p>
        </p:txBody>
      </p:sp>
    </p:spTree>
    <p:extLst>
      <p:ext uri="{BB962C8B-B14F-4D97-AF65-F5344CB8AC3E}">
        <p14:creationId xmlns:p14="http://schemas.microsoft.com/office/powerpoint/2010/main" val="204410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B61B-BB92-4768-AFBB-C2D3F20842D6}"/>
              </a:ext>
            </a:extLst>
          </p:cNvPr>
          <p:cNvSpPr>
            <a:spLocks noGrp="1"/>
          </p:cNvSpPr>
          <p:nvPr>
            <p:ph type="title"/>
          </p:nvPr>
        </p:nvSpPr>
        <p:spPr/>
        <p:txBody>
          <a:bodyPr/>
          <a:lstStyle/>
          <a:p>
            <a:r>
              <a:rPr lang="en-US" dirty="0"/>
              <a:t>Reactions</a:t>
            </a:r>
          </a:p>
        </p:txBody>
      </p:sp>
      <p:sp>
        <p:nvSpPr>
          <p:cNvPr id="3" name="Footer Placeholder 2">
            <a:extLst>
              <a:ext uri="{FF2B5EF4-FFF2-40B4-BE49-F238E27FC236}">
                <a16:creationId xmlns:a16="http://schemas.microsoft.com/office/drawing/2014/main" id="{0DEFF9E6-E51F-41E6-AD19-8FF84549AB3E}"/>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9555BE32-A5E1-45B4-BD01-9003A5E2174F}"/>
              </a:ext>
            </a:extLst>
          </p:cNvPr>
          <p:cNvSpPr>
            <a:spLocks noGrp="1"/>
          </p:cNvSpPr>
          <p:nvPr>
            <p:ph type="sldNum" sz="quarter" idx="12"/>
          </p:nvPr>
        </p:nvSpPr>
        <p:spPr/>
        <p:txBody>
          <a:bodyPr/>
          <a:lstStyle/>
          <a:p>
            <a:fld id="{0FD50806-BABF-4915-9689-3B9956D1C75C}" type="slidenum">
              <a:rPr lang="en-US" smtClean="0"/>
              <a:pPr/>
              <a:t>8</a:t>
            </a:fld>
            <a:endParaRPr lang="en-US" dirty="0"/>
          </a:p>
        </p:txBody>
      </p:sp>
      <p:graphicFrame>
        <p:nvGraphicFramePr>
          <p:cNvPr id="10" name="Chart 9" descr="This is a chart.">
            <a:extLst>
              <a:ext uri="{FF2B5EF4-FFF2-40B4-BE49-F238E27FC236}">
                <a16:creationId xmlns:a16="http://schemas.microsoft.com/office/drawing/2014/main" id="{E66CA3D8-2C78-46B3-B39E-61C3B1570440}"/>
              </a:ext>
            </a:extLst>
          </p:cNvPr>
          <p:cNvGraphicFramePr/>
          <p:nvPr>
            <p:extLst>
              <p:ext uri="{D42A27DB-BD31-4B8C-83A1-F6EECF244321}">
                <p14:modId xmlns:p14="http://schemas.microsoft.com/office/powerpoint/2010/main" val="625390590"/>
              </p:ext>
            </p:extLst>
          </p:nvPr>
        </p:nvGraphicFramePr>
        <p:xfrm>
          <a:off x="3188051" y="1909467"/>
          <a:ext cx="5815899" cy="3877266"/>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4145C40C-A08D-4984-A61C-A64C2C04D4FD}"/>
              </a:ext>
              <a:ext uri="{C183D7F6-B498-43B3-948B-1728B52AA6E4}">
                <adec:decorative xmlns:adec="http://schemas.microsoft.com/office/drawing/2017/decorative" val="1"/>
              </a:ext>
            </a:extLst>
          </p:cNvPr>
          <p:cNvSpPr/>
          <p:nvPr/>
        </p:nvSpPr>
        <p:spPr>
          <a:xfrm>
            <a:off x="8902700" y="5034958"/>
            <a:ext cx="101600" cy="1002366"/>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47">
            <a:extLst>
              <a:ext uri="{FF2B5EF4-FFF2-40B4-BE49-F238E27FC236}">
                <a16:creationId xmlns:a16="http://schemas.microsoft.com/office/drawing/2014/main" id="{6DEA7C2E-5CA4-4158-A8D2-337962DDF790}"/>
              </a:ext>
            </a:extLst>
          </p:cNvPr>
          <p:cNvSpPr txBox="1"/>
          <p:nvPr/>
        </p:nvSpPr>
        <p:spPr>
          <a:xfrm>
            <a:off x="9231878" y="5428419"/>
            <a:ext cx="269342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Positive Reactions</a:t>
            </a:r>
          </a:p>
        </p:txBody>
      </p:sp>
      <p:sp>
        <p:nvSpPr>
          <p:cNvPr id="18" name="Rectangle 17">
            <a:extLst>
              <a:ext uri="{FF2B5EF4-FFF2-40B4-BE49-F238E27FC236}">
                <a16:creationId xmlns:a16="http://schemas.microsoft.com/office/drawing/2014/main" id="{C34FFC4B-C0FD-40B7-84F6-1581A1DBE100}"/>
              </a:ext>
              <a:ext uri="{C183D7F6-B498-43B3-948B-1728B52AA6E4}">
                <adec:decorative xmlns:adec="http://schemas.microsoft.com/office/drawing/2017/decorative" val="1"/>
              </a:ext>
            </a:extLst>
          </p:cNvPr>
          <p:cNvSpPr/>
          <p:nvPr/>
        </p:nvSpPr>
        <p:spPr>
          <a:xfrm flipH="1">
            <a:off x="3430022" y="1490978"/>
            <a:ext cx="101600" cy="100236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9" name="Rectangle 18">
            <a:extLst>
              <a:ext uri="{FF2B5EF4-FFF2-40B4-BE49-F238E27FC236}">
                <a16:creationId xmlns:a16="http://schemas.microsoft.com/office/drawing/2014/main" id="{36DF1C4B-6BC2-4B51-8433-E3F48420959A}"/>
              </a:ext>
              <a:ext uri="{C183D7F6-B498-43B3-948B-1728B52AA6E4}">
                <adec:decorative xmlns:adec="http://schemas.microsoft.com/office/drawing/2017/decorative" val="1"/>
              </a:ext>
            </a:extLst>
          </p:cNvPr>
          <p:cNvSpPr/>
          <p:nvPr/>
        </p:nvSpPr>
        <p:spPr>
          <a:xfrm flipH="1">
            <a:off x="3430022" y="5092143"/>
            <a:ext cx="101600" cy="100236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TextBox 47">
            <a:extLst>
              <a:ext uri="{FF2B5EF4-FFF2-40B4-BE49-F238E27FC236}">
                <a16:creationId xmlns:a16="http://schemas.microsoft.com/office/drawing/2014/main" id="{37C247B4-175D-4D11-B853-D2AF3DE04EB3}"/>
              </a:ext>
            </a:extLst>
          </p:cNvPr>
          <p:cNvSpPr txBox="1"/>
          <p:nvPr/>
        </p:nvSpPr>
        <p:spPr>
          <a:xfrm flipH="1">
            <a:off x="509022" y="1884439"/>
            <a:ext cx="269342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Neutral Reactions</a:t>
            </a:r>
          </a:p>
        </p:txBody>
      </p:sp>
      <p:sp>
        <p:nvSpPr>
          <p:cNvPr id="21" name="TextBox 47">
            <a:extLst>
              <a:ext uri="{FF2B5EF4-FFF2-40B4-BE49-F238E27FC236}">
                <a16:creationId xmlns:a16="http://schemas.microsoft.com/office/drawing/2014/main" id="{A11FA36C-8B09-47A5-A9E8-B41DE0D47FEA}"/>
              </a:ext>
            </a:extLst>
          </p:cNvPr>
          <p:cNvSpPr txBox="1"/>
          <p:nvPr/>
        </p:nvSpPr>
        <p:spPr>
          <a:xfrm flipH="1">
            <a:off x="509022" y="5485604"/>
            <a:ext cx="269342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Negative Reactions</a:t>
            </a:r>
          </a:p>
        </p:txBody>
      </p:sp>
      <p:sp>
        <p:nvSpPr>
          <p:cNvPr id="24" name="TextBox 47">
            <a:extLst>
              <a:ext uri="{FF2B5EF4-FFF2-40B4-BE49-F238E27FC236}">
                <a16:creationId xmlns:a16="http://schemas.microsoft.com/office/drawing/2014/main" id="{EE9CFF36-DC03-46FB-B2EF-37A7DD0E30C4}"/>
              </a:ext>
            </a:extLst>
          </p:cNvPr>
          <p:cNvSpPr txBox="1"/>
          <p:nvPr/>
        </p:nvSpPr>
        <p:spPr>
          <a:xfrm>
            <a:off x="6885744" y="522836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CE295E"/>
                </a:solidFill>
                <a:latin typeface="+mj-lt"/>
              </a:rPr>
              <a:t>56.2%</a:t>
            </a:r>
          </a:p>
        </p:txBody>
      </p:sp>
      <p:sp>
        <p:nvSpPr>
          <p:cNvPr id="25" name="TextBox 47">
            <a:extLst>
              <a:ext uri="{FF2B5EF4-FFF2-40B4-BE49-F238E27FC236}">
                <a16:creationId xmlns:a16="http://schemas.microsoft.com/office/drawing/2014/main" id="{DC0A9957-E152-49C0-B103-E3AA9D206C7A}"/>
              </a:ext>
            </a:extLst>
          </p:cNvPr>
          <p:cNvSpPr txBox="1"/>
          <p:nvPr/>
        </p:nvSpPr>
        <p:spPr>
          <a:xfrm>
            <a:off x="3643062"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A6A6A6"/>
                </a:solidFill>
                <a:latin typeface="+mj-lt"/>
              </a:rPr>
              <a:t>12.5%</a:t>
            </a:r>
          </a:p>
        </p:txBody>
      </p:sp>
      <p:sp>
        <p:nvSpPr>
          <p:cNvPr id="26" name="TextBox 47">
            <a:extLst>
              <a:ext uri="{FF2B5EF4-FFF2-40B4-BE49-F238E27FC236}">
                <a16:creationId xmlns:a16="http://schemas.microsoft.com/office/drawing/2014/main" id="{ECA5C0CC-DE7F-4793-B26A-CEF2C3D04658}"/>
              </a:ext>
            </a:extLst>
          </p:cNvPr>
          <p:cNvSpPr txBox="1"/>
          <p:nvPr/>
        </p:nvSpPr>
        <p:spPr>
          <a:xfrm>
            <a:off x="3643062" y="5285550"/>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404040"/>
                </a:solidFill>
                <a:latin typeface="+mj-lt"/>
              </a:rPr>
              <a:t>31.3%</a:t>
            </a:r>
          </a:p>
        </p:txBody>
      </p:sp>
    </p:spTree>
    <p:extLst>
      <p:ext uri="{BB962C8B-B14F-4D97-AF65-F5344CB8AC3E}">
        <p14:creationId xmlns:p14="http://schemas.microsoft.com/office/powerpoint/2010/main" val="10067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696A-7159-C681-3147-E7725B9D8DC3}"/>
              </a:ext>
            </a:extLst>
          </p:cNvPr>
          <p:cNvSpPr>
            <a:spLocks noGrp="1"/>
          </p:cNvSpPr>
          <p:nvPr>
            <p:ph type="title"/>
          </p:nvPr>
        </p:nvSpPr>
        <p:spPr>
          <a:xfrm>
            <a:off x="628650" y="109591"/>
            <a:ext cx="10515600" cy="387798"/>
          </a:xfrm>
        </p:spPr>
        <p:txBody>
          <a:bodyPr/>
          <a:lstStyle/>
          <a:p>
            <a:r>
              <a:rPr lang="en-GB" sz="2800" dirty="0"/>
              <a:t>User distribution</a:t>
            </a:r>
          </a:p>
        </p:txBody>
      </p:sp>
      <p:sp>
        <p:nvSpPr>
          <p:cNvPr id="3" name="Footer Placeholder 2">
            <a:extLst>
              <a:ext uri="{FF2B5EF4-FFF2-40B4-BE49-F238E27FC236}">
                <a16:creationId xmlns:a16="http://schemas.microsoft.com/office/drawing/2014/main" id="{26045BAC-2843-4C14-5412-0B930685EA69}"/>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78D0DA54-1BD5-3B78-9AEF-F251D09F50E1}"/>
              </a:ext>
            </a:extLst>
          </p:cNvPr>
          <p:cNvSpPr>
            <a:spLocks noGrp="1"/>
          </p:cNvSpPr>
          <p:nvPr>
            <p:ph type="sldNum" sz="quarter" idx="12"/>
          </p:nvPr>
        </p:nvSpPr>
        <p:spPr/>
        <p:txBody>
          <a:bodyPr/>
          <a:lstStyle/>
          <a:p>
            <a:fld id="{0FD50806-BABF-4915-9689-3B9956D1C75C}" type="slidenum">
              <a:rPr lang="en-US" smtClean="0"/>
              <a:pPr/>
              <a:t>9</a:t>
            </a:fld>
            <a:endParaRPr lang="en-US" dirty="0"/>
          </a:p>
        </p:txBody>
      </p:sp>
      <p:pic>
        <p:nvPicPr>
          <p:cNvPr id="6" name="Picture 5">
            <a:extLst>
              <a:ext uri="{FF2B5EF4-FFF2-40B4-BE49-F238E27FC236}">
                <a16:creationId xmlns:a16="http://schemas.microsoft.com/office/drawing/2014/main" id="{FDF0BE6A-A7A7-CCFA-2592-846F02E3BCA4}"/>
              </a:ext>
            </a:extLst>
          </p:cNvPr>
          <p:cNvPicPr>
            <a:picLocks noChangeAspect="1"/>
          </p:cNvPicPr>
          <p:nvPr/>
        </p:nvPicPr>
        <p:blipFill>
          <a:blip r:embed="rId2"/>
          <a:stretch>
            <a:fillRect/>
          </a:stretch>
        </p:blipFill>
        <p:spPr>
          <a:xfrm>
            <a:off x="95250" y="631202"/>
            <a:ext cx="11872989" cy="5867908"/>
          </a:xfrm>
          <a:prstGeom prst="rect">
            <a:avLst/>
          </a:prstGeom>
        </p:spPr>
      </p:pic>
    </p:spTree>
    <p:extLst>
      <p:ext uri="{BB962C8B-B14F-4D97-AF65-F5344CB8AC3E}">
        <p14:creationId xmlns:p14="http://schemas.microsoft.com/office/powerpoint/2010/main" val="3583406854"/>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61A1251-DA89-493A-8204-679220DD1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183</TotalTime>
  <Words>314</Words>
  <Application>Microsoft Office PowerPoint</Application>
  <PresentationFormat>Widescreen</PresentationFormat>
  <Paragraphs>84</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Segoe UI Light</vt:lpstr>
      <vt:lpstr>Office Theme</vt:lpstr>
      <vt:lpstr>Slide 1</vt:lpstr>
      <vt:lpstr>AGENDA</vt:lpstr>
      <vt:lpstr>Project Description</vt:lpstr>
      <vt:lpstr>Process</vt:lpstr>
      <vt:lpstr>Insights</vt:lpstr>
      <vt:lpstr>Monthly Trends</vt:lpstr>
      <vt:lpstr>Slide 6</vt:lpstr>
      <vt:lpstr>Reactions</vt:lpstr>
      <vt:lpstr>User distribution</vt:lpstr>
      <vt:lpstr>Summary</vt:lpstr>
      <vt:lpstr>PowerPoint Presentation</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Adunoluwa Olutola</dc:creator>
  <cp:lastModifiedBy>Adunoluwa Olutola</cp:lastModifiedBy>
  <cp:revision>7</cp:revision>
  <dcterms:created xsi:type="dcterms:W3CDTF">2022-10-05T22:31:01Z</dcterms:created>
  <dcterms:modified xsi:type="dcterms:W3CDTF">2022-10-06T15:25:57Z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