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q1ZmPp4RjPHiLCUopyQUb45vB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Fix title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have outline for lessons learned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80236a3ce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780236a3c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Chinese character has to 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simply some of the more detailed technical information, if not make it into a picture? (somehow)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fix spacing issue here make it easier to read if we’re including all of the points above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80236a3ce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80236a3ce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include this in the notes section only for reference purposes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80236a3ce_6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780236a3c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0236a3ce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80236a3ce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0236a3ce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0236a3ce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Subslide of intro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0236a3ce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80236a3ce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0236a3ce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80236a3ce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remove database picture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show diagrams here possibly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80236a3c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780236a3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Objective - code base shared between alexa and google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use diagram that facilitates these descriptions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4"/>
          <p:cNvSpPr txBox="1"/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/>
          <p:nvPr/>
        </p:nvSpPr>
        <p:spPr>
          <a:xfrm>
            <a:off x="804864" y="334566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6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50"/>
              <a:buFont typeface="Century Gothic"/>
              <a:buNone/>
              <a:defRPr b="1" sz="31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/>
          <p:nvPr/>
        </p:nvSpPr>
        <p:spPr>
          <a:xfrm>
            <a:off x="855664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7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/>
          <p:nvPr/>
        </p:nvSpPr>
        <p:spPr>
          <a:xfrm>
            <a:off x="5752239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9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 rot="5400000">
            <a:off x="1056217" y="-114149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8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9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0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3" type="body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20"/>
          <p:cNvSpPr txBox="1"/>
          <p:nvPr>
            <p:ph idx="4" type="body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495300" y="447675"/>
            <a:ext cx="8418513" cy="22288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en-US" sz="3200"/>
              <a:t>Brockport Calendar Assistant - 			Alexa Skill and Google Action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0"/>
              <a:buFont typeface="Century Gothic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0"/>
              <a:buFont typeface="Century Gothic"/>
              <a:buNone/>
            </a:pPr>
            <a:r>
              <a:rPr lang="en-US" sz="2200"/>
              <a:t>Collaboration with Paychex</a:t>
            </a:r>
            <a:endParaRPr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607501" y="3960635"/>
            <a:ext cx="7929000" cy="10574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Students: Zachary Tuttle, Andy Duong, Stefen Sharkey, Evan White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Mentoring Professor: Dr. Jerry Ajay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Paychex Mentor: Steve Bell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116374" y="1619250"/>
            <a:ext cx="3745500" cy="190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Testing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sz="1000"/>
              <a:t>We noticed the importance of unit testing because we had to do exhaustive testing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Documentation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sz="1000"/>
              <a:t>good documentation when available made for easier code transference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Debugging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US" sz="1000"/>
              <a:t>There wasn’t a good environment to optimally debug in</a:t>
            </a:r>
            <a:endParaRPr sz="1000"/>
          </a:p>
        </p:txBody>
      </p:sp>
      <p:sp>
        <p:nvSpPr>
          <p:cNvPr id="209" name="Google Shape;209;p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3700"/>
              <a:t>Lessons Learned (Amazon Alexa)</a:t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96" y="3524250"/>
            <a:ext cx="4507954" cy="14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750" y="1546601"/>
            <a:ext cx="2379896" cy="34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80236a3ce_2_7"/>
          <p:cNvSpPr txBox="1"/>
          <p:nvPr>
            <p:ph idx="1" type="body"/>
          </p:nvPr>
        </p:nvSpPr>
        <p:spPr>
          <a:xfrm>
            <a:off x="356616" y="1809750"/>
            <a:ext cx="4215300" cy="272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Coding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Problems arose when drifting from the main introduction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Documentation for this was almost non-</a:t>
            </a:r>
            <a:r>
              <a:rPr lang="en-US"/>
              <a:t>existent</a:t>
            </a:r>
            <a:r>
              <a:rPr lang="en-US"/>
              <a:t> or buried in stackoverflow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Utterance samples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We did not realize how many utterances would be necessary for exhaustive testing.</a:t>
            </a:r>
            <a:endParaRPr/>
          </a:p>
        </p:txBody>
      </p:sp>
      <p:sp>
        <p:nvSpPr>
          <p:cNvPr id="218" name="Google Shape;218;g780236a3ce_2_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80236a3ce_2_7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3700"/>
              <a:t>Lessons Learned (Amazon Alexa)</a:t>
            </a:r>
            <a:endParaRPr/>
          </a:p>
        </p:txBody>
      </p:sp>
      <p:sp>
        <p:nvSpPr>
          <p:cNvPr id="220" name="Google Shape;220;g780236a3ce_2_7"/>
          <p:cNvSpPr/>
          <p:nvPr/>
        </p:nvSpPr>
        <p:spPr>
          <a:xfrm>
            <a:off x="4772050" y="1600450"/>
            <a:ext cx="4022100" cy="3279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g780236a3ce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025" y="1706251"/>
            <a:ext cx="2059715" cy="306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780236a3ce_2_7"/>
          <p:cNvPicPr preferRelativeResize="0"/>
          <p:nvPr/>
        </p:nvPicPr>
        <p:blipFill rotWithShape="1">
          <a:blip r:embed="rId5">
            <a:alphaModFix/>
          </a:blip>
          <a:srcRect b="33620" l="0" r="0" t="0"/>
          <a:stretch/>
        </p:blipFill>
        <p:spPr>
          <a:xfrm>
            <a:off x="6625760" y="1706250"/>
            <a:ext cx="2064240" cy="30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3400"/>
              <a:t>Lessons Learned (Google Assistant)</a:t>
            </a:r>
            <a:endParaRPr/>
          </a:p>
        </p:txBody>
      </p:sp>
      <p:sp>
        <p:nvSpPr>
          <p:cNvPr id="229" name="Google Shape;229;p9"/>
          <p:cNvSpPr txBox="1"/>
          <p:nvPr>
            <p:ph idx="1" type="body"/>
          </p:nvPr>
        </p:nvSpPr>
        <p:spPr>
          <a:xfrm>
            <a:off x="356616" y="1809750"/>
            <a:ext cx="4215300" cy="2998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DialogFlow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Did not hide unnecessary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Provided term highlighting and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Many examples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Major pitfall: getting new intents to work consistently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 coherent set of instructions</a:t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4572000" y="1639500"/>
            <a:ext cx="4218000" cy="31455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response =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"You asked about how many days there are until "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eventName + </a:t>
            </a:r>
            <a:r>
              <a:rPr lang="en-US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".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(dateInfo == 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response += </a:t>
            </a:r>
            <a:r>
              <a:rPr lang="en-US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"There were no events found."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days = (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LocalDate.</a:t>
            </a:r>
            <a:r>
              <a:rPr i="1"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.until(dateInfo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.getDate()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.toInstant()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.atZone(ZoneId.</a:t>
            </a:r>
            <a:r>
              <a:rPr i="1"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systemDefault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.toLocalDate()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ChronoUnit.</a:t>
            </a:r>
            <a:r>
              <a:rPr i="1" lang="en-US" sz="9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DAYS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response += </a:t>
            </a:r>
            <a:r>
              <a:rPr lang="en-US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"There are "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+ days + </a:t>
            </a:r>
            <a:r>
              <a:rPr lang="en-US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 days until " </a:t>
            </a: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endParaRPr sz="9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dateInfo.getName() + </a:t>
            </a:r>
            <a:r>
              <a:rPr lang="en-US" sz="9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7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0"/>
          <p:cNvSpPr txBox="1"/>
          <p:nvPr>
            <p:ph type="title"/>
          </p:nvPr>
        </p:nvSpPr>
        <p:spPr>
          <a:xfrm>
            <a:off x="723900" y="913857"/>
            <a:ext cx="2390488" cy="331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-US" sz="2400">
                <a:solidFill>
                  <a:schemeClr val="lt1"/>
                </a:solidFill>
              </a:rPr>
              <a:t>Shared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Lessons Learned </a:t>
            </a:r>
            <a:endParaRPr/>
          </a:p>
        </p:txBody>
      </p:sp>
      <p:cxnSp>
        <p:nvCxnSpPr>
          <p:cNvPr id="238" name="Google Shape;238;p10"/>
          <p:cNvCxnSpPr/>
          <p:nvPr/>
        </p:nvCxnSpPr>
        <p:spPr>
          <a:xfrm>
            <a:off x="3487225" y="1272582"/>
            <a:ext cx="0" cy="2598336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3860063" y="913856"/>
            <a:ext cx="4560037" cy="331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</a:t>
            </a:r>
            <a:r>
              <a:rPr lang="en-US"/>
              <a:t>ortunate to accomplish our </a:t>
            </a:r>
            <a:r>
              <a:rPr b="1" lang="en-US"/>
              <a:t>research and documentation in-person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Moving </a:t>
            </a:r>
            <a:r>
              <a:rPr b="1" lang="en-US"/>
              <a:t>online</a:t>
            </a:r>
            <a:r>
              <a:rPr lang="en-US"/>
              <a:t>, development was manageable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Tools like </a:t>
            </a:r>
            <a:r>
              <a:rPr b="1" lang="en-US"/>
              <a:t>Trello</a:t>
            </a:r>
            <a:r>
              <a:rPr lang="en-US"/>
              <a:t> to help organize and manage </a:t>
            </a:r>
            <a:r>
              <a:rPr b="1" lang="en-US"/>
              <a:t>workflow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Keeping </a:t>
            </a:r>
            <a:r>
              <a:rPr b="1" lang="en-US"/>
              <a:t>user stories</a:t>
            </a:r>
            <a:r>
              <a:rPr lang="en-US"/>
              <a:t> in mind kept development focused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80236a3ce_7_13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80236a3ce_7_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for Future Students</a:t>
            </a:r>
            <a:endParaRPr/>
          </a:p>
        </p:txBody>
      </p:sp>
      <p:sp>
        <p:nvSpPr>
          <p:cNvPr id="246" name="Google Shape;246;g780236a3ce_7_13"/>
          <p:cNvSpPr txBox="1"/>
          <p:nvPr>
            <p:ph idx="1" type="body"/>
          </p:nvPr>
        </p:nvSpPr>
        <p:spPr>
          <a:xfrm>
            <a:off x="387900" y="1740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 this project we provided a base upon which future students can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Examples of possible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Allowing professors to add their own custom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Working with the school to build a repository of event names designed for speech, not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Adding other colleges to choose from</a:t>
            </a:r>
            <a:endParaRPr/>
          </a:p>
        </p:txBody>
      </p:sp>
      <p:pic>
        <p:nvPicPr>
          <p:cNvPr id="247" name="Google Shape;247;g780236a3ce_7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800" y="3320025"/>
            <a:ext cx="4918500" cy="16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1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"/>
          <p:cNvSpPr txBox="1"/>
          <p:nvPr>
            <p:ph type="title"/>
          </p:nvPr>
        </p:nvSpPr>
        <p:spPr>
          <a:xfrm>
            <a:off x="338636" y="1301142"/>
            <a:ext cx="2824112" cy="2541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4000"/>
              <a:t>Demo</a:t>
            </a:r>
            <a:endParaRPr/>
          </a:p>
        </p:txBody>
      </p:sp>
      <p:sp>
        <p:nvSpPr>
          <p:cNvPr id="256" name="Google Shape;256;p11"/>
          <p:cNvSpPr txBox="1"/>
          <p:nvPr>
            <p:ph idx="1" type="body"/>
          </p:nvPr>
        </p:nvSpPr>
        <p:spPr>
          <a:xfrm>
            <a:off x="4506051" y="734244"/>
            <a:ext cx="4023913" cy="367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What is happening on May 15th?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Was anything happening on September 26th, 2019?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350"/>
              <a:t>Get Date (Amazon)</a:t>
            </a:r>
            <a:endParaRPr sz="13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/>
              <a:t>When are finals for spring/fall?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/>
              <a:t>When is scholars day for spring?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Date (Google)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When was there a reading day?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When were midterms?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Days Until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How many days until final grades are due?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How many days until the first day of Summer Session?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Future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Show me upcoming events.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What’s happening in the next 7 days?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/>
          <p:nvPr/>
        </p:nvSpPr>
        <p:spPr>
          <a:xfrm>
            <a:off x="0" y="-2381"/>
            <a:ext cx="9144000" cy="3902868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12"/>
          <p:cNvSpPr txBox="1"/>
          <p:nvPr>
            <p:ph type="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-US" sz="5400">
                <a:solidFill>
                  <a:schemeClr val="lt1"/>
                </a:solidFill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0236a3ce_6_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80236a3ce_6_5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4000"/>
              <a:t>Outline</a:t>
            </a:r>
            <a:endParaRPr/>
          </a:p>
        </p:txBody>
      </p:sp>
      <p:sp>
        <p:nvSpPr>
          <p:cNvPr id="132" name="Google Shape;132;g780236a3ce_6_5"/>
          <p:cNvSpPr txBox="1"/>
          <p:nvPr>
            <p:ph idx="1" type="body"/>
          </p:nvPr>
        </p:nvSpPr>
        <p:spPr>
          <a:xfrm>
            <a:off x="356625" y="1809750"/>
            <a:ext cx="3591300" cy="2724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Intro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/>
              <a:t>What is it?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/>
              <a:t>Who’s it for?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/>
              <a:t>Why build it?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Development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/>
              <a:t>Approach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/>
              <a:t>Technical highlights</a:t>
            </a:r>
            <a:endParaRPr sz="115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-US" sz="1150"/>
              <a:t>Lessons learned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Work for future students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Demo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-US" sz="1150"/>
              <a:t>Q&amp;A</a:t>
            </a:r>
            <a:endParaRPr sz="1150"/>
          </a:p>
        </p:txBody>
      </p:sp>
      <p:pic>
        <p:nvPicPr>
          <p:cNvPr id="133" name="Google Shape;133;g780236a3ce_6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925" y="1737787"/>
            <a:ext cx="3718325" cy="83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780236a3ce_6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7925" y="2706085"/>
            <a:ext cx="3718325" cy="2091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80236a3ce_7_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780236a3ce_7_1"/>
          <p:cNvSpPr txBox="1"/>
          <p:nvPr>
            <p:ph type="title"/>
          </p:nvPr>
        </p:nvSpPr>
        <p:spPr>
          <a:xfrm>
            <a:off x="598800" y="407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What Is It?</a:t>
            </a:r>
            <a:endParaRPr sz="4000"/>
          </a:p>
        </p:txBody>
      </p:sp>
      <p:sp>
        <p:nvSpPr>
          <p:cNvPr id="141" name="Google Shape;141;g780236a3ce_7_1"/>
          <p:cNvSpPr txBox="1"/>
          <p:nvPr>
            <p:ph idx="1" type="body"/>
          </p:nvPr>
        </p:nvSpPr>
        <p:spPr>
          <a:xfrm>
            <a:off x="387900" y="18916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Voice assistant</a:t>
            </a:r>
            <a:r>
              <a:rPr lang="en-US"/>
              <a:t> that allows users to access </a:t>
            </a:r>
            <a:r>
              <a:rPr b="1" lang="en-US"/>
              <a:t>The College at Brockport academic schedule</a:t>
            </a:r>
            <a:r>
              <a:rPr lang="en-US"/>
              <a:t> through </a:t>
            </a:r>
            <a:r>
              <a:rPr b="1" lang="en-US"/>
              <a:t>conversation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Available through </a:t>
            </a:r>
            <a:r>
              <a:rPr b="1" lang="en-US"/>
              <a:t>Amazon Alexa</a:t>
            </a:r>
            <a:r>
              <a:rPr lang="en-US"/>
              <a:t> and </a:t>
            </a:r>
            <a:r>
              <a:rPr b="1" lang="en-US"/>
              <a:t>Google Assistant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Ask for upcoming events, specifying how many days to look forward (Google)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Ask what is happening on a given day.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Ask when a given event is happening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Ask how far away a given event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780236a3ce_7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000" y="3392755"/>
            <a:ext cx="4572001" cy="14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0236a3ce_7_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780236a3ce_7_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Who’s It For?</a:t>
            </a:r>
            <a:endParaRPr sz="4000"/>
          </a:p>
        </p:txBody>
      </p:sp>
      <p:sp>
        <p:nvSpPr>
          <p:cNvPr id="149" name="Google Shape;149;g780236a3ce_7_7"/>
          <p:cNvSpPr txBox="1"/>
          <p:nvPr>
            <p:ph idx="1" type="body"/>
          </p:nvPr>
        </p:nvSpPr>
        <p:spPr>
          <a:xfrm>
            <a:off x="387900" y="1791200"/>
            <a:ext cx="83682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Students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Students already have enough on their mind.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Why not make planning out their semester easier?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Makes it easy to figure out any important upcoming dates.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Faculty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Professors need this information as well.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Makes their job easier so they can focus on their work.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Family and friends of students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Interested in events like breaks, graduation, and awards ceremonies.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May not be familiar with how to access the calendar online.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4000"/>
              <a:t>Why Build it?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>
            <a:off x="656502" y="1911981"/>
            <a:ext cx="7890468" cy="2482119"/>
            <a:chOff x="366570" y="496"/>
            <a:chExt cx="7890468" cy="2482119"/>
          </a:xfrm>
        </p:grpSpPr>
        <p:sp>
          <p:nvSpPr>
            <p:cNvPr id="157" name="Google Shape;157;p4"/>
            <p:cNvSpPr/>
            <p:nvPr/>
          </p:nvSpPr>
          <p:spPr>
            <a:xfrm>
              <a:off x="706601" y="496"/>
              <a:ext cx="1063687" cy="10636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933288" y="227183"/>
              <a:ext cx="610312" cy="6103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66570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366570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VOICE ASSISTANT TECHNOLOGY HAS BEEN </a:t>
              </a:r>
              <a:r>
                <a:rPr b="1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GROWING RAPIDLY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AND MOST NEW DEVICES NOW COME EQUIPPED WITH IT IN ONE FORM OR ANOTHER</a:t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755507" y="496"/>
              <a:ext cx="1063687" cy="10636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982195" y="227183"/>
              <a:ext cx="610312" cy="6103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415476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2415476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GOOGLE AND AMAZON PROVIDE </a:t>
              </a:r>
              <a:r>
                <a:rPr b="1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POWERFUL, INTUITIVE RESOURCES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FOR DEVELOPERS </a:t>
              </a:r>
              <a:r>
                <a:rPr lang="en-US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BUILD O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THEIR PLATFORMS</a:t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804413" y="496"/>
              <a:ext cx="1063687" cy="10636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031101" y="227183"/>
              <a:ext cx="610312" cy="6103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464382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4464382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OBTAINING INFORMATION THROUGH </a:t>
              </a:r>
              <a:r>
                <a:rPr b="1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CONVERSATION REQUIRES VERY LITTLE TECHNICAL KNOWLEDGE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MAKING THIS PRODUCT USEFUL TO PEOPLE OF ALL LEVELS OF TECHNICAL LITERACY</a:t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6853320" y="496"/>
              <a:ext cx="1063687" cy="10636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080007" y="227183"/>
              <a:ext cx="610312" cy="61031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513288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6513288" y="1395496"/>
              <a:ext cx="1743750" cy="1087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PROVIDES AN </a:t>
              </a:r>
              <a:r>
                <a:rPr b="1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ACCESSIBLE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WAY FOR PEOPLE WITH VARIOUS DISABILITIES TO ACCESS INFORMATION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0236a3ce_12_1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780236a3ce_12_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79" name="Google Shape;179;g780236a3ce_12_10"/>
          <p:cNvSpPr txBox="1"/>
          <p:nvPr>
            <p:ph idx="1" type="body"/>
          </p:nvPr>
        </p:nvSpPr>
        <p:spPr>
          <a:xfrm>
            <a:off x="76000" y="1741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Functional Requirements: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FFFFFF"/>
                </a:solidFill>
              </a:rPr>
              <a:t>Parsing </a:t>
            </a:r>
            <a:r>
              <a:rPr lang="en-US">
                <a:solidFill>
                  <a:srgbClr val="FFFFFF"/>
                </a:solidFill>
              </a:rPr>
              <a:t>Brockport’s a</a:t>
            </a:r>
            <a:r>
              <a:rPr lang="en-US" sz="1200">
                <a:solidFill>
                  <a:srgbClr val="FFFFFF"/>
                </a:solidFill>
              </a:rPr>
              <a:t>cademic calendar</a:t>
            </a:r>
            <a:endParaRPr sz="12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FFFFFF"/>
                </a:solidFill>
              </a:rPr>
              <a:t>Providing an event date from its name</a:t>
            </a:r>
            <a:endParaRPr sz="12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FFFFFF"/>
                </a:solidFill>
              </a:rPr>
              <a:t>Providing an event name from its date</a:t>
            </a:r>
            <a:endParaRPr sz="12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FFFFFF"/>
                </a:solidFill>
              </a:rPr>
              <a:t>Providing number of days until an upcoming event</a:t>
            </a:r>
            <a:endParaRPr sz="12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FFFFFF"/>
                </a:solidFill>
              </a:rPr>
              <a:t>Providing upcoming events</a:t>
            </a:r>
            <a:endParaRPr sz="1800">
              <a:solidFill>
                <a:srgbClr val="00C6BB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Non-Functional: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FFFFFF"/>
                </a:solidFill>
              </a:rPr>
              <a:t>Parsing other academic calendars from other colleges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80236a3ce_7_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80236a3ce_7_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</p:txBody>
      </p:sp>
      <p:pic>
        <p:nvPicPr>
          <p:cNvPr id="186" name="Google Shape;186;g780236a3ce_7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13" y="1761441"/>
            <a:ext cx="6877173" cy="319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6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4000"/>
              <a:t>Technical Highlights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353852" y="1639500"/>
            <a:ext cx="4218000" cy="314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</a:t>
            </a:r>
            <a:r>
              <a:rPr b="1" lang="en-US"/>
              <a:t>Jsoup</a:t>
            </a:r>
            <a:r>
              <a:rPr lang="en-US"/>
              <a:t> HTML parsing library to pull information from the Brockport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</a:t>
            </a:r>
            <a:r>
              <a:rPr b="1" lang="en-US"/>
              <a:t>Levenshtein distance algorithm</a:t>
            </a:r>
            <a:r>
              <a:rPr lang="en-US"/>
              <a:t> for matching user queries to event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Implemented with </a:t>
            </a:r>
            <a:r>
              <a:rPr b="1" lang="en-US"/>
              <a:t>FuzzyWuzzy</a:t>
            </a:r>
            <a:r>
              <a:rPr lang="en-US"/>
              <a:t> string matching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Started with </a:t>
            </a:r>
            <a:r>
              <a:rPr b="1" lang="en-US"/>
              <a:t>Simple Ratio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Switched to </a:t>
            </a:r>
            <a:r>
              <a:rPr b="1" lang="en-US"/>
              <a:t>Weighted Ratio</a:t>
            </a:r>
            <a:r>
              <a:rPr lang="en-US"/>
              <a:t> and found more accurate results</a:t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4445775" y="1851275"/>
            <a:ext cx="4218000" cy="31455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Iterate through every key-value pair and compare the event name </a:t>
            </a:r>
            <a:endParaRPr sz="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similarity to the event in the current loop state.</a:t>
            </a:r>
            <a:endParaRPr sz="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Date today = 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Date()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CALENDAR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.forEach((currEventName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date) -&gt; {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// Remove all non-alphanumeric characters from the current </a:t>
            </a:r>
            <a:endParaRPr sz="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// event.</a:t>
            </a:r>
            <a:endParaRPr sz="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tempEvent =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currEventName.toLowerCase().replaceAll(</a:t>
            </a:r>
            <a:r>
              <a:rPr lang="en-US" sz="8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"[^a-z0-9]"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// If we are looking at past events or if the event has not</a:t>
            </a:r>
            <a:endParaRPr sz="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// yet occurred, insert the date.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>
                <a:solidFill>
                  <a:srgbClr val="B389C5"/>
                </a:solidFill>
                <a:latin typeface="Consolas"/>
                <a:ea typeface="Consolas"/>
                <a:cs typeface="Consolas"/>
                <a:sym typeface="Consolas"/>
              </a:rPr>
              <a:t>tense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== Tense.</a:t>
            </a:r>
            <a:r>
              <a:rPr i="1" lang="en-US" sz="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PAST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|| !date.before(</a:t>
            </a:r>
            <a:r>
              <a:rPr lang="en-US" sz="800">
                <a:solidFill>
                  <a:srgbClr val="B389C5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insertDate(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    new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DateInfo(</a:t>
            </a:r>
            <a:r>
              <a:rPr lang="en-US" sz="800">
                <a:solidFill>
                  <a:srgbClr val="B389C5"/>
                </a:solidFill>
                <a:latin typeface="Consolas"/>
                <a:ea typeface="Consolas"/>
                <a:cs typeface="Consolas"/>
                <a:sym typeface="Consolas"/>
              </a:rPr>
              <a:t>cleanEventNames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getCleanEventName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(currEventName) :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currEventName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tempEvent.contains(</a:t>
            </a:r>
            <a:r>
              <a:rPr lang="en-US" sz="800">
                <a:solidFill>
                  <a:srgbClr val="B389C5"/>
                </a:solidFill>
                <a:latin typeface="Consolas"/>
                <a:ea typeface="Consolas"/>
                <a:cs typeface="Consolas"/>
                <a:sym typeface="Consolas"/>
              </a:rPr>
              <a:t>finalEventName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?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FuzzySearch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   .</a:t>
            </a:r>
            <a:r>
              <a:rPr i="1"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weightedRatio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>
                <a:solidFill>
                  <a:srgbClr val="B389C5"/>
                </a:solidFill>
                <a:latin typeface="Consolas"/>
                <a:ea typeface="Consolas"/>
                <a:cs typeface="Consolas"/>
                <a:sym typeface="Consolas"/>
              </a:rPr>
              <a:t>finalEventName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tempEvent)))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345325" y="2104425"/>
            <a:ext cx="3822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80236a3ce_2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80236a3ce_2_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4000"/>
              <a:t>Technical Highlights (cont’d)</a:t>
            </a:r>
            <a:endParaRPr/>
          </a:p>
        </p:txBody>
      </p:sp>
      <p:sp>
        <p:nvSpPr>
          <p:cNvPr id="202" name="Google Shape;202;g780236a3ce_2_0"/>
          <p:cNvSpPr txBox="1"/>
          <p:nvPr>
            <p:ph idx="1" type="body"/>
          </p:nvPr>
        </p:nvSpPr>
        <p:spPr>
          <a:xfrm>
            <a:off x="353852" y="1639500"/>
            <a:ext cx="4215300" cy="314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Calendar on website can be </a:t>
            </a:r>
            <a:r>
              <a:rPr b="1" lang="en-US"/>
              <a:t>changed</a:t>
            </a:r>
            <a:r>
              <a:rPr lang="en-US"/>
              <a:t> at any moment without warning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Decided against storing information in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Instead, a </a:t>
            </a:r>
            <a:r>
              <a:rPr b="1" lang="en-US"/>
              <a:t>Map</a:t>
            </a:r>
            <a:r>
              <a:rPr lang="en-US"/>
              <a:t> is populated with </a:t>
            </a:r>
            <a:r>
              <a:rPr b="1" lang="en-US"/>
              <a:t>Event-Date pairs </a:t>
            </a:r>
            <a:r>
              <a:rPr lang="en-US"/>
              <a:t>upon invocation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Ensures information is </a:t>
            </a:r>
            <a:r>
              <a:rPr b="1" lang="en-US"/>
              <a:t>up-to-date</a:t>
            </a:r>
            <a:r>
              <a:rPr lang="en-US"/>
              <a:t> with current calendar</a:t>
            </a:r>
            <a:endParaRPr/>
          </a:p>
        </p:txBody>
      </p:sp>
      <p:sp>
        <p:nvSpPr>
          <p:cNvPr id="203" name="Google Shape;203;g780236a3ce_2_0"/>
          <p:cNvSpPr/>
          <p:nvPr/>
        </p:nvSpPr>
        <p:spPr>
          <a:xfrm>
            <a:off x="4569150" y="1639500"/>
            <a:ext cx="4218000" cy="31488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dateList.forEach(date -&gt; {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String eventName = </a:t>
            </a:r>
            <a:r>
              <a:rPr lang="en-US" sz="800">
                <a:solidFill>
                  <a:srgbClr val="B389C5"/>
                </a:solidFill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lang="en-US" sz="800">
                <a:solidFill>
                  <a:srgbClr val="B389C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]).text()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CALENDAR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.containsKey(eventName)) {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String duplicate = eventName + </a:t>
            </a:r>
            <a:r>
              <a:rPr lang="en-US" sz="8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 Day 2"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for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            CALENDAR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.containsKey(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duplicate.substring(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duplicate.length() - 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+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y)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y++) {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duplicate =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duplicate.substring(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duplicate.length() - 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+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     (y + </a:t>
            </a:r>
            <a:r>
              <a:rPr lang="en-US" sz="80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eventName = duplicate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CALENDAR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.put(eventName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date)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en-US" sz="8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2020-05-14T07:31:18Z</dcterms:created>
  <dc:creator>andy duong</dc:creator>
</cp:coreProperties>
</file>