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258" r:id="rId2"/>
    <p:sldId id="314" r:id="rId3"/>
    <p:sldId id="315" r:id="rId4"/>
    <p:sldId id="313" r:id="rId5"/>
    <p:sldId id="317" r:id="rId6"/>
    <p:sldId id="319" r:id="rId7"/>
    <p:sldId id="335" r:id="rId8"/>
    <p:sldId id="336" r:id="rId9"/>
    <p:sldId id="337" r:id="rId10"/>
    <p:sldId id="320" r:id="rId11"/>
    <p:sldId id="322" r:id="rId12"/>
    <p:sldId id="333" r:id="rId13"/>
    <p:sldId id="329" r:id="rId14"/>
    <p:sldId id="334" r:id="rId15"/>
    <p:sldId id="338"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1B3B3"/>
    <a:srgbClr val="2C5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07" autoAdjust="0"/>
    <p:restoredTop sz="87309" autoAdjust="0"/>
  </p:normalViewPr>
  <p:slideViewPr>
    <p:cSldViewPr>
      <p:cViewPr varScale="1">
        <p:scale>
          <a:sx n="94" d="100"/>
          <a:sy n="94" d="100"/>
        </p:scale>
        <p:origin x="21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1534B3-39E4-4EA9-B6D8-1893401FA294}" type="datetimeFigureOut">
              <a:rPr lang="en-US" smtClean="0"/>
              <a:t>10/13/22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687CB9-1938-49CA-A3AC-4FF6FBE8C3D8}" type="slidenum">
              <a:rPr lang="en-US" smtClean="0"/>
              <a:t>‹#›</a:t>
            </a:fld>
            <a:endParaRPr lang="en-US"/>
          </a:p>
        </p:txBody>
      </p:sp>
    </p:spTree>
    <p:extLst>
      <p:ext uri="{BB962C8B-B14F-4D97-AF65-F5344CB8AC3E}">
        <p14:creationId xmlns:p14="http://schemas.microsoft.com/office/powerpoint/2010/main" val="30488007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07198-C646-4740-8A01-B3113DE25228}"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29th IEEE International Conference on Software Analysis, Evolution and Reengineering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777BB-602A-4124-BBA3-1C4AA19106C8}" type="slidenum">
              <a:rPr lang="en-US" smtClean="0"/>
              <a:t>‹#›</a:t>
            </a:fld>
            <a:endParaRPr lang="en-US"/>
          </a:p>
        </p:txBody>
      </p:sp>
    </p:spTree>
    <p:extLst>
      <p:ext uri="{BB962C8B-B14F-4D97-AF65-F5344CB8AC3E}">
        <p14:creationId xmlns:p14="http://schemas.microsoft.com/office/powerpoint/2010/main" val="42279723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2</a:t>
            </a:fld>
            <a:endParaRPr lang="en-US"/>
          </a:p>
        </p:txBody>
      </p:sp>
    </p:spTree>
    <p:extLst>
      <p:ext uri="{BB962C8B-B14F-4D97-AF65-F5344CB8AC3E}">
        <p14:creationId xmlns:p14="http://schemas.microsoft.com/office/powerpoint/2010/main" val="2604463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13</a:t>
            </a:fld>
            <a:endParaRPr lang="en-US"/>
          </a:p>
        </p:txBody>
      </p:sp>
    </p:spTree>
    <p:extLst>
      <p:ext uri="{BB962C8B-B14F-4D97-AF65-F5344CB8AC3E}">
        <p14:creationId xmlns:p14="http://schemas.microsoft.com/office/powerpoint/2010/main" val="3271044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14</a:t>
            </a:fld>
            <a:endParaRPr lang="en-US"/>
          </a:p>
        </p:txBody>
      </p:sp>
    </p:spTree>
    <p:extLst>
      <p:ext uri="{BB962C8B-B14F-4D97-AF65-F5344CB8AC3E}">
        <p14:creationId xmlns:p14="http://schemas.microsoft.com/office/powerpoint/2010/main" val="31429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15</a:t>
            </a:fld>
            <a:endParaRPr lang="en-US"/>
          </a:p>
        </p:txBody>
      </p:sp>
    </p:spTree>
    <p:extLst>
      <p:ext uri="{BB962C8B-B14F-4D97-AF65-F5344CB8AC3E}">
        <p14:creationId xmlns:p14="http://schemas.microsoft.com/office/powerpoint/2010/main" val="242995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11"/>
          </p:nvPr>
        </p:nvSpPr>
        <p:spPr/>
        <p:txBody>
          <a:bodyPr/>
          <a:lstStyle/>
          <a:p>
            <a:fld id="{FFD777BB-602A-4124-BBA3-1C4AA19106C8}" type="slidenum">
              <a:rPr lang="en-US" smtClean="0"/>
              <a:t>3</a:t>
            </a:fld>
            <a:endParaRPr lang="en-US"/>
          </a:p>
        </p:txBody>
      </p:sp>
    </p:spTree>
    <p:extLst>
      <p:ext uri="{BB962C8B-B14F-4D97-AF65-F5344CB8AC3E}">
        <p14:creationId xmlns:p14="http://schemas.microsoft.com/office/powerpoint/2010/main" val="265962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MR_1 </a:t>
            </a:r>
            <a:r>
              <a:rPr lang="en-US" b="1" dirty="0"/>
              <a:t>( b - a ) = c -&gt; 99% violated (NOT violated case: a = b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90% violated (NOT violated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MR2 -  d = 2 </a:t>
            </a:r>
          </a:p>
          <a:p>
            <a:r>
              <a:rPr lang="en-US" b="1" dirty="0"/>
              <a:t>MR3 – d = 1</a:t>
            </a:r>
          </a:p>
          <a:p>
            <a:r>
              <a:rPr lang="en-US" b="1" dirty="0"/>
              <a:t>MR4 – d = 3</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6</a:t>
            </a:fld>
            <a:endParaRPr lang="en-US"/>
          </a:p>
        </p:txBody>
      </p:sp>
    </p:spTree>
    <p:extLst>
      <p:ext uri="{BB962C8B-B14F-4D97-AF65-F5344CB8AC3E}">
        <p14:creationId xmlns:p14="http://schemas.microsoft.com/office/powerpoint/2010/main" val="145629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7</a:t>
            </a:fld>
            <a:endParaRPr lang="en-US"/>
          </a:p>
        </p:txBody>
      </p:sp>
    </p:spTree>
    <p:extLst>
      <p:ext uri="{BB962C8B-B14F-4D97-AF65-F5344CB8AC3E}">
        <p14:creationId xmlns:p14="http://schemas.microsoft.com/office/powerpoint/2010/main" val="2690677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8</a:t>
            </a:fld>
            <a:endParaRPr lang="en-US"/>
          </a:p>
        </p:txBody>
      </p:sp>
    </p:spTree>
    <p:extLst>
      <p:ext uri="{BB962C8B-B14F-4D97-AF65-F5344CB8AC3E}">
        <p14:creationId xmlns:p14="http://schemas.microsoft.com/office/powerpoint/2010/main" val="340332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9</a:t>
            </a:fld>
            <a:endParaRPr lang="en-US"/>
          </a:p>
        </p:txBody>
      </p:sp>
    </p:spTree>
    <p:extLst>
      <p:ext uri="{BB962C8B-B14F-4D97-AF65-F5344CB8AC3E}">
        <p14:creationId xmlns:p14="http://schemas.microsoft.com/office/powerpoint/2010/main" val="200575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10</a:t>
            </a:fld>
            <a:endParaRPr lang="en-US"/>
          </a:p>
        </p:txBody>
      </p:sp>
    </p:spTree>
    <p:extLst>
      <p:ext uri="{BB962C8B-B14F-4D97-AF65-F5344CB8AC3E}">
        <p14:creationId xmlns:p14="http://schemas.microsoft.com/office/powerpoint/2010/main" val="381514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 + b ) = c </a:t>
            </a:r>
            <a:r>
              <a:rPr lang="en-US" dirty="0"/>
              <a:t>TRANSFORMATION MR_2 </a:t>
            </a:r>
            <a:r>
              <a:rPr lang="en-US" b="1" dirty="0"/>
              <a:t>( a*d ) + ( b*d ) &gt; c  -&gt; 1% violated ( a = 0 , b =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did not get the 1% of violation since there is not case when </a:t>
            </a:r>
            <a:r>
              <a:rPr lang="en-US" b="1" dirty="0" err="1"/>
              <a:t>input_a</a:t>
            </a:r>
            <a:r>
              <a:rPr lang="en-US" b="1" dirty="0"/>
              <a:t> = 0 and </a:t>
            </a:r>
            <a:r>
              <a:rPr lang="en-US" b="1" dirty="0" err="1"/>
              <a:t>input_b</a:t>
            </a:r>
            <a:r>
              <a:rPr lang="en-US" b="1" dirty="0"/>
              <a:t> = 0, the inputs were generated randomly </a:t>
            </a:r>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11</a:t>
            </a:fld>
            <a:endParaRPr lang="en-US"/>
          </a:p>
        </p:txBody>
      </p:sp>
    </p:spTree>
    <p:extLst>
      <p:ext uri="{BB962C8B-B14F-4D97-AF65-F5344CB8AC3E}">
        <p14:creationId xmlns:p14="http://schemas.microsoft.com/office/powerpoint/2010/main" val="1505959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Footer Placeholder 3"/>
          <p:cNvSpPr>
            <a:spLocks noGrp="1"/>
          </p:cNvSpPr>
          <p:nvPr>
            <p:ph type="ftr" sz="quarter" idx="4"/>
          </p:nvPr>
        </p:nvSpPr>
        <p:spPr/>
        <p:txBody>
          <a:bodyPr/>
          <a:lstStyle/>
          <a:p>
            <a:r>
              <a:rPr lang="en-US"/>
              <a:t>29th IEEE International Conference on Software Analysis, Evolution and Reengineering</a:t>
            </a:r>
          </a:p>
        </p:txBody>
      </p:sp>
      <p:sp>
        <p:nvSpPr>
          <p:cNvPr id="5" name="Slide Number Placeholder 4"/>
          <p:cNvSpPr>
            <a:spLocks noGrp="1"/>
          </p:cNvSpPr>
          <p:nvPr>
            <p:ph type="sldNum" sz="quarter" idx="5"/>
          </p:nvPr>
        </p:nvSpPr>
        <p:spPr/>
        <p:txBody>
          <a:bodyPr/>
          <a:lstStyle/>
          <a:p>
            <a:fld id="{FFD777BB-602A-4124-BBA3-1C4AA19106C8}" type="slidenum">
              <a:rPr lang="en-US" smtClean="0"/>
              <a:t>12</a:t>
            </a:fld>
            <a:endParaRPr lang="en-US"/>
          </a:p>
        </p:txBody>
      </p:sp>
    </p:spTree>
    <p:extLst>
      <p:ext uri="{BB962C8B-B14F-4D97-AF65-F5344CB8AC3E}">
        <p14:creationId xmlns:p14="http://schemas.microsoft.com/office/powerpoint/2010/main" val="2600053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Images/ut_logo.svg" TargetMode="External"/><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19_Start_01">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344510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T19_List and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4038600" y="0"/>
            <a:ext cx="8153400" cy="6858000"/>
          </a:xfrm>
        </p:spPr>
        <p:txBody>
          <a:bodyPr/>
          <a:lstStyle>
            <a:lvl1pPr marL="0" indent="0">
              <a:buNone/>
              <a:defRPr/>
            </a:lvl1pPr>
          </a:lstStyle>
          <a:p>
            <a:endParaRPr lang="en-US" dirty="0"/>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72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5FE5A424-D7E1-468C-8698-15E31BEDD42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088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T19_Euro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7918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71F7E232-B65B-4C66-B30C-FF8BF4461D26}"/>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1375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T19_Eston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276000"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8766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UT19_Estonia_v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51060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01652932-D49F-4984-8868-A024D281D091}"/>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96314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T19_Logo, Title and Content">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3274C6-6DEF-4034-9153-8BD150C350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E6A6F4B8-096A-4247-9A01-EA890DCAADF5}"/>
              </a:ext>
            </a:extLst>
          </p:cNvPr>
          <p:cNvSpPr>
            <a:spLocks noGrp="1"/>
          </p:cNvSpPr>
          <p:nvPr>
            <p:ph type="pic" sz="quarter" idx="11"/>
          </p:nvPr>
        </p:nvSpPr>
        <p:spPr bwMode="auto">
          <a:xfrm>
            <a:off x="-3111" y="2169735"/>
            <a:ext cx="3203511" cy="4687597"/>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511" h="4687597">
                <a:moveTo>
                  <a:pt x="4381" y="4687597"/>
                </a:moveTo>
                <a:cubicBezTo>
                  <a:pt x="370" y="3099428"/>
                  <a:pt x="4011" y="1588169"/>
                  <a:pt x="0" y="0"/>
                </a:cubicBezTo>
                <a:lnTo>
                  <a:pt x="3203511" y="1848812"/>
                </a:lnTo>
                <a:lnTo>
                  <a:pt x="1553982" y="4686259"/>
                </a:lnTo>
                <a:lnTo>
                  <a:pt x="4381" y="468759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7" name="Slide Number Placeholder 5">
            <a:extLst>
              <a:ext uri="{FF2B5EF4-FFF2-40B4-BE49-F238E27FC236}">
                <a16:creationId xmlns:a16="http://schemas.microsoft.com/office/drawing/2014/main" id="{2A6ADEAE-AF39-4D6C-A4BC-5EE14E027CC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8" name="Graphic 7">
            <a:extLst>
              <a:ext uri="{FF2B5EF4-FFF2-40B4-BE49-F238E27FC236}">
                <a16:creationId xmlns:a16="http://schemas.microsoft.com/office/drawing/2014/main" id="{E92E3809-E520-4AAD-BCF6-17A9D91547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0399026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T19_Text on Image">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C793CB-F237-45BF-8F67-B555E6BD8042}"/>
              </a:ext>
            </a:extLst>
          </p:cNvPr>
          <p:cNvSpPr>
            <a:spLocks noGrp="1"/>
          </p:cNvSpPr>
          <p:nvPr>
            <p:ph type="body" idx="1"/>
          </p:nvPr>
        </p:nvSpPr>
        <p:spPr>
          <a:xfrm>
            <a:off x="609600" y="4800600"/>
            <a:ext cx="6858000" cy="1600200"/>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Picture Placeholder 3">
            <a:extLst>
              <a:ext uri="{FF2B5EF4-FFF2-40B4-BE49-F238E27FC236}">
                <a16:creationId xmlns:a16="http://schemas.microsoft.com/office/drawing/2014/main" id="{97076630-4D03-480B-AB4E-CAE8943BA3E2}"/>
              </a:ext>
            </a:extLst>
          </p:cNvPr>
          <p:cNvSpPr>
            <a:spLocks noGrp="1"/>
          </p:cNvSpPr>
          <p:nvPr>
            <p:ph type="pic" sz="quarter" idx="11"/>
          </p:nvPr>
        </p:nvSpPr>
        <p:spPr bwMode="auto">
          <a:xfrm>
            <a:off x="0" y="-6116"/>
            <a:ext cx="12204467" cy="6868301"/>
          </a:xfrm>
          <a:custGeom>
            <a:avLst/>
            <a:gdLst>
              <a:gd name="connsiteX0" fmla="*/ 0 w 5943600"/>
              <a:gd name="connsiteY0" fmla="*/ 5486400 h 5486400"/>
              <a:gd name="connsiteX1" fmla="*/ 1371600 w 5943600"/>
              <a:gd name="connsiteY1" fmla="*/ 0 h 5486400"/>
              <a:gd name="connsiteX2" fmla="*/ 5943600 w 5943600"/>
              <a:gd name="connsiteY2" fmla="*/ 0 h 5486400"/>
              <a:gd name="connsiteX3" fmla="*/ 4572000 w 5943600"/>
              <a:gd name="connsiteY3" fmla="*/ 5486400 h 5486400"/>
              <a:gd name="connsiteX4" fmla="*/ 0 w 5943600"/>
              <a:gd name="connsiteY4" fmla="*/ 5486400 h 5486400"/>
              <a:gd name="connsiteX0" fmla="*/ 1383632 w 7327232"/>
              <a:gd name="connsiteY0" fmla="*/ 5486400 h 5486400"/>
              <a:gd name="connsiteX1" fmla="*/ 0 w 7327232"/>
              <a:gd name="connsiteY1" fmla="*/ 733926 h 5486400"/>
              <a:gd name="connsiteX2" fmla="*/ 7327232 w 7327232"/>
              <a:gd name="connsiteY2" fmla="*/ 0 h 5486400"/>
              <a:gd name="connsiteX3" fmla="*/ 5955632 w 7327232"/>
              <a:gd name="connsiteY3" fmla="*/ 5486400 h 5486400"/>
              <a:gd name="connsiteX4" fmla="*/ 1383632 w 7327232"/>
              <a:gd name="connsiteY4" fmla="*/ 5486400 h 5486400"/>
              <a:gd name="connsiteX0" fmla="*/ 12032 w 7327232"/>
              <a:gd name="connsiteY0" fmla="*/ 5498432 h 5498432"/>
              <a:gd name="connsiteX1" fmla="*/ 0 w 7327232"/>
              <a:gd name="connsiteY1" fmla="*/ 733926 h 5498432"/>
              <a:gd name="connsiteX2" fmla="*/ 7327232 w 7327232"/>
              <a:gd name="connsiteY2" fmla="*/ 0 h 5498432"/>
              <a:gd name="connsiteX3" fmla="*/ 5955632 w 7327232"/>
              <a:gd name="connsiteY3" fmla="*/ 5486400 h 5498432"/>
              <a:gd name="connsiteX4" fmla="*/ 12032 w 7327232"/>
              <a:gd name="connsiteY4" fmla="*/ 5498432 h 5498432"/>
              <a:gd name="connsiteX0" fmla="*/ 12032 w 5955632"/>
              <a:gd name="connsiteY0" fmla="*/ 4764506 h 4764506"/>
              <a:gd name="connsiteX1" fmla="*/ 0 w 5955632"/>
              <a:gd name="connsiteY1" fmla="*/ 0 h 4764506"/>
              <a:gd name="connsiteX2" fmla="*/ 3212432 w 5955632"/>
              <a:gd name="connsiteY2" fmla="*/ 1888958 h 4764506"/>
              <a:gd name="connsiteX3" fmla="*/ 5955632 w 5955632"/>
              <a:gd name="connsiteY3" fmla="*/ 4752474 h 4764506"/>
              <a:gd name="connsiteX4" fmla="*/ 12032 w 5955632"/>
              <a:gd name="connsiteY4" fmla="*/ 4764506 h 4764506"/>
              <a:gd name="connsiteX0" fmla="*/ 1158 w 5944758"/>
              <a:gd name="connsiteY0" fmla="*/ 4704348 h 4704348"/>
              <a:gd name="connsiteX1" fmla="*/ 1158 w 5944758"/>
              <a:gd name="connsiteY1" fmla="*/ 0 h 4704348"/>
              <a:gd name="connsiteX2" fmla="*/ 3201558 w 5944758"/>
              <a:gd name="connsiteY2" fmla="*/ 1828800 h 4704348"/>
              <a:gd name="connsiteX3" fmla="*/ 5944758 w 5944758"/>
              <a:gd name="connsiteY3" fmla="*/ 4692316 h 4704348"/>
              <a:gd name="connsiteX4" fmla="*/ 1158 w 5944758"/>
              <a:gd name="connsiteY4" fmla="*/ 4704348 h 4704348"/>
              <a:gd name="connsiteX0" fmla="*/ 1158 w 3201558"/>
              <a:gd name="connsiteY0" fmla="*/ 4704348 h 4728410"/>
              <a:gd name="connsiteX1" fmla="*/ 1158 w 3201558"/>
              <a:gd name="connsiteY1" fmla="*/ 0 h 4728410"/>
              <a:gd name="connsiteX2" fmla="*/ 3201558 w 3201558"/>
              <a:gd name="connsiteY2" fmla="*/ 1828800 h 4728410"/>
              <a:gd name="connsiteX3" fmla="*/ 1529169 w 3201558"/>
              <a:gd name="connsiteY3" fmla="*/ 4728410 h 4728410"/>
              <a:gd name="connsiteX4" fmla="*/ 1158 w 3201558"/>
              <a:gd name="connsiteY4" fmla="*/ 4704348 h 4728410"/>
              <a:gd name="connsiteX0" fmla="*/ 1158 w 3201558"/>
              <a:gd name="connsiteY0" fmla="*/ 4704348 h 4728410"/>
              <a:gd name="connsiteX1" fmla="*/ 1158 w 3201558"/>
              <a:gd name="connsiteY1" fmla="*/ 0 h 4728410"/>
              <a:gd name="connsiteX2" fmla="*/ 3201558 w 3201558"/>
              <a:gd name="connsiteY2" fmla="*/ 1852863 h 4728410"/>
              <a:gd name="connsiteX3" fmla="*/ 1529169 w 3201558"/>
              <a:gd name="connsiteY3" fmla="*/ 4728410 h 4728410"/>
              <a:gd name="connsiteX4" fmla="*/ 1158 w 3201558"/>
              <a:gd name="connsiteY4" fmla="*/ 4704348 h 4728410"/>
              <a:gd name="connsiteX0" fmla="*/ 12032 w 3212432"/>
              <a:gd name="connsiteY0" fmla="*/ 4740442 h 4764504"/>
              <a:gd name="connsiteX1" fmla="*/ 0 w 3212432"/>
              <a:gd name="connsiteY1" fmla="*/ 0 h 4764504"/>
              <a:gd name="connsiteX2" fmla="*/ 3212432 w 3212432"/>
              <a:gd name="connsiteY2" fmla="*/ 1888957 h 4764504"/>
              <a:gd name="connsiteX3" fmla="*/ 1540043 w 3212432"/>
              <a:gd name="connsiteY3" fmla="*/ 4764504 h 4764504"/>
              <a:gd name="connsiteX4" fmla="*/ 12032 w 3212432"/>
              <a:gd name="connsiteY4" fmla="*/ 4740442 h 4764504"/>
              <a:gd name="connsiteX0" fmla="*/ 311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3111 w 3203511"/>
              <a:gd name="connsiteY4" fmla="*/ 4700297 h 4724359"/>
              <a:gd name="connsiteX0" fmla="*/ 9461 w 3203511"/>
              <a:gd name="connsiteY0" fmla="*/ 4700297 h 4724359"/>
              <a:gd name="connsiteX1" fmla="*/ 0 w 3203511"/>
              <a:gd name="connsiteY1" fmla="*/ 0 h 4724359"/>
              <a:gd name="connsiteX2" fmla="*/ 3203511 w 3203511"/>
              <a:gd name="connsiteY2" fmla="*/ 1848812 h 4724359"/>
              <a:gd name="connsiteX3" fmla="*/ 1531122 w 3203511"/>
              <a:gd name="connsiteY3" fmla="*/ 4724359 h 4724359"/>
              <a:gd name="connsiteX4" fmla="*/ 9461 w 3203511"/>
              <a:gd name="connsiteY4" fmla="*/ 4700297 h 4724359"/>
              <a:gd name="connsiteX0" fmla="*/ 9461 w 3203511"/>
              <a:gd name="connsiteY0" fmla="*/ 4700297 h 4700297"/>
              <a:gd name="connsiteX1" fmla="*/ 0 w 3203511"/>
              <a:gd name="connsiteY1" fmla="*/ 0 h 4700297"/>
              <a:gd name="connsiteX2" fmla="*/ 3203511 w 3203511"/>
              <a:gd name="connsiteY2" fmla="*/ 1848812 h 4700297"/>
              <a:gd name="connsiteX3" fmla="*/ 1553982 w 3203511"/>
              <a:gd name="connsiteY3" fmla="*/ 4686259 h 4700297"/>
              <a:gd name="connsiteX4" fmla="*/ 9461 w 3203511"/>
              <a:gd name="connsiteY4" fmla="*/ 4700297 h 4700297"/>
              <a:gd name="connsiteX0" fmla="*/ 4381 w 3203511"/>
              <a:gd name="connsiteY0" fmla="*/ 4687597 h 4687597"/>
              <a:gd name="connsiteX1" fmla="*/ 0 w 3203511"/>
              <a:gd name="connsiteY1" fmla="*/ 0 h 4687597"/>
              <a:gd name="connsiteX2" fmla="*/ 3203511 w 3203511"/>
              <a:gd name="connsiteY2" fmla="*/ 1848812 h 4687597"/>
              <a:gd name="connsiteX3" fmla="*/ 1553982 w 3203511"/>
              <a:gd name="connsiteY3" fmla="*/ 4686259 h 4687597"/>
              <a:gd name="connsiteX4" fmla="*/ 4381 w 3203511"/>
              <a:gd name="connsiteY4" fmla="*/ 4687597 h 4687597"/>
              <a:gd name="connsiteX0" fmla="*/ 4381 w 12203820"/>
              <a:gd name="connsiteY0" fmla="*/ 4693711 h 4693711"/>
              <a:gd name="connsiteX1" fmla="*/ 0 w 12203820"/>
              <a:gd name="connsiteY1" fmla="*/ 6114 h 4693711"/>
              <a:gd name="connsiteX2" fmla="*/ 12203820 w 12203820"/>
              <a:gd name="connsiteY2" fmla="*/ 0 h 4693711"/>
              <a:gd name="connsiteX3" fmla="*/ 1553982 w 12203820"/>
              <a:gd name="connsiteY3" fmla="*/ 4692373 h 4693711"/>
              <a:gd name="connsiteX4" fmla="*/ 4381 w 12203820"/>
              <a:gd name="connsiteY4" fmla="*/ 4693711 h 4693711"/>
              <a:gd name="connsiteX0" fmla="*/ 4381 w 12213274"/>
              <a:gd name="connsiteY0" fmla="*/ 4693711 h 6860807"/>
              <a:gd name="connsiteX1" fmla="*/ 0 w 12213274"/>
              <a:gd name="connsiteY1" fmla="*/ 6114 h 6860807"/>
              <a:gd name="connsiteX2" fmla="*/ 12203820 w 12213274"/>
              <a:gd name="connsiteY2" fmla="*/ 0 h 6860807"/>
              <a:gd name="connsiteX3" fmla="*/ 12213274 w 12213274"/>
              <a:gd name="connsiteY3" fmla="*/ 6860807 h 6860807"/>
              <a:gd name="connsiteX4" fmla="*/ 4381 w 12213274"/>
              <a:gd name="connsiteY4" fmla="*/ 4693711 h 6860807"/>
              <a:gd name="connsiteX0" fmla="*/ 4381 w 12213274"/>
              <a:gd name="connsiteY0" fmla="*/ 4693711 h 7224963"/>
              <a:gd name="connsiteX1" fmla="*/ 0 w 12213274"/>
              <a:gd name="connsiteY1" fmla="*/ 6114 h 7224963"/>
              <a:gd name="connsiteX2" fmla="*/ 12203820 w 12213274"/>
              <a:gd name="connsiteY2" fmla="*/ 0 h 7224963"/>
              <a:gd name="connsiteX3" fmla="*/ 12213274 w 12213274"/>
              <a:gd name="connsiteY3" fmla="*/ 6860807 h 7224963"/>
              <a:gd name="connsiteX4" fmla="*/ 9444445 w 12213274"/>
              <a:gd name="connsiteY4" fmla="*/ 7203748 h 7224963"/>
              <a:gd name="connsiteX5" fmla="*/ 4381 w 12213274"/>
              <a:gd name="connsiteY5" fmla="*/ 4693711 h 7224963"/>
              <a:gd name="connsiteX0" fmla="*/ 4381 w 12213274"/>
              <a:gd name="connsiteY0" fmla="*/ 4693711 h 7207198"/>
              <a:gd name="connsiteX1" fmla="*/ 0 w 12213274"/>
              <a:gd name="connsiteY1" fmla="*/ 6114 h 7207198"/>
              <a:gd name="connsiteX2" fmla="*/ 12203820 w 12213274"/>
              <a:gd name="connsiteY2" fmla="*/ 0 h 7207198"/>
              <a:gd name="connsiteX3" fmla="*/ 12213274 w 12213274"/>
              <a:gd name="connsiteY3" fmla="*/ 6860807 h 7207198"/>
              <a:gd name="connsiteX4" fmla="*/ 9444445 w 12213274"/>
              <a:gd name="connsiteY4" fmla="*/ 7203748 h 7207198"/>
              <a:gd name="connsiteX5" fmla="*/ 4381 w 12213274"/>
              <a:gd name="connsiteY5" fmla="*/ 4693711 h 7207198"/>
              <a:gd name="connsiteX0" fmla="*/ 4381 w 12213274"/>
              <a:gd name="connsiteY0" fmla="*/ 4693711 h 6885393"/>
              <a:gd name="connsiteX1" fmla="*/ 0 w 12213274"/>
              <a:gd name="connsiteY1" fmla="*/ 6114 h 6885393"/>
              <a:gd name="connsiteX2" fmla="*/ 12203820 w 12213274"/>
              <a:gd name="connsiteY2" fmla="*/ 0 h 6885393"/>
              <a:gd name="connsiteX3" fmla="*/ 12213274 w 12213274"/>
              <a:gd name="connsiteY3" fmla="*/ 6860807 h 6885393"/>
              <a:gd name="connsiteX4" fmla="*/ 9679576 w 12213274"/>
              <a:gd name="connsiteY4" fmla="*/ 6877176 h 6885393"/>
              <a:gd name="connsiteX5" fmla="*/ 4381 w 12213274"/>
              <a:gd name="connsiteY5" fmla="*/ 4693711 h 6885393"/>
              <a:gd name="connsiteX0" fmla="*/ 4381 w 12213274"/>
              <a:gd name="connsiteY0" fmla="*/ 4693711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4693711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4381 w 12213274"/>
              <a:gd name="connsiteY5"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58399 w 12213274"/>
              <a:gd name="connsiteY5" fmla="*/ 5348824 h 6901759"/>
              <a:gd name="connsiteX6" fmla="*/ 4381 w 12213274"/>
              <a:gd name="connsiteY6" fmla="*/ 2642843 h 6901759"/>
              <a:gd name="connsiteX0" fmla="*/ 4381 w 12213274"/>
              <a:gd name="connsiteY0" fmla="*/ 2642843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42843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71462 w 12213274"/>
              <a:gd name="connsiteY5" fmla="*/ 5388012 h 6901759"/>
              <a:gd name="connsiteX6" fmla="*/ 4381 w 12213274"/>
              <a:gd name="connsiteY6" fmla="*/ 2668969 h 6901759"/>
              <a:gd name="connsiteX0" fmla="*/ 4381 w 12213274"/>
              <a:gd name="connsiteY0" fmla="*/ 2668969 h 6901759"/>
              <a:gd name="connsiteX1" fmla="*/ 0 w 12213274"/>
              <a:gd name="connsiteY1" fmla="*/ 6114 h 6901759"/>
              <a:gd name="connsiteX2" fmla="*/ 12203820 w 12213274"/>
              <a:gd name="connsiteY2" fmla="*/ 0 h 6901759"/>
              <a:gd name="connsiteX3" fmla="*/ 12213274 w 12213274"/>
              <a:gd name="connsiteY3" fmla="*/ 6860807 h 6901759"/>
              <a:gd name="connsiteX4" fmla="*/ 9679576 w 12213274"/>
              <a:gd name="connsiteY4" fmla="*/ 6877176 h 6901759"/>
              <a:gd name="connsiteX5" fmla="*/ 10084162 w 12213274"/>
              <a:gd name="connsiteY5" fmla="*/ 5375312 h 6901759"/>
              <a:gd name="connsiteX6" fmla="*/ 4381 w 12213274"/>
              <a:gd name="connsiteY6" fmla="*/ 2668969 h 6901759"/>
              <a:gd name="connsiteX0" fmla="*/ 4381 w 12213274"/>
              <a:gd name="connsiteY0" fmla="*/ 2668969 h 6884913"/>
              <a:gd name="connsiteX1" fmla="*/ 0 w 12213274"/>
              <a:gd name="connsiteY1" fmla="*/ 6114 h 6884913"/>
              <a:gd name="connsiteX2" fmla="*/ 12203820 w 12213274"/>
              <a:gd name="connsiteY2" fmla="*/ 0 h 6884913"/>
              <a:gd name="connsiteX3" fmla="*/ 12213274 w 12213274"/>
              <a:gd name="connsiteY3" fmla="*/ 6860807 h 6884913"/>
              <a:gd name="connsiteX4" fmla="*/ 9679576 w 12213274"/>
              <a:gd name="connsiteY4" fmla="*/ 6877176 h 6884913"/>
              <a:gd name="connsiteX5" fmla="*/ 10084162 w 12213274"/>
              <a:gd name="connsiteY5" fmla="*/ 5375312 h 6884913"/>
              <a:gd name="connsiteX6" fmla="*/ 4381 w 12213274"/>
              <a:gd name="connsiteY6" fmla="*/ 2668969 h 6884913"/>
              <a:gd name="connsiteX0" fmla="*/ 4381 w 12204467"/>
              <a:gd name="connsiteY0" fmla="*/ 2668969 h 6881968"/>
              <a:gd name="connsiteX1" fmla="*/ 0 w 12204467"/>
              <a:gd name="connsiteY1" fmla="*/ 6114 h 6881968"/>
              <a:gd name="connsiteX2" fmla="*/ 12203820 w 12204467"/>
              <a:gd name="connsiteY2" fmla="*/ 0 h 6881968"/>
              <a:gd name="connsiteX3" fmla="*/ 12200574 w 12204467"/>
              <a:gd name="connsiteY3" fmla="*/ 6848107 h 6881968"/>
              <a:gd name="connsiteX4" fmla="*/ 9679576 w 12204467"/>
              <a:gd name="connsiteY4" fmla="*/ 6877176 h 6881968"/>
              <a:gd name="connsiteX5" fmla="*/ 10084162 w 12204467"/>
              <a:gd name="connsiteY5" fmla="*/ 5375312 h 6881968"/>
              <a:gd name="connsiteX6" fmla="*/ 4381 w 12204467"/>
              <a:gd name="connsiteY6" fmla="*/ 2668969 h 6881968"/>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 name="connsiteX0" fmla="*/ 4381 w 12204467"/>
              <a:gd name="connsiteY0" fmla="*/ 2668969 h 6868301"/>
              <a:gd name="connsiteX1" fmla="*/ 0 w 12204467"/>
              <a:gd name="connsiteY1" fmla="*/ 6114 h 6868301"/>
              <a:gd name="connsiteX2" fmla="*/ 12203820 w 12204467"/>
              <a:gd name="connsiteY2" fmla="*/ 0 h 6868301"/>
              <a:gd name="connsiteX3" fmla="*/ 12200574 w 12204467"/>
              <a:gd name="connsiteY3" fmla="*/ 6848107 h 6868301"/>
              <a:gd name="connsiteX4" fmla="*/ 9679576 w 12204467"/>
              <a:gd name="connsiteY4" fmla="*/ 6858126 h 6868301"/>
              <a:gd name="connsiteX5" fmla="*/ 10084162 w 12204467"/>
              <a:gd name="connsiteY5" fmla="*/ 5375312 h 6868301"/>
              <a:gd name="connsiteX6" fmla="*/ 4381 w 12204467"/>
              <a:gd name="connsiteY6" fmla="*/ 2668969 h 686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4467" h="6868301">
                <a:moveTo>
                  <a:pt x="4381" y="2668969"/>
                </a:moveTo>
                <a:cubicBezTo>
                  <a:pt x="370" y="1080800"/>
                  <a:pt x="4011" y="1594283"/>
                  <a:pt x="0" y="6114"/>
                </a:cubicBezTo>
                <a:lnTo>
                  <a:pt x="12203820" y="0"/>
                </a:lnTo>
                <a:cubicBezTo>
                  <a:pt x="12206971" y="2286936"/>
                  <a:pt x="12197423" y="4561171"/>
                  <a:pt x="12200574" y="6848107"/>
                </a:cubicBezTo>
                <a:cubicBezTo>
                  <a:pt x="12200739" y="6875336"/>
                  <a:pt x="9679048" y="6871175"/>
                  <a:pt x="9679576" y="6858126"/>
                </a:cubicBezTo>
                <a:cubicBezTo>
                  <a:pt x="10086883" y="5381479"/>
                  <a:pt x="10092870" y="5370957"/>
                  <a:pt x="10084162" y="5375312"/>
                </a:cubicBezTo>
                <a:lnTo>
                  <a:pt x="4381" y="266896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5">
            <a:extLst>
              <a:ext uri="{FF2B5EF4-FFF2-40B4-BE49-F238E27FC236}">
                <a16:creationId xmlns:a16="http://schemas.microsoft.com/office/drawing/2014/main" id="{1374452C-DBBF-4359-803E-2F40B78AD97B}"/>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070900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UT19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D480-F122-4955-9B52-236025FBE0D0}"/>
              </a:ext>
            </a:extLst>
          </p:cNvPr>
          <p:cNvSpPr>
            <a:spLocks noGrp="1"/>
          </p:cNvSpPr>
          <p:nvPr>
            <p:ph type="title"/>
          </p:nvPr>
        </p:nvSpPr>
        <p:spPr>
          <a:xfrm>
            <a:off x="609600" y="365125"/>
            <a:ext cx="109728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5530FBA-AA3D-43AC-89B6-682CCF13B599}"/>
              </a:ext>
            </a:extLst>
          </p:cNvPr>
          <p:cNvSpPr>
            <a:spLocks noGrp="1"/>
          </p:cNvSpPr>
          <p:nvPr>
            <p:ph sz="half" idx="1"/>
          </p:nvPr>
        </p:nvSpPr>
        <p:spPr>
          <a:xfrm>
            <a:off x="6096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2B9E6-A1AE-4A2C-AE29-BAD7B3139C8C}"/>
              </a:ext>
            </a:extLst>
          </p:cNvPr>
          <p:cNvSpPr>
            <a:spLocks noGrp="1"/>
          </p:cNvSpPr>
          <p:nvPr>
            <p:ph sz="half" idx="2"/>
          </p:nvPr>
        </p:nvSpPr>
        <p:spPr>
          <a:xfrm>
            <a:off x="6172200" y="1825625"/>
            <a:ext cx="5410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DCA2C7C-6300-43A0-911F-AB2B01E4448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91931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41C7-5902-4D75-A40E-9BA38149C8FE}"/>
              </a:ext>
            </a:extLst>
          </p:cNvPr>
          <p:cNvSpPr>
            <a:spLocks noGrp="1"/>
          </p:cNvSpPr>
          <p:nvPr>
            <p:ph type="title"/>
          </p:nvPr>
        </p:nvSpPr>
        <p:spPr>
          <a:xfrm>
            <a:off x="609600" y="2103437"/>
            <a:ext cx="10972800" cy="1325563"/>
          </a:xfrm>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19E6582D-1D00-43AE-9DF6-EBDF057D092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5" name="Graphic 4">
            <a:extLst>
              <a:ext uri="{FF2B5EF4-FFF2-40B4-BE49-F238E27FC236}">
                <a16:creationId xmlns:a16="http://schemas.microsoft.com/office/drawing/2014/main" id="{3E8C5731-8583-43BD-A5E4-1F1635B031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2016488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T19_Cooper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685800"/>
            <a:ext cx="3734446" cy="54864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8977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T19_White_Logo on Big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B7FF3CF-7261-4C31-BA96-1D26E5283625}"/>
              </a:ext>
            </a:extLst>
          </p:cNvPr>
          <p:cNvSpPr>
            <a:spLocks noGrp="1"/>
          </p:cNvSpPr>
          <p:nvPr>
            <p:ph type="pic"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4179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19_Start_02">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6096000" y="763200"/>
            <a:ext cx="5486400" cy="238760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6095999" y="3243600"/>
            <a:ext cx="5486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6108914" y="6279424"/>
            <a:ext cx="2743200" cy="365125"/>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7727950" y="5029199"/>
            <a:ext cx="3854450" cy="365125"/>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7727950" y="5507669"/>
            <a:ext cx="3854449"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16" name="Picture Placeholder 15">
            <a:extLst>
              <a:ext uri="{FF2B5EF4-FFF2-40B4-BE49-F238E27FC236}">
                <a16:creationId xmlns:a16="http://schemas.microsoft.com/office/drawing/2014/main" id="{37BE9BE2-87D2-4607-9EF1-30AC02D90727}"/>
              </a:ext>
            </a:extLst>
          </p:cNvPr>
          <p:cNvSpPr>
            <a:spLocks noGrp="1"/>
          </p:cNvSpPr>
          <p:nvPr>
            <p:ph type="pic" sz="quarter" idx="13"/>
          </p:nvPr>
        </p:nvSpPr>
        <p:spPr>
          <a:xfrm>
            <a:off x="6096000" y="4806225"/>
            <a:ext cx="1371600" cy="1365975"/>
          </a:xfrm>
        </p:spPr>
        <p:txBody>
          <a:bodyPr/>
          <a:lstStyle>
            <a:lvl1pPr marL="0" indent="0">
              <a:buNone/>
              <a:defRPr sz="1600"/>
            </a:lvl1pPr>
          </a:lstStyle>
          <a:p>
            <a:endParaRPr lang="en-US" dirty="0"/>
          </a:p>
        </p:txBody>
      </p:sp>
      <p:sp>
        <p:nvSpPr>
          <p:cNvPr id="9" name="Slide Number Placeholder 5">
            <a:extLst>
              <a:ext uri="{FF2B5EF4-FFF2-40B4-BE49-F238E27FC236}">
                <a16:creationId xmlns:a16="http://schemas.microsoft.com/office/drawing/2014/main" id="{FB00FEA0-26F5-43E0-AE4F-2C013B1F67E8}"/>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42938127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UT19_White_Logo on Media">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921B0BF1-218E-4EF1-B1B4-D0D814841655}"/>
              </a:ext>
            </a:extLst>
          </p:cNvPr>
          <p:cNvSpPr>
            <a:spLocks noGrp="1"/>
          </p:cNvSpPr>
          <p:nvPr>
            <p:ph type="media" sz="quarter" idx="10"/>
          </p:nvPr>
        </p:nvSpPr>
        <p:spPr>
          <a:xfrm>
            <a:off x="0" y="0"/>
            <a:ext cx="12192000" cy="6858000"/>
          </a:xfrm>
        </p:spPr>
        <p:txBody>
          <a:bodyPr/>
          <a:lstStyle/>
          <a:p>
            <a:endParaRPr lang="en-US"/>
          </a:p>
        </p:txBody>
      </p:sp>
      <p:pic>
        <p:nvPicPr>
          <p:cNvPr id="7" name="Picture 6">
            <a:hlinkClick r:id="rId2" action="ppaction://hlinkfile"/>
            <a:extLst>
              <a:ext uri="{FF2B5EF4-FFF2-40B4-BE49-F238E27FC236}">
                <a16:creationId xmlns:a16="http://schemas.microsoft.com/office/drawing/2014/main" id="{C60B0648-14A5-499B-87DB-94B43D3F76E8}"/>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32000" y="360000"/>
            <a:ext cx="3238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B6A01F14-9E55-4FE2-9D20-7628D05FA07D}"/>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528118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T19_Thank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304154" y="1371600"/>
            <a:ext cx="3276000" cy="2743200"/>
          </a:xfrm>
        </p:spPr>
        <p:txBody>
          <a:bodyPr/>
          <a:lstStyle>
            <a:lvl1pPr marL="457200" indent="-457200">
              <a:buFont typeface="Arial" panose="020B0604020202020204" pitchFamily="34" charset="0"/>
              <a:buChar char="•"/>
              <a:defRPr>
                <a:solidFill>
                  <a:schemeClr val="tx1"/>
                </a:solidFill>
              </a:defRPr>
            </a:lvl1pPr>
            <a:lvl2pPr marL="800100" indent="-342900">
              <a:buFont typeface="Arial" panose="020B0604020202020204" pitchFamily="34" charset="0"/>
              <a:buChar char="•"/>
              <a:defRPr>
                <a:solidFill>
                  <a:schemeClr val="tx1"/>
                </a:solidFill>
              </a:defRPr>
            </a:lvl2pPr>
            <a:lvl3pPr marL="1257300" indent="-342900">
              <a:buFont typeface="Arial" panose="020B0604020202020204" pitchFamily="34" charset="0"/>
              <a:buChar char="•"/>
              <a:defRPr>
                <a:solidFill>
                  <a:schemeClr val="tx1"/>
                </a:solidFill>
              </a:defRPr>
            </a:lvl3pPr>
            <a:lvl4pPr marL="1657350" indent="-285750">
              <a:buFont typeface="Arial" panose="020B0604020202020204" pitchFamily="34" charset="0"/>
              <a:buChar char="•"/>
              <a:defRPr>
                <a:solidFill>
                  <a:schemeClr val="tx1"/>
                </a:solidFill>
              </a:defRPr>
            </a:lvl4pPr>
            <a:lvl5pPr marL="2114550" indent="-285750">
              <a:buFont typeface="Arial" panose="020B0604020202020204" pitchFamily="34" charset="0"/>
              <a:buChar cha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78212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T19_Thanks_Simp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3B155C1-9AF9-4F62-88B2-05094D42017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7F256633-C23F-472E-A91B-4D9A1DFA26B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0"/>
            <a:ext cx="3240000" cy="439760"/>
          </a:xfrm>
          <a:prstGeom prst="rect">
            <a:avLst/>
          </a:prstGeom>
        </p:spPr>
      </p:pic>
      <p:sp>
        <p:nvSpPr>
          <p:cNvPr id="5" name="Text Placeholder 9">
            <a:extLst>
              <a:ext uri="{FF2B5EF4-FFF2-40B4-BE49-F238E27FC236}">
                <a16:creationId xmlns:a16="http://schemas.microsoft.com/office/drawing/2014/main" id="{CE0EEA24-B3BC-43F7-8BEE-0C484B779FE4}"/>
              </a:ext>
            </a:extLst>
          </p:cNvPr>
          <p:cNvSpPr>
            <a:spLocks noGrp="1"/>
          </p:cNvSpPr>
          <p:nvPr>
            <p:ph type="body" sz="quarter" idx="10" hasCustomPrompt="1"/>
          </p:nvPr>
        </p:nvSpPr>
        <p:spPr>
          <a:xfrm>
            <a:off x="3352800" y="2766218"/>
            <a:ext cx="5486400" cy="2034382"/>
          </a:xfrm>
        </p:spPr>
        <p:txBody>
          <a:bodyPr/>
          <a:lstStyle>
            <a:lvl1pPr marL="0" indent="0" algn="ctr">
              <a:buNone/>
              <a:defRPr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1752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19_Start_03">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5145CDC8-4A79-4472-924B-DCC859171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
        <p:nvSpPr>
          <p:cNvPr id="11" name="Title 1">
            <a:extLst>
              <a:ext uri="{FF2B5EF4-FFF2-40B4-BE49-F238E27FC236}">
                <a16:creationId xmlns:a16="http://schemas.microsoft.com/office/drawing/2014/main" id="{A2C500CC-43BC-4E3D-AB37-ABA8E51DD83B}"/>
              </a:ext>
            </a:extLst>
          </p:cNvPr>
          <p:cNvSpPr>
            <a:spLocks noGrp="1"/>
          </p:cNvSpPr>
          <p:nvPr>
            <p:ph type="ctrTitle"/>
          </p:nvPr>
        </p:nvSpPr>
        <p:spPr>
          <a:xfrm>
            <a:off x="4724400" y="457200"/>
            <a:ext cx="6858000" cy="2693600"/>
          </a:xfrm>
        </p:spPr>
        <p:txBody>
          <a:bodyPr anchor="b"/>
          <a:lstStyle>
            <a:lvl1pPr algn="l">
              <a:defRPr sz="6000"/>
            </a:lvl1pPr>
          </a:lstStyle>
          <a:p>
            <a:r>
              <a:rPr lang="en-US" dirty="0"/>
              <a:t>Click to edit Master title style</a:t>
            </a:r>
          </a:p>
        </p:txBody>
      </p:sp>
      <p:sp>
        <p:nvSpPr>
          <p:cNvPr id="12" name="Subtitle 2">
            <a:extLst>
              <a:ext uri="{FF2B5EF4-FFF2-40B4-BE49-F238E27FC236}">
                <a16:creationId xmlns:a16="http://schemas.microsoft.com/office/drawing/2014/main" id="{87AD5E3E-F81E-4B39-B414-83E7012B365D}"/>
              </a:ext>
            </a:extLst>
          </p:cNvPr>
          <p:cNvSpPr>
            <a:spLocks noGrp="1"/>
          </p:cNvSpPr>
          <p:nvPr>
            <p:ph type="subTitle" idx="1"/>
          </p:nvPr>
        </p:nvSpPr>
        <p:spPr>
          <a:xfrm>
            <a:off x="4724399" y="3243600"/>
            <a:ext cx="6858000" cy="22428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Date Placeholder 3">
            <a:extLst>
              <a:ext uri="{FF2B5EF4-FFF2-40B4-BE49-F238E27FC236}">
                <a16:creationId xmlns:a16="http://schemas.microsoft.com/office/drawing/2014/main" id="{0A3874ED-D425-4FC7-9A25-B3D036F48BFC}"/>
              </a:ext>
            </a:extLst>
          </p:cNvPr>
          <p:cNvSpPr>
            <a:spLocks noGrp="1"/>
          </p:cNvSpPr>
          <p:nvPr>
            <p:ph type="dt" sz="half" idx="10"/>
          </p:nvPr>
        </p:nvSpPr>
        <p:spPr>
          <a:xfrm>
            <a:off x="4724399" y="6279424"/>
            <a:ext cx="4127715" cy="365125"/>
          </a:xfrm>
        </p:spPr>
        <p:txBody>
          <a:bodyPr/>
          <a:lstStyle>
            <a:lvl1pPr>
              <a:defRPr sz="1600">
                <a:solidFill>
                  <a:schemeClr val="accent1"/>
                </a:solidFill>
              </a:defRPr>
            </a:lvl1pPr>
          </a:lstStyle>
          <a:p>
            <a:pPr>
              <a:defRPr/>
            </a:pPr>
            <a:endParaRPr lang="en-US" dirty="0"/>
          </a:p>
        </p:txBody>
      </p:sp>
      <p:sp>
        <p:nvSpPr>
          <p:cNvPr id="17" name="Slide Number Placeholder 5">
            <a:extLst>
              <a:ext uri="{FF2B5EF4-FFF2-40B4-BE49-F238E27FC236}">
                <a16:creationId xmlns:a16="http://schemas.microsoft.com/office/drawing/2014/main" id="{111E844B-CEEB-4C36-BD37-A5FFB8F34FB7}"/>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229480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19_Start_04">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600" y="1338130"/>
            <a:ext cx="7543799" cy="1812670"/>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600" y="3243600"/>
            <a:ext cx="75438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Date Placeholder 3">
            <a:extLst>
              <a:ext uri="{FF2B5EF4-FFF2-40B4-BE49-F238E27FC236}">
                <a16:creationId xmlns:a16="http://schemas.microsoft.com/office/drawing/2014/main" id="{B4BA0464-189F-412C-B110-2A926862F978}"/>
              </a:ext>
            </a:extLst>
          </p:cNvPr>
          <p:cNvSpPr>
            <a:spLocks noGrp="1"/>
          </p:cNvSpPr>
          <p:nvPr>
            <p:ph type="dt" sz="half" idx="10"/>
          </p:nvPr>
        </p:nvSpPr>
        <p:spPr>
          <a:xfrm>
            <a:off x="4038597" y="6279425"/>
            <a:ext cx="2070318" cy="349976"/>
          </a:xfrm>
        </p:spPr>
        <p:txBody>
          <a:bodyPr/>
          <a:lstStyle>
            <a:lvl1pPr>
              <a:defRPr sz="1600">
                <a:solidFill>
                  <a:schemeClr val="accent1"/>
                </a:solidFill>
              </a:defRPr>
            </a:lvl1pPr>
          </a:lstStyle>
          <a:p>
            <a:pPr>
              <a:defRPr/>
            </a:pPr>
            <a:endParaRPr lang="en-US" dirty="0"/>
          </a:p>
        </p:txBody>
      </p:sp>
      <p:sp>
        <p:nvSpPr>
          <p:cNvPr id="13" name="Text Placeholder 12">
            <a:extLst>
              <a:ext uri="{FF2B5EF4-FFF2-40B4-BE49-F238E27FC236}">
                <a16:creationId xmlns:a16="http://schemas.microsoft.com/office/drawing/2014/main" id="{43F3314B-9362-4A27-934E-2CF2F3EEE076}"/>
              </a:ext>
            </a:extLst>
          </p:cNvPr>
          <p:cNvSpPr>
            <a:spLocks noGrp="1"/>
          </p:cNvSpPr>
          <p:nvPr>
            <p:ph type="body" sz="quarter" idx="11" hasCustomPrompt="1"/>
          </p:nvPr>
        </p:nvSpPr>
        <p:spPr>
          <a:xfrm>
            <a:off x="4038598" y="5029199"/>
            <a:ext cx="7543800" cy="371246"/>
          </a:xfrm>
        </p:spPr>
        <p:txBody>
          <a:bodyPr/>
          <a:lstStyle>
            <a:lvl1pPr marL="0" indent="0">
              <a:buFontTx/>
              <a:buNone/>
              <a:defRPr sz="2400" b="0">
                <a:latin typeface="+mj-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err="1"/>
              <a:t>Your</a:t>
            </a:r>
            <a:r>
              <a:rPr lang="et-EE" dirty="0"/>
              <a:t> </a:t>
            </a:r>
            <a:r>
              <a:rPr lang="et-EE" dirty="0" err="1"/>
              <a:t>Name</a:t>
            </a:r>
            <a:r>
              <a:rPr lang="et-EE" dirty="0"/>
              <a:t> </a:t>
            </a:r>
            <a:r>
              <a:rPr lang="et-EE" dirty="0" err="1"/>
              <a:t>here</a:t>
            </a:r>
            <a:endParaRPr lang="en-US" dirty="0"/>
          </a:p>
        </p:txBody>
      </p:sp>
      <p:sp>
        <p:nvSpPr>
          <p:cNvPr id="14" name="Text Placeholder 12">
            <a:extLst>
              <a:ext uri="{FF2B5EF4-FFF2-40B4-BE49-F238E27FC236}">
                <a16:creationId xmlns:a16="http://schemas.microsoft.com/office/drawing/2014/main" id="{CE299A46-8A25-4182-B9E3-BBD0007CABD3}"/>
              </a:ext>
            </a:extLst>
          </p:cNvPr>
          <p:cNvSpPr>
            <a:spLocks noGrp="1"/>
          </p:cNvSpPr>
          <p:nvPr>
            <p:ph type="body" sz="quarter" idx="12" hasCustomPrompt="1"/>
          </p:nvPr>
        </p:nvSpPr>
        <p:spPr>
          <a:xfrm>
            <a:off x="4038597" y="5507669"/>
            <a:ext cx="7543801" cy="664531"/>
          </a:xfrm>
        </p:spPr>
        <p:txBody>
          <a:bodyPr/>
          <a:lstStyle>
            <a:lvl1pPr marL="0" indent="0">
              <a:buFontTx/>
              <a:buNone/>
              <a:defRPr sz="1800" b="0" cap="all" baseline="0">
                <a:solidFill>
                  <a:srgbClr val="B1B3B3"/>
                </a:solidFill>
                <a:latin typeface="+mn-lt"/>
              </a:defRPr>
            </a:lvl1pPr>
            <a:lvl2pPr marL="457200" indent="0">
              <a:buFontTx/>
              <a:buNone/>
              <a:defRPr>
                <a:latin typeface="+mn-lt"/>
              </a:defRPr>
            </a:lvl2pPr>
            <a:lvl3pPr marL="914400" indent="0">
              <a:buFontTx/>
              <a:buNone/>
              <a:defRPr>
                <a:latin typeface="+mn-lt"/>
              </a:defRPr>
            </a:lvl3pPr>
            <a:lvl4pPr marL="1371600" indent="0">
              <a:buFontTx/>
              <a:buNone/>
              <a:defRPr>
                <a:latin typeface="+mn-lt"/>
              </a:defRPr>
            </a:lvl4pPr>
            <a:lvl5pPr marL="1828800" indent="0">
              <a:buFontTx/>
              <a:buNone/>
              <a:defRPr>
                <a:latin typeface="+mn-lt"/>
              </a:defRPr>
            </a:lvl5pPr>
          </a:lstStyle>
          <a:p>
            <a:pPr lvl="0"/>
            <a:r>
              <a:rPr lang="et-EE" dirty="0"/>
              <a:t>YOUR </a:t>
            </a:r>
            <a:r>
              <a:rPr lang="et-EE" dirty="0" err="1"/>
              <a:t>profession</a:t>
            </a:r>
            <a:endParaRPr lang="en-US" dirty="0"/>
          </a:p>
        </p:txBody>
      </p:sp>
      <p:sp>
        <p:nvSpPr>
          <p:cNvPr id="9" name="Picture Placeholder 15">
            <a:extLst>
              <a:ext uri="{FF2B5EF4-FFF2-40B4-BE49-F238E27FC236}">
                <a16:creationId xmlns:a16="http://schemas.microsoft.com/office/drawing/2014/main" id="{58E1C34A-6EC6-4BCF-BEAC-BE1AAFCC3023}"/>
              </a:ext>
            </a:extLst>
          </p:cNvPr>
          <p:cNvSpPr>
            <a:spLocks noGrp="1"/>
          </p:cNvSpPr>
          <p:nvPr>
            <p:ph type="pic" sz="quarter" idx="13"/>
          </p:nvPr>
        </p:nvSpPr>
        <p:spPr>
          <a:xfrm>
            <a:off x="2438400" y="4806225"/>
            <a:ext cx="1371600" cy="1365975"/>
          </a:xfrm>
        </p:spPr>
        <p:txBody>
          <a:bodyPr/>
          <a:lstStyle>
            <a:lvl1pPr marL="0" indent="0">
              <a:buNone/>
              <a:defRPr sz="1600"/>
            </a:lvl1pPr>
          </a:lstStyle>
          <a:p>
            <a:endParaRPr lang="en-US" dirty="0"/>
          </a:p>
        </p:txBody>
      </p:sp>
      <p:sp>
        <p:nvSpPr>
          <p:cNvPr id="10" name="Slide Number Placeholder 5">
            <a:extLst>
              <a:ext uri="{FF2B5EF4-FFF2-40B4-BE49-F238E27FC236}">
                <a16:creationId xmlns:a16="http://schemas.microsoft.com/office/drawing/2014/main" id="{9B2E460E-E06F-4758-B53F-7F3D23D193E2}"/>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11" name="Graphic 10">
            <a:extLst>
              <a:ext uri="{FF2B5EF4-FFF2-40B4-BE49-F238E27FC236}">
                <a16:creationId xmlns:a16="http://schemas.microsoft.com/office/drawing/2014/main" id="{8D99B437-8886-493D-816D-595C5C24539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2000" y="360001"/>
            <a:ext cx="3240000" cy="439760"/>
          </a:xfrm>
          <a:prstGeom prst="rect">
            <a:avLst/>
          </a:prstGeom>
        </p:spPr>
      </p:pic>
    </p:spTree>
    <p:extLst>
      <p:ext uri="{BB962C8B-B14F-4D97-AF65-F5344CB8AC3E}">
        <p14:creationId xmlns:p14="http://schemas.microsoft.com/office/powerpoint/2010/main" val="131415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UT19_Section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8599" y="847725"/>
            <a:ext cx="7543801" cy="2870199"/>
          </a:xfr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8599" y="3810000"/>
            <a:ext cx="7543802" cy="2362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Slide Number Placeholder 5">
            <a:extLst>
              <a:ext uri="{FF2B5EF4-FFF2-40B4-BE49-F238E27FC236}">
                <a16:creationId xmlns:a16="http://schemas.microsoft.com/office/drawing/2014/main" id="{3AA916E9-F087-4FBE-94E2-5BBEA79EEA73}"/>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6" name="Graphic 5">
            <a:extLst>
              <a:ext uri="{FF2B5EF4-FFF2-40B4-BE49-F238E27FC236}">
                <a16:creationId xmlns:a16="http://schemas.microsoft.com/office/drawing/2014/main" id="{9A08E4F0-8FD4-431E-B5E0-F7173E3460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spTree>
    <p:extLst>
      <p:ext uri="{BB962C8B-B14F-4D97-AF65-F5344CB8AC3E}">
        <p14:creationId xmlns:p14="http://schemas.microsoft.com/office/powerpoint/2010/main" val="11110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UT19_Sectionhead Blu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AE11-918C-4339-935F-EAD4D46F19B4}"/>
              </a:ext>
            </a:extLst>
          </p:cNvPr>
          <p:cNvSpPr>
            <a:spLocks noGrp="1"/>
          </p:cNvSpPr>
          <p:nvPr>
            <p:ph type="ctrTitle"/>
          </p:nvPr>
        </p:nvSpPr>
        <p:spPr>
          <a:xfrm>
            <a:off x="4039200" y="847725"/>
            <a:ext cx="7479901" cy="2870199"/>
          </a:xfrm>
        </p:spPr>
        <p:txBody>
          <a:bodyPr anchor="b"/>
          <a:lstStyle>
            <a:lvl1pPr algn="l">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CC841A59-81A3-402A-97AC-2DE732209968}"/>
              </a:ext>
            </a:extLst>
          </p:cNvPr>
          <p:cNvSpPr>
            <a:spLocks noGrp="1"/>
          </p:cNvSpPr>
          <p:nvPr>
            <p:ph type="subTitle" idx="1"/>
          </p:nvPr>
        </p:nvSpPr>
        <p:spPr>
          <a:xfrm>
            <a:off x="4039200" y="3810000"/>
            <a:ext cx="7479902" cy="2362200"/>
          </a:xfrm>
        </p:spPr>
        <p:txBody>
          <a:bodyPr/>
          <a:lstStyle>
            <a:lvl1pPr marL="0" indent="0" algn="l">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6DEA9CA-D5C2-41E8-AC9B-30436F4418B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pic>
        <p:nvPicPr>
          <p:cNvPr id="7" name="Graphic 6">
            <a:extLst>
              <a:ext uri="{FF2B5EF4-FFF2-40B4-BE49-F238E27FC236}">
                <a16:creationId xmlns:a16="http://schemas.microsoft.com/office/drawing/2014/main" id="{652B689A-9D75-4C3A-B151-1732DBF8A4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000" y="360000"/>
            <a:ext cx="3240000" cy="439760"/>
          </a:xfrm>
          <a:prstGeom prst="rect">
            <a:avLst/>
          </a:prstGeom>
        </p:spPr>
      </p:pic>
      <p:pic>
        <p:nvPicPr>
          <p:cNvPr id="5" name="Picture 4">
            <a:extLst>
              <a:ext uri="{FF2B5EF4-FFF2-40B4-BE49-F238E27FC236}">
                <a16:creationId xmlns:a16="http://schemas.microsoft.com/office/drawing/2014/main" id="{DD7580D0-7F73-4FC7-B0B1-6F83E479C5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5639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T19_Imag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4038600" y="365125"/>
            <a:ext cx="7543800" cy="1325563"/>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4038600" y="1828800"/>
            <a:ext cx="7543800" cy="43434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F9D15BD-9655-41C0-BC62-AA861D9BDDF8}"/>
              </a:ext>
            </a:extLst>
          </p:cNvPr>
          <p:cNvSpPr>
            <a:spLocks noGrp="1"/>
          </p:cNvSpPr>
          <p:nvPr>
            <p:ph type="pic" sz="quarter" idx="11"/>
          </p:nvPr>
        </p:nvSpPr>
        <p:spPr>
          <a:xfrm>
            <a:off x="0" y="0"/>
            <a:ext cx="3810000" cy="6858000"/>
          </a:xfrm>
        </p:spPr>
        <p:txBody>
          <a:bodyPr/>
          <a:lstStyle>
            <a:lvl1pPr marL="0" indent="0">
              <a:buNone/>
              <a:defRPr/>
            </a:lvl1pPr>
          </a:lstStyle>
          <a:p>
            <a:endParaRPr lang="en-US" dirty="0"/>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885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T1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17C-B12D-46C7-B6BB-0C34E7D65CC1}"/>
              </a:ext>
            </a:extLst>
          </p:cNvPr>
          <p:cNvSpPr>
            <a:spLocks noGrp="1"/>
          </p:cNvSpPr>
          <p:nvPr>
            <p:ph type="title"/>
          </p:nvPr>
        </p:nvSpPr>
        <p:spPr>
          <a:xfrm>
            <a:off x="609600" y="381000"/>
            <a:ext cx="10972800" cy="685800"/>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2B98602C-5CF7-45C3-AE90-59D07E66BF8F}"/>
              </a:ext>
            </a:extLst>
          </p:cNvPr>
          <p:cNvSpPr>
            <a:spLocks noGrp="1"/>
          </p:cNvSpPr>
          <p:nvPr>
            <p:ph type="body" sz="quarter" idx="10"/>
          </p:nvPr>
        </p:nvSpPr>
        <p:spPr>
          <a:xfrm>
            <a:off x="609600" y="1219200"/>
            <a:ext cx="10972800" cy="4953000"/>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607F442F-6A44-4B33-8CF9-CAAB41F3F40E}"/>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37799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T19_Title and Content_Blue">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EE96BF-B884-414B-8D90-BCBCCEB29F95}"/>
              </a:ext>
            </a:extLst>
          </p:cNvPr>
          <p:cNvSpPr>
            <a:spLocks noGrp="1"/>
          </p:cNvSpPr>
          <p:nvPr>
            <p:ph type="title"/>
          </p:nvPr>
        </p:nvSpPr>
        <p:spPr>
          <a:xfrm>
            <a:off x="609600" y="381000"/>
            <a:ext cx="10972800" cy="685800"/>
          </a:xfrm>
        </p:spPr>
        <p:txBody>
          <a:bodyPr/>
          <a:lstStyle>
            <a:lvl1pPr>
              <a:defRPr>
                <a:solidFill>
                  <a:schemeClr val="bg1"/>
                </a:solidFill>
              </a:defRPr>
            </a:lvl1pPr>
          </a:lstStyle>
          <a:p>
            <a:r>
              <a:rPr lang="en-US" dirty="0"/>
              <a:t>Click to edit Master title style</a:t>
            </a:r>
          </a:p>
        </p:txBody>
      </p:sp>
      <p:sp>
        <p:nvSpPr>
          <p:cNvPr id="7" name="Text Placeholder 9">
            <a:extLst>
              <a:ext uri="{FF2B5EF4-FFF2-40B4-BE49-F238E27FC236}">
                <a16:creationId xmlns:a16="http://schemas.microsoft.com/office/drawing/2014/main" id="{40A666D5-2455-4C9C-A088-2915FA4160AB}"/>
              </a:ext>
            </a:extLst>
          </p:cNvPr>
          <p:cNvSpPr>
            <a:spLocks noGrp="1"/>
          </p:cNvSpPr>
          <p:nvPr>
            <p:ph type="body" sz="quarter" idx="10"/>
          </p:nvPr>
        </p:nvSpPr>
        <p:spPr>
          <a:xfrm>
            <a:off x="609600" y="1219200"/>
            <a:ext cx="10972800" cy="4953000"/>
          </a:xfrm>
        </p:spPr>
        <p:txBody>
          <a:bodyPr/>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E26696AE-CD0B-4693-ABFF-D6DFD14FDDFC}"/>
              </a:ext>
            </a:extLst>
          </p:cNvPr>
          <p:cNvSpPr>
            <a:spLocks noGrp="1"/>
          </p:cNvSpPr>
          <p:nvPr>
            <p:ph type="sldNum" sz="quarter" idx="4"/>
          </p:nvPr>
        </p:nvSpPr>
        <p:spPr>
          <a:xfrm>
            <a:off x="10210800" y="6279423"/>
            <a:ext cx="1371600" cy="365125"/>
          </a:xfrm>
          <a:prstGeom prst="rect">
            <a:avLst/>
          </a:prstGeom>
          <a:noFill/>
        </p:spPr>
        <p:txBody>
          <a:bodyPr vert="horz" lIns="91440" tIns="45720" rIns="91440" bIns="45720" rtlCol="0" anchor="ctr"/>
          <a:lstStyle>
            <a:lvl1pPr algn="r" eaLnBrk="1" fontAlgn="auto" hangingPunct="1">
              <a:spcBef>
                <a:spcPts val="0"/>
              </a:spcBef>
              <a:spcAft>
                <a:spcPts val="0"/>
              </a:spcAft>
              <a:defRPr lang="en-US" sz="1600" smtClean="0">
                <a:solidFill>
                  <a:srgbClr val="B1B3B3"/>
                </a:solidFill>
              </a:defRPr>
            </a:lvl1pPr>
          </a:lstStyle>
          <a:p>
            <a:pPr>
              <a:defRPr/>
            </a:pPr>
            <a:fld id="{DADBB38E-37F0-4099-9E14-30415241E9AC}" type="slidenum">
              <a:rPr lang="en-US" smtClean="0"/>
              <a:pPr>
                <a:defRPr/>
              </a:pPr>
              <a:t>‹#›</a:t>
            </a:fld>
            <a:endParaRPr lang="en-US" dirty="0"/>
          </a:p>
        </p:txBody>
      </p:sp>
    </p:spTree>
    <p:extLst>
      <p:ext uri="{BB962C8B-B14F-4D97-AF65-F5344CB8AC3E}">
        <p14:creationId xmlns:p14="http://schemas.microsoft.com/office/powerpoint/2010/main" val="126533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8A841E-D890-4E99-9E1F-0DB70974BE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639F06-EA6C-4DE7-9585-BB74C1D86EC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74CBB18-A9BE-4E26-AEF0-685B460BE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BADC2685-CBD5-44D1-8549-850B27C75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29th IEEE International Conference on Software Analysis, Evolution and Reengineering</a:t>
            </a:r>
          </a:p>
        </p:txBody>
      </p:sp>
      <p:sp>
        <p:nvSpPr>
          <p:cNvPr id="6" name="Slide Number Placeholder 5">
            <a:extLst>
              <a:ext uri="{FF2B5EF4-FFF2-40B4-BE49-F238E27FC236}">
                <a16:creationId xmlns:a16="http://schemas.microsoft.com/office/drawing/2014/main" id="{2E3CEBC4-24A6-4347-B47E-79B2708B9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DADBB38E-37F0-4099-9E14-30415241E9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26" r:id="rId2"/>
    <p:sldLayoutId id="2147483727" r:id="rId3"/>
    <p:sldLayoutId id="2147483713" r:id="rId4"/>
    <p:sldLayoutId id="2147483712" r:id="rId5"/>
    <p:sldLayoutId id="2147483714" r:id="rId6"/>
    <p:sldLayoutId id="2147483703" r:id="rId7"/>
    <p:sldLayoutId id="2147483724" r:id="rId8"/>
    <p:sldLayoutId id="2147483728" r:id="rId9"/>
    <p:sldLayoutId id="2147483716" r:id="rId10"/>
    <p:sldLayoutId id="2147483719" r:id="rId11"/>
    <p:sldLayoutId id="2147483720" r:id="rId12"/>
    <p:sldLayoutId id="2147483723" r:id="rId13"/>
    <p:sldLayoutId id="2147483715" r:id="rId14"/>
    <p:sldLayoutId id="2147483704" r:id="rId15"/>
    <p:sldLayoutId id="2147483705" r:id="rId16"/>
    <p:sldLayoutId id="2147483707" r:id="rId17"/>
    <p:sldLayoutId id="2147483722" r:id="rId18"/>
    <p:sldLayoutId id="2147483717" r:id="rId19"/>
    <p:sldLayoutId id="2147483725" r:id="rId20"/>
    <p:sldLayoutId id="2147483721" r:id="rId21"/>
    <p:sldLayoutId id="2147483729" r:id="rId22"/>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6762BD-F49C-4CED-9CF2-2C9F9C358CD9}"/>
              </a:ext>
            </a:extLst>
          </p:cNvPr>
          <p:cNvSpPr>
            <a:spLocks noGrp="1"/>
          </p:cNvSpPr>
          <p:nvPr>
            <p:ph type="ctrTitle"/>
          </p:nvPr>
        </p:nvSpPr>
        <p:spPr>
          <a:xfrm>
            <a:off x="1265321" y="1680610"/>
            <a:ext cx="9829800" cy="1858044"/>
          </a:xfrm>
        </p:spPr>
        <p:txBody>
          <a:bodyPr/>
          <a:lstStyle/>
          <a:p>
            <a:pPr algn="ctr">
              <a:lnSpc>
                <a:spcPct val="100000"/>
              </a:lnSpc>
            </a:pPr>
            <a:r>
              <a:rPr lang="en-US" sz="3600" b="1" dirty="0">
                <a:latin typeface="Segoe UI" panose="020B0502040204020203" pitchFamily="34" charset="0"/>
                <a:cs typeface="Segoe UI" panose="020B0502040204020203" pitchFamily="34" charset="0"/>
              </a:rPr>
              <a:t>Passive Testing</a:t>
            </a:r>
            <a:br>
              <a:rPr lang="en-US" sz="3600" b="1" dirty="0">
                <a:latin typeface="Segoe UI" panose="020B0502040204020203" pitchFamily="34" charset="0"/>
                <a:cs typeface="Segoe UI" panose="020B0502040204020203" pitchFamily="34" charset="0"/>
              </a:rPr>
            </a:br>
            <a:r>
              <a:rPr lang="en-US" sz="3600" b="1" dirty="0">
                <a:latin typeface="Segoe UI" panose="020B0502040204020203" pitchFamily="34" charset="0"/>
                <a:cs typeface="Segoe UI" panose="020B0502040204020203" pitchFamily="34" charset="0"/>
              </a:rPr>
              <a:t>Using Fuzzing + Metamorphic Testing</a:t>
            </a:r>
          </a:p>
        </p:txBody>
      </p:sp>
      <p:sp>
        <p:nvSpPr>
          <p:cNvPr id="8" name="Subtitle 7">
            <a:extLst>
              <a:ext uri="{FF2B5EF4-FFF2-40B4-BE49-F238E27FC236}">
                <a16:creationId xmlns:a16="http://schemas.microsoft.com/office/drawing/2014/main" id="{D6AF2743-405F-483C-ABC5-96C282902442}"/>
              </a:ext>
            </a:extLst>
          </p:cNvPr>
          <p:cNvSpPr>
            <a:spLocks noGrp="1"/>
          </p:cNvSpPr>
          <p:nvPr>
            <p:ph type="subTitle" idx="1"/>
          </p:nvPr>
        </p:nvSpPr>
        <p:spPr>
          <a:xfrm>
            <a:off x="1646321" y="3732025"/>
            <a:ext cx="9067800" cy="1371600"/>
          </a:xfrm>
        </p:spPr>
        <p:txBody>
          <a:bodyPr anchor="ctr"/>
          <a:lstStyle/>
          <a:p>
            <a:pPr algn="ctr"/>
            <a:r>
              <a:rPr lang="en-US" sz="2000" u="sng" dirty="0">
                <a:latin typeface="Segoe UI" panose="020B0502040204020203" pitchFamily="34" charset="0"/>
                <a:ea typeface="+mj-ea"/>
                <a:cs typeface="Segoe UI" panose="020B0502040204020203" pitchFamily="34" charset="0"/>
              </a:rPr>
              <a:t>Alejandra Duque-Torres</a:t>
            </a:r>
            <a:endParaRPr lang="en-US" sz="1800" dirty="0">
              <a:latin typeface="Segoe UI" panose="020B0502040204020203" pitchFamily="34" charset="0"/>
              <a:ea typeface="+mj-ea"/>
              <a:cs typeface="Segoe UI" panose="020B0502040204020203"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5" name="Slide Number Placeholder 4"/>
          <p:cNvSpPr>
            <a:spLocks noGrp="1"/>
          </p:cNvSpPr>
          <p:nvPr>
            <p:ph type="sldNum" sz="quarter" idx="4"/>
          </p:nvPr>
        </p:nvSpPr>
        <p:spPr/>
        <p:txBody>
          <a:bodyPr/>
          <a:lstStyle/>
          <a:p>
            <a:pPr>
              <a:defRPr/>
            </a:pPr>
            <a:fld id="{DADBB38E-37F0-4099-9E14-30415241E9AC}" type="slidenum">
              <a:rPr lang="en-US" smtClean="0"/>
              <a:pPr>
                <a:defRPr/>
              </a:pPr>
              <a:t>1</a:t>
            </a:fld>
            <a:endParaRPr lang="en-US" dirty="0"/>
          </a:p>
        </p:txBody>
      </p:sp>
    </p:spTree>
    <p:extLst>
      <p:ext uri="{BB962C8B-B14F-4D97-AF65-F5344CB8AC3E}">
        <p14:creationId xmlns:p14="http://schemas.microsoft.com/office/powerpoint/2010/main" val="787863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29">
            <a:extLst>
              <a:ext uri="{FF2B5EF4-FFF2-40B4-BE49-F238E27FC236}">
                <a16:creationId xmlns:a16="http://schemas.microsoft.com/office/drawing/2014/main" id="{5E263023-C8A4-A23D-3329-4402C265A9DA}"/>
              </a:ext>
            </a:extLst>
          </p:cNvPr>
          <p:cNvSpPr txBox="1"/>
          <p:nvPr/>
        </p:nvSpPr>
        <p:spPr>
          <a:xfrm>
            <a:off x="545336" y="914400"/>
            <a:ext cx="4114800"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Input_a</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10</a:t>
            </a:fld>
            <a:endParaRPr lang="en-US" dirty="0"/>
          </a:p>
        </p:txBody>
      </p:sp>
      <p:graphicFrame>
        <p:nvGraphicFramePr>
          <p:cNvPr id="7" name="Table 6">
            <a:extLst>
              <a:ext uri="{FF2B5EF4-FFF2-40B4-BE49-F238E27FC236}">
                <a16:creationId xmlns:a16="http://schemas.microsoft.com/office/drawing/2014/main" id="{F4FC4553-5842-EE99-2A88-DEC5E888F10D}"/>
              </a:ext>
            </a:extLst>
          </p:cNvPr>
          <p:cNvGraphicFramePr>
            <a:graphicFrameLocks noGrp="1"/>
          </p:cNvGraphicFramePr>
          <p:nvPr>
            <p:extLst>
              <p:ext uri="{D42A27DB-BD31-4B8C-83A1-F6EECF244321}">
                <p14:modId xmlns:p14="http://schemas.microsoft.com/office/powerpoint/2010/main" val="1643111469"/>
              </p:ext>
            </p:extLst>
          </p:nvPr>
        </p:nvGraphicFramePr>
        <p:xfrm>
          <a:off x="697736"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9</a:t>
                      </a:r>
                    </a:p>
                  </a:txBody>
                  <a:tcPr anchor="ctr"/>
                </a:tc>
                <a:tc>
                  <a:txBody>
                    <a:bodyPr/>
                    <a:lstStyle/>
                    <a:p>
                      <a:pPr algn="ctr"/>
                      <a:r>
                        <a:rPr lang="en-US" sz="1400" dirty="0"/>
                        <a:t>‘5’</a:t>
                      </a:r>
                    </a:p>
                  </a:txBody>
                  <a:tcPr anchor="ctr"/>
                </a:tc>
                <a:tc>
                  <a:txBody>
                    <a:bodyPr/>
                    <a:lstStyle/>
                    <a:p>
                      <a:pPr algn="ctr"/>
                      <a:r>
                        <a:rPr lang="en-US" sz="1400" dirty="0"/>
                        <a:t>12</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12</a:t>
                      </a:r>
                    </a:p>
                  </a:txBody>
                  <a:tcPr anchor="ctr"/>
                </a:tc>
                <a:tc>
                  <a:txBody>
                    <a:bodyPr/>
                    <a:lstStyle/>
                    <a:p>
                      <a:pPr algn="ctr"/>
                      <a:r>
                        <a:rPr lang="en-US" sz="1400" dirty="0"/>
                        <a:t>‘6’</a:t>
                      </a:r>
                    </a:p>
                  </a:txBody>
                  <a:tcPr anchor="ctr"/>
                </a:tc>
                <a:tc>
                  <a:txBody>
                    <a:bodyPr/>
                    <a:lstStyle/>
                    <a:p>
                      <a:pPr algn="ctr"/>
                      <a:r>
                        <a:rPr lang="en-US" sz="1400" dirty="0"/>
                        <a:t>11</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14</a:t>
                      </a:r>
                    </a:p>
                  </a:txBody>
                  <a:tcPr anchor="ctr"/>
                </a:tc>
                <a:tc>
                  <a:txBody>
                    <a:bodyPr/>
                    <a:lstStyle/>
                    <a:p>
                      <a:pPr algn="ctr"/>
                      <a:r>
                        <a:rPr lang="en-US" sz="1400" dirty="0"/>
                        <a:t>‘7’</a:t>
                      </a:r>
                    </a:p>
                  </a:txBody>
                  <a:tcPr anchor="ctr"/>
                </a:tc>
                <a:tc>
                  <a:txBody>
                    <a:bodyPr/>
                    <a:lstStyle/>
                    <a:p>
                      <a:pPr algn="ctr"/>
                      <a:r>
                        <a:rPr lang="en-US" sz="1400" dirty="0"/>
                        <a:t>8</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9</a:t>
                      </a:r>
                    </a:p>
                  </a:txBody>
                  <a:tcPr anchor="ctr"/>
                </a:tc>
                <a:tc>
                  <a:txBody>
                    <a:bodyPr/>
                    <a:lstStyle/>
                    <a:p>
                      <a:pPr algn="ctr"/>
                      <a:r>
                        <a:rPr lang="en-US" sz="1400" dirty="0"/>
                        <a:t>‘8’</a:t>
                      </a:r>
                    </a:p>
                  </a:txBody>
                  <a:tcPr anchor="ctr"/>
                </a:tc>
                <a:tc>
                  <a:txBody>
                    <a:bodyPr/>
                    <a:lstStyle/>
                    <a:p>
                      <a:pPr algn="ctr"/>
                      <a:r>
                        <a:rPr lang="en-US" sz="1400" dirty="0"/>
                        <a:t>4</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10</a:t>
                      </a:r>
                    </a:p>
                  </a:txBody>
                  <a:tcPr anchor="ctr"/>
                </a:tc>
                <a:extLst>
                  <a:ext uri="{0D108BD9-81ED-4DB2-BD59-A6C34878D82A}">
                    <a16:rowId xmlns:a16="http://schemas.microsoft.com/office/drawing/2014/main" val="2578652453"/>
                  </a:ext>
                </a:extLst>
              </a:tr>
            </a:tbl>
          </a:graphicData>
        </a:graphic>
      </p:graphicFrame>
      <p:sp>
        <p:nvSpPr>
          <p:cNvPr id="2" name="TextBox 1">
            <a:extLst>
              <a:ext uri="{FF2B5EF4-FFF2-40B4-BE49-F238E27FC236}">
                <a16:creationId xmlns:a16="http://schemas.microsoft.com/office/drawing/2014/main" id="{D8ECED21-E2CE-5535-1538-A76B90ABEE69}"/>
              </a:ext>
            </a:extLst>
          </p:cNvPr>
          <p:cNvSpPr txBox="1"/>
          <p:nvPr/>
        </p:nvSpPr>
        <p:spPr>
          <a:xfrm>
            <a:off x="5557194" y="960102"/>
            <a:ext cx="3891605" cy="369332"/>
          </a:xfrm>
          <a:prstGeom prst="rect">
            <a:avLst/>
          </a:prstGeom>
          <a:noFill/>
        </p:spPr>
        <p:txBody>
          <a:bodyPr wrap="square">
            <a:spAutoFit/>
          </a:bodyPr>
          <a:lstStyle/>
          <a:p>
            <a:r>
              <a:rPr lang="en-US" b="1" dirty="0" err="1">
                <a:latin typeface="Segoe UI" panose="020B0502040204020203" pitchFamily="34" charset="0"/>
                <a:cs typeface="Segoe UI" panose="020B0502040204020203" pitchFamily="34" charset="0"/>
              </a:rPr>
              <a:t>Input_b</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100 elements of {0,1,…,9} </a:t>
            </a:r>
            <a:endParaRPr lang="en-US" dirty="0"/>
          </a:p>
        </p:txBody>
      </p:sp>
      <p:graphicFrame>
        <p:nvGraphicFramePr>
          <p:cNvPr id="4" name="Table 3">
            <a:extLst>
              <a:ext uri="{FF2B5EF4-FFF2-40B4-BE49-F238E27FC236}">
                <a16:creationId xmlns:a16="http://schemas.microsoft.com/office/drawing/2014/main" id="{E360CCE0-E0C5-2D30-0BFD-C3A3BA360855}"/>
              </a:ext>
            </a:extLst>
          </p:cNvPr>
          <p:cNvGraphicFramePr>
            <a:graphicFrameLocks noGrp="1"/>
          </p:cNvGraphicFramePr>
          <p:nvPr>
            <p:extLst>
              <p:ext uri="{D42A27DB-BD31-4B8C-83A1-F6EECF244321}">
                <p14:modId xmlns:p14="http://schemas.microsoft.com/office/powerpoint/2010/main" val="1596204820"/>
              </p:ext>
            </p:extLst>
          </p:nvPr>
        </p:nvGraphicFramePr>
        <p:xfrm>
          <a:off x="5709595" y="1371508"/>
          <a:ext cx="3645664" cy="2225040"/>
        </p:xfrm>
        <a:graphic>
          <a:graphicData uri="http://schemas.openxmlformats.org/drawingml/2006/table">
            <a:tbl>
              <a:tblPr firstRow="1" bandRow="1">
                <a:tableStyleId>{073A0DAA-6AF3-43AB-8588-CEC1D06C72B9}</a:tableStyleId>
              </a:tblPr>
              <a:tblGrid>
                <a:gridCol w="695389">
                  <a:extLst>
                    <a:ext uri="{9D8B030D-6E8A-4147-A177-3AD203B41FA5}">
                      <a16:colId xmlns:a16="http://schemas.microsoft.com/office/drawing/2014/main" val="3181499583"/>
                    </a:ext>
                  </a:extLst>
                </a:gridCol>
                <a:gridCol w="1127443">
                  <a:extLst>
                    <a:ext uri="{9D8B030D-6E8A-4147-A177-3AD203B41FA5}">
                      <a16:colId xmlns:a16="http://schemas.microsoft.com/office/drawing/2014/main" val="1784411512"/>
                    </a:ext>
                  </a:extLst>
                </a:gridCol>
                <a:gridCol w="695389">
                  <a:extLst>
                    <a:ext uri="{9D8B030D-6E8A-4147-A177-3AD203B41FA5}">
                      <a16:colId xmlns:a16="http://schemas.microsoft.com/office/drawing/2014/main" val="3871903350"/>
                    </a:ext>
                  </a:extLst>
                </a:gridCol>
                <a:gridCol w="1127443">
                  <a:extLst>
                    <a:ext uri="{9D8B030D-6E8A-4147-A177-3AD203B41FA5}">
                      <a16:colId xmlns:a16="http://schemas.microsoft.com/office/drawing/2014/main" val="826083109"/>
                    </a:ext>
                  </a:extLst>
                </a:gridCol>
              </a:tblGrid>
              <a:tr h="370840">
                <a:tc>
                  <a:txBody>
                    <a:bodyPr/>
                    <a:lstStyle/>
                    <a:p>
                      <a:r>
                        <a:rPr lang="en-US" sz="1400" dirty="0"/>
                        <a:t>Value</a:t>
                      </a:r>
                    </a:p>
                  </a:txBody>
                  <a:tcPr anchor="ctr"/>
                </a:tc>
                <a:tc>
                  <a:txBody>
                    <a:bodyPr/>
                    <a:lstStyle/>
                    <a:p>
                      <a:r>
                        <a:rPr lang="en-US" sz="1400" dirty="0"/>
                        <a:t>Frequency</a:t>
                      </a:r>
                    </a:p>
                  </a:txBody>
                  <a:tcPr anchor="ctr"/>
                </a:tc>
                <a:tc>
                  <a:txBody>
                    <a:bodyPr/>
                    <a:lstStyle/>
                    <a:p>
                      <a:r>
                        <a:rPr lang="en-US" sz="1400" dirty="0"/>
                        <a:t>Value</a:t>
                      </a:r>
                    </a:p>
                  </a:txBody>
                  <a:tcPr anchor="ctr"/>
                </a:tc>
                <a:tc>
                  <a:txBody>
                    <a:bodyPr/>
                    <a:lstStyle/>
                    <a:p>
                      <a:r>
                        <a:rPr lang="en-US" sz="1400" dirty="0"/>
                        <a:t>Frequency</a:t>
                      </a:r>
                    </a:p>
                  </a:txBody>
                  <a:tcPr anchor="ctr"/>
                </a:tc>
                <a:extLst>
                  <a:ext uri="{0D108BD9-81ED-4DB2-BD59-A6C34878D82A}">
                    <a16:rowId xmlns:a16="http://schemas.microsoft.com/office/drawing/2014/main" val="1123495900"/>
                  </a:ext>
                </a:extLst>
              </a:tr>
              <a:tr h="370840">
                <a:tc>
                  <a:txBody>
                    <a:bodyPr/>
                    <a:lstStyle/>
                    <a:p>
                      <a:pPr algn="ctr"/>
                      <a:r>
                        <a:rPr lang="en-US" sz="1400" dirty="0"/>
                        <a:t>‘0’</a:t>
                      </a:r>
                    </a:p>
                  </a:txBody>
                  <a:tcPr anchor="ctr"/>
                </a:tc>
                <a:tc>
                  <a:txBody>
                    <a:bodyPr/>
                    <a:lstStyle/>
                    <a:p>
                      <a:pPr algn="ctr"/>
                      <a:r>
                        <a:rPr lang="en-US" sz="1400" dirty="0"/>
                        <a:t>7</a:t>
                      </a:r>
                    </a:p>
                  </a:txBody>
                  <a:tcPr anchor="ctr"/>
                </a:tc>
                <a:tc>
                  <a:txBody>
                    <a:bodyPr/>
                    <a:lstStyle/>
                    <a:p>
                      <a:pPr algn="ctr"/>
                      <a:r>
                        <a:rPr lang="en-US" sz="1400" dirty="0"/>
                        <a:t>‘5’</a:t>
                      </a:r>
                    </a:p>
                  </a:txBody>
                  <a:tcPr anchor="ctr"/>
                </a:tc>
                <a:tc>
                  <a:txBody>
                    <a:bodyPr/>
                    <a:lstStyle/>
                    <a:p>
                      <a:pPr algn="ctr"/>
                      <a:r>
                        <a:rPr lang="en-US" sz="1400" dirty="0"/>
                        <a:t>9</a:t>
                      </a:r>
                    </a:p>
                  </a:txBody>
                  <a:tcPr anchor="ctr"/>
                </a:tc>
                <a:extLst>
                  <a:ext uri="{0D108BD9-81ED-4DB2-BD59-A6C34878D82A}">
                    <a16:rowId xmlns:a16="http://schemas.microsoft.com/office/drawing/2014/main" val="3317513870"/>
                  </a:ext>
                </a:extLst>
              </a:tr>
              <a:tr h="370840">
                <a:tc>
                  <a:txBody>
                    <a:bodyPr/>
                    <a:lstStyle/>
                    <a:p>
                      <a:pPr algn="ctr"/>
                      <a:r>
                        <a:rPr lang="en-US" sz="1400" dirty="0"/>
                        <a:t>‘1’</a:t>
                      </a:r>
                    </a:p>
                  </a:txBody>
                  <a:tcPr anchor="ctr"/>
                </a:tc>
                <a:tc>
                  <a:txBody>
                    <a:bodyPr/>
                    <a:lstStyle/>
                    <a:p>
                      <a:pPr algn="ctr"/>
                      <a:r>
                        <a:rPr lang="en-US" sz="1400" dirty="0"/>
                        <a:t>9</a:t>
                      </a:r>
                    </a:p>
                  </a:txBody>
                  <a:tcPr anchor="ctr"/>
                </a:tc>
                <a:tc>
                  <a:txBody>
                    <a:bodyPr/>
                    <a:lstStyle/>
                    <a:p>
                      <a:pPr algn="ctr"/>
                      <a:r>
                        <a:rPr lang="en-US" sz="1400" dirty="0"/>
                        <a:t>‘6’</a:t>
                      </a:r>
                    </a:p>
                  </a:txBody>
                  <a:tcPr anchor="ctr"/>
                </a:tc>
                <a:tc>
                  <a:txBody>
                    <a:bodyPr/>
                    <a:lstStyle/>
                    <a:p>
                      <a:pPr algn="ctr"/>
                      <a:r>
                        <a:rPr lang="en-US" sz="1400" dirty="0"/>
                        <a:t>12</a:t>
                      </a:r>
                    </a:p>
                  </a:txBody>
                  <a:tcPr anchor="ctr"/>
                </a:tc>
                <a:extLst>
                  <a:ext uri="{0D108BD9-81ED-4DB2-BD59-A6C34878D82A}">
                    <a16:rowId xmlns:a16="http://schemas.microsoft.com/office/drawing/2014/main" val="3116277720"/>
                  </a:ext>
                </a:extLst>
              </a:tr>
              <a:tr h="370840">
                <a:tc>
                  <a:txBody>
                    <a:bodyPr/>
                    <a:lstStyle/>
                    <a:p>
                      <a:pPr algn="ctr"/>
                      <a:r>
                        <a:rPr lang="en-US" sz="1400" dirty="0"/>
                        <a:t>‘2’</a:t>
                      </a:r>
                    </a:p>
                  </a:txBody>
                  <a:tcPr anchor="ctr"/>
                </a:tc>
                <a:tc>
                  <a:txBody>
                    <a:bodyPr/>
                    <a:lstStyle/>
                    <a:p>
                      <a:pPr algn="ctr"/>
                      <a:r>
                        <a:rPr lang="en-US" sz="1400" dirty="0"/>
                        <a:t>13</a:t>
                      </a:r>
                    </a:p>
                  </a:txBody>
                  <a:tcPr anchor="ctr"/>
                </a:tc>
                <a:tc>
                  <a:txBody>
                    <a:bodyPr/>
                    <a:lstStyle/>
                    <a:p>
                      <a:pPr algn="ctr"/>
                      <a:r>
                        <a:rPr lang="en-US" sz="1400" dirty="0"/>
                        <a:t>‘7’</a:t>
                      </a:r>
                    </a:p>
                  </a:txBody>
                  <a:tcPr anchor="ctr"/>
                </a:tc>
                <a:tc>
                  <a:txBody>
                    <a:bodyPr/>
                    <a:lstStyle/>
                    <a:p>
                      <a:pPr algn="ctr"/>
                      <a:r>
                        <a:rPr lang="en-US" sz="1400" dirty="0"/>
                        <a:t>14</a:t>
                      </a:r>
                    </a:p>
                  </a:txBody>
                  <a:tcPr anchor="ctr"/>
                </a:tc>
                <a:extLst>
                  <a:ext uri="{0D108BD9-81ED-4DB2-BD59-A6C34878D82A}">
                    <a16:rowId xmlns:a16="http://schemas.microsoft.com/office/drawing/2014/main" val="405440427"/>
                  </a:ext>
                </a:extLst>
              </a:tr>
              <a:tr h="370840">
                <a:tc>
                  <a:txBody>
                    <a:bodyPr/>
                    <a:lstStyle/>
                    <a:p>
                      <a:pPr algn="ctr"/>
                      <a:r>
                        <a:rPr lang="en-US" sz="1400" dirty="0"/>
                        <a:t>‘3’</a:t>
                      </a:r>
                    </a:p>
                  </a:txBody>
                  <a:tcPr anchor="ctr"/>
                </a:tc>
                <a:tc>
                  <a:txBody>
                    <a:bodyPr/>
                    <a:lstStyle/>
                    <a:p>
                      <a:pPr algn="ctr"/>
                      <a:r>
                        <a:rPr lang="en-US" sz="1400" dirty="0"/>
                        <a:t>8</a:t>
                      </a:r>
                    </a:p>
                  </a:txBody>
                  <a:tcPr anchor="ctr"/>
                </a:tc>
                <a:tc>
                  <a:txBody>
                    <a:bodyPr/>
                    <a:lstStyle/>
                    <a:p>
                      <a:pPr algn="ctr"/>
                      <a:r>
                        <a:rPr lang="en-US" sz="1400" dirty="0"/>
                        <a:t>‘8’</a:t>
                      </a:r>
                    </a:p>
                  </a:txBody>
                  <a:tcPr anchor="ctr"/>
                </a:tc>
                <a:tc>
                  <a:txBody>
                    <a:bodyPr/>
                    <a:lstStyle/>
                    <a:p>
                      <a:pPr algn="ctr"/>
                      <a:r>
                        <a:rPr lang="en-US" sz="1400" dirty="0"/>
                        <a:t>9</a:t>
                      </a:r>
                    </a:p>
                  </a:txBody>
                  <a:tcPr anchor="ctr"/>
                </a:tc>
                <a:extLst>
                  <a:ext uri="{0D108BD9-81ED-4DB2-BD59-A6C34878D82A}">
                    <a16:rowId xmlns:a16="http://schemas.microsoft.com/office/drawing/2014/main" val="1520117091"/>
                  </a:ext>
                </a:extLst>
              </a:tr>
              <a:tr h="370840">
                <a:tc>
                  <a:txBody>
                    <a:bodyPr/>
                    <a:lstStyle/>
                    <a:p>
                      <a:pPr algn="ctr"/>
                      <a:r>
                        <a:rPr lang="en-US" sz="1400" dirty="0"/>
                        <a:t>‘4’</a:t>
                      </a:r>
                    </a:p>
                  </a:txBody>
                  <a:tcPr anchor="ctr"/>
                </a:tc>
                <a:tc>
                  <a:txBody>
                    <a:bodyPr/>
                    <a:lstStyle/>
                    <a:p>
                      <a:pPr algn="ctr"/>
                      <a:r>
                        <a:rPr lang="en-US" sz="1400" dirty="0"/>
                        <a:t>11</a:t>
                      </a:r>
                    </a:p>
                  </a:txBody>
                  <a:tcPr anchor="ctr"/>
                </a:tc>
                <a:tc>
                  <a:txBody>
                    <a:bodyPr/>
                    <a:lstStyle/>
                    <a:p>
                      <a:pPr algn="ctr"/>
                      <a:r>
                        <a:rPr lang="en-US" sz="1400" dirty="0"/>
                        <a:t>‘9’</a:t>
                      </a:r>
                    </a:p>
                  </a:txBody>
                  <a:tcPr anchor="ctr"/>
                </a:tc>
                <a:tc>
                  <a:txBody>
                    <a:bodyPr/>
                    <a:lstStyle/>
                    <a:p>
                      <a:pPr algn="ctr"/>
                      <a:r>
                        <a:rPr lang="en-US" sz="1400" dirty="0"/>
                        <a:t>8</a:t>
                      </a:r>
                    </a:p>
                  </a:txBody>
                  <a:tcPr anchor="ctr"/>
                </a:tc>
                <a:extLst>
                  <a:ext uri="{0D108BD9-81ED-4DB2-BD59-A6C34878D82A}">
                    <a16:rowId xmlns:a16="http://schemas.microsoft.com/office/drawing/2014/main" val="2578652453"/>
                  </a:ext>
                </a:extLst>
              </a:tr>
            </a:tbl>
          </a:graphicData>
        </a:graphic>
      </p:graphicFrame>
      <p:pic>
        <p:nvPicPr>
          <p:cNvPr id="9" name="Picture 8">
            <a:extLst>
              <a:ext uri="{FF2B5EF4-FFF2-40B4-BE49-F238E27FC236}">
                <a16:creationId xmlns:a16="http://schemas.microsoft.com/office/drawing/2014/main" id="{5109389A-7A6B-AAAE-534C-6D9C996D13FC}"/>
              </a:ext>
            </a:extLst>
          </p:cNvPr>
          <p:cNvPicPr>
            <a:picLocks noChangeAspect="1"/>
          </p:cNvPicPr>
          <p:nvPr/>
        </p:nvPicPr>
        <p:blipFill>
          <a:blip r:embed="rId3"/>
          <a:stretch>
            <a:fillRect/>
          </a:stretch>
        </p:blipFill>
        <p:spPr>
          <a:xfrm>
            <a:off x="463168" y="3684324"/>
            <a:ext cx="4114800" cy="3176975"/>
          </a:xfrm>
          <a:prstGeom prst="rect">
            <a:avLst/>
          </a:prstGeom>
        </p:spPr>
      </p:pic>
      <p:pic>
        <p:nvPicPr>
          <p:cNvPr id="11" name="Picture 10">
            <a:extLst>
              <a:ext uri="{FF2B5EF4-FFF2-40B4-BE49-F238E27FC236}">
                <a16:creationId xmlns:a16="http://schemas.microsoft.com/office/drawing/2014/main" id="{2C67AC57-C4DD-A0AB-320F-D1E12C35CDB2}"/>
              </a:ext>
            </a:extLst>
          </p:cNvPr>
          <p:cNvPicPr>
            <a:picLocks noChangeAspect="1"/>
          </p:cNvPicPr>
          <p:nvPr/>
        </p:nvPicPr>
        <p:blipFill>
          <a:blip r:embed="rId4"/>
          <a:stretch>
            <a:fillRect/>
          </a:stretch>
        </p:blipFill>
        <p:spPr>
          <a:xfrm>
            <a:off x="5334000" y="3684324"/>
            <a:ext cx="4114800" cy="3176975"/>
          </a:xfrm>
          <a:prstGeom prst="rect">
            <a:avLst/>
          </a:prstGeom>
        </p:spPr>
      </p:pic>
      <p:sp>
        <p:nvSpPr>
          <p:cNvPr id="12" name="TextBox 11">
            <a:extLst>
              <a:ext uri="{FF2B5EF4-FFF2-40B4-BE49-F238E27FC236}">
                <a16:creationId xmlns:a16="http://schemas.microsoft.com/office/drawing/2014/main" id="{8509C906-9D5C-CD13-FB34-A6A2D850DEC4}"/>
              </a:ext>
            </a:extLst>
          </p:cNvPr>
          <p:cNvSpPr txBox="1"/>
          <p:nvPr/>
        </p:nvSpPr>
        <p:spPr>
          <a:xfrm>
            <a:off x="9677400" y="3211976"/>
            <a:ext cx="2514600" cy="1200329"/>
          </a:xfrm>
          <a:prstGeom prst="rect">
            <a:avLst/>
          </a:prstGeom>
          <a:noFill/>
        </p:spPr>
        <p:txBody>
          <a:bodyPr wrap="square">
            <a:spAutoFit/>
          </a:bodyPr>
          <a:lstStyle/>
          <a:p>
            <a:r>
              <a:rPr lang="en-US" b="1" dirty="0">
                <a:latin typeface="Segoe UI" panose="020B0502040204020203" pitchFamily="34" charset="0"/>
                <a:cs typeface="Segoe UI" panose="020B0502040204020203" pitchFamily="34" charset="0"/>
              </a:rPr>
              <a:t>Constant was randomly generated</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Const = 6 </a:t>
            </a:r>
            <a:endParaRPr lang="en-US" dirty="0"/>
          </a:p>
        </p:txBody>
      </p:sp>
    </p:spTree>
    <p:extLst>
      <p:ext uri="{BB962C8B-B14F-4D97-AF65-F5344CB8AC3E}">
        <p14:creationId xmlns:p14="http://schemas.microsoft.com/office/powerpoint/2010/main" val="115615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pic>
        <p:nvPicPr>
          <p:cNvPr id="12" name="Picture 11">
            <a:extLst>
              <a:ext uri="{FF2B5EF4-FFF2-40B4-BE49-F238E27FC236}">
                <a16:creationId xmlns:a16="http://schemas.microsoft.com/office/drawing/2014/main" id="{93DD1978-9B18-CE85-B9C4-B11E8973B041}"/>
              </a:ext>
            </a:extLst>
          </p:cNvPr>
          <p:cNvPicPr>
            <a:picLocks noChangeAspect="1"/>
          </p:cNvPicPr>
          <p:nvPr/>
        </p:nvPicPr>
        <p:blipFill>
          <a:blip r:embed="rId6"/>
          <a:stretch>
            <a:fillRect/>
          </a:stretch>
        </p:blipFill>
        <p:spPr>
          <a:xfrm>
            <a:off x="3084141" y="370555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11</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(this is violated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spTree>
    <p:extLst>
      <p:ext uri="{BB962C8B-B14F-4D97-AF65-F5344CB8AC3E}">
        <p14:creationId xmlns:p14="http://schemas.microsoft.com/office/powerpoint/2010/main" val="15288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12</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(this is not violated when a = b)</a:t>
            </a:r>
          </a:p>
          <a:p>
            <a:r>
              <a:rPr lang="en-US" sz="1600" b="1" dirty="0"/>
              <a:t>( a - b ) = c </a:t>
            </a:r>
            <a:r>
              <a:rPr lang="en-US" sz="1600" dirty="0"/>
              <a:t>TRANSFORMATION MR_2 </a:t>
            </a:r>
            <a:r>
              <a:rPr lang="en-US" sz="1600" b="1" dirty="0"/>
              <a:t>( a*d ) - ( b*d ) &gt; (this is not violated when a &gt; b or b = 0)</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2" name="Picture 1">
            <a:extLst>
              <a:ext uri="{FF2B5EF4-FFF2-40B4-BE49-F238E27FC236}">
                <a16:creationId xmlns:a16="http://schemas.microsoft.com/office/drawing/2014/main" id="{E980EE64-D745-A849-7682-49C06849FEA4}"/>
              </a:ext>
            </a:extLst>
          </p:cNvPr>
          <p:cNvPicPr>
            <a:picLocks noChangeAspect="1"/>
          </p:cNvPicPr>
          <p:nvPr/>
        </p:nvPicPr>
        <p:blipFill>
          <a:blip r:embed="rId3"/>
          <a:stretch>
            <a:fillRect/>
          </a:stretch>
        </p:blipFill>
        <p:spPr>
          <a:xfrm>
            <a:off x="18236" y="3569028"/>
            <a:ext cx="3128141" cy="3288971"/>
          </a:xfrm>
          <a:prstGeom prst="rect">
            <a:avLst/>
          </a:prstGeom>
        </p:spPr>
      </p:pic>
      <p:pic>
        <p:nvPicPr>
          <p:cNvPr id="4" name="Picture 3">
            <a:extLst>
              <a:ext uri="{FF2B5EF4-FFF2-40B4-BE49-F238E27FC236}">
                <a16:creationId xmlns:a16="http://schemas.microsoft.com/office/drawing/2014/main" id="{C734CE91-00CB-FB23-F75B-7E41B9992AE9}"/>
              </a:ext>
            </a:extLst>
          </p:cNvPr>
          <p:cNvPicPr>
            <a:picLocks noChangeAspect="1"/>
          </p:cNvPicPr>
          <p:nvPr/>
        </p:nvPicPr>
        <p:blipFill>
          <a:blip r:embed="rId4"/>
          <a:stretch>
            <a:fillRect/>
          </a:stretch>
        </p:blipFill>
        <p:spPr>
          <a:xfrm>
            <a:off x="2916803" y="3604135"/>
            <a:ext cx="3560197" cy="3179304"/>
          </a:xfrm>
          <a:prstGeom prst="rect">
            <a:avLst/>
          </a:prstGeom>
        </p:spPr>
      </p:pic>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5"/>
          <a:stretch>
            <a:fillRect/>
          </a:stretch>
        </p:blipFill>
        <p:spPr>
          <a:xfrm>
            <a:off x="6379847" y="3594570"/>
            <a:ext cx="3128141" cy="3288970"/>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6"/>
          <a:stretch>
            <a:fillRect/>
          </a:stretch>
        </p:blipFill>
        <p:spPr>
          <a:xfrm>
            <a:off x="9120431" y="3628510"/>
            <a:ext cx="3071569" cy="3229490"/>
          </a:xfrm>
          <a:prstGeom prst="rect">
            <a:avLst/>
          </a:prstGeom>
        </p:spPr>
      </p:pic>
    </p:spTree>
    <p:extLst>
      <p:ext uri="{BB962C8B-B14F-4D97-AF65-F5344CB8AC3E}">
        <p14:creationId xmlns:p14="http://schemas.microsoft.com/office/powerpoint/2010/main" val="317356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13</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a:t>MR_1: Permutation of the input -&gt; The output must remain equal</a:t>
            </a:r>
            <a:endParaRPr lang="en-US" sz="2000" dirty="0"/>
          </a:p>
        </p:txBody>
      </p:sp>
      <p:pic>
        <p:nvPicPr>
          <p:cNvPr id="6" name="Picture 5">
            <a:extLst>
              <a:ext uri="{FF2B5EF4-FFF2-40B4-BE49-F238E27FC236}">
                <a16:creationId xmlns:a16="http://schemas.microsoft.com/office/drawing/2014/main" id="{E6E4994F-7A93-B6DA-6B8C-682E5EB16150}"/>
              </a:ext>
            </a:extLst>
          </p:cNvPr>
          <p:cNvPicPr>
            <a:picLocks noChangeAspect="1"/>
          </p:cNvPicPr>
          <p:nvPr/>
        </p:nvPicPr>
        <p:blipFill>
          <a:blip r:embed="rId3"/>
          <a:stretch>
            <a:fillRect/>
          </a:stretch>
        </p:blipFill>
        <p:spPr>
          <a:xfrm>
            <a:off x="7239000" y="1953064"/>
            <a:ext cx="4114800" cy="4326359"/>
          </a:xfrm>
          <a:prstGeom prst="rect">
            <a:avLst/>
          </a:prstGeom>
        </p:spPr>
      </p:pic>
      <p:graphicFrame>
        <p:nvGraphicFramePr>
          <p:cNvPr id="9" name="Table 8">
            <a:extLst>
              <a:ext uri="{FF2B5EF4-FFF2-40B4-BE49-F238E27FC236}">
                <a16:creationId xmlns:a16="http://schemas.microsoft.com/office/drawing/2014/main" id="{FE6CD3AC-A659-F0C8-6F31-513946A6DEA0}"/>
              </a:ext>
            </a:extLst>
          </p:cNvPr>
          <p:cNvGraphicFramePr>
            <a:graphicFrameLocks noGrp="1"/>
          </p:cNvGraphicFramePr>
          <p:nvPr>
            <p:extLst>
              <p:ext uri="{D42A27DB-BD31-4B8C-83A1-F6EECF244321}">
                <p14:modId xmlns:p14="http://schemas.microsoft.com/office/powerpoint/2010/main" val="249964384"/>
              </p:ext>
            </p:extLst>
          </p:nvPr>
        </p:nvGraphicFramePr>
        <p:xfrm>
          <a:off x="457200" y="2832576"/>
          <a:ext cx="6038858" cy="3629409"/>
        </p:xfrm>
        <a:graphic>
          <a:graphicData uri="http://schemas.openxmlformats.org/drawingml/2006/table">
            <a:tbl>
              <a:tblPr/>
              <a:tblGrid>
                <a:gridCol w="548988">
                  <a:extLst>
                    <a:ext uri="{9D8B030D-6E8A-4147-A177-3AD203B41FA5}">
                      <a16:colId xmlns:a16="http://schemas.microsoft.com/office/drawing/2014/main" val="432105940"/>
                    </a:ext>
                  </a:extLst>
                </a:gridCol>
                <a:gridCol w="810411">
                  <a:extLst>
                    <a:ext uri="{9D8B030D-6E8A-4147-A177-3AD203B41FA5}">
                      <a16:colId xmlns:a16="http://schemas.microsoft.com/office/drawing/2014/main" val="1124375271"/>
                    </a:ext>
                  </a:extLst>
                </a:gridCol>
                <a:gridCol w="1463967">
                  <a:extLst>
                    <a:ext uri="{9D8B030D-6E8A-4147-A177-3AD203B41FA5}">
                      <a16:colId xmlns:a16="http://schemas.microsoft.com/office/drawing/2014/main" val="1611977408"/>
                    </a:ext>
                  </a:extLst>
                </a:gridCol>
                <a:gridCol w="1516249">
                  <a:extLst>
                    <a:ext uri="{9D8B030D-6E8A-4147-A177-3AD203B41FA5}">
                      <a16:colId xmlns:a16="http://schemas.microsoft.com/office/drawing/2014/main" val="2433854235"/>
                    </a:ext>
                  </a:extLst>
                </a:gridCol>
                <a:gridCol w="1699243">
                  <a:extLst>
                    <a:ext uri="{9D8B030D-6E8A-4147-A177-3AD203B41FA5}">
                      <a16:colId xmlns:a16="http://schemas.microsoft.com/office/drawing/2014/main" val="2788652062"/>
                    </a:ext>
                  </a:extLst>
                </a:gridCol>
              </a:tblGrid>
              <a:tr h="600615">
                <a:tc>
                  <a:txBody>
                    <a:bodyPr/>
                    <a:lstStyle/>
                    <a:p>
                      <a:pPr algn="ctr"/>
                      <a:r>
                        <a:rPr lang="en-GB" sz="1600" b="1">
                          <a:solidFill>
                            <a:srgbClr val="000000"/>
                          </a:solidFill>
                          <a:effectLst/>
                          <a:latin typeface="Helvetica Neue" panose="02000503000000020004" pitchFamily="2" charset="0"/>
                        </a:rPr>
                        <a:t>(a,b)</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MR1_inputs</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MR1_output</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MR1_checker</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72542711"/>
                  </a:ext>
                </a:extLst>
              </a:tr>
              <a:tr h="504799">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182451"/>
                  </a:ext>
                </a:extLst>
              </a:tr>
              <a:tr h="504799">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371624"/>
                  </a:ext>
                </a:extLst>
              </a:tr>
              <a:tr h="504799">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092617"/>
                  </a:ext>
                </a:extLst>
              </a:tr>
              <a:tr h="504799">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(9,9)</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924077"/>
                  </a:ext>
                </a:extLst>
              </a:tr>
              <a:tr h="504799">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No-violated</a:t>
                      </a:r>
                      <a:endParaRPr lang="en-GB" sz="16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565937"/>
                  </a:ext>
                </a:extLst>
              </a:tr>
              <a:tr h="504799">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0.0</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No-violated</a:t>
                      </a:r>
                      <a:endParaRPr lang="en-GB" sz="16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499183"/>
                  </a:ext>
                </a:extLst>
              </a:tr>
            </a:tbl>
          </a:graphicData>
        </a:graphic>
      </p:graphicFrame>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sz="1800" b="1" dirty="0"/>
              <a:t>( a - b ) = c </a:t>
            </a:r>
            <a:r>
              <a:rPr lang="en-US" sz="1800" dirty="0"/>
              <a:t>TRANSFORMATION MR_1 </a:t>
            </a:r>
            <a:r>
              <a:rPr lang="en-US" sz="1800" b="1" dirty="0"/>
              <a:t>( b - a ) = c </a:t>
            </a:r>
          </a:p>
          <a:p>
            <a:r>
              <a:rPr lang="en-US" b="1" dirty="0"/>
              <a:t>The is </a:t>
            </a:r>
            <a:r>
              <a:rPr lang="en-US" sz="1800" b="1" dirty="0"/>
              <a:t>No violations when a = b</a:t>
            </a:r>
          </a:p>
        </p:txBody>
      </p:sp>
    </p:spTree>
    <p:extLst>
      <p:ext uri="{BB962C8B-B14F-4D97-AF65-F5344CB8AC3E}">
        <p14:creationId xmlns:p14="http://schemas.microsoft.com/office/powerpoint/2010/main" val="253221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14</a:t>
            </a:fld>
            <a:endParaRPr lang="en-US" dirty="0"/>
          </a:p>
        </p:txBody>
      </p:sp>
      <p:sp>
        <p:nvSpPr>
          <p:cNvPr id="2" name="TextBox 1">
            <a:extLst>
              <a:ext uri="{FF2B5EF4-FFF2-40B4-BE49-F238E27FC236}">
                <a16:creationId xmlns:a16="http://schemas.microsoft.com/office/drawing/2014/main" id="{6B1FC448-5125-7D83-0043-1BFEE54D307E}"/>
              </a:ext>
            </a:extLst>
          </p:cNvPr>
          <p:cNvSpPr txBox="1"/>
          <p:nvPr/>
        </p:nvSpPr>
        <p:spPr>
          <a:xfrm>
            <a:off x="304800" y="1066800"/>
            <a:ext cx="7628699" cy="400110"/>
          </a:xfrm>
          <a:prstGeom prst="rect">
            <a:avLst/>
          </a:prstGeom>
          <a:noFill/>
        </p:spPr>
        <p:txBody>
          <a:bodyPr wrap="square" rtlCol="0">
            <a:spAutoFit/>
          </a:bodyPr>
          <a:lstStyle/>
          <a:p>
            <a:r>
              <a:rPr lang="en-US" sz="2000" dirty="0"/>
              <a:t>MR_2:  </a:t>
            </a:r>
            <a:r>
              <a:rPr lang="en-GB" sz="2000" dirty="0"/>
              <a:t>Multiply by a constant &gt; 1 -&gt; the output must increase</a:t>
            </a:r>
            <a:endParaRPr lang="en-CO" sz="2000"/>
          </a:p>
        </p:txBody>
      </p:sp>
      <p:sp>
        <p:nvSpPr>
          <p:cNvPr id="11" name="TextBox 10">
            <a:extLst>
              <a:ext uri="{FF2B5EF4-FFF2-40B4-BE49-F238E27FC236}">
                <a16:creationId xmlns:a16="http://schemas.microsoft.com/office/drawing/2014/main" id="{A3461596-7656-C62B-368E-AAE35B1C218C}"/>
              </a:ext>
            </a:extLst>
          </p:cNvPr>
          <p:cNvSpPr txBox="1"/>
          <p:nvPr/>
        </p:nvSpPr>
        <p:spPr>
          <a:xfrm>
            <a:off x="318246" y="1826577"/>
            <a:ext cx="8368553" cy="646331"/>
          </a:xfrm>
          <a:prstGeom prst="rect">
            <a:avLst/>
          </a:prstGeom>
          <a:noFill/>
        </p:spPr>
        <p:txBody>
          <a:bodyPr wrap="square">
            <a:spAutoFit/>
          </a:bodyPr>
          <a:lstStyle/>
          <a:p>
            <a:r>
              <a:rPr lang="en-US" b="1" dirty="0"/>
              <a:t>( a - b ) = c </a:t>
            </a:r>
            <a:r>
              <a:rPr lang="en-US" dirty="0"/>
              <a:t>TRANSFORMATION MR_2 </a:t>
            </a:r>
            <a:r>
              <a:rPr lang="en-US" b="1" dirty="0"/>
              <a:t>( a*d ) - ( b*d ) &gt; c</a:t>
            </a:r>
          </a:p>
          <a:p>
            <a:r>
              <a:rPr lang="en-US" sz="1800" b="1" dirty="0"/>
              <a:t>This is not violated when input a &gt; b or b = 0</a:t>
            </a:r>
          </a:p>
        </p:txBody>
      </p:sp>
      <p:pic>
        <p:nvPicPr>
          <p:cNvPr id="4" name="Picture 3">
            <a:extLst>
              <a:ext uri="{FF2B5EF4-FFF2-40B4-BE49-F238E27FC236}">
                <a16:creationId xmlns:a16="http://schemas.microsoft.com/office/drawing/2014/main" id="{62531AE9-52FB-23BE-1968-AD93D10210C5}"/>
              </a:ext>
            </a:extLst>
          </p:cNvPr>
          <p:cNvPicPr>
            <a:picLocks noChangeAspect="1"/>
          </p:cNvPicPr>
          <p:nvPr/>
        </p:nvPicPr>
        <p:blipFill>
          <a:blip r:embed="rId3"/>
          <a:stretch>
            <a:fillRect/>
          </a:stretch>
        </p:blipFill>
        <p:spPr>
          <a:xfrm>
            <a:off x="7103647" y="2172154"/>
            <a:ext cx="4599336" cy="4107269"/>
          </a:xfrm>
          <a:prstGeom prst="rect">
            <a:avLst/>
          </a:prstGeom>
        </p:spPr>
      </p:pic>
      <p:graphicFrame>
        <p:nvGraphicFramePr>
          <p:cNvPr id="5" name="Table 4">
            <a:extLst>
              <a:ext uri="{FF2B5EF4-FFF2-40B4-BE49-F238E27FC236}">
                <a16:creationId xmlns:a16="http://schemas.microsoft.com/office/drawing/2014/main" id="{4BA53096-0918-DB4F-38CF-9B024409AF85}"/>
              </a:ext>
            </a:extLst>
          </p:cNvPr>
          <p:cNvGraphicFramePr>
            <a:graphicFrameLocks noGrp="1"/>
          </p:cNvGraphicFramePr>
          <p:nvPr>
            <p:extLst>
              <p:ext uri="{D42A27DB-BD31-4B8C-83A1-F6EECF244321}">
                <p14:modId xmlns:p14="http://schemas.microsoft.com/office/powerpoint/2010/main" val="2604371858"/>
              </p:ext>
            </p:extLst>
          </p:nvPr>
        </p:nvGraphicFramePr>
        <p:xfrm>
          <a:off x="156880" y="2944860"/>
          <a:ext cx="6826184" cy="3334563"/>
        </p:xfrm>
        <a:graphic>
          <a:graphicData uri="http://schemas.openxmlformats.org/drawingml/2006/table">
            <a:tbl>
              <a:tblPr/>
              <a:tblGrid>
                <a:gridCol w="875617">
                  <a:extLst>
                    <a:ext uri="{9D8B030D-6E8A-4147-A177-3AD203B41FA5}">
                      <a16:colId xmlns:a16="http://schemas.microsoft.com/office/drawing/2014/main" val="2169898236"/>
                    </a:ext>
                  </a:extLst>
                </a:gridCol>
                <a:gridCol w="1125785">
                  <a:extLst>
                    <a:ext uri="{9D8B030D-6E8A-4147-A177-3AD203B41FA5}">
                      <a16:colId xmlns:a16="http://schemas.microsoft.com/office/drawing/2014/main" val="1832717148"/>
                    </a:ext>
                  </a:extLst>
                </a:gridCol>
                <a:gridCol w="1292575">
                  <a:extLst>
                    <a:ext uri="{9D8B030D-6E8A-4147-A177-3AD203B41FA5}">
                      <a16:colId xmlns:a16="http://schemas.microsoft.com/office/drawing/2014/main" val="2016112622"/>
                    </a:ext>
                  </a:extLst>
                </a:gridCol>
                <a:gridCol w="1112447">
                  <a:extLst>
                    <a:ext uri="{9D8B030D-6E8A-4147-A177-3AD203B41FA5}">
                      <a16:colId xmlns:a16="http://schemas.microsoft.com/office/drawing/2014/main" val="3702815329"/>
                    </a:ext>
                  </a:extLst>
                </a:gridCol>
                <a:gridCol w="1143068">
                  <a:extLst>
                    <a:ext uri="{9D8B030D-6E8A-4147-A177-3AD203B41FA5}">
                      <a16:colId xmlns:a16="http://schemas.microsoft.com/office/drawing/2014/main" val="3144981832"/>
                    </a:ext>
                  </a:extLst>
                </a:gridCol>
                <a:gridCol w="1276692">
                  <a:extLst>
                    <a:ext uri="{9D8B030D-6E8A-4147-A177-3AD203B41FA5}">
                      <a16:colId xmlns:a16="http://schemas.microsoft.com/office/drawing/2014/main" val="2479091423"/>
                    </a:ext>
                  </a:extLst>
                </a:gridCol>
              </a:tblGrid>
              <a:tr h="551823">
                <a:tc>
                  <a:txBody>
                    <a:bodyPr/>
                    <a:lstStyle/>
                    <a:p>
                      <a:pPr algn="ctr"/>
                      <a:r>
                        <a:rPr lang="en-GB" sz="1400" b="1">
                          <a:solidFill>
                            <a:srgbClr val="000000"/>
                          </a:solidFill>
                          <a:effectLst/>
                          <a:latin typeface="Helvetica Neue" panose="02000503000000020004" pitchFamily="2" charset="0"/>
                        </a:rPr>
                        <a:t>(a,b)</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const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MR2_inputs</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MR2_output</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400" b="1">
                          <a:solidFill>
                            <a:srgbClr val="000000"/>
                          </a:solidFill>
                          <a:effectLst/>
                          <a:latin typeface="Helvetica Neue" panose="02000503000000020004" pitchFamily="2" charset="0"/>
                        </a:rPr>
                        <a:t>MR2_checker</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839958894"/>
                  </a:ext>
                </a:extLst>
              </a:tr>
              <a:tr h="463790">
                <a:tc>
                  <a:txBody>
                    <a:bodyPr/>
                    <a:lstStyle/>
                    <a:p>
                      <a:pPr algn="ctr"/>
                      <a:r>
                        <a:rPr lang="en-GB" sz="1400">
                          <a:solidFill>
                            <a:srgbClr val="000000"/>
                          </a:solidFill>
                          <a:effectLst/>
                          <a:latin typeface="Helvetica Neue" panose="02000503000000020004" pitchFamily="2" charset="0"/>
                        </a:rPr>
                        <a:t>(9,2)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(54,12)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590465"/>
                  </a:ext>
                </a:extLst>
              </a:tr>
              <a:tr h="463790">
                <a:tc>
                  <a:txBody>
                    <a:bodyPr/>
                    <a:lstStyle/>
                    <a:p>
                      <a:pPr algn="ctr"/>
                      <a:r>
                        <a:rPr lang="en-GB" sz="1400">
                          <a:solidFill>
                            <a:srgbClr val="000000"/>
                          </a:solidFill>
                          <a:effectLst/>
                          <a:latin typeface="Helvetica Neue" panose="02000503000000020004" pitchFamily="2" charset="0"/>
                        </a:rPr>
                        <a:t>(8,1)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7.0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(48,6)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297665"/>
                  </a:ext>
                </a:extLst>
              </a:tr>
              <a:tr h="463790">
                <a:tc>
                  <a:txBody>
                    <a:bodyPr/>
                    <a:lstStyle/>
                    <a:p>
                      <a:pPr algn="ctr"/>
                      <a:r>
                        <a:rPr lang="en-GB" sz="1400">
                          <a:solidFill>
                            <a:srgbClr val="000000"/>
                          </a:solidFill>
                          <a:effectLst/>
                          <a:latin typeface="Helvetica Neue" panose="02000503000000020004" pitchFamily="2" charset="0"/>
                        </a:rPr>
                        <a:t>(7,2)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(42,12)</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488086"/>
                  </a:ext>
                </a:extLst>
              </a:tr>
              <a:tr h="463790">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5.0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30.0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813625"/>
                  </a:ext>
                </a:extLst>
              </a:tr>
              <a:tr h="463790">
                <a:tc>
                  <a:txBody>
                    <a:bodyPr/>
                    <a:lstStyle/>
                    <a:p>
                      <a:pPr algn="ctr"/>
                      <a:r>
                        <a:rPr lang="en-GB" sz="1400">
                          <a:solidFill>
                            <a:srgbClr val="000000"/>
                          </a:solidFill>
                          <a:effectLst/>
                          <a:latin typeface="Helvetica Neue" panose="02000503000000020004" pitchFamily="2" charset="0"/>
                        </a:rPr>
                        <a:t>(2,1)</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(12,6)</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6.0</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a:solidFill>
                            <a:srgbClr val="000000"/>
                          </a:solidFill>
                          <a:effectLst/>
                          <a:latin typeface="Helvetica Neue" panose="02000503000000020004" pitchFamily="2" charset="0"/>
                        </a:rPr>
                        <a:t>No-violated</a:t>
                      </a:r>
                      <a:endParaRPr lang="en-GB" sz="140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694226"/>
                  </a:ext>
                </a:extLst>
              </a:tr>
              <a:tr h="463790">
                <a:tc>
                  <a:txBody>
                    <a:bodyPr/>
                    <a:lstStyle/>
                    <a:p>
                      <a:pPr algn="ctr"/>
                      <a:r>
                        <a:rPr lang="en-GB" sz="1400" dirty="0">
                          <a:solidFill>
                            <a:srgbClr val="000000"/>
                          </a:solidFill>
                          <a:effectLst/>
                          <a:latin typeface="Helvetica Neue" panose="02000503000000020004" pitchFamily="2" charset="0"/>
                        </a:rPr>
                        <a:t>(7,6)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1.0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(42,36)</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6.0</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400" dirty="0">
                          <a:solidFill>
                            <a:srgbClr val="000000"/>
                          </a:solidFill>
                          <a:effectLst/>
                          <a:latin typeface="Helvetica Neue" panose="02000503000000020004" pitchFamily="2" charset="0"/>
                        </a:rPr>
                        <a:t>No-violated</a:t>
                      </a:r>
                      <a:endParaRPr lang="en-GB" sz="1400" dirty="0">
                        <a:effectLst/>
                      </a:endParaRPr>
                    </a:p>
                  </a:txBody>
                  <a:tcPr marL="16358" marR="16358" marT="16358" marB="1635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024230"/>
                  </a:ext>
                </a:extLst>
              </a:tr>
            </a:tbl>
          </a:graphicData>
        </a:graphic>
      </p:graphicFrame>
    </p:spTree>
    <p:extLst>
      <p:ext uri="{BB962C8B-B14F-4D97-AF65-F5344CB8AC3E}">
        <p14:creationId xmlns:p14="http://schemas.microsoft.com/office/powerpoint/2010/main" val="147618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15</a:t>
            </a:fld>
            <a:endParaRPr lang="en-US" dirty="0"/>
          </a:p>
        </p:txBody>
      </p:sp>
      <p:sp>
        <p:nvSpPr>
          <p:cNvPr id="6" name="Rectangle 5">
            <a:extLst>
              <a:ext uri="{FF2B5EF4-FFF2-40B4-BE49-F238E27FC236}">
                <a16:creationId xmlns:a16="http://schemas.microsoft.com/office/drawing/2014/main" id="{641A0FA1-B8CC-7C03-7744-80376A961BAD}"/>
              </a:ext>
            </a:extLst>
          </p:cNvPr>
          <p:cNvSpPr/>
          <p:nvPr/>
        </p:nvSpPr>
        <p:spPr>
          <a:xfrm>
            <a:off x="372291" y="1061219"/>
            <a:ext cx="10287000" cy="461665"/>
          </a:xfrm>
          <a:prstGeom prst="rect">
            <a:avLst/>
          </a:prstGeom>
          <a:noFill/>
        </p:spPr>
        <p:txBody>
          <a:bodyPr wrap="square" lIns="91440" tIns="45720" rIns="91440" bIns="45720">
            <a:spAutoFit/>
          </a:bodyPr>
          <a:lstStyle/>
          <a:p>
            <a:r>
              <a:rPr lang="en-GB" sz="2400" b="1" cap="none" spc="0" dirty="0">
                <a:ln w="0"/>
                <a:solidFill>
                  <a:schemeClr val="tx1"/>
                </a:solidFill>
                <a:effectLst>
                  <a:outerShdw blurRad="38100" dist="19050" dir="2700000" algn="tl" rotWithShape="0">
                    <a:schemeClr val="dk1">
                      <a:alpha val="40000"/>
                    </a:schemeClr>
                  </a:outerShdw>
                </a:effectLst>
              </a:rPr>
              <a:t>Workflow</a:t>
            </a:r>
            <a:endParaRPr lang="en-GB" sz="2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F6075F11-03C2-A6AF-F2DB-EE38F5149788}"/>
              </a:ext>
            </a:extLst>
          </p:cNvPr>
          <p:cNvPicPr>
            <a:picLocks noChangeAspect="1"/>
          </p:cNvPicPr>
          <p:nvPr/>
        </p:nvPicPr>
        <p:blipFill>
          <a:blip r:embed="rId3"/>
          <a:stretch>
            <a:fillRect/>
          </a:stretch>
        </p:blipFill>
        <p:spPr>
          <a:xfrm>
            <a:off x="668692" y="1943781"/>
            <a:ext cx="1143000" cy="1143000"/>
          </a:xfrm>
          <a:prstGeom prst="rect">
            <a:avLst/>
          </a:prstGeom>
        </p:spPr>
      </p:pic>
      <p:sp>
        <p:nvSpPr>
          <p:cNvPr id="8" name="Rectangle 7">
            <a:extLst>
              <a:ext uri="{FF2B5EF4-FFF2-40B4-BE49-F238E27FC236}">
                <a16:creationId xmlns:a16="http://schemas.microsoft.com/office/drawing/2014/main" id="{ACEF51AA-1632-0346-8382-72A58969494A}"/>
              </a:ext>
            </a:extLst>
          </p:cNvPr>
          <p:cNvSpPr/>
          <p:nvPr/>
        </p:nvSpPr>
        <p:spPr>
          <a:xfrm>
            <a:off x="2268892" y="2284448"/>
            <a:ext cx="1887892" cy="4616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Encoding</a:t>
            </a:r>
          </a:p>
        </p:txBody>
      </p:sp>
      <p:cxnSp>
        <p:nvCxnSpPr>
          <p:cNvPr id="10" name="Straight Arrow Connector 9">
            <a:extLst>
              <a:ext uri="{FF2B5EF4-FFF2-40B4-BE49-F238E27FC236}">
                <a16:creationId xmlns:a16="http://schemas.microsoft.com/office/drawing/2014/main" id="{A2600ADD-5F9A-9606-ED30-966ACBDDD7A1}"/>
              </a:ext>
            </a:extLst>
          </p:cNvPr>
          <p:cNvCxnSpPr>
            <a:cxnSpLocks/>
            <a:stCxn id="7" idx="3"/>
            <a:endCxn id="8" idx="1"/>
          </p:cNvCxnSpPr>
          <p:nvPr/>
        </p:nvCxnSpPr>
        <p:spPr>
          <a:xfrm>
            <a:off x="1811692" y="2515281"/>
            <a:ext cx="4572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id="{5AA72BB6-CF22-865A-006C-412C40B2B46C}"/>
              </a:ext>
            </a:extLst>
          </p:cNvPr>
          <p:cNvSpPr/>
          <p:nvPr/>
        </p:nvSpPr>
        <p:spPr>
          <a:xfrm>
            <a:off x="4613984" y="2284448"/>
            <a:ext cx="2226908" cy="4616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Feature Selection</a:t>
            </a:r>
          </a:p>
        </p:txBody>
      </p:sp>
      <p:cxnSp>
        <p:nvCxnSpPr>
          <p:cNvPr id="16" name="Straight Arrow Connector 15">
            <a:extLst>
              <a:ext uri="{FF2B5EF4-FFF2-40B4-BE49-F238E27FC236}">
                <a16:creationId xmlns:a16="http://schemas.microsoft.com/office/drawing/2014/main" id="{06D4E56B-04C8-8DB1-5647-D1728F567345}"/>
              </a:ext>
            </a:extLst>
          </p:cNvPr>
          <p:cNvCxnSpPr>
            <a:cxnSpLocks/>
            <a:stCxn id="8" idx="3"/>
            <a:endCxn id="15" idx="1"/>
          </p:cNvCxnSpPr>
          <p:nvPr/>
        </p:nvCxnSpPr>
        <p:spPr>
          <a:xfrm>
            <a:off x="4156784" y="2515281"/>
            <a:ext cx="4572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2D1505FD-E2C0-3A35-78F5-BBB419EB2CA6}"/>
              </a:ext>
            </a:extLst>
          </p:cNvPr>
          <p:cNvSpPr/>
          <p:nvPr/>
        </p:nvSpPr>
        <p:spPr>
          <a:xfrm>
            <a:off x="7298092" y="2284448"/>
            <a:ext cx="2226908" cy="4616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Rule generation</a:t>
            </a:r>
          </a:p>
        </p:txBody>
      </p:sp>
      <p:cxnSp>
        <p:nvCxnSpPr>
          <p:cNvPr id="24" name="Straight Arrow Connector 23">
            <a:extLst>
              <a:ext uri="{FF2B5EF4-FFF2-40B4-BE49-F238E27FC236}">
                <a16:creationId xmlns:a16="http://schemas.microsoft.com/office/drawing/2014/main" id="{488E49B1-43F4-62FE-72D3-4230B6D02C5A}"/>
              </a:ext>
            </a:extLst>
          </p:cNvPr>
          <p:cNvCxnSpPr>
            <a:cxnSpLocks/>
            <a:stCxn id="15" idx="3"/>
            <a:endCxn id="23" idx="1"/>
          </p:cNvCxnSpPr>
          <p:nvPr/>
        </p:nvCxnSpPr>
        <p:spPr>
          <a:xfrm>
            <a:off x="6840892" y="2515281"/>
            <a:ext cx="45720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8" name="Flowchart: Magnetic Disk 2">
            <a:extLst>
              <a:ext uri="{FF2B5EF4-FFF2-40B4-BE49-F238E27FC236}">
                <a16:creationId xmlns:a16="http://schemas.microsoft.com/office/drawing/2014/main" id="{9EFC88DE-3A58-5A84-E2DA-9F02C2C4C160}"/>
              </a:ext>
            </a:extLst>
          </p:cNvPr>
          <p:cNvSpPr/>
          <p:nvPr/>
        </p:nvSpPr>
        <p:spPr>
          <a:xfrm>
            <a:off x="9982200" y="19050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Rule set</a:t>
            </a:r>
            <a:endParaRPr lang="en-US" sz="1100" dirty="0"/>
          </a:p>
        </p:txBody>
      </p:sp>
      <p:cxnSp>
        <p:nvCxnSpPr>
          <p:cNvPr id="29" name="Straight Arrow Connector 28">
            <a:extLst>
              <a:ext uri="{FF2B5EF4-FFF2-40B4-BE49-F238E27FC236}">
                <a16:creationId xmlns:a16="http://schemas.microsoft.com/office/drawing/2014/main" id="{DCC86E8F-41FC-32F7-5970-09CDD5ACC4F2}"/>
              </a:ext>
            </a:extLst>
          </p:cNvPr>
          <p:cNvCxnSpPr>
            <a:cxnSpLocks/>
            <a:stCxn id="23" idx="3"/>
            <a:endCxn id="28" idx="2"/>
          </p:cNvCxnSpPr>
          <p:nvPr/>
        </p:nvCxnSpPr>
        <p:spPr>
          <a:xfrm flipV="1">
            <a:off x="9525000" y="2515280"/>
            <a:ext cx="457200"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5350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4" name="Rectangle 3">
            <a:extLst>
              <a:ext uri="{FF2B5EF4-FFF2-40B4-BE49-F238E27FC236}">
                <a16:creationId xmlns:a16="http://schemas.microsoft.com/office/drawing/2014/main" id="{999FD968-B6F2-87F5-4E92-58741430D811}"/>
              </a:ext>
            </a:extLst>
          </p:cNvPr>
          <p:cNvSpPr/>
          <p:nvPr/>
        </p:nvSpPr>
        <p:spPr>
          <a:xfrm>
            <a:off x="2501226" y="2274500"/>
            <a:ext cx="2394980" cy="124106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400" b="1">
                <a:solidFill>
                  <a:schemeClr val="tx1"/>
                </a:solidFill>
              </a:rPr>
              <a:t>PLUGIN:</a:t>
            </a:r>
            <a:endParaRPr lang="en-CO" sz="1400" b="1" dirty="0">
              <a:solidFill>
                <a:schemeClr val="tx1"/>
              </a:solidFill>
            </a:endParaRPr>
          </a:p>
          <a:p>
            <a:pPr marL="342900" indent="-342900">
              <a:buFont typeface="+mj-lt"/>
              <a:buAutoNum type="arabicPeriod"/>
            </a:pPr>
            <a:r>
              <a:rPr lang="en-CO" sz="1400" b="1" dirty="0">
                <a:solidFill>
                  <a:schemeClr val="tx1"/>
                </a:solidFill>
              </a:rPr>
              <a:t>Conect to the DB_MR</a:t>
            </a:r>
          </a:p>
          <a:p>
            <a:pPr marL="342900" indent="-342900">
              <a:buFont typeface="+mj-lt"/>
              <a:buAutoNum type="arabicPeriod"/>
            </a:pPr>
            <a:r>
              <a:rPr lang="en-CO" sz="1400" b="1" dirty="0">
                <a:solidFill>
                  <a:schemeClr val="tx1"/>
                </a:solidFill>
              </a:rPr>
              <a:t>Filter by key word</a:t>
            </a:r>
          </a:p>
          <a:p>
            <a:pPr marL="342900" indent="-342900">
              <a:buFont typeface="+mj-lt"/>
              <a:buAutoNum type="arabicPeriod"/>
            </a:pPr>
            <a:r>
              <a:rPr lang="en-CO" sz="1400" b="1" dirty="0">
                <a:solidFill>
                  <a:schemeClr val="tx1"/>
                </a:solidFill>
              </a:rPr>
              <a:t>Provide MRs based on the key words</a:t>
            </a:r>
          </a:p>
        </p:txBody>
      </p:sp>
      <p:cxnSp>
        <p:nvCxnSpPr>
          <p:cNvPr id="7" name="Straight Arrow Connector 6">
            <a:extLst>
              <a:ext uri="{FF2B5EF4-FFF2-40B4-BE49-F238E27FC236}">
                <a16:creationId xmlns:a16="http://schemas.microsoft.com/office/drawing/2014/main" id="{661919B4-4BD9-F70F-DC6C-834745F5C59E}"/>
              </a:ext>
            </a:extLst>
          </p:cNvPr>
          <p:cNvCxnSpPr>
            <a:cxnSpLocks/>
            <a:stCxn id="4" idx="3"/>
          </p:cNvCxnSpPr>
          <p:nvPr/>
        </p:nvCxnSpPr>
        <p:spPr>
          <a:xfrm>
            <a:off x="4896206" y="2895030"/>
            <a:ext cx="8737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A15FBF13-9EFB-F14B-6528-B56EE2B7373F}"/>
              </a:ext>
            </a:extLst>
          </p:cNvPr>
          <p:cNvCxnSpPr>
            <a:cxnSpLocks/>
          </p:cNvCxnSpPr>
          <p:nvPr/>
        </p:nvCxnSpPr>
        <p:spPr>
          <a:xfrm flipH="1">
            <a:off x="4897196" y="3125363"/>
            <a:ext cx="89253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7A1AE69E-34E3-3A9D-2279-62D6EE841182}"/>
              </a:ext>
            </a:extLst>
          </p:cNvPr>
          <p:cNvPicPr>
            <a:picLocks noChangeAspect="1"/>
          </p:cNvPicPr>
          <p:nvPr/>
        </p:nvPicPr>
        <p:blipFill>
          <a:blip r:embed="rId4"/>
          <a:stretch>
            <a:fillRect/>
          </a:stretch>
        </p:blipFill>
        <p:spPr>
          <a:xfrm>
            <a:off x="312717" y="2429922"/>
            <a:ext cx="1004050" cy="1004050"/>
          </a:xfrm>
          <a:prstGeom prst="rect">
            <a:avLst/>
          </a:prstGeom>
        </p:spPr>
      </p:pic>
      <p:cxnSp>
        <p:nvCxnSpPr>
          <p:cNvPr id="10" name="Straight Arrow Connector 9">
            <a:extLst>
              <a:ext uri="{FF2B5EF4-FFF2-40B4-BE49-F238E27FC236}">
                <a16:creationId xmlns:a16="http://schemas.microsoft.com/office/drawing/2014/main" id="{58F47C93-068A-F607-8AE8-F3B670783067}"/>
              </a:ext>
            </a:extLst>
          </p:cNvPr>
          <p:cNvCxnSpPr>
            <a:cxnSpLocks/>
          </p:cNvCxnSpPr>
          <p:nvPr/>
        </p:nvCxnSpPr>
        <p:spPr>
          <a:xfrm>
            <a:off x="1397406" y="2778059"/>
            <a:ext cx="10409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76FF4A2-DC20-4C07-D74C-E8A0F25E7498}"/>
              </a:ext>
            </a:extLst>
          </p:cNvPr>
          <p:cNvCxnSpPr>
            <a:cxnSpLocks/>
          </p:cNvCxnSpPr>
          <p:nvPr/>
        </p:nvCxnSpPr>
        <p:spPr>
          <a:xfrm flipH="1">
            <a:off x="1343890" y="3023307"/>
            <a:ext cx="109451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D74D7DB2-BA2A-7421-5ABB-0921D169E7F3}"/>
              </a:ext>
            </a:extLst>
          </p:cNvPr>
          <p:cNvSpPr txBox="1"/>
          <p:nvPr/>
        </p:nvSpPr>
        <p:spPr>
          <a:xfrm>
            <a:off x="1343890" y="2460040"/>
            <a:ext cx="985831" cy="307777"/>
          </a:xfrm>
          <a:prstGeom prst="rect">
            <a:avLst/>
          </a:prstGeom>
          <a:noFill/>
        </p:spPr>
        <p:txBody>
          <a:bodyPr wrap="square" rtlCol="0">
            <a:spAutoFit/>
          </a:bodyPr>
          <a:lstStyle/>
          <a:p>
            <a:r>
              <a:rPr lang="en-GB" sz="1400" dirty="0"/>
              <a:t>K</a:t>
            </a:r>
            <a:r>
              <a:rPr lang="en-CO" sz="1400" dirty="0"/>
              <a:t>eywords</a:t>
            </a:r>
          </a:p>
        </p:txBody>
      </p:sp>
      <p:sp>
        <p:nvSpPr>
          <p:cNvPr id="16" name="TextBox 15">
            <a:extLst>
              <a:ext uri="{FF2B5EF4-FFF2-40B4-BE49-F238E27FC236}">
                <a16:creationId xmlns:a16="http://schemas.microsoft.com/office/drawing/2014/main" id="{73AE3285-1126-0B0B-EF6B-4298A0D43B93}"/>
              </a:ext>
            </a:extLst>
          </p:cNvPr>
          <p:cNvSpPr txBox="1"/>
          <p:nvPr/>
        </p:nvSpPr>
        <p:spPr>
          <a:xfrm>
            <a:off x="1236131" y="3023307"/>
            <a:ext cx="1264600" cy="523220"/>
          </a:xfrm>
          <a:prstGeom prst="rect">
            <a:avLst/>
          </a:prstGeom>
          <a:noFill/>
        </p:spPr>
        <p:txBody>
          <a:bodyPr wrap="square" rtlCol="0">
            <a:spAutoFit/>
          </a:bodyPr>
          <a:lstStyle/>
          <a:p>
            <a:r>
              <a:rPr lang="en-US" sz="1400" dirty="0"/>
              <a:t>List of possible MRs</a:t>
            </a:r>
            <a:endParaRPr lang="en-CO" sz="1400" dirty="0"/>
          </a:p>
        </p:txBody>
      </p:sp>
      <p:sp>
        <p:nvSpPr>
          <p:cNvPr id="17" name="TextBox 16">
            <a:extLst>
              <a:ext uri="{FF2B5EF4-FFF2-40B4-BE49-F238E27FC236}">
                <a16:creationId xmlns:a16="http://schemas.microsoft.com/office/drawing/2014/main" id="{7E46FF70-B4CC-FA4A-5F6B-DA77538A68EE}"/>
              </a:ext>
            </a:extLst>
          </p:cNvPr>
          <p:cNvSpPr txBox="1"/>
          <p:nvPr/>
        </p:nvSpPr>
        <p:spPr>
          <a:xfrm>
            <a:off x="4896206" y="2546043"/>
            <a:ext cx="873769" cy="307777"/>
          </a:xfrm>
          <a:prstGeom prst="rect">
            <a:avLst/>
          </a:prstGeom>
          <a:noFill/>
        </p:spPr>
        <p:txBody>
          <a:bodyPr wrap="square" rtlCol="0">
            <a:spAutoFit/>
          </a:bodyPr>
          <a:lstStyle/>
          <a:p>
            <a:r>
              <a:rPr lang="en-US" sz="1400" dirty="0"/>
              <a:t>Query</a:t>
            </a:r>
            <a:endParaRPr lang="en-CO" sz="1400" dirty="0"/>
          </a:p>
        </p:txBody>
      </p:sp>
      <p:sp>
        <p:nvSpPr>
          <p:cNvPr id="18" name="TextBox 17">
            <a:extLst>
              <a:ext uri="{FF2B5EF4-FFF2-40B4-BE49-F238E27FC236}">
                <a16:creationId xmlns:a16="http://schemas.microsoft.com/office/drawing/2014/main" id="{B790C326-F46D-DFE9-EBB4-0CD5DB4EAD0C}"/>
              </a:ext>
            </a:extLst>
          </p:cNvPr>
          <p:cNvSpPr txBox="1"/>
          <p:nvPr/>
        </p:nvSpPr>
        <p:spPr>
          <a:xfrm>
            <a:off x="4872455" y="3144432"/>
            <a:ext cx="1081493" cy="523220"/>
          </a:xfrm>
          <a:prstGeom prst="rect">
            <a:avLst/>
          </a:prstGeom>
          <a:noFill/>
        </p:spPr>
        <p:txBody>
          <a:bodyPr wrap="square" rtlCol="0">
            <a:spAutoFit/>
          </a:bodyPr>
          <a:lstStyle/>
          <a:p>
            <a:r>
              <a:rPr lang="en-US" sz="1400" dirty="0"/>
              <a:t>Query - Response</a:t>
            </a:r>
            <a:endParaRPr lang="en-CO" sz="1400" dirty="0"/>
          </a:p>
        </p:txBody>
      </p:sp>
      <p:sp>
        <p:nvSpPr>
          <p:cNvPr id="33" name="Slide Number Placeholder 3">
            <a:extLst>
              <a:ext uri="{FF2B5EF4-FFF2-40B4-BE49-F238E27FC236}">
                <a16:creationId xmlns:a16="http://schemas.microsoft.com/office/drawing/2014/main" id="{BA7AEC65-ACE0-52A8-7D19-DD8AFBFA9AC1}"/>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4" name="Slide Number Placeholder 1">
            <a:extLst>
              <a:ext uri="{FF2B5EF4-FFF2-40B4-BE49-F238E27FC236}">
                <a16:creationId xmlns:a16="http://schemas.microsoft.com/office/drawing/2014/main" id="{248C4EA6-BE84-0A7F-01EF-8AA86CA29BD5}"/>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GB" sz="1100" smtClean="0"/>
              <a:pPr>
                <a:defRPr/>
              </a:pPr>
              <a:t>2</a:t>
            </a:fld>
            <a:endParaRPr lang="en-GB" sz="1100" dirty="0"/>
          </a:p>
        </p:txBody>
      </p:sp>
      <p:sp>
        <p:nvSpPr>
          <p:cNvPr id="35" name="Slide Number Placeholder 1">
            <a:extLst>
              <a:ext uri="{FF2B5EF4-FFF2-40B4-BE49-F238E27FC236}">
                <a16:creationId xmlns:a16="http://schemas.microsoft.com/office/drawing/2014/main" id="{60F530C7-E782-E629-D679-1B30133E4442}"/>
              </a:ext>
            </a:extLst>
          </p:cNvPr>
          <p:cNvSpPr txBox="1">
            <a:spLocks/>
          </p:cNvSpPr>
          <p:nvPr/>
        </p:nvSpPr>
        <p:spPr>
          <a:xfrm>
            <a:off x="10714804" y="6131764"/>
            <a:ext cx="867596" cy="203969"/>
          </a:xfrm>
          <a:prstGeom prst="rect">
            <a:avLst/>
          </a:prstGeom>
          <a:noFill/>
        </p:spPr>
        <p:txBody>
          <a:bodyPr vert="horz" lIns="91440" tIns="45720" rIns="91440" bIns="45720" rtlCol="0" anchor="ctr"/>
          <a:lstStyle>
            <a:defPPr>
              <a:defRPr lang="en-US"/>
            </a:defPPr>
            <a:lvl1pPr algn="r" rtl="0" eaLnBrk="1" fontAlgn="auto" hangingPunct="1">
              <a:spcBef>
                <a:spcPts val="0"/>
              </a:spcBef>
              <a:spcAft>
                <a:spcPts val="0"/>
              </a:spcAft>
              <a:defRPr lang="en-US" sz="1600" kern="1200" smtClean="0">
                <a:solidFill>
                  <a:srgbClr val="B1B3B3"/>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2pPr>
            <a:lvl3pPr marL="9144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3pPr>
            <a:lvl4pPr marL="13716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4pPr>
            <a:lvl5pPr marL="1828800" algn="l" rtl="0" eaLnBrk="0" fontAlgn="base" hangingPunct="0">
              <a:spcBef>
                <a:spcPct val="0"/>
              </a:spcBef>
              <a:spcAft>
                <a:spcPct val="0"/>
              </a:spcAft>
              <a:defRPr kern="1200">
                <a:solidFill>
                  <a:schemeClr val="tx1"/>
                </a:solidFill>
                <a:latin typeface="Rubik" panose="00000500000000000000" pitchFamily="2" charset="-79"/>
                <a:ea typeface="+mn-ea"/>
                <a:cs typeface="+mn-cs"/>
              </a:defRPr>
            </a:lvl5pPr>
            <a:lvl6pPr marL="2286000" algn="l" defTabSz="914400" rtl="0" eaLnBrk="1" latinLnBrk="0" hangingPunct="1">
              <a:defRPr kern="1200">
                <a:solidFill>
                  <a:schemeClr val="tx1"/>
                </a:solidFill>
                <a:latin typeface="Rubik" panose="00000500000000000000" pitchFamily="2" charset="-79"/>
                <a:ea typeface="+mn-ea"/>
                <a:cs typeface="+mn-cs"/>
              </a:defRPr>
            </a:lvl6pPr>
            <a:lvl7pPr marL="2743200" algn="l" defTabSz="914400" rtl="0" eaLnBrk="1" latinLnBrk="0" hangingPunct="1">
              <a:defRPr kern="1200">
                <a:solidFill>
                  <a:schemeClr val="tx1"/>
                </a:solidFill>
                <a:latin typeface="Rubik" panose="00000500000000000000" pitchFamily="2" charset="-79"/>
                <a:ea typeface="+mn-ea"/>
                <a:cs typeface="+mn-cs"/>
              </a:defRPr>
            </a:lvl7pPr>
            <a:lvl8pPr marL="3200400" algn="l" defTabSz="914400" rtl="0" eaLnBrk="1" latinLnBrk="0" hangingPunct="1">
              <a:defRPr kern="1200">
                <a:solidFill>
                  <a:schemeClr val="tx1"/>
                </a:solidFill>
                <a:latin typeface="Rubik" panose="00000500000000000000" pitchFamily="2" charset="-79"/>
                <a:ea typeface="+mn-ea"/>
                <a:cs typeface="+mn-cs"/>
              </a:defRPr>
            </a:lvl8pPr>
            <a:lvl9pPr marL="3657600" algn="l" defTabSz="914400" rtl="0" eaLnBrk="1" latinLnBrk="0" hangingPunct="1">
              <a:defRPr kern="1200">
                <a:solidFill>
                  <a:schemeClr val="tx1"/>
                </a:solidFill>
                <a:latin typeface="Rubik" panose="00000500000000000000" pitchFamily="2" charset="-79"/>
                <a:ea typeface="+mn-ea"/>
                <a:cs typeface="+mn-cs"/>
              </a:defRPr>
            </a:lvl9pPr>
          </a:lstStyle>
          <a:p>
            <a:pPr>
              <a:defRPr/>
            </a:pPr>
            <a:fld id="{DADBB38E-37F0-4099-9E14-30415241E9AC}" type="slidenum">
              <a:rPr lang="en-CO" sz="1100" smtClean="0"/>
              <a:pPr>
                <a:defRPr/>
              </a:pPr>
              <a:t>2</a:t>
            </a:fld>
            <a:endParaRPr lang="en-CO" sz="1100" dirty="0"/>
          </a:p>
        </p:txBody>
      </p:sp>
      <p:sp>
        <p:nvSpPr>
          <p:cNvPr id="36" name="Flowchart: Magnetic Disk 2">
            <a:extLst>
              <a:ext uri="{FF2B5EF4-FFF2-40B4-BE49-F238E27FC236}">
                <a16:creationId xmlns:a16="http://schemas.microsoft.com/office/drawing/2014/main" id="{AD4BBE94-DB59-7414-12CE-7AA30FBB567A}"/>
              </a:ext>
            </a:extLst>
          </p:cNvPr>
          <p:cNvSpPr/>
          <p:nvPr/>
        </p:nvSpPr>
        <p:spPr>
          <a:xfrm>
            <a:off x="6235577" y="5075918"/>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37" name="Rectangle 36">
            <a:extLst>
              <a:ext uri="{FF2B5EF4-FFF2-40B4-BE49-F238E27FC236}">
                <a16:creationId xmlns:a16="http://schemas.microsoft.com/office/drawing/2014/main" id="{160AE97A-912F-B940-21D5-6532E84A27B7}"/>
              </a:ext>
            </a:extLst>
          </p:cNvPr>
          <p:cNvSpPr/>
          <p:nvPr/>
        </p:nvSpPr>
        <p:spPr>
          <a:xfrm>
            <a:off x="3511454" y="5159264"/>
            <a:ext cx="2112067" cy="105584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a:solidFill>
                  <a:schemeClr val="tx1"/>
                </a:solidFill>
              </a:rPr>
              <a:t>PLUGIN:</a:t>
            </a:r>
            <a:endParaRPr lang="en-CO" sz="1200" b="1" dirty="0">
              <a:solidFill>
                <a:schemeClr val="tx1"/>
              </a:solidFill>
            </a:endParaRPr>
          </a:p>
          <a:p>
            <a:pPr marL="342900" indent="-342900">
              <a:buFont typeface="+mj-lt"/>
              <a:buAutoNum type="arabicPeriod"/>
            </a:pPr>
            <a:r>
              <a:rPr lang="en-CO" sz="1200" b="1" dirty="0">
                <a:solidFill>
                  <a:schemeClr val="tx1"/>
                </a:solidFill>
              </a:rPr>
              <a:t>Conect to the DB_MR</a:t>
            </a:r>
          </a:p>
          <a:p>
            <a:pPr marL="342900" indent="-342900">
              <a:buFont typeface="+mj-lt"/>
              <a:buAutoNum type="arabicPeriod"/>
            </a:pPr>
            <a:r>
              <a:rPr lang="en-CO" sz="1200" b="1" dirty="0">
                <a:solidFill>
                  <a:schemeClr val="tx1"/>
                </a:solidFill>
              </a:rPr>
              <a:t>Filter by key word</a:t>
            </a:r>
          </a:p>
          <a:p>
            <a:pPr marL="342900" indent="-342900">
              <a:buFont typeface="+mj-lt"/>
              <a:buAutoNum type="arabicPeriod"/>
            </a:pPr>
            <a:r>
              <a:rPr lang="en-CO" sz="1200" b="1" dirty="0">
                <a:solidFill>
                  <a:schemeClr val="tx1"/>
                </a:solidFill>
              </a:rPr>
              <a:t>Provide MRs based on the key words</a:t>
            </a:r>
          </a:p>
        </p:txBody>
      </p:sp>
      <p:cxnSp>
        <p:nvCxnSpPr>
          <p:cNvPr id="38" name="Straight Arrow Connector 37">
            <a:extLst>
              <a:ext uri="{FF2B5EF4-FFF2-40B4-BE49-F238E27FC236}">
                <a16:creationId xmlns:a16="http://schemas.microsoft.com/office/drawing/2014/main" id="{44D669D7-9CF8-0365-5077-229508514799}"/>
              </a:ext>
            </a:extLst>
          </p:cNvPr>
          <p:cNvCxnSpPr>
            <a:cxnSpLocks/>
            <a:stCxn id="37" idx="3"/>
            <a:endCxn id="36" idx="2"/>
          </p:cNvCxnSpPr>
          <p:nvPr/>
        </p:nvCxnSpPr>
        <p:spPr>
          <a:xfrm>
            <a:off x="5623521" y="5687187"/>
            <a:ext cx="612056"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CF3679B-2D22-A5E6-812D-1DAD72EB0CF9}"/>
              </a:ext>
            </a:extLst>
          </p:cNvPr>
          <p:cNvCxnSpPr>
            <a:cxnSpLocks/>
          </p:cNvCxnSpPr>
          <p:nvPr/>
        </p:nvCxnSpPr>
        <p:spPr>
          <a:xfrm flipH="1">
            <a:off x="5623521" y="5928511"/>
            <a:ext cx="63180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4E77A38-5920-8642-5BD4-32B933DF7B0C}"/>
              </a:ext>
            </a:extLst>
          </p:cNvPr>
          <p:cNvSpPr txBox="1"/>
          <p:nvPr/>
        </p:nvSpPr>
        <p:spPr>
          <a:xfrm>
            <a:off x="122473" y="6313225"/>
            <a:ext cx="1189749" cy="307777"/>
          </a:xfrm>
          <a:prstGeom prst="rect">
            <a:avLst/>
          </a:prstGeom>
          <a:noFill/>
        </p:spPr>
        <p:txBody>
          <a:bodyPr wrap="none" rtlCol="0">
            <a:spAutoFit/>
          </a:bodyPr>
          <a:lstStyle/>
          <a:p>
            <a:r>
              <a:rPr lang="en-US" sz="1400" dirty="0"/>
              <a:t>Source code</a:t>
            </a:r>
            <a:endParaRPr lang="en-CO" sz="1400" dirty="0"/>
          </a:p>
        </p:txBody>
      </p:sp>
      <p:sp>
        <p:nvSpPr>
          <p:cNvPr id="41" name="TextBox 40">
            <a:extLst>
              <a:ext uri="{FF2B5EF4-FFF2-40B4-BE49-F238E27FC236}">
                <a16:creationId xmlns:a16="http://schemas.microsoft.com/office/drawing/2014/main" id="{AD6006A6-06F3-9144-8F4C-9913818BE9EC}"/>
              </a:ext>
            </a:extLst>
          </p:cNvPr>
          <p:cNvSpPr txBox="1"/>
          <p:nvPr/>
        </p:nvSpPr>
        <p:spPr>
          <a:xfrm>
            <a:off x="2279874" y="6178494"/>
            <a:ext cx="1422800" cy="461665"/>
          </a:xfrm>
          <a:prstGeom prst="rect">
            <a:avLst/>
          </a:prstGeom>
          <a:noFill/>
        </p:spPr>
        <p:txBody>
          <a:bodyPr wrap="square" rtlCol="0">
            <a:spAutoFit/>
          </a:bodyPr>
          <a:lstStyle/>
          <a:p>
            <a:r>
              <a:rPr lang="en-US" sz="1200" dirty="0"/>
              <a:t>List of possible MRs</a:t>
            </a:r>
            <a:endParaRPr lang="en-CO" sz="1200" dirty="0"/>
          </a:p>
        </p:txBody>
      </p:sp>
      <p:sp>
        <p:nvSpPr>
          <p:cNvPr id="42" name="TextBox 41">
            <a:extLst>
              <a:ext uri="{FF2B5EF4-FFF2-40B4-BE49-F238E27FC236}">
                <a16:creationId xmlns:a16="http://schemas.microsoft.com/office/drawing/2014/main" id="{47469870-7A91-E701-F64E-61960ADAEFF9}"/>
              </a:ext>
            </a:extLst>
          </p:cNvPr>
          <p:cNvSpPr txBox="1"/>
          <p:nvPr/>
        </p:nvSpPr>
        <p:spPr>
          <a:xfrm>
            <a:off x="5604380" y="5363715"/>
            <a:ext cx="814419" cy="276999"/>
          </a:xfrm>
          <a:prstGeom prst="rect">
            <a:avLst/>
          </a:prstGeom>
          <a:noFill/>
        </p:spPr>
        <p:txBody>
          <a:bodyPr wrap="square" rtlCol="0">
            <a:spAutoFit/>
          </a:bodyPr>
          <a:lstStyle/>
          <a:p>
            <a:r>
              <a:rPr lang="en-US" sz="1200" dirty="0"/>
              <a:t>Query</a:t>
            </a:r>
            <a:endParaRPr lang="en-CO" sz="1200" dirty="0"/>
          </a:p>
        </p:txBody>
      </p:sp>
      <p:sp>
        <p:nvSpPr>
          <p:cNvPr id="43" name="TextBox 42">
            <a:extLst>
              <a:ext uri="{FF2B5EF4-FFF2-40B4-BE49-F238E27FC236}">
                <a16:creationId xmlns:a16="http://schemas.microsoft.com/office/drawing/2014/main" id="{B30A3FDE-4479-34A7-C66D-B5484A75B16C}"/>
              </a:ext>
            </a:extLst>
          </p:cNvPr>
          <p:cNvSpPr txBox="1"/>
          <p:nvPr/>
        </p:nvSpPr>
        <p:spPr>
          <a:xfrm>
            <a:off x="5595255" y="5938535"/>
            <a:ext cx="966347" cy="461665"/>
          </a:xfrm>
          <a:prstGeom prst="rect">
            <a:avLst/>
          </a:prstGeom>
          <a:noFill/>
        </p:spPr>
        <p:txBody>
          <a:bodyPr wrap="square" rtlCol="0">
            <a:spAutoFit/>
          </a:bodyPr>
          <a:lstStyle/>
          <a:p>
            <a:r>
              <a:rPr lang="en-US" sz="1200" dirty="0"/>
              <a:t>Query</a:t>
            </a:r>
          </a:p>
          <a:p>
            <a:r>
              <a:rPr lang="en-US" sz="1200" dirty="0"/>
              <a:t>Response</a:t>
            </a:r>
            <a:endParaRPr lang="en-CO" sz="1200" dirty="0"/>
          </a:p>
        </p:txBody>
      </p:sp>
      <p:pic>
        <p:nvPicPr>
          <p:cNvPr id="44" name="Picture 43">
            <a:extLst>
              <a:ext uri="{FF2B5EF4-FFF2-40B4-BE49-F238E27FC236}">
                <a16:creationId xmlns:a16="http://schemas.microsoft.com/office/drawing/2014/main" id="{E40633E6-1EC8-0F10-2861-BBFF97560B76}"/>
              </a:ext>
            </a:extLst>
          </p:cNvPr>
          <p:cNvPicPr>
            <a:picLocks noChangeAspect="1"/>
          </p:cNvPicPr>
          <p:nvPr/>
        </p:nvPicPr>
        <p:blipFill>
          <a:blip r:embed="rId5"/>
          <a:stretch>
            <a:fillRect/>
          </a:stretch>
        </p:blipFill>
        <p:spPr>
          <a:xfrm>
            <a:off x="512985" y="4854500"/>
            <a:ext cx="603514" cy="603514"/>
          </a:xfrm>
          <a:prstGeom prst="rect">
            <a:avLst/>
          </a:prstGeom>
        </p:spPr>
      </p:pic>
      <p:pic>
        <p:nvPicPr>
          <p:cNvPr id="45" name="Picture 44">
            <a:extLst>
              <a:ext uri="{FF2B5EF4-FFF2-40B4-BE49-F238E27FC236}">
                <a16:creationId xmlns:a16="http://schemas.microsoft.com/office/drawing/2014/main" id="{2D460A32-AFD4-5C89-ACD1-12335DCB6944}"/>
              </a:ext>
            </a:extLst>
          </p:cNvPr>
          <p:cNvPicPr>
            <a:picLocks noChangeAspect="1"/>
          </p:cNvPicPr>
          <p:nvPr/>
        </p:nvPicPr>
        <p:blipFill>
          <a:blip r:embed="rId6"/>
          <a:stretch>
            <a:fillRect/>
          </a:stretch>
        </p:blipFill>
        <p:spPr>
          <a:xfrm>
            <a:off x="467063" y="5736039"/>
            <a:ext cx="577186" cy="577186"/>
          </a:xfrm>
          <a:prstGeom prst="rect">
            <a:avLst/>
          </a:prstGeom>
        </p:spPr>
      </p:pic>
      <p:sp>
        <p:nvSpPr>
          <p:cNvPr id="46" name="Right Brace 45">
            <a:extLst>
              <a:ext uri="{FF2B5EF4-FFF2-40B4-BE49-F238E27FC236}">
                <a16:creationId xmlns:a16="http://schemas.microsoft.com/office/drawing/2014/main" id="{5819AD09-074C-77AB-E42B-D3337FB34793}"/>
              </a:ext>
            </a:extLst>
          </p:cNvPr>
          <p:cNvSpPr/>
          <p:nvPr/>
        </p:nvSpPr>
        <p:spPr>
          <a:xfrm>
            <a:off x="1269348" y="4775287"/>
            <a:ext cx="256116" cy="1823802"/>
          </a:xfrm>
          <a:prstGeom prst="rightBrace">
            <a:avLst>
              <a:gd name="adj1" fmla="val 8333"/>
              <a:gd name="adj2" fmla="val 53440"/>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47" name="Rectangle 46">
            <a:extLst>
              <a:ext uri="{FF2B5EF4-FFF2-40B4-BE49-F238E27FC236}">
                <a16:creationId xmlns:a16="http://schemas.microsoft.com/office/drawing/2014/main" id="{A0B0425A-201A-0FF7-DF30-187B62C4CB3C}"/>
              </a:ext>
            </a:extLst>
          </p:cNvPr>
          <p:cNvSpPr/>
          <p:nvPr/>
        </p:nvSpPr>
        <p:spPr>
          <a:xfrm>
            <a:off x="1548253" y="5298755"/>
            <a:ext cx="1109530" cy="776865"/>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O" sz="1200" b="1" dirty="0">
                <a:solidFill>
                  <a:schemeClr val="tx1"/>
                </a:solidFill>
              </a:rPr>
              <a:t>System Knowledge Extractor</a:t>
            </a:r>
          </a:p>
        </p:txBody>
      </p:sp>
      <p:cxnSp>
        <p:nvCxnSpPr>
          <p:cNvPr id="48" name="Straight Arrow Connector 47">
            <a:extLst>
              <a:ext uri="{FF2B5EF4-FFF2-40B4-BE49-F238E27FC236}">
                <a16:creationId xmlns:a16="http://schemas.microsoft.com/office/drawing/2014/main" id="{B3A3F616-091A-F11D-914E-2ADB8AB19345}"/>
              </a:ext>
            </a:extLst>
          </p:cNvPr>
          <p:cNvCxnSpPr>
            <a:cxnSpLocks/>
            <a:stCxn id="47" idx="3"/>
            <a:endCxn id="37" idx="1"/>
          </p:cNvCxnSpPr>
          <p:nvPr/>
        </p:nvCxnSpPr>
        <p:spPr>
          <a:xfrm flipV="1">
            <a:off x="2657783" y="5687187"/>
            <a:ext cx="853671"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196294D5-1FF7-4AE0-023F-354FF9BBB11A}"/>
              </a:ext>
            </a:extLst>
          </p:cNvPr>
          <p:cNvSpPr txBox="1"/>
          <p:nvPr/>
        </p:nvSpPr>
        <p:spPr>
          <a:xfrm>
            <a:off x="2567128" y="5380048"/>
            <a:ext cx="1016615" cy="276999"/>
          </a:xfrm>
          <a:prstGeom prst="rect">
            <a:avLst/>
          </a:prstGeom>
          <a:noFill/>
        </p:spPr>
        <p:txBody>
          <a:bodyPr wrap="square" rtlCol="0">
            <a:spAutoFit/>
          </a:bodyPr>
          <a:lstStyle/>
          <a:p>
            <a:pPr algn="ctr"/>
            <a:r>
              <a:rPr lang="en-CO" sz="1200" dirty="0"/>
              <a:t>“</a:t>
            </a:r>
            <a:r>
              <a:rPr lang="en-GB" sz="1200" dirty="0"/>
              <a:t>K</a:t>
            </a:r>
            <a:r>
              <a:rPr lang="en-CO" sz="1200" dirty="0"/>
              <a:t>eywords”</a:t>
            </a:r>
          </a:p>
        </p:txBody>
      </p:sp>
      <p:cxnSp>
        <p:nvCxnSpPr>
          <p:cNvPr id="50" name="Elbow Connector 49">
            <a:extLst>
              <a:ext uri="{FF2B5EF4-FFF2-40B4-BE49-F238E27FC236}">
                <a16:creationId xmlns:a16="http://schemas.microsoft.com/office/drawing/2014/main" id="{6A2B303E-3032-96AE-E910-C03AFACAD102}"/>
              </a:ext>
            </a:extLst>
          </p:cNvPr>
          <p:cNvCxnSpPr>
            <a:cxnSpLocks/>
            <a:stCxn id="37" idx="2"/>
          </p:cNvCxnSpPr>
          <p:nvPr/>
        </p:nvCxnSpPr>
        <p:spPr>
          <a:xfrm rot="5400000">
            <a:off x="3885226" y="5743750"/>
            <a:ext cx="210902" cy="115362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9" name="Flowchart: Magnetic Disk 2">
            <a:extLst>
              <a:ext uri="{FF2B5EF4-FFF2-40B4-BE49-F238E27FC236}">
                <a16:creationId xmlns:a16="http://schemas.microsoft.com/office/drawing/2014/main" id="{1D570848-5398-AAAC-121F-C4BF94BC5514}"/>
              </a:ext>
            </a:extLst>
          </p:cNvPr>
          <p:cNvSpPr/>
          <p:nvPr/>
        </p:nvSpPr>
        <p:spPr>
          <a:xfrm>
            <a:off x="5816638" y="2274500"/>
            <a:ext cx="1210778" cy="12225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Database of Metamorphic Relations</a:t>
            </a:r>
            <a:endParaRPr lang="en-US" sz="1100" i="1" dirty="0"/>
          </a:p>
        </p:txBody>
      </p:sp>
      <p:sp>
        <p:nvSpPr>
          <p:cNvPr id="73" name="Title 6">
            <a:extLst>
              <a:ext uri="{FF2B5EF4-FFF2-40B4-BE49-F238E27FC236}">
                <a16:creationId xmlns:a16="http://schemas.microsoft.com/office/drawing/2014/main" id="{39706DF6-B864-D971-B03E-C8E143EF2835}"/>
              </a:ext>
            </a:extLst>
          </p:cNvPr>
          <p:cNvSpPr txBox="1">
            <a:spLocks/>
          </p:cNvSpPr>
          <p:nvPr/>
        </p:nvSpPr>
        <p:spPr bwMode="auto">
          <a:xfrm>
            <a:off x="156687" y="1676400"/>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1</a:t>
            </a:r>
          </a:p>
        </p:txBody>
      </p:sp>
      <p:sp>
        <p:nvSpPr>
          <p:cNvPr id="74" name="Title 6">
            <a:extLst>
              <a:ext uri="{FF2B5EF4-FFF2-40B4-BE49-F238E27FC236}">
                <a16:creationId xmlns:a16="http://schemas.microsoft.com/office/drawing/2014/main" id="{EA6429CB-C493-B904-2C9E-84316FB99660}"/>
              </a:ext>
            </a:extLst>
          </p:cNvPr>
          <p:cNvSpPr txBox="1">
            <a:spLocks/>
          </p:cNvSpPr>
          <p:nvPr/>
        </p:nvSpPr>
        <p:spPr bwMode="auto">
          <a:xfrm>
            <a:off x="122473" y="4169227"/>
            <a:ext cx="2501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2000" b="1" dirty="0">
                <a:latin typeface="Segoe UI" panose="020B0502040204020203" pitchFamily="34" charset="0"/>
                <a:cs typeface="Segoe UI" panose="020B0502040204020203" pitchFamily="34" charset="0"/>
              </a:rPr>
              <a:t>Scenario No. 2</a:t>
            </a:r>
          </a:p>
        </p:txBody>
      </p:sp>
      <p:sp>
        <p:nvSpPr>
          <p:cNvPr id="75" name="Right Brace 74">
            <a:extLst>
              <a:ext uri="{FF2B5EF4-FFF2-40B4-BE49-F238E27FC236}">
                <a16:creationId xmlns:a16="http://schemas.microsoft.com/office/drawing/2014/main" id="{7B22B9B3-7A31-A749-C2B1-6B344678AC2E}"/>
              </a:ext>
            </a:extLst>
          </p:cNvPr>
          <p:cNvSpPr/>
          <p:nvPr/>
        </p:nvSpPr>
        <p:spPr>
          <a:xfrm>
            <a:off x="7439103" y="2133510"/>
            <a:ext cx="396896" cy="4187051"/>
          </a:xfrm>
          <a:prstGeom prst="rightBrace">
            <a:avLst>
              <a:gd name="adj1" fmla="val 8333"/>
              <a:gd name="adj2" fmla="val 46633"/>
            </a:avLst>
          </a:prstGeom>
          <a:ln w="38100"/>
        </p:spPr>
        <p:style>
          <a:lnRef idx="2">
            <a:schemeClr val="dk1"/>
          </a:lnRef>
          <a:fillRef idx="0">
            <a:schemeClr val="dk1"/>
          </a:fillRef>
          <a:effectRef idx="1">
            <a:schemeClr val="dk1"/>
          </a:effectRef>
          <a:fontRef idx="minor">
            <a:schemeClr val="tx1"/>
          </a:fontRef>
        </p:style>
        <p:txBody>
          <a:bodyPr rtlCol="0" anchor="ctr"/>
          <a:lstStyle/>
          <a:p>
            <a:pPr algn="ctr"/>
            <a:endParaRPr lang="en-CO" sz="1200"/>
          </a:p>
        </p:txBody>
      </p:sp>
      <p:sp>
        <p:nvSpPr>
          <p:cNvPr id="76" name="Rectangle 75">
            <a:extLst>
              <a:ext uri="{FF2B5EF4-FFF2-40B4-BE49-F238E27FC236}">
                <a16:creationId xmlns:a16="http://schemas.microsoft.com/office/drawing/2014/main" id="{B59A45D3-2BAA-A787-B9A0-1B0AA9A07C14}"/>
              </a:ext>
            </a:extLst>
          </p:cNvPr>
          <p:cNvSpPr/>
          <p:nvPr/>
        </p:nvSpPr>
        <p:spPr>
          <a:xfrm>
            <a:off x="7978483" y="2007644"/>
            <a:ext cx="3830253" cy="2031325"/>
          </a:xfrm>
          <a:prstGeom prst="rect">
            <a:avLst/>
          </a:prstGeom>
          <a:noFill/>
        </p:spPr>
        <p:txBody>
          <a:bodyPr wrap="square" lIns="91440" tIns="45720" rIns="91440" bIns="45720">
            <a:spAutoFit/>
          </a:bodyPr>
          <a:lstStyle/>
          <a:p>
            <a:pPr algn="ctr"/>
            <a:r>
              <a:rPr lang="en-GB" dirty="0">
                <a:ln w="0"/>
                <a:effectLst>
                  <a:outerShdw blurRad="38100" dist="19050" dir="2700000" algn="tl" rotWithShape="0">
                    <a:schemeClr val="dk1">
                      <a:alpha val="40000"/>
                    </a:schemeClr>
                  </a:outerShdw>
                </a:effectLst>
              </a:rPr>
              <a:t>The big difference between both scenarios is that in the first one, the developer can easily summarize or search the keywords based on his own knowledge about the system, which is not possible in the second scenario.</a:t>
            </a:r>
            <a:endParaRPr lang="en-GB"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a:extLst>
              <a:ext uri="{FF2B5EF4-FFF2-40B4-BE49-F238E27FC236}">
                <a16:creationId xmlns:a16="http://schemas.microsoft.com/office/drawing/2014/main" id="{718D09B7-1773-9558-D8B1-B579CADE19C1}"/>
              </a:ext>
            </a:extLst>
          </p:cNvPr>
          <p:cNvSpPr/>
          <p:nvPr/>
        </p:nvSpPr>
        <p:spPr>
          <a:xfrm>
            <a:off x="7793858" y="4583586"/>
            <a:ext cx="4337973" cy="1323439"/>
          </a:xfrm>
          <a:prstGeom prst="rect">
            <a:avLst/>
          </a:prstGeom>
          <a:noFill/>
        </p:spPr>
        <p:txBody>
          <a:bodyPr wrap="square" lIns="91440" tIns="45720" rIns="91440" bIns="45720">
            <a:spAutoFit/>
          </a:bodyPr>
          <a:lstStyle/>
          <a:p>
            <a:pPr algn="ctr"/>
            <a:r>
              <a:rPr lang="en-GB" sz="2000" b="1" dirty="0">
                <a:ln w="0"/>
                <a:effectLst>
                  <a:outerShdw blurRad="38100" dist="19050" dir="2700000" algn="tl" rotWithShape="0">
                    <a:schemeClr val="dk1">
                      <a:alpha val="40000"/>
                    </a:schemeClr>
                  </a:outerShdw>
                </a:effectLst>
              </a:rPr>
              <a:t>How to build the missing knowledge of scenario two and extract from that knowledge "key words" to suggest MRs?</a:t>
            </a:r>
            <a:endParaRPr lang="en-GB" sz="2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70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ppt_x"/>
                                          </p:val>
                                        </p:tav>
                                        <p:tav tm="100000">
                                          <p:val>
                                            <p:strVal val="#ppt_x"/>
                                          </p:val>
                                        </p:tav>
                                      </p:tavLst>
                                    </p:anim>
                                    <p:anim calcmode="lin" valueType="num">
                                      <p:cBhvr additive="base">
                                        <p:cTn id="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F5691-A65B-4601-BD2A-69FDE5E5A37E}"/>
              </a:ext>
            </a:extLst>
          </p:cNvPr>
          <p:cNvSpPr>
            <a:spLocks noGrp="1"/>
          </p:cNvSpPr>
          <p:nvPr>
            <p:ph type="sldNum" sz="quarter" idx="4"/>
          </p:nvPr>
        </p:nvSpPr>
        <p:spPr/>
        <p:txBody>
          <a:bodyPr/>
          <a:lstStyle/>
          <a:p>
            <a:pPr>
              <a:defRPr/>
            </a:pPr>
            <a:fld id="{DADBB38E-37F0-4099-9E14-30415241E9AC}" type="slidenum">
              <a:rPr lang="en-US" smtClean="0"/>
              <a:pPr>
                <a:defRPr/>
              </a:pPr>
              <a:t>3</a:t>
            </a:fld>
            <a:endParaRPr lang="en-US"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10800" y="304800"/>
            <a:ext cx="1752600" cy="721092"/>
          </a:xfrm>
          <a:prstGeom prst="rect">
            <a:avLst/>
          </a:prstGeom>
        </p:spPr>
      </p:pic>
      <p:sp>
        <p:nvSpPr>
          <p:cNvPr id="3" name="Rectangle 2">
            <a:extLst>
              <a:ext uri="{FF2B5EF4-FFF2-40B4-BE49-F238E27FC236}">
                <a16:creationId xmlns:a16="http://schemas.microsoft.com/office/drawing/2014/main" id="{A72AD59E-A56E-5BAB-63AE-0A30D32A4606}"/>
              </a:ext>
            </a:extLst>
          </p:cNvPr>
          <p:cNvSpPr/>
          <p:nvPr/>
        </p:nvSpPr>
        <p:spPr>
          <a:xfrm>
            <a:off x="609598" y="1781010"/>
            <a:ext cx="10744199" cy="3046988"/>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Instead of suggesting MRs by searching for keywords/regular expressions in a database, we check at the input/output level if MR applies or not. Then find a "pattern" that allows you to answer the following question:</a:t>
            </a:r>
          </a:p>
          <a:p>
            <a:endParaRPr lang="en-GB" sz="24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always violated or always passed (Not violated)?</a:t>
            </a:r>
          </a:p>
          <a:p>
            <a:pPr marL="285750" indent="-28575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Why with this input/output combination is this MR sometimes violated or sometimes passed (Not violated)?</a:t>
            </a:r>
            <a:endParaRPr lang="en-GB"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8E0EC7D1-21B5-10F6-EBA9-23D031CA110A}"/>
              </a:ext>
            </a:extLst>
          </p:cNvPr>
          <p:cNvSpPr/>
          <p:nvPr/>
        </p:nvSpPr>
        <p:spPr>
          <a:xfrm>
            <a:off x="51458" y="5076990"/>
            <a:ext cx="11860481" cy="1815882"/>
          </a:xfrm>
          <a:prstGeom prst="rect">
            <a:avLst/>
          </a:prstGeom>
          <a:noFill/>
        </p:spPr>
        <p:txBody>
          <a:bodyPr wrap="square" lIns="91440" tIns="45720" rIns="91440" bIns="45720">
            <a:spAutoFit/>
          </a:bodyPr>
          <a:lstStyle/>
          <a:p>
            <a:pPr algn="ctr"/>
            <a:r>
              <a:rPr lang="en-GB" sz="2800" b="1" dirty="0">
                <a:ln w="0"/>
                <a:effectLst>
                  <a:outerShdw blurRad="38100" dist="19050" dir="2700000" algn="tl" rotWithShape="0">
                    <a:schemeClr val="dk1">
                      <a:alpha val="40000"/>
                    </a:schemeClr>
                  </a:outerShdw>
                </a:effectLst>
              </a:rPr>
              <a:t>Can the system input/output relation and information after applying a set of MRs (violated/not-violated) from multiple sequences of system executions tell us anything about the MRs applied (feedback)?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5735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E8264C-EF49-E0AF-BF4E-55A0C9CEF75B}"/>
              </a:ext>
            </a:extLst>
          </p:cNvPr>
          <p:cNvPicPr>
            <a:picLocks noChangeAspect="1"/>
          </p:cNvPicPr>
          <p:nvPr/>
        </p:nvPicPr>
        <p:blipFill>
          <a:blip r:embed="rId2"/>
          <a:stretch>
            <a:fillRect/>
          </a:stretch>
        </p:blipFill>
        <p:spPr>
          <a:xfrm>
            <a:off x="3617895" y="3331648"/>
            <a:ext cx="1371600" cy="1371600"/>
          </a:xfrm>
          <a:prstGeom prst="rect">
            <a:avLst/>
          </a:prstGeom>
        </p:spPr>
      </p:pic>
      <p:sp>
        <p:nvSpPr>
          <p:cNvPr id="24" name="Rectangle 23">
            <a:extLst>
              <a:ext uri="{FF2B5EF4-FFF2-40B4-BE49-F238E27FC236}">
                <a16:creationId xmlns:a16="http://schemas.microsoft.com/office/drawing/2014/main" id="{D728C34F-F3AE-4800-50F9-D6EFEFB053AC}"/>
              </a:ext>
            </a:extLst>
          </p:cNvPr>
          <p:cNvSpPr/>
          <p:nvPr/>
        </p:nvSpPr>
        <p:spPr>
          <a:xfrm>
            <a:off x="606822" y="251324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algn="ctr"/>
            <a:r>
              <a:rPr lang="en-US" sz="1400" dirty="0">
                <a:solidFill>
                  <a:schemeClr val="tx1"/>
                </a:solidFill>
              </a:rPr>
              <a:t>(code instrumentation)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06822" y="3712648"/>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3" idx="1"/>
          </p:cNvCxnSpPr>
          <p:nvPr/>
        </p:nvCxnSpPr>
        <p:spPr>
          <a:xfrm>
            <a:off x="2620802" y="4017448"/>
            <a:ext cx="99709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3" idx="0"/>
            <a:endCxn id="24" idx="3"/>
          </p:cNvCxnSpPr>
          <p:nvPr/>
        </p:nvCxnSpPr>
        <p:spPr>
          <a:xfrm rot="16200000" flipV="1">
            <a:off x="3243545" y="2271497"/>
            <a:ext cx="437408" cy="168289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613812" y="3275240"/>
            <a:ext cx="0" cy="43740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971800" y="5562600"/>
            <a:ext cx="1058378" cy="122056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Set of MRs</a:t>
            </a:r>
          </a:p>
          <a:p>
            <a:pPr algn="ctr"/>
            <a:r>
              <a:rPr lang="en-US" sz="1200" dirty="0"/>
              <a:t>(Generics)</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3"/>
          <a:stretch>
            <a:fillRect/>
          </a:stretch>
        </p:blipFill>
        <p:spPr>
          <a:xfrm>
            <a:off x="6281414" y="3242363"/>
            <a:ext cx="1550168" cy="1550168"/>
          </a:xfrm>
          <a:prstGeom prst="rect">
            <a:avLst/>
          </a:prstGeom>
        </p:spPr>
      </p:pic>
      <p:sp>
        <p:nvSpPr>
          <p:cNvPr id="39" name="TextBox 38">
            <a:extLst>
              <a:ext uri="{FF2B5EF4-FFF2-40B4-BE49-F238E27FC236}">
                <a16:creationId xmlns:a16="http://schemas.microsoft.com/office/drawing/2014/main" id="{0EAF4E90-A0E9-C24C-F4E9-F60E4871D078}"/>
              </a:ext>
            </a:extLst>
          </p:cNvPr>
          <p:cNvSpPr txBox="1"/>
          <p:nvPr/>
        </p:nvSpPr>
        <p:spPr>
          <a:xfrm>
            <a:off x="2635709" y="3723307"/>
            <a:ext cx="997087" cy="307777"/>
          </a:xfrm>
          <a:prstGeom prst="rect">
            <a:avLst/>
          </a:prstGeom>
          <a:noFill/>
        </p:spPr>
        <p:txBody>
          <a:bodyPr wrap="square" rtlCol="0">
            <a:spAutoFit/>
          </a:bodyPr>
          <a:lstStyle/>
          <a:p>
            <a:r>
              <a:rPr lang="en-US" sz="1400" dirty="0"/>
              <a:t>Test data</a:t>
            </a:r>
            <a:endParaRPr lang="en-CO" sz="1400" dirty="0"/>
          </a:p>
        </p:txBody>
      </p:sp>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8" y="5601308"/>
            <a:ext cx="1696002" cy="571573"/>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stCxn id="39" idx="2"/>
            <a:endCxn id="42" idx="0"/>
          </p:cNvCxnSpPr>
          <p:nvPr/>
        </p:nvCxnSpPr>
        <p:spPr>
          <a:xfrm rot="5400000">
            <a:off x="1724715" y="3582168"/>
            <a:ext cx="960623" cy="1858455"/>
          </a:xfrm>
          <a:prstGeom prst="bentConnector3">
            <a:avLst>
              <a:gd name="adj1" fmla="val 59519"/>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a:endCxn id="23" idx="2"/>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3" idx="3"/>
            <a:endCxn id="38" idx="1"/>
          </p:cNvCxnSpPr>
          <p:nvPr/>
        </p:nvCxnSpPr>
        <p:spPr>
          <a:xfrm flipV="1">
            <a:off x="4989495" y="4017447"/>
            <a:ext cx="1291919" cy="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95DFB0A4-621C-806C-BF72-E6473095B29B}"/>
              </a:ext>
            </a:extLst>
          </p:cNvPr>
          <p:cNvSpPr txBox="1"/>
          <p:nvPr/>
        </p:nvSpPr>
        <p:spPr>
          <a:xfrm>
            <a:off x="4989495" y="3290536"/>
            <a:ext cx="1682894" cy="738664"/>
          </a:xfrm>
          <a:prstGeom prst="rect">
            <a:avLst/>
          </a:prstGeom>
          <a:noFill/>
        </p:spPr>
        <p:txBody>
          <a:bodyPr wrap="square" rtlCol="0">
            <a:spAutoFit/>
          </a:bodyPr>
          <a:lstStyle/>
          <a:p>
            <a:r>
              <a:rPr lang="en-US" sz="1400" dirty="0"/>
              <a:t>- Test data I/O</a:t>
            </a:r>
          </a:p>
          <a:p>
            <a:r>
              <a:rPr lang="en-US" sz="1400" dirty="0"/>
              <a:t>- Test data (transformed) I/O</a:t>
            </a:r>
            <a:endParaRPr lang="en-CO" sz="1400"/>
          </a:p>
        </p:txBody>
      </p:sp>
      <p:sp>
        <p:nvSpPr>
          <p:cNvPr id="80" name="Rectangle 79">
            <a:extLst>
              <a:ext uri="{FF2B5EF4-FFF2-40B4-BE49-F238E27FC236}">
                <a16:creationId xmlns:a16="http://schemas.microsoft.com/office/drawing/2014/main" id="{19FC81AA-92F8-84F3-E474-64FBD4FFDDE6}"/>
              </a:ext>
            </a:extLst>
          </p:cNvPr>
          <p:cNvSpPr/>
          <p:nvPr/>
        </p:nvSpPr>
        <p:spPr>
          <a:xfrm>
            <a:off x="4823952" y="4971650"/>
            <a:ext cx="2013980"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30178" y="5733650"/>
            <a:ext cx="1800764" cy="439230"/>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CFC0E08-6FA9-2763-3401-39F0B91BFBA4}"/>
              </a:ext>
            </a:extLst>
          </p:cNvPr>
          <p:cNvCxnSpPr>
            <a:cxnSpLocks/>
            <a:stCxn id="74" idx="2"/>
            <a:endCxn id="80" idx="0"/>
          </p:cNvCxnSpPr>
          <p:nvPr/>
        </p:nvCxnSpPr>
        <p:spPr>
          <a:xfrm>
            <a:off x="5830942" y="4029200"/>
            <a:ext cx="0" cy="94245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837932" y="4792531"/>
            <a:ext cx="218566" cy="56011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40492B47-30BD-A8A1-2E3A-3EBDA7D6CE38}"/>
              </a:ext>
            </a:extLst>
          </p:cNvPr>
          <p:cNvSpPr txBox="1"/>
          <p:nvPr/>
        </p:nvSpPr>
        <p:spPr>
          <a:xfrm>
            <a:off x="6848943" y="5389261"/>
            <a:ext cx="2769858" cy="307777"/>
          </a:xfrm>
          <a:prstGeom prst="rect">
            <a:avLst/>
          </a:prstGeom>
          <a:noFill/>
        </p:spPr>
        <p:txBody>
          <a:bodyPr wrap="square" rtlCol="0">
            <a:spAutoFit/>
          </a:bodyPr>
          <a:lstStyle/>
          <a:p>
            <a:r>
              <a:rPr lang="en-US" sz="1400" dirty="0" err="1"/>
              <a:t>MR_id</a:t>
            </a:r>
            <a:r>
              <a:rPr lang="en-US" sz="1400" dirty="0"/>
              <a:t> -&gt; Violated/ Not-Violated</a:t>
            </a:r>
          </a:p>
        </p:txBody>
      </p:sp>
      <p:sp>
        <p:nvSpPr>
          <p:cNvPr id="102" name="Rectangle 101">
            <a:extLst>
              <a:ext uri="{FF2B5EF4-FFF2-40B4-BE49-F238E27FC236}">
                <a16:creationId xmlns:a16="http://schemas.microsoft.com/office/drawing/2014/main" id="{FB3E2132-B170-D9ED-323D-A33C12E59F5C}"/>
              </a:ext>
            </a:extLst>
          </p:cNvPr>
          <p:cNvSpPr/>
          <p:nvPr/>
        </p:nvSpPr>
        <p:spPr>
          <a:xfrm>
            <a:off x="8282054" y="3211846"/>
            <a:ext cx="1682894" cy="161120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t" anchorCtr="0">
            <a:noAutofit/>
          </a:bodyPr>
          <a:lstStyle/>
          <a:p>
            <a:pPr algn="ctr"/>
            <a:r>
              <a:rPr lang="en-US" b="1" dirty="0">
                <a:solidFill>
                  <a:schemeClr val="tx1"/>
                </a:solidFill>
              </a:rPr>
              <a:t>ANALISER</a:t>
            </a:r>
          </a:p>
          <a:p>
            <a:pPr algn="ctr"/>
            <a:endParaRPr lang="en-CO" sz="1400" dirty="0">
              <a:solidFill>
                <a:schemeClr val="tx1"/>
              </a:solidFill>
            </a:endParaRPr>
          </a:p>
        </p:txBody>
      </p:sp>
      <p:pic>
        <p:nvPicPr>
          <p:cNvPr id="103" name="Picture 102">
            <a:extLst>
              <a:ext uri="{FF2B5EF4-FFF2-40B4-BE49-F238E27FC236}">
                <a16:creationId xmlns:a16="http://schemas.microsoft.com/office/drawing/2014/main" id="{C16D5A72-75CA-8D17-005D-356F36726508}"/>
              </a:ext>
            </a:extLst>
          </p:cNvPr>
          <p:cNvPicPr>
            <a:picLocks noChangeAspect="1"/>
          </p:cNvPicPr>
          <p:nvPr/>
        </p:nvPicPr>
        <p:blipFill>
          <a:blip r:embed="rId4"/>
          <a:stretch>
            <a:fillRect/>
          </a:stretch>
        </p:blipFill>
        <p:spPr>
          <a:xfrm>
            <a:off x="8628201" y="3659868"/>
            <a:ext cx="990600" cy="990600"/>
          </a:xfrm>
          <a:prstGeom prst="rect">
            <a:avLst/>
          </a:prstGeom>
        </p:spPr>
      </p:pic>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a:off x="7831582" y="4017447"/>
            <a:ext cx="450472"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5"/>
          <a:stretch>
            <a:fillRect/>
          </a:stretch>
        </p:blipFill>
        <p:spPr>
          <a:xfrm>
            <a:off x="10415420" y="3179928"/>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flipV="1">
            <a:off x="9964948" y="4012576"/>
            <a:ext cx="450472" cy="487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Overview</a:t>
            </a:r>
            <a:endParaRPr lang="en-US" sz="3200" dirty="0"/>
          </a:p>
        </p:txBody>
      </p:sp>
      <p:sp>
        <p:nvSpPr>
          <p:cNvPr id="2" name="Slide Number Placeholder 1">
            <a:extLst>
              <a:ext uri="{FF2B5EF4-FFF2-40B4-BE49-F238E27FC236}">
                <a16:creationId xmlns:a16="http://schemas.microsoft.com/office/drawing/2014/main" id="{2617C9AB-4EBC-3285-00A4-F3E00CB9F2EE}"/>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4</a:t>
            </a:fld>
            <a:endParaRPr lang="en-US" dirty="0"/>
          </a:p>
        </p:txBody>
      </p:sp>
    </p:spTree>
    <p:extLst>
      <p:ext uri="{BB962C8B-B14F-4D97-AF65-F5344CB8AC3E}">
        <p14:creationId xmlns:p14="http://schemas.microsoft.com/office/powerpoint/2010/main" val="206427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728C34F-F3AE-4800-50F9-D6EFEFB053AC}"/>
              </a:ext>
            </a:extLst>
          </p:cNvPr>
          <p:cNvSpPr/>
          <p:nvPr/>
        </p:nvSpPr>
        <p:spPr>
          <a:xfrm>
            <a:off x="268808" y="2376108"/>
            <a:ext cx="2013980" cy="1073423"/>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Context creator</a:t>
            </a:r>
          </a:p>
          <a:p>
            <a:pPr marL="285750" indent="-285750" algn="ctr">
              <a:buFontTx/>
              <a:buChar char="-"/>
            </a:pPr>
            <a:r>
              <a:rPr lang="en-US" sz="1400" dirty="0">
                <a:solidFill>
                  <a:schemeClr val="tx1"/>
                </a:solidFill>
              </a:rPr>
              <a:t>Inputs: Int numbers</a:t>
            </a:r>
          </a:p>
          <a:p>
            <a:pPr marL="285750" indent="-285750">
              <a:buFontTx/>
              <a:buChar char="-"/>
            </a:pPr>
            <a:r>
              <a:rPr lang="en-US" sz="1400" dirty="0">
                <a:solidFill>
                  <a:schemeClr val="tx1"/>
                </a:solidFill>
              </a:rPr>
              <a:t>Operand ‘+’ and ‘-’</a:t>
            </a:r>
          </a:p>
          <a:p>
            <a:pPr marL="285750" indent="-285750">
              <a:buFontTx/>
              <a:buChar char="-"/>
            </a:pPr>
            <a:r>
              <a:rPr lang="en-US" sz="1400" dirty="0">
                <a:solidFill>
                  <a:schemeClr val="tx1"/>
                </a:solidFill>
              </a:rPr>
              <a:t>Python</a:t>
            </a:r>
            <a:endParaRPr lang="en-CO" sz="1400" dirty="0">
              <a:solidFill>
                <a:schemeClr val="tx1"/>
              </a:solidFill>
            </a:endParaRPr>
          </a:p>
        </p:txBody>
      </p:sp>
      <p:sp>
        <p:nvSpPr>
          <p:cNvPr id="26" name="Rectangle 25">
            <a:extLst>
              <a:ext uri="{FF2B5EF4-FFF2-40B4-BE49-F238E27FC236}">
                <a16:creationId xmlns:a16="http://schemas.microsoft.com/office/drawing/2014/main" id="{756FA938-6CD9-4592-2216-E400D70C7031}"/>
              </a:ext>
            </a:extLst>
          </p:cNvPr>
          <p:cNvSpPr/>
          <p:nvPr/>
        </p:nvSpPr>
        <p:spPr>
          <a:xfrm>
            <a:off x="626709" y="3712648"/>
            <a:ext cx="1298178"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Fuzzer</a:t>
            </a:r>
          </a:p>
        </p:txBody>
      </p:sp>
      <p:cxnSp>
        <p:nvCxnSpPr>
          <p:cNvPr id="27" name="Straight Arrow Connector 26">
            <a:extLst>
              <a:ext uri="{FF2B5EF4-FFF2-40B4-BE49-F238E27FC236}">
                <a16:creationId xmlns:a16="http://schemas.microsoft.com/office/drawing/2014/main" id="{934385F7-58C1-EC0C-C27E-639A4C0E822E}"/>
              </a:ext>
            </a:extLst>
          </p:cNvPr>
          <p:cNvCxnSpPr>
            <a:cxnSpLocks/>
            <a:stCxn id="26" idx="3"/>
            <a:endCxn id="2" idx="1"/>
          </p:cNvCxnSpPr>
          <p:nvPr/>
        </p:nvCxnSpPr>
        <p:spPr>
          <a:xfrm flipV="1">
            <a:off x="1924887" y="4009791"/>
            <a:ext cx="521952" cy="76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1" name="Elbow Connector 30">
            <a:extLst>
              <a:ext uri="{FF2B5EF4-FFF2-40B4-BE49-F238E27FC236}">
                <a16:creationId xmlns:a16="http://schemas.microsoft.com/office/drawing/2014/main" id="{871536D6-82C0-7AFB-59FC-F7A0A5D9981D}"/>
              </a:ext>
            </a:extLst>
          </p:cNvPr>
          <p:cNvCxnSpPr>
            <a:cxnSpLocks/>
            <a:stCxn id="2" idx="0"/>
            <a:endCxn id="24" idx="3"/>
          </p:cNvCxnSpPr>
          <p:nvPr/>
        </p:nvCxnSpPr>
        <p:spPr>
          <a:xfrm rot="16200000" flipV="1">
            <a:off x="2954238" y="2241370"/>
            <a:ext cx="422868" cy="1765767"/>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63C2A64E-ED6F-0F43-A0BC-AA0FEBAA0763}"/>
              </a:ext>
            </a:extLst>
          </p:cNvPr>
          <p:cNvCxnSpPr>
            <a:cxnSpLocks/>
            <a:stCxn id="24" idx="2"/>
            <a:endCxn id="26" idx="0"/>
          </p:cNvCxnSpPr>
          <p:nvPr/>
        </p:nvCxnSpPr>
        <p:spPr>
          <a:xfrm>
            <a:off x="1275798" y="3449531"/>
            <a:ext cx="0" cy="2631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7" name="Flowchart: Magnetic Disk 2">
            <a:extLst>
              <a:ext uri="{FF2B5EF4-FFF2-40B4-BE49-F238E27FC236}">
                <a16:creationId xmlns:a16="http://schemas.microsoft.com/office/drawing/2014/main" id="{0E8E1FFA-79C5-D27E-6794-8B10A4BDC96A}"/>
              </a:ext>
            </a:extLst>
          </p:cNvPr>
          <p:cNvSpPr/>
          <p:nvPr/>
        </p:nvSpPr>
        <p:spPr>
          <a:xfrm>
            <a:off x="2612245" y="5536097"/>
            <a:ext cx="1444441" cy="1321904"/>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dirty="0"/>
          </a:p>
          <a:p>
            <a:pPr algn="ctr"/>
            <a:r>
              <a:rPr lang="en-US" sz="1200" dirty="0"/>
              <a:t>MR_1</a:t>
            </a:r>
          </a:p>
          <a:p>
            <a:pPr algn="ctr"/>
            <a:r>
              <a:rPr lang="en-US" sz="1200" dirty="0"/>
              <a:t>MR_2</a:t>
            </a:r>
          </a:p>
          <a:p>
            <a:pPr algn="ctr"/>
            <a:r>
              <a:rPr lang="en-US" sz="1200" dirty="0"/>
              <a:t>MR_3</a:t>
            </a:r>
          </a:p>
          <a:p>
            <a:pPr algn="ctr"/>
            <a:r>
              <a:rPr lang="en-US" sz="1200" dirty="0"/>
              <a:t>MR_4 </a:t>
            </a:r>
            <a:endParaRPr lang="en-US" sz="1100" dirty="0"/>
          </a:p>
        </p:txBody>
      </p:sp>
      <p:pic>
        <p:nvPicPr>
          <p:cNvPr id="38" name="Picture 37">
            <a:extLst>
              <a:ext uri="{FF2B5EF4-FFF2-40B4-BE49-F238E27FC236}">
                <a16:creationId xmlns:a16="http://schemas.microsoft.com/office/drawing/2014/main" id="{7D83CE96-C82F-537F-482A-003E8376DD86}"/>
              </a:ext>
            </a:extLst>
          </p:cNvPr>
          <p:cNvPicPr>
            <a:picLocks noChangeAspect="1"/>
          </p:cNvPicPr>
          <p:nvPr/>
        </p:nvPicPr>
        <p:blipFill>
          <a:blip r:embed="rId2"/>
          <a:stretch>
            <a:fillRect/>
          </a:stretch>
        </p:blipFill>
        <p:spPr>
          <a:xfrm>
            <a:off x="6312333" y="3429000"/>
            <a:ext cx="1127792" cy="1127792"/>
          </a:xfrm>
          <a:prstGeom prst="rect">
            <a:avLst/>
          </a:prstGeom>
        </p:spPr>
      </p:pic>
      <p:sp>
        <p:nvSpPr>
          <p:cNvPr id="42" name="Rectangle 41">
            <a:extLst>
              <a:ext uri="{FF2B5EF4-FFF2-40B4-BE49-F238E27FC236}">
                <a16:creationId xmlns:a16="http://schemas.microsoft.com/office/drawing/2014/main" id="{563AA673-FFB7-04D2-B265-310569C2BB2A}"/>
              </a:ext>
            </a:extLst>
          </p:cNvPr>
          <p:cNvSpPr/>
          <p:nvPr/>
        </p:nvSpPr>
        <p:spPr>
          <a:xfrm>
            <a:off x="268808" y="4991707"/>
            <a:ext cx="2013980" cy="6096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Input transformations</a:t>
            </a:r>
          </a:p>
        </p:txBody>
      </p:sp>
      <p:cxnSp>
        <p:nvCxnSpPr>
          <p:cNvPr id="46" name="Elbow Connector 45">
            <a:extLst>
              <a:ext uri="{FF2B5EF4-FFF2-40B4-BE49-F238E27FC236}">
                <a16:creationId xmlns:a16="http://schemas.microsoft.com/office/drawing/2014/main" id="{89BE437D-1691-CD6E-047F-95A0C2143C59}"/>
              </a:ext>
            </a:extLst>
          </p:cNvPr>
          <p:cNvCxnSpPr>
            <a:cxnSpLocks/>
            <a:stCxn id="37" idx="2"/>
            <a:endCxn id="42" idx="2"/>
          </p:cNvCxnSpPr>
          <p:nvPr/>
        </p:nvCxnSpPr>
        <p:spPr>
          <a:xfrm rot="10800000">
            <a:off x="1275799" y="5601307"/>
            <a:ext cx="1336447" cy="59574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50" name="Elbow Connector 49">
            <a:extLst>
              <a:ext uri="{FF2B5EF4-FFF2-40B4-BE49-F238E27FC236}">
                <a16:creationId xmlns:a16="http://schemas.microsoft.com/office/drawing/2014/main" id="{BCF61D51-2263-3405-3FFA-2C9D3065ADD3}"/>
              </a:ext>
            </a:extLst>
          </p:cNvPr>
          <p:cNvCxnSpPr>
            <a:cxnSpLocks/>
            <a:endCxn id="42" idx="0"/>
          </p:cNvCxnSpPr>
          <p:nvPr/>
        </p:nvCxnSpPr>
        <p:spPr>
          <a:xfrm rot="5400000">
            <a:off x="1219312" y="4093291"/>
            <a:ext cx="954903" cy="841929"/>
          </a:xfrm>
          <a:prstGeom prst="bentConnector3">
            <a:avLst>
              <a:gd name="adj1" fmla="val 50000"/>
            </a:avLst>
          </a:prstGeom>
          <a:ln w="38100">
            <a:tailEnd type="triangle"/>
          </a:ln>
        </p:spPr>
        <p:style>
          <a:lnRef idx="2">
            <a:schemeClr val="dk1"/>
          </a:lnRef>
          <a:fillRef idx="0">
            <a:schemeClr val="dk1"/>
          </a:fillRef>
          <a:effectRef idx="1">
            <a:schemeClr val="dk1"/>
          </a:effectRef>
          <a:fontRef idx="minor">
            <a:schemeClr val="tx1"/>
          </a:fontRef>
        </p:style>
      </p:cxnSp>
      <p:cxnSp>
        <p:nvCxnSpPr>
          <p:cNvPr id="55" name="Elbow Connector 54">
            <a:extLst>
              <a:ext uri="{FF2B5EF4-FFF2-40B4-BE49-F238E27FC236}">
                <a16:creationId xmlns:a16="http://schemas.microsoft.com/office/drawing/2014/main" id="{D4EABED4-F513-3097-3F8D-7CDD9A07698C}"/>
              </a:ext>
            </a:extLst>
          </p:cNvPr>
          <p:cNvCxnSpPr>
            <a:cxnSpLocks/>
            <a:stCxn id="42" idx="3"/>
          </p:cNvCxnSpPr>
          <p:nvPr/>
        </p:nvCxnSpPr>
        <p:spPr>
          <a:xfrm flipV="1">
            <a:off x="2282788" y="4703248"/>
            <a:ext cx="2020907" cy="59325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DCC0DC6C-8AD5-CE3D-9A2F-C11A4B26EA46}"/>
              </a:ext>
            </a:extLst>
          </p:cNvPr>
          <p:cNvSpPr txBox="1"/>
          <p:nvPr/>
        </p:nvSpPr>
        <p:spPr>
          <a:xfrm>
            <a:off x="2282788" y="4991707"/>
            <a:ext cx="2013980" cy="307777"/>
          </a:xfrm>
          <a:prstGeom prst="rect">
            <a:avLst/>
          </a:prstGeom>
          <a:noFill/>
        </p:spPr>
        <p:txBody>
          <a:bodyPr wrap="square" rtlCol="0">
            <a:spAutoFit/>
          </a:bodyPr>
          <a:lstStyle/>
          <a:p>
            <a:r>
              <a:rPr lang="en-US" sz="1400" dirty="0"/>
              <a:t>Test data (transformed)</a:t>
            </a:r>
            <a:endParaRPr lang="en-CO" sz="1400" dirty="0"/>
          </a:p>
        </p:txBody>
      </p:sp>
      <p:cxnSp>
        <p:nvCxnSpPr>
          <p:cNvPr id="66" name="Straight Arrow Connector 65">
            <a:extLst>
              <a:ext uri="{FF2B5EF4-FFF2-40B4-BE49-F238E27FC236}">
                <a16:creationId xmlns:a16="http://schemas.microsoft.com/office/drawing/2014/main" id="{6D9843D8-67E8-ADB4-57C1-25BD04732D09}"/>
              </a:ext>
            </a:extLst>
          </p:cNvPr>
          <p:cNvCxnSpPr>
            <a:cxnSpLocks/>
            <a:stCxn id="2" idx="3"/>
            <a:endCxn id="38" idx="1"/>
          </p:cNvCxnSpPr>
          <p:nvPr/>
        </p:nvCxnSpPr>
        <p:spPr>
          <a:xfrm flipV="1">
            <a:off x="5650270" y="3992896"/>
            <a:ext cx="662063" cy="1689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80" name="Rectangle 79">
            <a:extLst>
              <a:ext uri="{FF2B5EF4-FFF2-40B4-BE49-F238E27FC236}">
                <a16:creationId xmlns:a16="http://schemas.microsoft.com/office/drawing/2014/main" id="{19FC81AA-92F8-84F3-E474-64FBD4FFDDE6}"/>
              </a:ext>
            </a:extLst>
          </p:cNvPr>
          <p:cNvSpPr/>
          <p:nvPr/>
        </p:nvSpPr>
        <p:spPr>
          <a:xfrm>
            <a:off x="4902883" y="4971650"/>
            <a:ext cx="1328317" cy="76200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MRs Checker</a:t>
            </a:r>
            <a:endParaRPr lang="en-CO" sz="1400" dirty="0">
              <a:solidFill>
                <a:schemeClr val="tx1"/>
              </a:solidFill>
            </a:endParaRPr>
          </a:p>
        </p:txBody>
      </p:sp>
      <p:cxnSp>
        <p:nvCxnSpPr>
          <p:cNvPr id="81" name="Elbow Connector 80">
            <a:extLst>
              <a:ext uri="{FF2B5EF4-FFF2-40B4-BE49-F238E27FC236}">
                <a16:creationId xmlns:a16="http://schemas.microsoft.com/office/drawing/2014/main" id="{65920B54-B4A4-E3C4-1976-FA8CF486B76C}"/>
              </a:ext>
            </a:extLst>
          </p:cNvPr>
          <p:cNvCxnSpPr>
            <a:cxnSpLocks/>
            <a:stCxn id="37" idx="4"/>
            <a:endCxn id="80" idx="2"/>
          </p:cNvCxnSpPr>
          <p:nvPr/>
        </p:nvCxnSpPr>
        <p:spPr>
          <a:xfrm flipV="1">
            <a:off x="4056686" y="5733650"/>
            <a:ext cx="1510356" cy="463399"/>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cxnSp>
        <p:nvCxnSpPr>
          <p:cNvPr id="98" name="Elbow Connector 97">
            <a:extLst>
              <a:ext uri="{FF2B5EF4-FFF2-40B4-BE49-F238E27FC236}">
                <a16:creationId xmlns:a16="http://schemas.microsoft.com/office/drawing/2014/main" id="{D982F424-D635-40DF-9BFC-45057C65C83A}"/>
              </a:ext>
            </a:extLst>
          </p:cNvPr>
          <p:cNvCxnSpPr>
            <a:cxnSpLocks/>
            <a:stCxn id="80" idx="3"/>
            <a:endCxn id="38" idx="2"/>
          </p:cNvCxnSpPr>
          <p:nvPr/>
        </p:nvCxnSpPr>
        <p:spPr>
          <a:xfrm flipV="1">
            <a:off x="6231200" y="4556792"/>
            <a:ext cx="645029" cy="795858"/>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FB3E2132-B170-D9ED-323D-A33C12E59F5C}"/>
              </a:ext>
            </a:extLst>
          </p:cNvPr>
          <p:cNvSpPr/>
          <p:nvPr/>
        </p:nvSpPr>
        <p:spPr>
          <a:xfrm>
            <a:off x="8158706" y="3088154"/>
            <a:ext cx="1682894" cy="1784709"/>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nchorCtr="0">
            <a:noAutofit/>
          </a:bodyPr>
          <a:lstStyle/>
          <a:p>
            <a:pPr algn="ctr"/>
            <a:r>
              <a:rPr lang="en-US" b="1" dirty="0">
                <a:solidFill>
                  <a:schemeClr val="tx1"/>
                </a:solidFill>
              </a:rPr>
              <a:t>ANALISER</a:t>
            </a:r>
          </a:p>
          <a:p>
            <a:pPr algn="ctr"/>
            <a:r>
              <a:rPr lang="en-US" dirty="0">
                <a:solidFill>
                  <a:schemeClr val="tx1"/>
                </a:solidFill>
              </a:rPr>
              <a:t>Exploratory clusters algorithms </a:t>
            </a:r>
          </a:p>
          <a:p>
            <a:pPr algn="ctr"/>
            <a:r>
              <a:rPr lang="en-US" dirty="0">
                <a:solidFill>
                  <a:schemeClr val="tx1"/>
                </a:solidFill>
              </a:rPr>
              <a:t>(k-means)</a:t>
            </a:r>
          </a:p>
          <a:p>
            <a:pPr algn="ctr"/>
            <a:endParaRPr lang="en-CO" sz="1400" dirty="0">
              <a:solidFill>
                <a:schemeClr val="tx1"/>
              </a:solidFill>
            </a:endParaRPr>
          </a:p>
        </p:txBody>
      </p:sp>
      <p:cxnSp>
        <p:nvCxnSpPr>
          <p:cNvPr id="108" name="Straight Arrow Connector 107">
            <a:extLst>
              <a:ext uri="{FF2B5EF4-FFF2-40B4-BE49-F238E27FC236}">
                <a16:creationId xmlns:a16="http://schemas.microsoft.com/office/drawing/2014/main" id="{A14E171E-6A79-240E-499B-AC6772B8FB55}"/>
              </a:ext>
            </a:extLst>
          </p:cNvPr>
          <p:cNvCxnSpPr>
            <a:cxnSpLocks/>
            <a:stCxn id="38" idx="3"/>
            <a:endCxn id="102" idx="1"/>
          </p:cNvCxnSpPr>
          <p:nvPr/>
        </p:nvCxnSpPr>
        <p:spPr>
          <a:xfrm flipV="1">
            <a:off x="7440125" y="3980509"/>
            <a:ext cx="718581" cy="1238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17" name="Picture 116">
            <a:extLst>
              <a:ext uri="{FF2B5EF4-FFF2-40B4-BE49-F238E27FC236}">
                <a16:creationId xmlns:a16="http://schemas.microsoft.com/office/drawing/2014/main" id="{CBECE788-219D-6EF1-BD1B-0F53CC9C245C}"/>
              </a:ext>
            </a:extLst>
          </p:cNvPr>
          <p:cNvPicPr>
            <a:picLocks noChangeAspect="1"/>
          </p:cNvPicPr>
          <p:nvPr/>
        </p:nvPicPr>
        <p:blipFill>
          <a:blip r:embed="rId3"/>
          <a:stretch>
            <a:fillRect/>
          </a:stretch>
        </p:blipFill>
        <p:spPr>
          <a:xfrm>
            <a:off x="10267113" y="3152881"/>
            <a:ext cx="1665295" cy="1665295"/>
          </a:xfrm>
          <a:prstGeom prst="rect">
            <a:avLst/>
          </a:prstGeom>
        </p:spPr>
      </p:pic>
      <p:cxnSp>
        <p:nvCxnSpPr>
          <p:cNvPr id="125" name="Straight Arrow Connector 124">
            <a:extLst>
              <a:ext uri="{FF2B5EF4-FFF2-40B4-BE49-F238E27FC236}">
                <a16:creationId xmlns:a16="http://schemas.microsoft.com/office/drawing/2014/main" id="{762AB6AC-1F7F-D9B6-369A-231D65B96B69}"/>
              </a:ext>
            </a:extLst>
          </p:cNvPr>
          <p:cNvCxnSpPr>
            <a:cxnSpLocks/>
            <a:stCxn id="102" idx="3"/>
            <a:endCxn id="117" idx="1"/>
          </p:cNvCxnSpPr>
          <p:nvPr/>
        </p:nvCxnSpPr>
        <p:spPr>
          <a:xfrm>
            <a:off x="9841600" y="3980509"/>
            <a:ext cx="425513" cy="502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29" name="TextBox 128">
            <a:extLst>
              <a:ext uri="{FF2B5EF4-FFF2-40B4-BE49-F238E27FC236}">
                <a16:creationId xmlns:a16="http://schemas.microsoft.com/office/drawing/2014/main" id="{C474C74A-1A32-3D98-3DE3-F54E13FC8C43}"/>
              </a:ext>
            </a:extLst>
          </p:cNvPr>
          <p:cNvSpPr txBox="1"/>
          <p:nvPr/>
        </p:nvSpPr>
        <p:spPr>
          <a:xfrm>
            <a:off x="10415419" y="2781879"/>
            <a:ext cx="1695775" cy="338554"/>
          </a:xfrm>
          <a:prstGeom prst="rect">
            <a:avLst/>
          </a:prstGeom>
          <a:noFill/>
        </p:spPr>
        <p:txBody>
          <a:bodyPr wrap="square" rtlCol="0">
            <a:spAutoFit/>
          </a:bodyPr>
          <a:lstStyle/>
          <a:p>
            <a:r>
              <a:rPr lang="en-US" sz="1600" dirty="0"/>
              <a:t>Report</a:t>
            </a:r>
            <a:endParaRPr lang="en-US" sz="1400" dirty="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914400"/>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2" name="Rectangle 1">
            <a:extLst>
              <a:ext uri="{FF2B5EF4-FFF2-40B4-BE49-F238E27FC236}">
                <a16:creationId xmlns:a16="http://schemas.microsoft.com/office/drawing/2014/main" id="{1AADFD6D-7764-F170-2FAF-C1139935C212}"/>
              </a:ext>
            </a:extLst>
          </p:cNvPr>
          <p:cNvSpPr/>
          <p:nvPr/>
        </p:nvSpPr>
        <p:spPr>
          <a:xfrm>
            <a:off x="2446839" y="3335688"/>
            <a:ext cx="3203431" cy="1348206"/>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System that performs the addition operation, and the subtraction operation between two int numbers</a:t>
            </a:r>
            <a:endParaRPr lang="en-CO" sz="1400" dirty="0">
              <a:solidFill>
                <a:schemeClr val="tx1"/>
              </a:solidFill>
            </a:endParaRPr>
          </a:p>
        </p:txBody>
      </p:sp>
      <p:sp>
        <p:nvSpPr>
          <p:cNvPr id="3" name="Slide Number Placeholder 1">
            <a:extLst>
              <a:ext uri="{FF2B5EF4-FFF2-40B4-BE49-F238E27FC236}">
                <a16:creationId xmlns:a16="http://schemas.microsoft.com/office/drawing/2014/main" id="{1EBA85DF-CB92-5F1D-1864-CF41EA610B6F}"/>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5</a:t>
            </a:fld>
            <a:endParaRPr lang="en-US" dirty="0"/>
          </a:p>
        </p:txBody>
      </p:sp>
      <p:sp>
        <p:nvSpPr>
          <p:cNvPr id="4" name="Title 6">
            <a:extLst>
              <a:ext uri="{FF2B5EF4-FFF2-40B4-BE49-F238E27FC236}">
                <a16:creationId xmlns:a16="http://schemas.microsoft.com/office/drawing/2014/main" id="{FBE1A168-7EC9-3771-C14D-1725CFDD3B71}"/>
              </a:ext>
            </a:extLst>
          </p:cNvPr>
          <p:cNvSpPr txBox="1">
            <a:spLocks/>
          </p:cNvSpPr>
          <p:nvPr/>
        </p:nvSpPr>
        <p:spPr bwMode="auto">
          <a:xfrm>
            <a:off x="9721446" y="381782"/>
            <a:ext cx="2286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2pPr>
            <a:lvl3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3pPr>
            <a:lvl4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4pPr>
            <a:lvl5pPr algn="l" rtl="0" eaLnBrk="0" fontAlgn="base" hangingPunct="0">
              <a:lnSpc>
                <a:spcPct val="90000"/>
              </a:lnSpc>
              <a:spcBef>
                <a:spcPct val="0"/>
              </a:spcBef>
              <a:spcAft>
                <a:spcPct val="0"/>
              </a:spcAft>
              <a:defRPr sz="4400">
                <a:solidFill>
                  <a:schemeClr val="tx1"/>
                </a:solidFill>
                <a:latin typeface="Rubik Bold" panose="00000800000000000000" pitchFamily="2" charset="-79"/>
              </a:defRPr>
            </a:lvl5pPr>
            <a:lvl6pPr marL="457200" algn="l" rtl="0" fontAlgn="base">
              <a:lnSpc>
                <a:spcPct val="90000"/>
              </a:lnSpc>
              <a:spcBef>
                <a:spcPct val="0"/>
              </a:spcBef>
              <a:spcAft>
                <a:spcPct val="0"/>
              </a:spcAft>
              <a:defRPr sz="4400">
                <a:solidFill>
                  <a:schemeClr val="tx1"/>
                </a:solidFill>
                <a:latin typeface="Rubik Bold" panose="00000800000000000000" pitchFamily="2" charset="-79"/>
              </a:defRPr>
            </a:lvl6pPr>
            <a:lvl7pPr marL="914400" algn="l" rtl="0" fontAlgn="base">
              <a:lnSpc>
                <a:spcPct val="90000"/>
              </a:lnSpc>
              <a:spcBef>
                <a:spcPct val="0"/>
              </a:spcBef>
              <a:spcAft>
                <a:spcPct val="0"/>
              </a:spcAft>
              <a:defRPr sz="4400">
                <a:solidFill>
                  <a:schemeClr val="tx1"/>
                </a:solidFill>
                <a:latin typeface="Rubik Bold" panose="00000800000000000000" pitchFamily="2" charset="-79"/>
              </a:defRPr>
            </a:lvl7pPr>
            <a:lvl8pPr marL="1371600" algn="l" rtl="0" fontAlgn="base">
              <a:lnSpc>
                <a:spcPct val="90000"/>
              </a:lnSpc>
              <a:spcBef>
                <a:spcPct val="0"/>
              </a:spcBef>
              <a:spcAft>
                <a:spcPct val="0"/>
              </a:spcAft>
              <a:defRPr sz="4400">
                <a:solidFill>
                  <a:schemeClr val="tx1"/>
                </a:solidFill>
                <a:latin typeface="Rubik Bold" panose="00000800000000000000" pitchFamily="2" charset="-79"/>
              </a:defRPr>
            </a:lvl8pPr>
            <a:lvl9pPr marL="1828800" algn="l" rtl="0" fontAlgn="base">
              <a:lnSpc>
                <a:spcPct val="90000"/>
              </a:lnSpc>
              <a:spcBef>
                <a:spcPct val="0"/>
              </a:spcBef>
              <a:spcAft>
                <a:spcPct val="0"/>
              </a:spcAft>
              <a:defRPr sz="4400">
                <a:solidFill>
                  <a:schemeClr val="tx1"/>
                </a:solidFill>
                <a:latin typeface="Rubik Bold" panose="00000800000000000000" pitchFamily="2" charset="-79"/>
              </a:defRPr>
            </a:lvl9pPr>
          </a:lstStyle>
          <a:p>
            <a:r>
              <a:rPr lang="en-US" sz="3600" b="1" dirty="0">
                <a:latin typeface="Segoe UI" panose="020B0502040204020203" pitchFamily="34" charset="0"/>
                <a:cs typeface="Segoe UI" panose="020B0502040204020203" pitchFamily="34" charset="0"/>
              </a:rPr>
              <a:t>(Sep. 15)</a:t>
            </a:r>
          </a:p>
        </p:txBody>
      </p:sp>
    </p:spTree>
    <p:extLst>
      <p:ext uri="{BB962C8B-B14F-4D97-AF65-F5344CB8AC3E}">
        <p14:creationId xmlns:p14="http://schemas.microsoft.com/office/powerpoint/2010/main" val="87586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a:extLst>
              <a:ext uri="{FF2B5EF4-FFF2-40B4-BE49-F238E27FC236}">
                <a16:creationId xmlns:a16="http://schemas.microsoft.com/office/drawing/2014/main" id="{95DFB0A4-621C-806C-BF72-E6473095B29B}"/>
              </a:ext>
            </a:extLst>
          </p:cNvPr>
          <p:cNvSpPr txBox="1"/>
          <p:nvPr/>
        </p:nvSpPr>
        <p:spPr>
          <a:xfrm>
            <a:off x="436941" y="2133600"/>
            <a:ext cx="9107129" cy="707886"/>
          </a:xfrm>
          <a:prstGeom prst="rect">
            <a:avLst/>
          </a:prstGeom>
          <a:noFill/>
        </p:spPr>
        <p:txBody>
          <a:bodyPr wrap="square" rtlCol="0">
            <a:spAutoFit/>
          </a:bodyPr>
          <a:lstStyle/>
          <a:p>
            <a:r>
              <a:rPr lang="en-US" sz="2000" dirty="0"/>
              <a:t>MR_1: Permutation of the input -&gt; The output must remain equal</a:t>
            </a:r>
          </a:p>
          <a:p>
            <a:r>
              <a:rPr lang="en-US" sz="2000" dirty="0"/>
              <a:t>MR_2:  </a:t>
            </a:r>
            <a:r>
              <a:rPr lang="en-GB" sz="2000" dirty="0"/>
              <a:t>Multiply by a constant &gt; 1 -&gt; the output must increase</a:t>
            </a:r>
            <a:endParaRPr lang="en-CO" sz="2000"/>
          </a:p>
        </p:txBody>
      </p:sp>
      <p:sp>
        <p:nvSpPr>
          <p:cNvPr id="130" name="TextBox 129">
            <a:extLst>
              <a:ext uri="{FF2B5EF4-FFF2-40B4-BE49-F238E27FC236}">
                <a16:creationId xmlns:a16="http://schemas.microsoft.com/office/drawing/2014/main" id="{5E263023-C8A4-A23D-3329-4402C265A9DA}"/>
              </a:ext>
            </a:extLst>
          </p:cNvPr>
          <p:cNvSpPr txBox="1"/>
          <p:nvPr/>
        </p:nvSpPr>
        <p:spPr>
          <a:xfrm>
            <a:off x="406461" y="1010432"/>
            <a:ext cx="10457985" cy="1077218"/>
          </a:xfrm>
          <a:prstGeom prst="rect">
            <a:avLst/>
          </a:prstGeom>
          <a:noFill/>
        </p:spPr>
        <p:txBody>
          <a:bodyPr wrap="square">
            <a:spAutoFit/>
          </a:bodyPr>
          <a:lstStyle/>
          <a:p>
            <a:r>
              <a:rPr lang="en-US" sz="3200" b="1" dirty="0">
                <a:latin typeface="Segoe UI" panose="020B0502040204020203" pitchFamily="34" charset="0"/>
                <a:cs typeface="Segoe UI" panose="020B0502040204020203" pitchFamily="34" charset="0"/>
              </a:rPr>
              <a:t>Passive Testing Using Fuzzing + Metamorphic Testing</a:t>
            </a:r>
          </a:p>
          <a:p>
            <a:r>
              <a:rPr lang="en-US" sz="3200" b="1" dirty="0">
                <a:latin typeface="Segoe UI" panose="020B0502040204020203" pitchFamily="34" charset="0"/>
                <a:cs typeface="Segoe UI" panose="020B0502040204020203" pitchFamily="34" charset="0"/>
              </a:rPr>
              <a:t>Workflow – Toy Example</a:t>
            </a:r>
            <a:endParaRPr lang="en-US" sz="3200" dirty="0"/>
          </a:p>
        </p:txBody>
      </p:sp>
      <p:sp>
        <p:nvSpPr>
          <p:cNvPr id="5" name="TextBox 4">
            <a:extLst>
              <a:ext uri="{FF2B5EF4-FFF2-40B4-BE49-F238E27FC236}">
                <a16:creationId xmlns:a16="http://schemas.microsoft.com/office/drawing/2014/main" id="{730636DE-4DD3-8551-0869-53ED1ADC84FD}"/>
              </a:ext>
            </a:extLst>
          </p:cNvPr>
          <p:cNvSpPr txBox="1"/>
          <p:nvPr/>
        </p:nvSpPr>
        <p:spPr>
          <a:xfrm>
            <a:off x="436941" y="2743200"/>
            <a:ext cx="11201399" cy="707886"/>
          </a:xfrm>
          <a:prstGeom prst="rect">
            <a:avLst/>
          </a:prstGeom>
          <a:noFill/>
        </p:spPr>
        <p:txBody>
          <a:bodyPr wrap="square" rtlCol="0">
            <a:spAutoFit/>
          </a:bodyPr>
          <a:lstStyle/>
          <a:p>
            <a:r>
              <a:rPr lang="en-US" sz="2000" dirty="0"/>
              <a:t>MR_3: Adding a positive constant to each operand -&gt; the output must remain equal</a:t>
            </a:r>
          </a:p>
          <a:p>
            <a:r>
              <a:rPr lang="en-US" sz="2000" dirty="0"/>
              <a:t>MR_4: Subtracting a constant from each operand -&gt; the output must remain equal</a:t>
            </a:r>
            <a:endParaRPr lang="en-CO" sz="2000"/>
          </a:p>
        </p:txBody>
      </p:sp>
      <p:sp>
        <p:nvSpPr>
          <p:cNvPr id="2" name="TextBox 1">
            <a:extLst>
              <a:ext uri="{FF2B5EF4-FFF2-40B4-BE49-F238E27FC236}">
                <a16:creationId xmlns:a16="http://schemas.microsoft.com/office/drawing/2014/main" id="{39A01F87-BEB5-43B4-B223-811EF591CDFB}"/>
              </a:ext>
            </a:extLst>
          </p:cNvPr>
          <p:cNvSpPr txBox="1"/>
          <p:nvPr/>
        </p:nvSpPr>
        <p:spPr>
          <a:xfrm>
            <a:off x="457200" y="3490079"/>
            <a:ext cx="10331046" cy="3139321"/>
          </a:xfrm>
          <a:prstGeom prst="rect">
            <a:avLst/>
          </a:prstGeom>
          <a:noFill/>
        </p:spPr>
        <p:txBody>
          <a:bodyPr wrap="square" rtlCol="0">
            <a:spAutoFit/>
          </a:bodyPr>
          <a:lstStyle/>
          <a:p>
            <a:r>
              <a:rPr lang="en-US" b="1" dirty="0"/>
              <a:t>examples – </a:t>
            </a:r>
            <a:r>
              <a:rPr lang="en-US" dirty="0" err="1"/>
              <a:t>a,b</a:t>
            </a:r>
            <a:r>
              <a:rPr lang="en-US" dirty="0"/>
              <a:t> is element of {0,1,..,9}</a:t>
            </a:r>
          </a:p>
          <a:p>
            <a:endParaRPr lang="en-US" b="1" dirty="0"/>
          </a:p>
          <a:p>
            <a:r>
              <a:rPr lang="en-US" b="1" dirty="0"/>
              <a:t>( a + b ) = c </a:t>
            </a:r>
            <a:r>
              <a:rPr lang="en-US" dirty="0"/>
              <a:t>TRANSFORMATION MR_1 </a:t>
            </a:r>
            <a:r>
              <a:rPr lang="en-US" b="1" dirty="0"/>
              <a:t>( b + a ) = c -&gt; 0% violated</a:t>
            </a:r>
          </a:p>
          <a:p>
            <a:r>
              <a:rPr lang="en-US" b="1" dirty="0"/>
              <a:t>( a + b ) = c </a:t>
            </a:r>
            <a:r>
              <a:rPr lang="en-US" dirty="0"/>
              <a:t>TRANSFORMATION MR_2 </a:t>
            </a:r>
            <a:r>
              <a:rPr lang="en-US" b="1" dirty="0"/>
              <a:t>( a*d ) + ( b*d ) &gt; c  -&gt; 1% violated </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100% violated </a:t>
            </a:r>
          </a:p>
          <a:p>
            <a:r>
              <a:rPr lang="en-US" b="1" dirty="0"/>
              <a:t>( a + b ) = c </a:t>
            </a:r>
            <a:r>
              <a:rPr lang="en-US" dirty="0"/>
              <a:t>TRANSFORMATION MR_4 </a:t>
            </a:r>
            <a:r>
              <a:rPr lang="en-US" b="1" dirty="0"/>
              <a:t>( a-d ) + ( b-d )  = c -&gt; 100% violated</a:t>
            </a:r>
          </a:p>
          <a:p>
            <a:endParaRPr lang="en-US" b="1" dirty="0"/>
          </a:p>
          <a:p>
            <a:r>
              <a:rPr lang="en-US" b="1" dirty="0"/>
              <a:t>( a - b ) = c </a:t>
            </a:r>
            <a:r>
              <a:rPr lang="en-US" dirty="0"/>
              <a:t>TRANSFORMATION MR_1 </a:t>
            </a:r>
            <a:r>
              <a:rPr lang="en-US" b="1" dirty="0"/>
              <a:t>( b - a ) = c -&gt; 90% violated</a:t>
            </a:r>
          </a:p>
          <a:p>
            <a:r>
              <a:rPr lang="en-US" b="1" dirty="0"/>
              <a:t>( a - b ) = c </a:t>
            </a:r>
            <a:r>
              <a:rPr lang="en-US" dirty="0"/>
              <a:t>TRANSFORMATION MR_2 </a:t>
            </a:r>
            <a:r>
              <a:rPr lang="en-US" b="1" dirty="0"/>
              <a:t>( a*d ) - ( b*d ) &gt; c -&gt; 55% violated</a:t>
            </a:r>
          </a:p>
          <a:p>
            <a:r>
              <a:rPr lang="en-US" b="1" dirty="0"/>
              <a:t>( a - b ) = c </a:t>
            </a:r>
            <a:r>
              <a:rPr lang="en-US" dirty="0"/>
              <a:t>TRANSFORMATION MR_3 </a:t>
            </a:r>
            <a:r>
              <a:rPr lang="en-US" b="1" dirty="0"/>
              <a:t>( </a:t>
            </a:r>
            <a:r>
              <a:rPr lang="en-US" b="1" dirty="0" err="1"/>
              <a:t>a+d</a:t>
            </a:r>
            <a:r>
              <a:rPr lang="en-US" b="1" dirty="0"/>
              <a:t> ) - ( </a:t>
            </a:r>
            <a:r>
              <a:rPr lang="en-US" b="1" dirty="0" err="1"/>
              <a:t>b+d</a:t>
            </a:r>
            <a:r>
              <a:rPr lang="en-US" b="1" dirty="0"/>
              <a:t> )  = c -&gt; 0% violated</a:t>
            </a:r>
          </a:p>
          <a:p>
            <a:r>
              <a:rPr lang="en-US" b="1" dirty="0"/>
              <a:t>( a - b ) = c </a:t>
            </a:r>
            <a:r>
              <a:rPr lang="en-US" dirty="0"/>
              <a:t>TRANSFORMATION MR_4 </a:t>
            </a:r>
            <a:r>
              <a:rPr lang="en-US" b="1" dirty="0"/>
              <a:t>( a-d ) - ( b-d )  = c -&gt; 0% violated</a:t>
            </a:r>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10210800" y="6279423"/>
            <a:ext cx="1371600" cy="365125"/>
          </a:xfrm>
        </p:spPr>
        <p:txBody>
          <a:bodyPr/>
          <a:lstStyle/>
          <a:p>
            <a:pPr>
              <a:defRPr/>
            </a:pPr>
            <a:fld id="{DADBB38E-37F0-4099-9E14-30415241E9AC}" type="slidenum">
              <a:rPr lang="en-US" smtClean="0"/>
              <a:pPr>
                <a:defRPr/>
              </a:pPr>
              <a:t>6</a:t>
            </a:fld>
            <a:endParaRPr lang="en-US" dirty="0"/>
          </a:p>
        </p:txBody>
      </p:sp>
    </p:spTree>
    <p:extLst>
      <p:ext uri="{BB962C8B-B14F-4D97-AF65-F5344CB8AC3E}">
        <p14:creationId xmlns:p14="http://schemas.microsoft.com/office/powerpoint/2010/main" val="355998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413EC-4819-6E60-7BD3-FF0365C6A53A}"/>
              </a:ext>
            </a:extLst>
          </p:cNvPr>
          <p:cNvSpPr>
            <a:spLocks noGrp="1"/>
          </p:cNvSpPr>
          <p:nvPr>
            <p:ph type="sldNum" sz="quarter" idx="4"/>
          </p:nvPr>
        </p:nvSpPr>
        <p:spPr/>
        <p:txBody>
          <a:bodyPr/>
          <a:lstStyle/>
          <a:p>
            <a:pPr>
              <a:defRPr/>
            </a:pPr>
            <a:fld id="{DADBB38E-37F0-4099-9E14-30415241E9AC}" type="slidenum">
              <a:rPr lang="en-US" smtClean="0"/>
              <a:pPr>
                <a:defRPr/>
              </a:pPr>
              <a:t>7</a:t>
            </a:fld>
            <a:endParaRPr lang="en-US" dirty="0"/>
          </a:p>
        </p:txBody>
      </p:sp>
      <p:graphicFrame>
        <p:nvGraphicFramePr>
          <p:cNvPr id="5" name="Table 4">
            <a:extLst>
              <a:ext uri="{FF2B5EF4-FFF2-40B4-BE49-F238E27FC236}">
                <a16:creationId xmlns:a16="http://schemas.microsoft.com/office/drawing/2014/main" id="{CC3D2B7B-D5FE-17F0-7C78-C4D84F2E34EA}"/>
              </a:ext>
            </a:extLst>
          </p:cNvPr>
          <p:cNvGraphicFramePr>
            <a:graphicFrameLocks noGrp="1"/>
          </p:cNvGraphicFramePr>
          <p:nvPr>
            <p:extLst>
              <p:ext uri="{D42A27DB-BD31-4B8C-83A1-F6EECF244321}">
                <p14:modId xmlns:p14="http://schemas.microsoft.com/office/powerpoint/2010/main" val="708825873"/>
              </p:ext>
            </p:extLst>
          </p:nvPr>
        </p:nvGraphicFramePr>
        <p:xfrm>
          <a:off x="304800" y="2351642"/>
          <a:ext cx="7150508" cy="4270494"/>
        </p:xfrm>
        <a:graphic>
          <a:graphicData uri="http://schemas.openxmlformats.org/drawingml/2006/table">
            <a:tbl>
              <a:tblPr/>
              <a:tblGrid>
                <a:gridCol w="401434">
                  <a:extLst>
                    <a:ext uri="{9D8B030D-6E8A-4147-A177-3AD203B41FA5}">
                      <a16:colId xmlns:a16="http://schemas.microsoft.com/office/drawing/2014/main" val="1824497823"/>
                    </a:ext>
                  </a:extLst>
                </a:gridCol>
                <a:gridCol w="671373">
                  <a:extLst>
                    <a:ext uri="{9D8B030D-6E8A-4147-A177-3AD203B41FA5}">
                      <a16:colId xmlns:a16="http://schemas.microsoft.com/office/drawing/2014/main" val="4168235825"/>
                    </a:ext>
                  </a:extLst>
                </a:gridCol>
                <a:gridCol w="706717">
                  <a:extLst>
                    <a:ext uri="{9D8B030D-6E8A-4147-A177-3AD203B41FA5}">
                      <a16:colId xmlns:a16="http://schemas.microsoft.com/office/drawing/2014/main" val="3148880315"/>
                    </a:ext>
                  </a:extLst>
                </a:gridCol>
                <a:gridCol w="671373">
                  <a:extLst>
                    <a:ext uri="{9D8B030D-6E8A-4147-A177-3AD203B41FA5}">
                      <a16:colId xmlns:a16="http://schemas.microsoft.com/office/drawing/2014/main" val="1988953651"/>
                    </a:ext>
                  </a:extLst>
                </a:gridCol>
                <a:gridCol w="671373">
                  <a:extLst>
                    <a:ext uri="{9D8B030D-6E8A-4147-A177-3AD203B41FA5}">
                      <a16:colId xmlns:a16="http://schemas.microsoft.com/office/drawing/2014/main" val="4252053212"/>
                    </a:ext>
                  </a:extLst>
                </a:gridCol>
                <a:gridCol w="671373">
                  <a:extLst>
                    <a:ext uri="{9D8B030D-6E8A-4147-A177-3AD203B41FA5}">
                      <a16:colId xmlns:a16="http://schemas.microsoft.com/office/drawing/2014/main" val="271988074"/>
                    </a:ext>
                  </a:extLst>
                </a:gridCol>
                <a:gridCol w="671373">
                  <a:extLst>
                    <a:ext uri="{9D8B030D-6E8A-4147-A177-3AD203B41FA5}">
                      <a16:colId xmlns:a16="http://schemas.microsoft.com/office/drawing/2014/main" val="3740178361"/>
                    </a:ext>
                  </a:extLst>
                </a:gridCol>
                <a:gridCol w="671373">
                  <a:extLst>
                    <a:ext uri="{9D8B030D-6E8A-4147-A177-3AD203B41FA5}">
                      <a16:colId xmlns:a16="http://schemas.microsoft.com/office/drawing/2014/main" val="3227876759"/>
                    </a:ext>
                  </a:extLst>
                </a:gridCol>
                <a:gridCol w="671373">
                  <a:extLst>
                    <a:ext uri="{9D8B030D-6E8A-4147-A177-3AD203B41FA5}">
                      <a16:colId xmlns:a16="http://schemas.microsoft.com/office/drawing/2014/main" val="311386749"/>
                    </a:ext>
                  </a:extLst>
                </a:gridCol>
                <a:gridCol w="671373">
                  <a:extLst>
                    <a:ext uri="{9D8B030D-6E8A-4147-A177-3AD203B41FA5}">
                      <a16:colId xmlns:a16="http://schemas.microsoft.com/office/drawing/2014/main" val="302538293"/>
                    </a:ext>
                  </a:extLst>
                </a:gridCol>
                <a:gridCol w="671373">
                  <a:extLst>
                    <a:ext uri="{9D8B030D-6E8A-4147-A177-3AD203B41FA5}">
                      <a16:colId xmlns:a16="http://schemas.microsoft.com/office/drawing/2014/main" val="2872408394"/>
                    </a:ext>
                  </a:extLst>
                </a:gridCol>
              </a:tblGrid>
              <a:tr h="328566">
                <a:tc>
                  <a:txBody>
                    <a:bodyPr/>
                    <a:lstStyle/>
                    <a:p>
                      <a:pPr algn="ctr"/>
                      <a:br>
                        <a:rPr lang="en-GB" sz="1600" dirty="0">
                          <a:effectLst/>
                          <a:latin typeface="Helvetica" pitchFamily="2" charset="0"/>
                        </a:rPr>
                      </a:br>
                      <a:endParaRPr lang="en-GB" sz="1600" dirty="0">
                        <a:effectLst/>
                        <a:latin typeface="Helvetica" pitchFamily="2" charset="0"/>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657578790"/>
                  </a:ext>
                </a:extLst>
              </a:tr>
              <a:tr h="376086">
                <a:tc>
                  <a:txBody>
                    <a:bodyPr/>
                    <a:lstStyle/>
                    <a:p>
                      <a:pPr algn="ctr"/>
                      <a:r>
                        <a:rPr lang="en-GB" sz="1600" b="1" dirty="0">
                          <a:solidFill>
                            <a:srgbClr val="000000"/>
                          </a:solidFill>
                          <a:effectLst/>
                          <a:latin typeface="Helvetica Neue" panose="02000503000000020004" pitchFamily="2" charset="0"/>
                        </a:rPr>
                        <a:t>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(0,0)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(0,9)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9539405"/>
                  </a:ext>
                </a:extLst>
              </a:tr>
              <a:tr h="376086">
                <a:tc>
                  <a:txBody>
                    <a:bodyPr/>
                    <a:lstStyle/>
                    <a:p>
                      <a:pPr algn="ctr"/>
                      <a:r>
                        <a:rPr lang="en-GB" sz="1600" b="1">
                          <a:solidFill>
                            <a:srgbClr val="000000"/>
                          </a:solidFill>
                          <a:effectLst/>
                          <a:latin typeface="Helvetica Neue" panose="02000503000000020004" pitchFamily="2" charset="0"/>
                        </a:rPr>
                        <a:t>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(1,0)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(1,9)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117119"/>
                  </a:ext>
                </a:extLst>
              </a:tr>
              <a:tr h="376086">
                <a:tc>
                  <a:txBody>
                    <a:bodyPr/>
                    <a:lstStyle/>
                    <a:p>
                      <a:pPr algn="ctr"/>
                      <a:r>
                        <a:rPr lang="en-GB" sz="1600" b="1">
                          <a:solidFill>
                            <a:srgbClr val="000000"/>
                          </a:solidFill>
                          <a:effectLst/>
                          <a:latin typeface="Helvetica Neue" panose="02000503000000020004" pitchFamily="2" charset="0"/>
                        </a:rPr>
                        <a:t>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(2,0)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(2,9)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954465"/>
                  </a:ext>
                </a:extLst>
              </a:tr>
              <a:tr h="376086">
                <a:tc>
                  <a:txBody>
                    <a:bodyPr/>
                    <a:lstStyle/>
                    <a:p>
                      <a:pPr algn="ctr"/>
                      <a:r>
                        <a:rPr lang="en-GB" sz="1600" b="1">
                          <a:solidFill>
                            <a:srgbClr val="000000"/>
                          </a:solidFill>
                          <a:effectLst/>
                          <a:latin typeface="Helvetica Neue" panose="02000503000000020004" pitchFamily="2" charset="0"/>
                        </a:rPr>
                        <a:t>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(3,0)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(3,9)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5178786"/>
                  </a:ext>
                </a:extLst>
              </a:tr>
              <a:tr h="376086">
                <a:tc>
                  <a:txBody>
                    <a:bodyPr/>
                    <a:lstStyle/>
                    <a:p>
                      <a:pPr algn="ctr"/>
                      <a:r>
                        <a:rPr lang="en-GB" sz="1600" b="1">
                          <a:solidFill>
                            <a:srgbClr val="000000"/>
                          </a:solidFill>
                          <a:effectLst/>
                          <a:latin typeface="Helvetica Neue" panose="02000503000000020004" pitchFamily="2" charset="0"/>
                        </a:rPr>
                        <a:t>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(4,0)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(4,9)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111950"/>
                  </a:ext>
                </a:extLst>
              </a:tr>
              <a:tr h="376086">
                <a:tc>
                  <a:txBody>
                    <a:bodyPr/>
                    <a:lstStyle/>
                    <a:p>
                      <a:pPr algn="ctr"/>
                      <a:r>
                        <a:rPr lang="en-GB" sz="1600" b="1">
                          <a:solidFill>
                            <a:srgbClr val="000000"/>
                          </a:solidFill>
                          <a:effectLst/>
                          <a:latin typeface="Helvetica Neue" panose="02000503000000020004" pitchFamily="2" charset="0"/>
                        </a:rPr>
                        <a:t>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(5,0)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(5,9)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2885183"/>
                  </a:ext>
                </a:extLst>
              </a:tr>
              <a:tr h="376086">
                <a:tc>
                  <a:txBody>
                    <a:bodyPr/>
                    <a:lstStyle/>
                    <a:p>
                      <a:pPr algn="ctr"/>
                      <a:r>
                        <a:rPr lang="en-GB" sz="1600" b="1">
                          <a:solidFill>
                            <a:srgbClr val="000000"/>
                          </a:solidFill>
                          <a:effectLst/>
                          <a:latin typeface="Helvetica Neue" panose="02000503000000020004" pitchFamily="2" charset="0"/>
                        </a:rPr>
                        <a:t>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(6,0)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(6,9)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731855"/>
                  </a:ext>
                </a:extLst>
              </a:tr>
              <a:tr h="376086">
                <a:tc>
                  <a:txBody>
                    <a:bodyPr/>
                    <a:lstStyle/>
                    <a:p>
                      <a:pPr algn="ctr"/>
                      <a:r>
                        <a:rPr lang="en-GB" sz="1600" b="1">
                          <a:solidFill>
                            <a:srgbClr val="000000"/>
                          </a:solidFill>
                          <a:effectLst/>
                          <a:latin typeface="Helvetica Neue" panose="02000503000000020004" pitchFamily="2" charset="0"/>
                        </a:rPr>
                        <a:t>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(7,0)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(7,9)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874034"/>
                  </a:ext>
                </a:extLst>
              </a:tr>
              <a:tr h="376086">
                <a:tc>
                  <a:txBody>
                    <a:bodyPr/>
                    <a:lstStyle/>
                    <a:p>
                      <a:pPr algn="ctr"/>
                      <a:r>
                        <a:rPr lang="en-GB" sz="1600" b="1">
                          <a:solidFill>
                            <a:srgbClr val="000000"/>
                          </a:solidFill>
                          <a:effectLst/>
                          <a:latin typeface="Helvetica Neue" panose="02000503000000020004" pitchFamily="2" charset="0"/>
                        </a:rPr>
                        <a:t>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a:solidFill>
                            <a:srgbClr val="000000"/>
                          </a:solidFill>
                          <a:effectLst/>
                          <a:latin typeface="Helvetica Neue" panose="02000503000000020004" pitchFamily="2" charset="0"/>
                        </a:rPr>
                        <a:t>(8,0)</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(8,1)</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(8,3)</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(8,4)</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(8,5)</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(8,6)</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(8,7)</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(8,8)</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(8,9)</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324968"/>
                  </a:ext>
                </a:extLst>
              </a:tr>
              <a:tr h="376086">
                <a:tc>
                  <a:txBody>
                    <a:bodyPr/>
                    <a:lstStyle/>
                    <a:p>
                      <a:pPr algn="ctr"/>
                      <a:r>
                        <a:rPr lang="en-GB" sz="1600" b="1" dirty="0">
                          <a:solidFill>
                            <a:srgbClr val="000000"/>
                          </a:solidFill>
                          <a:effectLst/>
                          <a:latin typeface="Helvetica Neue" panose="02000503000000020004" pitchFamily="2" charset="0"/>
                        </a:rPr>
                        <a:t>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r>
                        <a:rPr lang="en-GB" sz="1600" dirty="0">
                          <a:solidFill>
                            <a:srgbClr val="000000"/>
                          </a:solidFill>
                          <a:effectLst/>
                          <a:latin typeface="Helvetica Neue" panose="02000503000000020004" pitchFamily="2" charset="0"/>
                        </a:rPr>
                        <a:t>(9,0)</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(9,1)</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a:solidFill>
                            <a:srgbClr val="000000"/>
                          </a:solidFill>
                          <a:effectLst/>
                          <a:latin typeface="Helvetica Neue" panose="02000503000000020004" pitchFamily="2" charset="0"/>
                        </a:rPr>
                        <a:t>(9,2)</a:t>
                      </a:r>
                      <a:endParaRPr lang="en-GB" sz="160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(9,3)</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(9,4)</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(9,5)</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(9,6)</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(9,7)</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(9,8)</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GB" sz="1600" dirty="0">
                          <a:solidFill>
                            <a:srgbClr val="000000"/>
                          </a:solidFill>
                          <a:effectLst/>
                          <a:latin typeface="Helvetica Neue" panose="02000503000000020004" pitchFamily="2" charset="0"/>
                        </a:rPr>
                        <a:t>(9,9)</a:t>
                      </a:r>
                      <a:endParaRPr lang="en-GB" sz="1600" dirty="0">
                        <a:effectLst/>
                      </a:endParaRPr>
                    </a:p>
                  </a:txBody>
                  <a:tcPr marL="10977" marR="10977" marT="10977" marB="109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7803269"/>
                  </a:ext>
                </a:extLst>
              </a:tr>
            </a:tbl>
          </a:graphicData>
        </a:graphic>
      </p:graphicFrame>
      <p:sp>
        <p:nvSpPr>
          <p:cNvPr id="7" name="Rectangle 6">
            <a:extLst>
              <a:ext uri="{FF2B5EF4-FFF2-40B4-BE49-F238E27FC236}">
                <a16:creationId xmlns:a16="http://schemas.microsoft.com/office/drawing/2014/main" id="{8D81F1C6-E856-2FAA-79C0-AF363EE544F6}"/>
              </a:ext>
            </a:extLst>
          </p:cNvPr>
          <p:cNvSpPr/>
          <p:nvPr/>
        </p:nvSpPr>
        <p:spPr>
          <a:xfrm>
            <a:off x="304800" y="990600"/>
            <a:ext cx="5498854" cy="1200329"/>
          </a:xfrm>
          <a:prstGeom prst="rect">
            <a:avLst/>
          </a:prstGeom>
          <a:noFill/>
        </p:spPr>
        <p:txBody>
          <a:bodyPr wrap="square" lIns="91440" tIns="45720" rIns="91440" bIns="45720">
            <a:spAutoFit/>
          </a:bodyPr>
          <a:lstStyle/>
          <a:p>
            <a:r>
              <a:rPr lang="en-GB" sz="2400" b="1" cap="none" spc="0" dirty="0">
                <a:ln w="0"/>
                <a:solidFill>
                  <a:schemeClr val="tx1"/>
                </a:solidFill>
                <a:effectLst>
                  <a:outerShdw blurRad="38100" dist="19050" dir="2700000" algn="tl" rotWithShape="0">
                    <a:schemeClr val="dk1">
                      <a:alpha val="40000"/>
                    </a:schemeClr>
                  </a:outerShdw>
                </a:effectLst>
              </a:rPr>
              <a:t>“Controlled input space”:</a:t>
            </a:r>
          </a:p>
          <a:p>
            <a:r>
              <a:rPr lang="en-GB" sz="2400" b="0" cap="none" spc="0" dirty="0">
                <a:ln w="0"/>
                <a:solidFill>
                  <a:schemeClr val="tx1"/>
                </a:solidFill>
                <a:effectLst>
                  <a:outerShdw blurRad="38100" dist="19050" dir="2700000" algn="tl" rotWithShape="0">
                    <a:schemeClr val="dk1">
                      <a:alpha val="40000"/>
                    </a:schemeClr>
                  </a:outerShdw>
                </a:effectLst>
              </a:rPr>
              <a:t>(</a:t>
            </a:r>
            <a:r>
              <a:rPr lang="en-GB" sz="2400" b="0" cap="none" spc="0" dirty="0" err="1">
                <a:ln w="0"/>
                <a:solidFill>
                  <a:schemeClr val="tx1"/>
                </a:solidFill>
                <a:effectLst>
                  <a:outerShdw blurRad="38100" dist="19050" dir="2700000" algn="tl" rotWithShape="0">
                    <a:schemeClr val="dk1">
                      <a:alpha val="40000"/>
                    </a:schemeClr>
                  </a:outerShdw>
                </a:effectLst>
              </a:rPr>
              <a:t>input_a</a:t>
            </a:r>
            <a:r>
              <a:rPr lang="en-GB" sz="2400" b="0" cap="none" spc="0" dirty="0">
                <a:ln w="0"/>
                <a:solidFill>
                  <a:schemeClr val="tx1"/>
                </a:solidFill>
                <a:effectLst>
                  <a:outerShdw blurRad="38100" dist="19050" dir="2700000" algn="tl" rotWithShape="0">
                    <a:schemeClr val="dk1">
                      <a:alpha val="40000"/>
                    </a:schemeClr>
                  </a:outerShdw>
                </a:effectLst>
              </a:rPr>
              <a:t>, </a:t>
            </a:r>
            <a:r>
              <a:rPr lang="en-GB" sz="2400" b="0" cap="none" spc="0" dirty="0" err="1">
                <a:ln w="0"/>
                <a:solidFill>
                  <a:schemeClr val="tx1"/>
                </a:solidFill>
                <a:effectLst>
                  <a:outerShdw blurRad="38100" dist="19050" dir="2700000" algn="tl" rotWithShape="0">
                    <a:schemeClr val="dk1">
                      <a:alpha val="40000"/>
                    </a:schemeClr>
                  </a:outerShdw>
                </a:effectLst>
              </a:rPr>
              <a:t>input_b</a:t>
            </a:r>
            <a:r>
              <a:rPr lang="en-GB" sz="2400" b="0" cap="none" spc="0" dirty="0">
                <a:ln w="0"/>
                <a:solidFill>
                  <a:schemeClr val="tx1"/>
                </a:solidFill>
                <a:effectLst>
                  <a:outerShdw blurRad="38100" dist="19050" dir="2700000" algn="tl" rotWithShape="0">
                    <a:schemeClr val="dk1">
                      <a:alpha val="40000"/>
                    </a:schemeClr>
                  </a:outerShdw>
                </a:effectLst>
              </a:rPr>
              <a:t>) with perfect uniform distribution, also perfect combination</a:t>
            </a:r>
          </a:p>
        </p:txBody>
      </p:sp>
      <p:pic>
        <p:nvPicPr>
          <p:cNvPr id="8" name="Picture 7">
            <a:extLst>
              <a:ext uri="{FF2B5EF4-FFF2-40B4-BE49-F238E27FC236}">
                <a16:creationId xmlns:a16="http://schemas.microsoft.com/office/drawing/2014/main" id="{86EE5050-D17A-9FCC-F53C-5D842C2B451E}"/>
              </a:ext>
            </a:extLst>
          </p:cNvPr>
          <p:cNvPicPr>
            <a:picLocks noChangeAspect="1"/>
          </p:cNvPicPr>
          <p:nvPr/>
        </p:nvPicPr>
        <p:blipFill>
          <a:blip r:embed="rId3"/>
          <a:stretch>
            <a:fillRect/>
          </a:stretch>
        </p:blipFill>
        <p:spPr>
          <a:xfrm>
            <a:off x="7772400" y="428333"/>
            <a:ext cx="3886448" cy="3000667"/>
          </a:xfrm>
          <a:prstGeom prst="rect">
            <a:avLst/>
          </a:prstGeom>
        </p:spPr>
      </p:pic>
      <p:pic>
        <p:nvPicPr>
          <p:cNvPr id="9" name="Picture 8">
            <a:extLst>
              <a:ext uri="{FF2B5EF4-FFF2-40B4-BE49-F238E27FC236}">
                <a16:creationId xmlns:a16="http://schemas.microsoft.com/office/drawing/2014/main" id="{A9FCD6BC-5F56-BD6E-A138-999650B17874}"/>
              </a:ext>
            </a:extLst>
          </p:cNvPr>
          <p:cNvPicPr>
            <a:picLocks noChangeAspect="1"/>
          </p:cNvPicPr>
          <p:nvPr/>
        </p:nvPicPr>
        <p:blipFill>
          <a:blip r:embed="rId4"/>
          <a:stretch>
            <a:fillRect/>
          </a:stretch>
        </p:blipFill>
        <p:spPr>
          <a:xfrm>
            <a:off x="7835900" y="3429000"/>
            <a:ext cx="4051300" cy="3127947"/>
          </a:xfrm>
          <a:prstGeom prst="rect">
            <a:avLst/>
          </a:prstGeom>
        </p:spPr>
      </p:pic>
    </p:spTree>
    <p:extLst>
      <p:ext uri="{BB962C8B-B14F-4D97-AF65-F5344CB8AC3E}">
        <p14:creationId xmlns:p14="http://schemas.microsoft.com/office/powerpoint/2010/main" val="208031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add/sum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70D84D3-9AB0-5252-72CB-D9E2DE2F6012}"/>
              </a:ext>
            </a:extLst>
          </p:cNvPr>
          <p:cNvPicPr>
            <a:picLocks noChangeAspect="1"/>
          </p:cNvPicPr>
          <p:nvPr/>
        </p:nvPicPr>
        <p:blipFill>
          <a:blip r:embed="rId3"/>
          <a:stretch>
            <a:fillRect/>
          </a:stretch>
        </p:blipFill>
        <p:spPr>
          <a:xfrm>
            <a:off x="6124756" y="3705554"/>
            <a:ext cx="2998292" cy="3152446"/>
          </a:xfrm>
          <a:prstGeom prst="rect">
            <a:avLst/>
          </a:prstGeom>
        </p:spPr>
      </p:pic>
      <p:pic>
        <p:nvPicPr>
          <p:cNvPr id="16" name="Picture 15">
            <a:extLst>
              <a:ext uri="{FF2B5EF4-FFF2-40B4-BE49-F238E27FC236}">
                <a16:creationId xmlns:a16="http://schemas.microsoft.com/office/drawing/2014/main" id="{572AFEDD-6F77-DEAB-F846-C35CAC764D16}"/>
              </a:ext>
            </a:extLst>
          </p:cNvPr>
          <p:cNvPicPr>
            <a:picLocks noChangeAspect="1"/>
          </p:cNvPicPr>
          <p:nvPr/>
        </p:nvPicPr>
        <p:blipFill>
          <a:blip r:embed="rId4"/>
          <a:stretch>
            <a:fillRect/>
          </a:stretch>
        </p:blipFill>
        <p:spPr>
          <a:xfrm>
            <a:off x="9117509" y="3698119"/>
            <a:ext cx="2998291" cy="3152445"/>
          </a:xfrm>
          <a:prstGeom prst="rect">
            <a:avLst/>
          </a:prstGeom>
        </p:spPr>
      </p:pic>
      <p:pic>
        <p:nvPicPr>
          <p:cNvPr id="11" name="Picture 10">
            <a:extLst>
              <a:ext uri="{FF2B5EF4-FFF2-40B4-BE49-F238E27FC236}">
                <a16:creationId xmlns:a16="http://schemas.microsoft.com/office/drawing/2014/main" id="{EFF48EC3-3F05-4F02-DCA6-20F87C8AEBE3}"/>
              </a:ext>
            </a:extLst>
          </p:cNvPr>
          <p:cNvPicPr>
            <a:picLocks noChangeAspect="1"/>
          </p:cNvPicPr>
          <p:nvPr/>
        </p:nvPicPr>
        <p:blipFill>
          <a:blip r:embed="rId5"/>
          <a:stretch>
            <a:fillRect/>
          </a:stretch>
        </p:blipFill>
        <p:spPr>
          <a:xfrm>
            <a:off x="107620" y="3701204"/>
            <a:ext cx="2998292" cy="3152446"/>
          </a:xfrm>
          <a:prstGeom prst="rect">
            <a:avLst/>
          </a:prstGeom>
        </p:spPr>
      </p:pic>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8</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63347" y="2303259"/>
            <a:ext cx="11433098" cy="1393595"/>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1600" dirty="0"/>
              <a:t>MR_1: </a:t>
            </a:r>
            <a:r>
              <a:rPr lang="en-US" sz="1600" b="1" dirty="0">
                <a:latin typeface="+mn-lt"/>
              </a:rPr>
              <a:t>( a + b ) = c </a:t>
            </a:r>
            <a:r>
              <a:rPr lang="en-US" sz="1600" dirty="0">
                <a:latin typeface="+mn-lt"/>
              </a:rPr>
              <a:t>TRANSFORMATION MR_1 </a:t>
            </a:r>
            <a:r>
              <a:rPr lang="en-US" sz="1600" b="1" dirty="0">
                <a:latin typeface="+mn-lt"/>
              </a:rPr>
              <a:t>( b + a ) = c -&gt; 0% violated</a:t>
            </a:r>
          </a:p>
          <a:p>
            <a:pPr eaLnBrk="1" hangingPunct="1">
              <a:lnSpc>
                <a:spcPct val="90000"/>
              </a:lnSpc>
              <a:spcAft>
                <a:spcPts val="600"/>
              </a:spcAft>
            </a:pPr>
            <a:r>
              <a:rPr lang="en-US" sz="1600" dirty="0"/>
              <a:t>MR_2: </a:t>
            </a:r>
            <a:r>
              <a:rPr lang="en-US" sz="1600" b="1" dirty="0">
                <a:latin typeface="+mn-lt"/>
              </a:rPr>
              <a:t>( a + b ) = c </a:t>
            </a:r>
            <a:r>
              <a:rPr lang="en-US" sz="1600" dirty="0">
                <a:latin typeface="+mn-lt"/>
              </a:rPr>
              <a:t>TRANSFORMATION MR_2 </a:t>
            </a:r>
            <a:r>
              <a:rPr lang="en-US" sz="1600" b="1" dirty="0">
                <a:latin typeface="+mn-lt"/>
              </a:rPr>
              <a:t>( a*d ) + ( b*d ) &gt; c  -&gt; 1% violated (this is when a = 0 and b = 0)</a:t>
            </a:r>
          </a:p>
          <a:p>
            <a:pPr eaLnBrk="1" hangingPunct="1">
              <a:lnSpc>
                <a:spcPct val="90000"/>
              </a:lnSpc>
              <a:spcAft>
                <a:spcPts val="600"/>
              </a:spcAft>
            </a:pPr>
            <a:r>
              <a:rPr lang="en-US" sz="1600" dirty="0"/>
              <a:t>MR_3: </a:t>
            </a:r>
            <a:r>
              <a:rPr lang="en-US" sz="1600" b="1" dirty="0">
                <a:latin typeface="+mn-lt"/>
              </a:rPr>
              <a:t>( a + b ) = c </a:t>
            </a:r>
            <a:r>
              <a:rPr lang="en-US" sz="1600" dirty="0">
                <a:latin typeface="+mn-lt"/>
              </a:rPr>
              <a:t>TRANSFORMATION MR_3 </a:t>
            </a:r>
            <a:r>
              <a:rPr lang="en-US" sz="1600" b="1" dirty="0">
                <a:latin typeface="+mn-lt"/>
              </a:rPr>
              <a:t>( </a:t>
            </a:r>
            <a:r>
              <a:rPr lang="en-US" sz="1600" b="1" dirty="0" err="1">
                <a:latin typeface="+mn-lt"/>
              </a:rPr>
              <a:t>a+d</a:t>
            </a:r>
            <a:r>
              <a:rPr lang="en-US" sz="1600" b="1" dirty="0">
                <a:latin typeface="+mn-lt"/>
              </a:rPr>
              <a:t> ) + ( </a:t>
            </a:r>
            <a:r>
              <a:rPr lang="en-US" sz="1600" b="1" dirty="0" err="1">
                <a:latin typeface="+mn-lt"/>
              </a:rPr>
              <a:t>b+d</a:t>
            </a:r>
            <a:r>
              <a:rPr lang="en-US" sz="1600" b="1" dirty="0">
                <a:latin typeface="+mn-lt"/>
              </a:rPr>
              <a:t> )  = c -&gt; 100% violated </a:t>
            </a:r>
          </a:p>
          <a:p>
            <a:pPr eaLnBrk="1" hangingPunct="1">
              <a:lnSpc>
                <a:spcPct val="90000"/>
              </a:lnSpc>
              <a:spcAft>
                <a:spcPts val="600"/>
              </a:spcAft>
            </a:pPr>
            <a:r>
              <a:rPr lang="en-US" sz="1600" dirty="0"/>
              <a:t>MR_4: </a:t>
            </a:r>
            <a:r>
              <a:rPr lang="en-US" sz="1600" b="1" dirty="0">
                <a:latin typeface="+mn-lt"/>
              </a:rPr>
              <a:t>( a + b ) = c </a:t>
            </a:r>
            <a:r>
              <a:rPr lang="en-US" sz="1600" dirty="0">
                <a:latin typeface="+mn-lt"/>
              </a:rPr>
              <a:t>TRANSFORMATION MR_4 </a:t>
            </a:r>
            <a:r>
              <a:rPr lang="en-US" sz="1600" b="1" dirty="0">
                <a:latin typeface="+mn-lt"/>
              </a:rPr>
              <a:t>( a-d ) + ( b-d )  = c -&gt; 100% violated</a:t>
            </a:r>
          </a:p>
        </p:txBody>
      </p:sp>
      <p:pic>
        <p:nvPicPr>
          <p:cNvPr id="2" name="Picture 1">
            <a:extLst>
              <a:ext uri="{FF2B5EF4-FFF2-40B4-BE49-F238E27FC236}">
                <a16:creationId xmlns:a16="http://schemas.microsoft.com/office/drawing/2014/main" id="{52167CF4-3D62-D2F8-454D-39E9A4F620CB}"/>
              </a:ext>
            </a:extLst>
          </p:cNvPr>
          <p:cNvPicPr>
            <a:picLocks noChangeAspect="1"/>
          </p:cNvPicPr>
          <p:nvPr/>
        </p:nvPicPr>
        <p:blipFill>
          <a:blip r:embed="rId6"/>
          <a:stretch>
            <a:fillRect/>
          </a:stretch>
        </p:blipFill>
        <p:spPr>
          <a:xfrm>
            <a:off x="3053312" y="3705554"/>
            <a:ext cx="2998292" cy="3152446"/>
          </a:xfrm>
          <a:prstGeom prst="rect">
            <a:avLst/>
          </a:prstGeom>
        </p:spPr>
      </p:pic>
    </p:spTree>
    <p:extLst>
      <p:ext uri="{BB962C8B-B14F-4D97-AF65-F5344CB8AC3E}">
        <p14:creationId xmlns:p14="http://schemas.microsoft.com/office/powerpoint/2010/main" val="4413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5E263023-C8A4-A23D-3329-4402C265A9DA}"/>
              </a:ext>
            </a:extLst>
          </p:cNvPr>
          <p:cNvSpPr txBox="1"/>
          <p:nvPr/>
        </p:nvSpPr>
        <p:spPr>
          <a:xfrm>
            <a:off x="358979" y="372299"/>
            <a:ext cx="3847336" cy="1968373"/>
          </a:xfrm>
          <a:prstGeom prst="rect">
            <a:avLst/>
          </a:prstGeom>
        </p:spPr>
        <p:txBody>
          <a:bodyPr vert="horz" lIns="91440" tIns="45720" rIns="91440" bIns="45720" rtlCol="0" anchor="ctr">
            <a:normAutofit/>
          </a:bodyPr>
          <a:lstStyle/>
          <a:p>
            <a:pPr eaLnBrk="1" hangingPunct="1">
              <a:lnSpc>
                <a:spcPct val="90000"/>
              </a:lnSpc>
              <a:spcAft>
                <a:spcPts val="600"/>
              </a:spcAft>
            </a:pPr>
            <a:r>
              <a:rPr lang="en-US" sz="3200" b="1" dirty="0">
                <a:latin typeface="+mj-lt"/>
                <a:ea typeface="+mj-ea"/>
                <a:cs typeface="+mj-cs"/>
              </a:rPr>
              <a:t>Preliminary results sub operation</a:t>
            </a:r>
          </a:p>
        </p:txBody>
      </p:sp>
      <p:sp>
        <p:nvSpPr>
          <p:cNvPr id="164"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
            <a:extLst>
              <a:ext uri="{FF2B5EF4-FFF2-40B4-BE49-F238E27FC236}">
                <a16:creationId xmlns:a16="http://schemas.microsoft.com/office/drawing/2014/main" id="{051CC0C5-935C-2AFE-C4D5-A1E2FF56EBDB}"/>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defRPr/>
            </a:pPr>
            <a:fld id="{DADBB38E-37F0-4099-9E14-30415241E9AC}" type="slidenum">
              <a:rPr lang="en-US" sz="1200">
                <a:solidFill>
                  <a:schemeClr val="tx1">
                    <a:tint val="75000"/>
                  </a:schemeClr>
                </a:solidFill>
              </a:rPr>
              <a:pPr>
                <a:spcAft>
                  <a:spcPts val="600"/>
                </a:spcAft>
                <a:defRPr/>
              </a:pPr>
              <a:t>9</a:t>
            </a:fld>
            <a:endParaRPr lang="en-US" sz="1200">
              <a:solidFill>
                <a:schemeClr val="tx1">
                  <a:tint val="75000"/>
                </a:schemeClr>
              </a:solidFill>
            </a:endParaRPr>
          </a:p>
        </p:txBody>
      </p:sp>
      <p:sp>
        <p:nvSpPr>
          <p:cNvPr id="21" name="TextBox 20">
            <a:extLst>
              <a:ext uri="{FF2B5EF4-FFF2-40B4-BE49-F238E27FC236}">
                <a16:creationId xmlns:a16="http://schemas.microsoft.com/office/drawing/2014/main" id="{5D72E9C9-EA8F-BF12-DBD7-3DE0554B7C42}"/>
              </a:ext>
            </a:extLst>
          </p:cNvPr>
          <p:cNvSpPr txBox="1"/>
          <p:nvPr/>
        </p:nvSpPr>
        <p:spPr>
          <a:xfrm>
            <a:off x="4383284" y="752985"/>
            <a:ext cx="7628699" cy="584775"/>
          </a:xfrm>
          <a:prstGeom prst="rect">
            <a:avLst/>
          </a:prstGeom>
          <a:noFill/>
        </p:spPr>
        <p:txBody>
          <a:bodyPr wrap="square" rtlCol="0">
            <a:spAutoFit/>
          </a:bodyPr>
          <a:lstStyle/>
          <a:p>
            <a:r>
              <a:rPr lang="en-US" sz="1600" dirty="0"/>
              <a:t>MR_1: Permutation of the input -&gt; The output must remain equal</a:t>
            </a:r>
          </a:p>
          <a:p>
            <a:r>
              <a:rPr lang="en-US" sz="1600" dirty="0"/>
              <a:t>MR_2:  </a:t>
            </a:r>
            <a:r>
              <a:rPr lang="en-GB" sz="1600" dirty="0"/>
              <a:t>Multiply by a constant &gt; 1 -&gt; the output must increase</a:t>
            </a:r>
            <a:endParaRPr lang="en-CO" sz="1600"/>
          </a:p>
        </p:txBody>
      </p:sp>
      <p:sp>
        <p:nvSpPr>
          <p:cNvPr id="22" name="TextBox 21">
            <a:extLst>
              <a:ext uri="{FF2B5EF4-FFF2-40B4-BE49-F238E27FC236}">
                <a16:creationId xmlns:a16="http://schemas.microsoft.com/office/drawing/2014/main" id="{EBC3F751-C755-6899-6E86-D21ECDA5430F}"/>
              </a:ext>
            </a:extLst>
          </p:cNvPr>
          <p:cNvSpPr txBox="1"/>
          <p:nvPr/>
        </p:nvSpPr>
        <p:spPr>
          <a:xfrm>
            <a:off x="4394170" y="1320225"/>
            <a:ext cx="7720935" cy="584775"/>
          </a:xfrm>
          <a:prstGeom prst="rect">
            <a:avLst/>
          </a:prstGeom>
          <a:noFill/>
        </p:spPr>
        <p:txBody>
          <a:bodyPr wrap="square" rtlCol="0">
            <a:spAutoFit/>
          </a:bodyPr>
          <a:lstStyle/>
          <a:p>
            <a:r>
              <a:rPr lang="en-US" sz="1600" dirty="0"/>
              <a:t>MR_3: Adding a positive constant to each operand -&gt; the output must remain equal</a:t>
            </a:r>
          </a:p>
          <a:p>
            <a:r>
              <a:rPr lang="en-US" sz="1600" dirty="0"/>
              <a:t>MR_4: Subtracting a constant from each operand -&gt; the output must remain equal</a:t>
            </a:r>
            <a:endParaRPr lang="en-CO" sz="1600"/>
          </a:p>
        </p:txBody>
      </p:sp>
      <p:sp>
        <p:nvSpPr>
          <p:cNvPr id="23" name="TextBox 22">
            <a:extLst>
              <a:ext uri="{FF2B5EF4-FFF2-40B4-BE49-F238E27FC236}">
                <a16:creationId xmlns:a16="http://schemas.microsoft.com/office/drawing/2014/main" id="{60CCA7E7-0E7D-8B72-22D8-C663624C8825}"/>
              </a:ext>
            </a:extLst>
          </p:cNvPr>
          <p:cNvSpPr txBox="1"/>
          <p:nvPr/>
        </p:nvSpPr>
        <p:spPr>
          <a:xfrm>
            <a:off x="399923" y="2207683"/>
            <a:ext cx="11433098" cy="1224614"/>
          </a:xfrm>
          <a:prstGeom prst="rect">
            <a:avLst/>
          </a:prstGeom>
        </p:spPr>
        <p:txBody>
          <a:bodyPr vert="horz" lIns="91440" tIns="45720" rIns="91440" bIns="45720" rtlCol="0" anchor="ctr">
            <a:normAutofit/>
          </a:bodyPr>
          <a:lstStyle/>
          <a:p>
            <a:r>
              <a:rPr lang="en-US" sz="1600" b="1" dirty="0"/>
              <a:t>( a - b ) = c </a:t>
            </a:r>
            <a:r>
              <a:rPr lang="en-US" sz="1600" dirty="0"/>
              <a:t>TRANSFORMATION MR_1 </a:t>
            </a:r>
            <a:r>
              <a:rPr lang="en-US" sz="1600" b="1" dirty="0"/>
              <a:t>( b - a ) = c -&gt; 90% violated</a:t>
            </a:r>
          </a:p>
          <a:p>
            <a:r>
              <a:rPr lang="en-US" sz="1600" b="1" dirty="0"/>
              <a:t>( a - b ) = c </a:t>
            </a:r>
            <a:r>
              <a:rPr lang="en-US" sz="1600" dirty="0"/>
              <a:t>TRANSFORMATION MR_2 </a:t>
            </a:r>
            <a:r>
              <a:rPr lang="en-US" sz="1600" b="1" dirty="0"/>
              <a:t>( a*d ) - ( b*d ) &gt; c -&gt; 55% violated</a:t>
            </a:r>
          </a:p>
          <a:p>
            <a:r>
              <a:rPr lang="en-US" sz="1600" b="1" dirty="0"/>
              <a:t>( a - b ) = c </a:t>
            </a:r>
            <a:r>
              <a:rPr lang="en-US" sz="1600" dirty="0"/>
              <a:t>TRANSFORMATION MR_3 </a:t>
            </a:r>
            <a:r>
              <a:rPr lang="en-US" sz="1600" b="1" dirty="0"/>
              <a:t>( </a:t>
            </a:r>
            <a:r>
              <a:rPr lang="en-US" sz="1600" b="1" dirty="0" err="1"/>
              <a:t>a+d</a:t>
            </a:r>
            <a:r>
              <a:rPr lang="en-US" sz="1600" b="1" dirty="0"/>
              <a:t> ) - ( </a:t>
            </a:r>
            <a:r>
              <a:rPr lang="en-US" sz="1600" b="1" dirty="0" err="1"/>
              <a:t>b+d</a:t>
            </a:r>
            <a:r>
              <a:rPr lang="en-US" sz="1600" b="1" dirty="0"/>
              <a:t> )  = c -&gt; 0% violated</a:t>
            </a:r>
          </a:p>
          <a:p>
            <a:r>
              <a:rPr lang="en-US" sz="1600" b="1" dirty="0"/>
              <a:t>( a - b ) = c </a:t>
            </a:r>
            <a:r>
              <a:rPr lang="en-US" sz="1600" dirty="0"/>
              <a:t>TRANSFORMATION MR_4 </a:t>
            </a:r>
            <a:r>
              <a:rPr lang="en-US" sz="1600" b="1" dirty="0"/>
              <a:t>( a-d ) - ( b-d )  = c -&gt; 0% violated</a:t>
            </a:r>
          </a:p>
        </p:txBody>
      </p:sp>
      <p:pic>
        <p:nvPicPr>
          <p:cNvPr id="5" name="Picture 4">
            <a:extLst>
              <a:ext uri="{FF2B5EF4-FFF2-40B4-BE49-F238E27FC236}">
                <a16:creationId xmlns:a16="http://schemas.microsoft.com/office/drawing/2014/main" id="{D650540A-C7F6-5909-ACEF-F208D1B96794}"/>
              </a:ext>
            </a:extLst>
          </p:cNvPr>
          <p:cNvPicPr>
            <a:picLocks noChangeAspect="1"/>
          </p:cNvPicPr>
          <p:nvPr/>
        </p:nvPicPr>
        <p:blipFill>
          <a:blip r:embed="rId3"/>
          <a:stretch>
            <a:fillRect/>
          </a:stretch>
        </p:blipFill>
        <p:spPr>
          <a:xfrm>
            <a:off x="6436419" y="3594570"/>
            <a:ext cx="3071569" cy="3229489"/>
          </a:xfrm>
          <a:prstGeom prst="rect">
            <a:avLst/>
          </a:prstGeom>
        </p:spPr>
      </p:pic>
      <p:pic>
        <p:nvPicPr>
          <p:cNvPr id="6" name="Picture 5">
            <a:extLst>
              <a:ext uri="{FF2B5EF4-FFF2-40B4-BE49-F238E27FC236}">
                <a16:creationId xmlns:a16="http://schemas.microsoft.com/office/drawing/2014/main" id="{BF001915-9042-310F-8932-D3DB272CFF1C}"/>
              </a:ext>
            </a:extLst>
          </p:cNvPr>
          <p:cNvPicPr>
            <a:picLocks noChangeAspect="1"/>
          </p:cNvPicPr>
          <p:nvPr/>
        </p:nvPicPr>
        <p:blipFill>
          <a:blip r:embed="rId4"/>
          <a:stretch>
            <a:fillRect/>
          </a:stretch>
        </p:blipFill>
        <p:spPr>
          <a:xfrm>
            <a:off x="9120431" y="3628510"/>
            <a:ext cx="3071569" cy="3229490"/>
          </a:xfrm>
          <a:prstGeom prst="rect">
            <a:avLst/>
          </a:prstGeom>
        </p:spPr>
      </p:pic>
      <p:pic>
        <p:nvPicPr>
          <p:cNvPr id="7" name="Picture 6">
            <a:extLst>
              <a:ext uri="{FF2B5EF4-FFF2-40B4-BE49-F238E27FC236}">
                <a16:creationId xmlns:a16="http://schemas.microsoft.com/office/drawing/2014/main" id="{DC67624C-3FD9-E029-C2A5-0F327BA5EB2A}"/>
              </a:ext>
            </a:extLst>
          </p:cNvPr>
          <p:cNvPicPr>
            <a:picLocks noChangeAspect="1"/>
          </p:cNvPicPr>
          <p:nvPr/>
        </p:nvPicPr>
        <p:blipFill>
          <a:blip r:embed="rId5"/>
          <a:stretch>
            <a:fillRect/>
          </a:stretch>
        </p:blipFill>
        <p:spPr>
          <a:xfrm>
            <a:off x="-3048" y="3345133"/>
            <a:ext cx="3308808" cy="3478926"/>
          </a:xfrm>
          <a:prstGeom prst="rect">
            <a:avLst/>
          </a:prstGeom>
        </p:spPr>
      </p:pic>
      <p:pic>
        <p:nvPicPr>
          <p:cNvPr id="8" name="Picture 7">
            <a:extLst>
              <a:ext uri="{FF2B5EF4-FFF2-40B4-BE49-F238E27FC236}">
                <a16:creationId xmlns:a16="http://schemas.microsoft.com/office/drawing/2014/main" id="{9130D418-5F13-190F-5438-05163D45F78C}"/>
              </a:ext>
            </a:extLst>
          </p:cNvPr>
          <p:cNvPicPr>
            <a:picLocks noChangeAspect="1"/>
          </p:cNvPicPr>
          <p:nvPr/>
        </p:nvPicPr>
        <p:blipFill>
          <a:blip r:embed="rId6"/>
          <a:stretch>
            <a:fillRect/>
          </a:stretch>
        </p:blipFill>
        <p:spPr>
          <a:xfrm>
            <a:off x="3011176" y="3628510"/>
            <a:ext cx="3734838" cy="3229490"/>
          </a:xfrm>
          <a:prstGeom prst="rect">
            <a:avLst/>
          </a:prstGeom>
        </p:spPr>
      </p:pic>
    </p:spTree>
    <p:extLst>
      <p:ext uri="{BB962C8B-B14F-4D97-AF65-F5344CB8AC3E}">
        <p14:creationId xmlns:p14="http://schemas.microsoft.com/office/powerpoint/2010/main" val="2597605679"/>
      </p:ext>
    </p:extLst>
  </p:cSld>
  <p:clrMapOvr>
    <a:masterClrMapping/>
  </p:clrMapOvr>
</p:sld>
</file>

<file path=ppt/theme/theme1.xml><?xml version="1.0" encoding="utf-8"?>
<a:theme xmlns:a="http://schemas.openxmlformats.org/drawingml/2006/main"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UT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8288</TotalTime>
  <Words>2593</Words>
  <Application>Microsoft Macintosh PowerPoint</Application>
  <PresentationFormat>Widescreen</PresentationFormat>
  <Paragraphs>446</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Helvetica</vt:lpstr>
      <vt:lpstr>Helvetica Neue</vt:lpstr>
      <vt:lpstr>Rubik</vt:lpstr>
      <vt:lpstr>Rubik Bold</vt:lpstr>
      <vt:lpstr>Segoe UI</vt:lpstr>
      <vt:lpstr>UT_2019 Theme</vt:lpstr>
      <vt:lpstr>Passive Testing Using Fuzzing + Metamorphic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Võime muuta maailma!</dc:title>
  <dc:creator>Heiko Unt</dc:creator>
  <cp:lastModifiedBy>Alejandra Duque Torres</cp:lastModifiedBy>
  <cp:revision>175</cp:revision>
  <dcterms:created xsi:type="dcterms:W3CDTF">2018-12-27T16:27:33Z</dcterms:created>
  <dcterms:modified xsi:type="dcterms:W3CDTF">2022-10-13T13:50:11Z</dcterms:modified>
</cp:coreProperties>
</file>