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handoutMasterIdLst>
    <p:handoutMasterId r:id="rId16"/>
  </p:handoutMasterIdLst>
  <p:sldIdLst>
    <p:sldId id="258" r:id="rId2"/>
    <p:sldId id="314" r:id="rId3"/>
    <p:sldId id="315" r:id="rId4"/>
    <p:sldId id="264" r:id="rId5"/>
    <p:sldId id="316" r:id="rId6"/>
    <p:sldId id="313" r:id="rId7"/>
    <p:sldId id="317" r:id="rId8"/>
    <p:sldId id="318" r:id="rId9"/>
    <p:sldId id="319" r:id="rId10"/>
    <p:sldId id="321" r:id="rId11"/>
    <p:sldId id="320" r:id="rId12"/>
    <p:sldId id="312" r:id="rId13"/>
    <p:sldId id="310"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0" autoAdjust="0"/>
    <p:restoredTop sz="88849" autoAdjust="0"/>
  </p:normalViewPr>
  <p:slideViewPr>
    <p:cSldViewPr>
      <p:cViewPr varScale="1">
        <p:scale>
          <a:sx n="84" d="100"/>
          <a:sy n="84" d="100"/>
        </p:scale>
        <p:origin x="5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534B3-39E4-4EA9-B6D8-1893401FA294}" type="datetimeFigureOut">
              <a:rPr lang="en-US" smtClean="0"/>
              <a:t>9/21/22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687CB9-1938-49CA-A3AC-4FF6FBE8C3D8}" type="slidenum">
              <a:rPr lang="en-US" smtClean="0"/>
              <a:t>‹#›</a:t>
            </a:fld>
            <a:endParaRPr lang="en-US"/>
          </a:p>
        </p:txBody>
      </p:sp>
    </p:spTree>
    <p:extLst>
      <p:ext uri="{BB962C8B-B14F-4D97-AF65-F5344CB8AC3E}">
        <p14:creationId xmlns:p14="http://schemas.microsoft.com/office/powerpoint/2010/main" val="3048800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9/21/22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a:t>
            </a:fld>
            <a:endParaRPr lang="en-US"/>
          </a:p>
        </p:txBody>
      </p:sp>
    </p:spTree>
    <p:extLst>
      <p:ext uri="{BB962C8B-B14F-4D97-AF65-F5344CB8AC3E}">
        <p14:creationId xmlns:p14="http://schemas.microsoft.com/office/powerpoint/2010/main" val="260446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3</a:t>
            </a:fld>
            <a:endParaRPr lang="en-US"/>
          </a:p>
        </p:txBody>
      </p:sp>
    </p:spTree>
    <p:extLst>
      <p:ext uri="{BB962C8B-B14F-4D97-AF65-F5344CB8AC3E}">
        <p14:creationId xmlns:p14="http://schemas.microsoft.com/office/powerpoint/2010/main" val="265962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4</a:t>
            </a:fld>
            <a:endParaRPr lang="en-US"/>
          </a:p>
        </p:txBody>
      </p:sp>
    </p:spTree>
    <p:extLst>
      <p:ext uri="{BB962C8B-B14F-4D97-AF65-F5344CB8AC3E}">
        <p14:creationId xmlns:p14="http://schemas.microsoft.com/office/powerpoint/2010/main" val="150760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5</a:t>
            </a:fld>
            <a:endParaRPr lang="en-US"/>
          </a:p>
        </p:txBody>
      </p:sp>
    </p:spTree>
    <p:extLst>
      <p:ext uri="{BB962C8B-B14F-4D97-AF65-F5344CB8AC3E}">
        <p14:creationId xmlns:p14="http://schemas.microsoft.com/office/powerpoint/2010/main" val="422561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MR_1 </a:t>
            </a:r>
            <a:r>
              <a:rPr lang="en-US" b="1" dirty="0"/>
              <a:t>( b - a ) = c -&gt; 99% violated (NOT violated case: a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90% violated (NOT violated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9</a:t>
            </a:fld>
            <a:endParaRPr lang="en-US"/>
          </a:p>
        </p:txBody>
      </p:sp>
    </p:spTree>
    <p:extLst>
      <p:ext uri="{BB962C8B-B14F-4D97-AF65-F5344CB8AC3E}">
        <p14:creationId xmlns:p14="http://schemas.microsoft.com/office/powerpoint/2010/main" val="1456298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12</a:t>
            </a:fld>
            <a:endParaRPr lang="en-US"/>
          </a:p>
        </p:txBody>
      </p:sp>
    </p:spTree>
    <p:extLst>
      <p:ext uri="{BB962C8B-B14F-4D97-AF65-F5344CB8AC3E}">
        <p14:creationId xmlns:p14="http://schemas.microsoft.com/office/powerpoint/2010/main" val="2476459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13</a:t>
            </a:fld>
            <a:endParaRPr lang="en-US"/>
          </a:p>
        </p:txBody>
      </p:sp>
    </p:spTree>
    <p:extLst>
      <p:ext uri="{BB962C8B-B14F-4D97-AF65-F5344CB8AC3E}">
        <p14:creationId xmlns:p14="http://schemas.microsoft.com/office/powerpoint/2010/main" val="1332919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29th IEEE International Conference on Software Analysis, Evolution and Reengineering</a:t>
            </a:r>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0.jpg"/><Relationship Id="rId7" Type="http://schemas.openxmlformats.org/officeDocument/2006/relationships/hyperlink" Target="https://www.fuzzingbook.org/html/Fuzzer.html"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hyperlink" Target="https://github.com/google/clusterfuzz" TargetMode="External"/><Relationship Id="rId5" Type="http://schemas.openxmlformats.org/officeDocument/2006/relationships/hyperlink" Target="https://github.com/google/oss-fuzz" TargetMode="External"/><Relationship Id="rId4" Type="http://schemas.openxmlformats.org/officeDocument/2006/relationships/hyperlink" Target="https://github.com/fuzzitdev/pythonfuzz"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6762BD-F49C-4CED-9CF2-2C9F9C358CD9}"/>
              </a:ext>
            </a:extLst>
          </p:cNvPr>
          <p:cNvSpPr>
            <a:spLocks noGrp="1"/>
          </p:cNvSpPr>
          <p:nvPr>
            <p:ph type="ctrTitle"/>
          </p:nvPr>
        </p:nvSpPr>
        <p:spPr>
          <a:xfrm>
            <a:off x="1265321" y="1680610"/>
            <a:ext cx="9829800" cy="1858044"/>
          </a:xfrm>
        </p:spPr>
        <p:txBody>
          <a:bodyPr/>
          <a:lstStyle/>
          <a:p>
            <a:pPr algn="ctr">
              <a:lnSpc>
                <a:spcPct val="100000"/>
              </a:lnSpc>
            </a:pPr>
            <a:r>
              <a:rPr lang="en-US" sz="3600" b="1" dirty="0">
                <a:latin typeface="Segoe UI" panose="020B0502040204020203" pitchFamily="34" charset="0"/>
                <a:cs typeface="Segoe UI" panose="020B0502040204020203" pitchFamily="34" charset="0"/>
              </a:rPr>
              <a:t>Passive Testing</a:t>
            </a:r>
            <a:br>
              <a:rPr lang="en-US" sz="3600" b="1" dirty="0">
                <a:latin typeface="Segoe UI" panose="020B0502040204020203" pitchFamily="34" charset="0"/>
                <a:cs typeface="Segoe UI" panose="020B0502040204020203" pitchFamily="34" charset="0"/>
              </a:rPr>
            </a:br>
            <a:r>
              <a:rPr lang="en-US" sz="3600" b="1" dirty="0">
                <a:latin typeface="Segoe UI" panose="020B0502040204020203" pitchFamily="34" charset="0"/>
                <a:cs typeface="Segoe UI" panose="020B0502040204020203" pitchFamily="34" charset="0"/>
              </a:rPr>
              <a:t>Using Fuzzing + Metamorphic Testing</a:t>
            </a:r>
          </a:p>
        </p:txBody>
      </p:sp>
      <p:sp>
        <p:nvSpPr>
          <p:cNvPr id="8" name="Subtitle 7">
            <a:extLst>
              <a:ext uri="{FF2B5EF4-FFF2-40B4-BE49-F238E27FC236}">
                <a16:creationId xmlns:a16="http://schemas.microsoft.com/office/drawing/2014/main" id="{D6AF2743-405F-483C-ABC5-96C282902442}"/>
              </a:ext>
            </a:extLst>
          </p:cNvPr>
          <p:cNvSpPr>
            <a:spLocks noGrp="1"/>
          </p:cNvSpPr>
          <p:nvPr>
            <p:ph type="subTitle" idx="1"/>
          </p:nvPr>
        </p:nvSpPr>
        <p:spPr>
          <a:xfrm>
            <a:off x="1646321" y="3732025"/>
            <a:ext cx="9067800" cy="1371600"/>
          </a:xfrm>
        </p:spPr>
        <p:txBody>
          <a:bodyPr anchor="ctr"/>
          <a:lstStyle/>
          <a:p>
            <a:pPr algn="ctr"/>
            <a:r>
              <a:rPr lang="en-US" sz="2000" u="sng" dirty="0">
                <a:latin typeface="Segoe UI" panose="020B0502040204020203" pitchFamily="34" charset="0"/>
                <a:ea typeface="+mj-ea"/>
                <a:cs typeface="Segoe UI" panose="020B0502040204020203" pitchFamily="34" charset="0"/>
              </a:rPr>
              <a:t>Alejandra Duque-Torres</a:t>
            </a:r>
            <a:endParaRPr lang="en-US" sz="1800" dirty="0">
              <a:latin typeface="Segoe UI" panose="020B0502040204020203" pitchFamily="34" charset="0"/>
              <a:ea typeface="+mj-ea"/>
              <a:cs typeface="Segoe UI" panose="020B0502040204020203"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5" name="Slide Number Placeholder 4"/>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Tree>
    <p:extLst>
      <p:ext uri="{BB962C8B-B14F-4D97-AF65-F5344CB8AC3E}">
        <p14:creationId xmlns:p14="http://schemas.microsoft.com/office/powerpoint/2010/main" val="78786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254695"/>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positive constant != 1 or 0 -&gt;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52181" y="3021049"/>
            <a:ext cx="11069259" cy="707886"/>
          </a:xfrm>
          <a:prstGeom prst="rect">
            <a:avLst/>
          </a:prstGeom>
          <a:noFill/>
        </p:spPr>
        <p:txBody>
          <a:bodyPr wrap="square" rtlCol="0">
            <a:spAutoFit/>
          </a:bodyPr>
          <a:lstStyle/>
          <a:p>
            <a:r>
              <a:rPr lang="en-US" sz="2000" dirty="0"/>
              <a:t>MR_3: Adding the same number to each operand -&gt; the output must remain equal</a:t>
            </a:r>
          </a:p>
          <a:p>
            <a:r>
              <a:rPr lang="en-US" sz="2000" dirty="0"/>
              <a:t>MR_4: subtracting the same number to each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406461" y="3793729"/>
            <a:ext cx="10972800" cy="2862322"/>
          </a:xfrm>
          <a:prstGeom prst="rect">
            <a:avLst/>
          </a:prstGeom>
          <a:noFill/>
        </p:spPr>
        <p:txBody>
          <a:bodyPr wrap="square" rtlCol="0">
            <a:spAutoFit/>
          </a:bodyPr>
          <a:lstStyle/>
          <a:p>
            <a:r>
              <a:rPr lang="en-US" b="1" dirty="0"/>
              <a:t>examples – </a:t>
            </a:r>
            <a:r>
              <a:rPr lang="en-US" dirty="0" err="1"/>
              <a:t>a,b</a:t>
            </a:r>
            <a:r>
              <a:rPr lang="en-US" dirty="0"/>
              <a:t> is element of {0,1,..,9}</a:t>
            </a:r>
            <a:endParaRPr lang="en-US" b="1" dirty="0"/>
          </a:p>
          <a:p>
            <a:r>
              <a:rPr lang="en-US" b="1" dirty="0"/>
              <a:t>( a + b ) = c </a:t>
            </a:r>
            <a:r>
              <a:rPr lang="en-US" dirty="0"/>
              <a:t>TRANSFORMATION MR_1 </a:t>
            </a:r>
            <a:r>
              <a:rPr lang="en-US" b="1" dirty="0"/>
              <a:t>( b + a ) = c </a:t>
            </a:r>
          </a:p>
          <a:p>
            <a:r>
              <a:rPr lang="en-US" b="1" dirty="0"/>
              <a:t>( a + b ) = c </a:t>
            </a:r>
            <a:r>
              <a:rPr lang="en-US" dirty="0"/>
              <a:t>TRANSFORMATION MR_2 </a:t>
            </a:r>
            <a:r>
              <a:rPr lang="en-US" b="1" dirty="0"/>
              <a:t>(d*a + d*b) = c + constant, with constant &gt; 0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a:t>
            </a:r>
          </a:p>
          <a:p>
            <a:r>
              <a:rPr lang="en-US" b="1" dirty="0"/>
              <a:t>( a + b ) = c </a:t>
            </a:r>
            <a:r>
              <a:rPr lang="en-US" dirty="0"/>
              <a:t>TRANSFORMATION MR_3 </a:t>
            </a:r>
            <a:r>
              <a:rPr lang="en-US" b="1" dirty="0"/>
              <a:t>( a-d ) + ( b-d )  = c</a:t>
            </a:r>
          </a:p>
          <a:p>
            <a:endParaRPr lang="en-US" b="1" dirty="0"/>
          </a:p>
          <a:p>
            <a:r>
              <a:rPr lang="en-US" b="1" dirty="0"/>
              <a:t>( 5 + 8 ) = </a:t>
            </a:r>
            <a:r>
              <a:rPr lang="en-US" dirty="0"/>
              <a:t>13  TRANSFORMATION MR_1 </a:t>
            </a:r>
            <a:r>
              <a:rPr lang="en-US" b="1" dirty="0"/>
              <a:t>( 8 + 5 ) = </a:t>
            </a:r>
            <a:r>
              <a:rPr lang="en-US" dirty="0"/>
              <a:t>13</a:t>
            </a:r>
          </a:p>
          <a:p>
            <a:r>
              <a:rPr lang="en-US" b="1" dirty="0"/>
              <a:t>( 8 + 5 ) = </a:t>
            </a:r>
            <a:r>
              <a:rPr lang="en-US" dirty="0"/>
              <a:t>13</a:t>
            </a:r>
            <a:r>
              <a:rPr lang="en-US" b="1" dirty="0"/>
              <a:t> </a:t>
            </a:r>
            <a:r>
              <a:rPr lang="en-US" dirty="0"/>
              <a:t>TRANSFORMATION MR_2 </a:t>
            </a:r>
            <a:r>
              <a:rPr lang="en-US" b="1" dirty="0"/>
              <a:t>( (2) 8 + (2) 5 ) = </a:t>
            </a:r>
            <a:r>
              <a:rPr lang="en-US" dirty="0"/>
              <a:t>26</a:t>
            </a:r>
          </a:p>
          <a:p>
            <a:r>
              <a:rPr lang="en-US" b="1" dirty="0"/>
              <a:t>( 5 - 8 ) = </a:t>
            </a:r>
            <a:r>
              <a:rPr lang="en-US" dirty="0"/>
              <a:t>-3  TRANSFORMATION MR_3 </a:t>
            </a:r>
            <a:r>
              <a:rPr lang="en-US" b="1" dirty="0"/>
              <a:t>( (2 + 5) – (8 + 2 ) ) = </a:t>
            </a:r>
            <a:r>
              <a:rPr lang="en-US" dirty="0"/>
              <a:t>-3</a:t>
            </a:r>
          </a:p>
          <a:p>
            <a:r>
              <a:rPr lang="en-US" b="1" dirty="0"/>
              <a:t>( 5 - 8 ) = </a:t>
            </a:r>
            <a:r>
              <a:rPr lang="en-US" dirty="0"/>
              <a:t>-3  TRANSFORMATION MR_4 </a:t>
            </a:r>
            <a:r>
              <a:rPr lang="en-US" b="1" dirty="0"/>
              <a:t>((2 - 5) – (8 - 2 ) ) = </a:t>
            </a:r>
            <a:r>
              <a:rPr lang="en-US" dirty="0"/>
              <a:t>-3</a:t>
            </a:r>
          </a:p>
        </p:txBody>
      </p:sp>
      <p:sp>
        <p:nvSpPr>
          <p:cNvPr id="3" name="Slide Number Placeholder 1">
            <a:extLst>
              <a:ext uri="{FF2B5EF4-FFF2-40B4-BE49-F238E27FC236}">
                <a16:creationId xmlns:a16="http://schemas.microsoft.com/office/drawing/2014/main" id="{91892677-CF53-937D-D9F5-0BA05512C562}"/>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10</a:t>
            </a:fld>
            <a:endParaRPr lang="en-US" dirty="0"/>
          </a:p>
        </p:txBody>
      </p:sp>
    </p:spTree>
    <p:extLst>
      <p:ext uri="{BB962C8B-B14F-4D97-AF65-F5344CB8AC3E}">
        <p14:creationId xmlns:p14="http://schemas.microsoft.com/office/powerpoint/2010/main" val="311140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254695"/>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positive constant != 1 or 0 -&gt;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52181" y="3021049"/>
            <a:ext cx="11069259" cy="707886"/>
          </a:xfrm>
          <a:prstGeom prst="rect">
            <a:avLst/>
          </a:prstGeom>
          <a:noFill/>
        </p:spPr>
        <p:txBody>
          <a:bodyPr wrap="square" rtlCol="0">
            <a:spAutoFit/>
          </a:bodyPr>
          <a:lstStyle/>
          <a:p>
            <a:r>
              <a:rPr lang="en-US" sz="2000" dirty="0"/>
              <a:t>MR_3: Adding the same number to both operand -&gt; the output must remain equal</a:t>
            </a:r>
          </a:p>
          <a:p>
            <a:r>
              <a:rPr lang="en-US" sz="2000" dirty="0"/>
              <a:t>MR_4: subtracting the same number to both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406461" y="3895980"/>
            <a:ext cx="10972800" cy="2862322"/>
          </a:xfrm>
          <a:prstGeom prst="rect">
            <a:avLst/>
          </a:prstGeom>
          <a:noFill/>
        </p:spPr>
        <p:txBody>
          <a:bodyPr wrap="square" rtlCol="0">
            <a:spAutoFit/>
          </a:bodyPr>
          <a:lstStyle/>
          <a:p>
            <a:r>
              <a:rPr lang="en-US" b="1" dirty="0"/>
              <a:t>Violation examples</a:t>
            </a:r>
          </a:p>
          <a:p>
            <a:endParaRPr lang="en-US" b="1" dirty="0"/>
          </a:p>
          <a:p>
            <a:r>
              <a:rPr lang="en-US" b="1" dirty="0"/>
              <a:t>( 5 - 8 ) = </a:t>
            </a:r>
            <a:r>
              <a:rPr lang="en-US" dirty="0"/>
              <a:t>-3  TRANSFORMATION MR_1 </a:t>
            </a:r>
            <a:r>
              <a:rPr lang="en-US" b="1" dirty="0"/>
              <a:t>( 8 - 5 ) = </a:t>
            </a:r>
            <a:r>
              <a:rPr lang="en-US" dirty="0"/>
              <a:t>3</a:t>
            </a:r>
          </a:p>
          <a:p>
            <a:endParaRPr lang="en-US" dirty="0"/>
          </a:p>
          <a:p>
            <a:r>
              <a:rPr lang="en-US" b="1" dirty="0"/>
              <a:t>( 5 - 8 ) = -</a:t>
            </a:r>
            <a:r>
              <a:rPr lang="en-US" dirty="0"/>
              <a:t>3</a:t>
            </a:r>
            <a:r>
              <a:rPr lang="en-US" b="1" dirty="0"/>
              <a:t> </a:t>
            </a:r>
            <a:r>
              <a:rPr lang="en-US" dirty="0"/>
              <a:t>TRANSFORMATION MR_2 </a:t>
            </a:r>
            <a:r>
              <a:rPr lang="en-US" b="1" dirty="0"/>
              <a:t>( (2) 5 - (2) 8 ) = - </a:t>
            </a:r>
            <a:r>
              <a:rPr lang="en-US" dirty="0"/>
              <a:t>6</a:t>
            </a:r>
          </a:p>
          <a:p>
            <a:endParaRPr lang="en-US" dirty="0"/>
          </a:p>
          <a:p>
            <a:r>
              <a:rPr lang="en-US" b="1" dirty="0"/>
              <a:t>( 5 + 8 ) = </a:t>
            </a:r>
            <a:r>
              <a:rPr lang="en-US" dirty="0"/>
              <a:t>13  TRANSFORMATION MR_3 </a:t>
            </a:r>
            <a:r>
              <a:rPr lang="en-US" b="1" dirty="0"/>
              <a:t>( (2 + 5) + (8 + 2 ) ) = </a:t>
            </a:r>
            <a:r>
              <a:rPr lang="en-US" dirty="0"/>
              <a:t>17</a:t>
            </a:r>
          </a:p>
          <a:p>
            <a:endParaRPr lang="en-US" dirty="0"/>
          </a:p>
          <a:p>
            <a:r>
              <a:rPr lang="en-US" b="1" dirty="0"/>
              <a:t>( 5 + 8 ) = </a:t>
            </a:r>
            <a:r>
              <a:rPr lang="en-US" dirty="0"/>
              <a:t>13  TRANSFORMATION MR_4 </a:t>
            </a:r>
            <a:r>
              <a:rPr lang="en-US" b="1" dirty="0"/>
              <a:t>((2 - 5) + (8 - 2 ) ) =  </a:t>
            </a:r>
            <a:r>
              <a:rPr lang="en-US" dirty="0"/>
              <a:t>3</a:t>
            </a:r>
          </a:p>
          <a:p>
            <a:endParaRPr lang="en-US" dirty="0"/>
          </a:p>
        </p:txBody>
      </p:sp>
      <p:sp>
        <p:nvSpPr>
          <p:cNvPr id="3" name="Slide Number Placeholder 1">
            <a:extLst>
              <a:ext uri="{FF2B5EF4-FFF2-40B4-BE49-F238E27FC236}">
                <a16:creationId xmlns:a16="http://schemas.microsoft.com/office/drawing/2014/main" id="{E091329A-7538-7C0C-6541-66291867ACDE}"/>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11</a:t>
            </a:fld>
            <a:endParaRPr lang="en-US" dirty="0"/>
          </a:p>
        </p:txBody>
      </p:sp>
    </p:spTree>
    <p:extLst>
      <p:ext uri="{BB962C8B-B14F-4D97-AF65-F5344CB8AC3E}">
        <p14:creationId xmlns:p14="http://schemas.microsoft.com/office/powerpoint/2010/main" val="50040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12</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133600" y="1025892"/>
            <a:ext cx="9603874" cy="2246769"/>
          </a:xfrm>
          <a:prstGeom prst="rect">
            <a:avLst/>
          </a:prstGeom>
          <a:noFill/>
        </p:spPr>
        <p:txBody>
          <a:bodyPr wrap="square">
            <a:spAutoFit/>
          </a:bodyPr>
          <a:lstStyle/>
          <a:p>
            <a:r>
              <a:rPr lang="en-GB" sz="2000" dirty="0" err="1"/>
              <a:t>Fuzzer</a:t>
            </a:r>
            <a:r>
              <a:rPr lang="en-GB" sz="1600" dirty="0"/>
              <a:t>:</a:t>
            </a:r>
          </a:p>
          <a:p>
            <a:pPr marL="342900" indent="-342900">
              <a:buFontTx/>
              <a:buChar char="-"/>
            </a:pPr>
            <a:r>
              <a:rPr lang="en-GB" sz="2000" dirty="0">
                <a:hlinkClick r:id="rId4"/>
              </a:rPr>
              <a:t>https://github.com/fuzzitdev/pythonfuzz</a:t>
            </a:r>
            <a:r>
              <a:rPr lang="en-GB" sz="2000" dirty="0"/>
              <a:t> </a:t>
            </a:r>
            <a:endParaRPr lang="en-GB" sz="1100" dirty="0"/>
          </a:p>
          <a:p>
            <a:pPr marL="342900" indent="-342900">
              <a:buFontTx/>
              <a:buChar char="-"/>
            </a:pPr>
            <a:r>
              <a:rPr lang="en-GB" sz="2000" dirty="0">
                <a:hlinkClick r:id="rId5"/>
              </a:rPr>
              <a:t>https://github.com/google/oss-fuzz</a:t>
            </a:r>
            <a:r>
              <a:rPr lang="en-GB" sz="2000" dirty="0"/>
              <a:t> </a:t>
            </a:r>
            <a:endParaRPr lang="en-GB" sz="1400" dirty="0"/>
          </a:p>
          <a:p>
            <a:pPr marL="342900" indent="-342900">
              <a:buFontTx/>
              <a:buChar char="-"/>
            </a:pPr>
            <a:r>
              <a:rPr lang="en-GB" sz="2000" dirty="0">
                <a:hlinkClick r:id="rId6"/>
              </a:rPr>
              <a:t>https://github.com/google/clusterfuzz</a:t>
            </a:r>
            <a:r>
              <a:rPr lang="en-GB" sz="2000" dirty="0"/>
              <a:t> </a:t>
            </a:r>
          </a:p>
          <a:p>
            <a:pPr marL="342900" indent="-342900">
              <a:buFontTx/>
              <a:buChar char="-"/>
            </a:pPr>
            <a:r>
              <a:rPr lang="en-GB" sz="2000" dirty="0">
                <a:hlinkClick r:id="rId7"/>
              </a:rPr>
              <a:t>https://www.fuzzingbook.org/html/Fuzzer.html</a:t>
            </a:r>
            <a:r>
              <a:rPr lang="en-GB" sz="2000" dirty="0"/>
              <a:t> (This </a:t>
            </a:r>
            <a:r>
              <a:rPr lang="en-GB" sz="2000" dirty="0" err="1"/>
              <a:t>fuzzer</a:t>
            </a:r>
            <a:r>
              <a:rPr lang="en-GB" sz="2000" dirty="0"/>
              <a:t> uses the “random” library from python )</a:t>
            </a:r>
          </a:p>
          <a:p>
            <a:r>
              <a:rPr lang="en-GB" sz="2000" b="1" dirty="0"/>
              <a:t>Status -&gt; 80% </a:t>
            </a:r>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8"/>
          <a:stretch>
            <a:fillRect/>
          </a:stretch>
        </p:blipFill>
        <p:spPr>
          <a:xfrm>
            <a:off x="228600" y="1025892"/>
            <a:ext cx="2006600" cy="2006600"/>
          </a:xfrm>
          <a:prstGeom prst="rect">
            <a:avLst/>
          </a:prstGeom>
        </p:spPr>
      </p:pic>
      <p:sp>
        <p:nvSpPr>
          <p:cNvPr id="3" name="TextBox 2">
            <a:extLst>
              <a:ext uri="{FF2B5EF4-FFF2-40B4-BE49-F238E27FC236}">
                <a16:creationId xmlns:a16="http://schemas.microsoft.com/office/drawing/2014/main" id="{3058D8D5-84E8-7E25-51FB-7880F12C63C3}"/>
              </a:ext>
            </a:extLst>
          </p:cNvPr>
          <p:cNvSpPr txBox="1"/>
          <p:nvPr/>
        </p:nvSpPr>
        <p:spPr>
          <a:xfrm>
            <a:off x="2133600" y="3652657"/>
            <a:ext cx="9603874" cy="707886"/>
          </a:xfrm>
          <a:prstGeom prst="rect">
            <a:avLst/>
          </a:prstGeom>
          <a:noFill/>
        </p:spPr>
        <p:txBody>
          <a:bodyPr wrap="square">
            <a:spAutoFit/>
          </a:bodyPr>
          <a:lstStyle/>
          <a:p>
            <a:r>
              <a:rPr lang="en-GB" sz="2000" dirty="0"/>
              <a:t>Log generator</a:t>
            </a:r>
            <a:r>
              <a:rPr lang="en-GB" sz="1600" dirty="0"/>
              <a:t>:</a:t>
            </a:r>
            <a:endParaRPr lang="en-GB" sz="2000" b="1" dirty="0"/>
          </a:p>
          <a:p>
            <a:r>
              <a:rPr lang="en-GB" sz="2000" b="1" dirty="0"/>
              <a:t>Status -&gt; 50% </a:t>
            </a:r>
          </a:p>
        </p:txBody>
      </p:sp>
      <p:graphicFrame>
        <p:nvGraphicFramePr>
          <p:cNvPr id="6" name="Table 4">
            <a:extLst>
              <a:ext uri="{FF2B5EF4-FFF2-40B4-BE49-F238E27FC236}">
                <a16:creationId xmlns:a16="http://schemas.microsoft.com/office/drawing/2014/main" id="{A692CCFD-BA2F-A61F-9F82-E92863B81C67}"/>
              </a:ext>
            </a:extLst>
          </p:cNvPr>
          <p:cNvGraphicFramePr>
            <a:graphicFrameLocks noGrp="1"/>
          </p:cNvGraphicFramePr>
          <p:nvPr>
            <p:extLst>
              <p:ext uri="{D42A27DB-BD31-4B8C-83A1-F6EECF244321}">
                <p14:modId xmlns:p14="http://schemas.microsoft.com/office/powerpoint/2010/main" val="2424877768"/>
              </p:ext>
            </p:extLst>
          </p:nvPr>
        </p:nvGraphicFramePr>
        <p:xfrm>
          <a:off x="2971800" y="4578303"/>
          <a:ext cx="8321726" cy="1483360"/>
        </p:xfrm>
        <a:graphic>
          <a:graphicData uri="http://schemas.openxmlformats.org/drawingml/2006/table">
            <a:tbl>
              <a:tblPr firstRow="1" bandRow="1">
                <a:tableStyleId>{073A0DAA-6AF3-43AB-8588-CEC1D06C72B9}</a:tableStyleId>
              </a:tblPr>
              <a:tblGrid>
                <a:gridCol w="1550226">
                  <a:extLst>
                    <a:ext uri="{9D8B030D-6E8A-4147-A177-3AD203B41FA5}">
                      <a16:colId xmlns:a16="http://schemas.microsoft.com/office/drawing/2014/main" val="2969545581"/>
                    </a:ext>
                  </a:extLst>
                </a:gridCol>
                <a:gridCol w="889318">
                  <a:extLst>
                    <a:ext uri="{9D8B030D-6E8A-4147-A177-3AD203B41FA5}">
                      <a16:colId xmlns:a16="http://schemas.microsoft.com/office/drawing/2014/main" val="663456270"/>
                    </a:ext>
                  </a:extLst>
                </a:gridCol>
                <a:gridCol w="889318">
                  <a:extLst>
                    <a:ext uri="{9D8B030D-6E8A-4147-A177-3AD203B41FA5}">
                      <a16:colId xmlns:a16="http://schemas.microsoft.com/office/drawing/2014/main" val="3631849013"/>
                    </a:ext>
                  </a:extLst>
                </a:gridCol>
                <a:gridCol w="1541780">
                  <a:extLst>
                    <a:ext uri="{9D8B030D-6E8A-4147-A177-3AD203B41FA5}">
                      <a16:colId xmlns:a16="http://schemas.microsoft.com/office/drawing/2014/main" val="1196604188"/>
                    </a:ext>
                  </a:extLst>
                </a:gridCol>
                <a:gridCol w="957580">
                  <a:extLst>
                    <a:ext uri="{9D8B030D-6E8A-4147-A177-3AD203B41FA5}">
                      <a16:colId xmlns:a16="http://schemas.microsoft.com/office/drawing/2014/main" val="3410239229"/>
                    </a:ext>
                  </a:extLst>
                </a:gridCol>
                <a:gridCol w="623376">
                  <a:extLst>
                    <a:ext uri="{9D8B030D-6E8A-4147-A177-3AD203B41FA5}">
                      <a16:colId xmlns:a16="http://schemas.microsoft.com/office/drawing/2014/main" val="813208706"/>
                    </a:ext>
                  </a:extLst>
                </a:gridCol>
                <a:gridCol w="623376">
                  <a:extLst>
                    <a:ext uri="{9D8B030D-6E8A-4147-A177-3AD203B41FA5}">
                      <a16:colId xmlns:a16="http://schemas.microsoft.com/office/drawing/2014/main" val="2355623209"/>
                    </a:ext>
                  </a:extLst>
                </a:gridCol>
                <a:gridCol w="623376">
                  <a:extLst>
                    <a:ext uri="{9D8B030D-6E8A-4147-A177-3AD203B41FA5}">
                      <a16:colId xmlns:a16="http://schemas.microsoft.com/office/drawing/2014/main" val="685402467"/>
                    </a:ext>
                  </a:extLst>
                </a:gridCol>
                <a:gridCol w="623376">
                  <a:extLst>
                    <a:ext uri="{9D8B030D-6E8A-4147-A177-3AD203B41FA5}">
                      <a16:colId xmlns:a16="http://schemas.microsoft.com/office/drawing/2014/main" val="2501560164"/>
                    </a:ext>
                  </a:extLst>
                </a:gridCol>
              </a:tblGrid>
              <a:tr h="370840">
                <a:tc>
                  <a:txBody>
                    <a:bodyPr/>
                    <a:lstStyle/>
                    <a:p>
                      <a:r>
                        <a:rPr lang="en-US" dirty="0" err="1"/>
                        <a:t>TestData_ID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Input</a:t>
                      </a:r>
                      <a:r>
                        <a:rPr kumimoji="0" lang="en-US" sz="1800" b="1" i="0" u="none" strike="noStrike" kern="1200" cap="none" spc="0" normalizeH="0" baseline="-25000" noProof="0" dirty="0">
                          <a:ln>
                            <a:noFill/>
                          </a:ln>
                          <a:solidFill>
                            <a:srgbClr val="FFFFFF"/>
                          </a:solidFill>
                          <a:effectLst/>
                          <a:uLnTx/>
                          <a:uFillTx/>
                          <a:latin typeface="Arial"/>
                          <a:ea typeface="+mn-ea"/>
                          <a:cs typeface="+mn-cs"/>
                        </a:rPr>
                        <a:t>1</a:t>
                      </a:r>
                      <a:endParaRPr kumimoji="0" lang="en-US" sz="1800" b="1" i="0" u="none" strike="noStrike" kern="1200" cap="none" spc="0" normalizeH="0" baseline="0" noProof="0" dirty="0">
                        <a:ln>
                          <a:noFill/>
                        </a:ln>
                        <a:solidFill>
                          <a:srgbClr val="FFFFFF"/>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Input</a:t>
                      </a:r>
                      <a:r>
                        <a:rPr kumimoji="0" lang="en-US" sz="1800" b="1" i="0" u="none" strike="noStrike" kern="1200" cap="none" spc="0" normalizeH="0" baseline="-25000" noProof="0" dirty="0">
                          <a:ln>
                            <a:noFill/>
                          </a:ln>
                          <a:solidFill>
                            <a:srgbClr val="FFFFFF"/>
                          </a:solidFill>
                          <a:effectLst/>
                          <a:uLnTx/>
                          <a:uFillTx/>
                          <a:latin typeface="Arial"/>
                          <a:ea typeface="+mn-ea"/>
                          <a:cs typeface="+mn-cs"/>
                        </a:rPr>
                        <a:t>2</a:t>
                      </a:r>
                      <a:endParaRPr kumimoji="0" lang="en-US" sz="1800" b="1" i="0" u="none" strike="noStrike" kern="1200" cap="none" spc="0" normalizeH="0" baseline="0" noProof="0" dirty="0">
                        <a:ln>
                          <a:noFill/>
                        </a:ln>
                        <a:solidFill>
                          <a:srgbClr val="FFFFFF"/>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Function</a:t>
                      </a:r>
                    </a:p>
                  </a:txBody>
                  <a:tcPr/>
                </a:tc>
                <a:tc>
                  <a:txBody>
                    <a:bodyPr/>
                    <a:lstStyle/>
                    <a:p>
                      <a:r>
                        <a:rPr lang="en-US" dirty="0"/>
                        <a:t>output</a:t>
                      </a:r>
                    </a:p>
                  </a:txBody>
                  <a:tcPr/>
                </a:tc>
                <a:tc>
                  <a:txBody>
                    <a:bodyPr/>
                    <a:lstStyle/>
                    <a:p>
                      <a:r>
                        <a:rPr lang="en-US" dirty="0"/>
                        <a:t>MR</a:t>
                      </a:r>
                      <a:r>
                        <a:rPr kumimoji="0" lang="en-US" sz="1800" b="1" i="0" u="none" strike="noStrike" kern="1200" cap="none" spc="0" normalizeH="0" baseline="-25000" noProof="0" dirty="0">
                          <a:ln>
                            <a:noFill/>
                          </a:ln>
                          <a:solidFill>
                            <a:srgbClr val="FFFFFF"/>
                          </a:solidFill>
                          <a:effectLst/>
                          <a:uLnTx/>
                          <a:uFillTx/>
                          <a:latin typeface="+mn-lt"/>
                          <a:ea typeface="+mn-ea"/>
                          <a:cs typeface="+mn-cs"/>
                        </a:rPr>
                        <a: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MR</a:t>
                      </a:r>
                      <a:r>
                        <a:rPr kumimoji="0" lang="en-US" sz="1800" b="1" i="0" u="none" strike="noStrike" kern="1200" cap="none" spc="0" normalizeH="0" baseline="-25000" noProof="0" dirty="0">
                          <a:ln>
                            <a:noFill/>
                          </a:ln>
                          <a:solidFill>
                            <a:srgbClr val="FFFFFF"/>
                          </a:solidFill>
                          <a:effectLst/>
                          <a:uLnTx/>
                          <a:uFillTx/>
                          <a:latin typeface="+mn-lt"/>
                          <a:ea typeface="+mn-ea"/>
                          <a:cs typeface="+mn-cs"/>
                        </a:rPr>
                        <a: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MR</a:t>
                      </a:r>
                      <a:r>
                        <a:rPr kumimoji="0" lang="en-US" sz="1800" b="1" i="0" u="none" strike="noStrike" kern="1200" cap="none" spc="0" normalizeH="0" baseline="-25000" noProof="0" dirty="0">
                          <a:ln>
                            <a:noFill/>
                          </a:ln>
                          <a:solidFill>
                            <a:srgbClr val="FFFFFF"/>
                          </a:solidFill>
                          <a:effectLst/>
                          <a:uLnTx/>
                          <a:uFillTx/>
                          <a:latin typeface="+mn-lt"/>
                          <a:ea typeface="+mn-ea"/>
                          <a:cs typeface="+mn-cs"/>
                        </a:rPr>
                        <a:t>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MR</a:t>
                      </a:r>
                      <a:r>
                        <a:rPr kumimoji="0" lang="en-US" sz="1800" b="1" i="0" u="none" strike="noStrike" kern="1200" cap="none" spc="0" normalizeH="0" baseline="-25000" noProof="0" dirty="0">
                          <a:ln>
                            <a:noFill/>
                          </a:ln>
                          <a:solidFill>
                            <a:srgbClr val="FFFFFF"/>
                          </a:solidFill>
                          <a:effectLst/>
                          <a:uLnTx/>
                          <a:uFillTx/>
                          <a:latin typeface="+mn-lt"/>
                          <a:ea typeface="+mn-ea"/>
                          <a:cs typeface="+mn-cs"/>
                        </a:rPr>
                        <a:t>2</a:t>
                      </a:r>
                      <a:endParaRPr lang="en-US" dirty="0"/>
                    </a:p>
                  </a:txBody>
                  <a:tcPr/>
                </a:tc>
                <a:extLst>
                  <a:ext uri="{0D108BD9-81ED-4DB2-BD59-A6C34878D82A}">
                    <a16:rowId xmlns:a16="http://schemas.microsoft.com/office/drawing/2014/main" val="1612105381"/>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780761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301784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58328977"/>
                  </a:ext>
                </a:extLst>
              </a:tr>
            </a:tbl>
          </a:graphicData>
        </a:graphic>
      </p:graphicFrame>
    </p:spTree>
    <p:extLst>
      <p:ext uri="{BB962C8B-B14F-4D97-AF65-F5344CB8AC3E}">
        <p14:creationId xmlns:p14="http://schemas.microsoft.com/office/powerpoint/2010/main" val="315692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111507" y="1922245"/>
            <a:ext cx="2661415" cy="2831911"/>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609600" y="1025892"/>
            <a:ext cx="8887814" cy="646331"/>
          </a:xfrm>
          <a:prstGeom prst="rect">
            <a:avLst/>
          </a:prstGeom>
          <a:noFill/>
        </p:spPr>
        <p:txBody>
          <a:bodyPr wrap="square">
            <a:spAutoFit/>
          </a:bodyPr>
          <a:lstStyle/>
          <a:p>
            <a:r>
              <a:rPr lang="en-GB" sz="3600" b="1" dirty="0"/>
              <a:t>Some research questions:</a:t>
            </a:r>
            <a:endParaRPr lang="en-CO" sz="3600" b="1" dirty="0"/>
          </a:p>
        </p:txBody>
      </p:sp>
      <p:sp>
        <p:nvSpPr>
          <p:cNvPr id="8" name="TextBox 7">
            <a:extLst>
              <a:ext uri="{FF2B5EF4-FFF2-40B4-BE49-F238E27FC236}">
                <a16:creationId xmlns:a16="http://schemas.microsoft.com/office/drawing/2014/main" id="{DD7F7CBF-F71F-3859-85D5-7EF61CA685B5}"/>
              </a:ext>
            </a:extLst>
          </p:cNvPr>
          <p:cNvSpPr txBox="1"/>
          <p:nvPr/>
        </p:nvSpPr>
        <p:spPr>
          <a:xfrm>
            <a:off x="1905001" y="2060780"/>
            <a:ext cx="9829800" cy="367498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800" dirty="0">
                <a:ln w="0"/>
                <a:effectLst>
                  <a:outerShdw blurRad="38100" dist="19050" dir="2700000" algn="tl" rotWithShape="0">
                    <a:schemeClr val="dk1">
                      <a:alpha val="40000"/>
                    </a:schemeClr>
                  </a:outerShdw>
                </a:effectLst>
              </a:rPr>
              <a:t>Where this can be helpful?</a:t>
            </a:r>
          </a:p>
          <a:p>
            <a:pPr marL="285750" indent="-285750">
              <a:buFont typeface="Arial" panose="020B0604020202020204" pitchFamily="34" charset="0"/>
              <a:buChar char="•"/>
            </a:pPr>
            <a:r>
              <a:rPr lang="en-GB" sz="2800" dirty="0">
                <a:ln w="0"/>
                <a:effectLst>
                  <a:outerShdw blurRad="38100" dist="19050" dir="2700000" algn="tl" rotWithShape="0">
                    <a:schemeClr val="dk1">
                      <a:alpha val="40000"/>
                    </a:schemeClr>
                  </a:outerShdw>
                </a:effectLst>
              </a:rPr>
              <a:t>Can it helps to identify when an specific MRs really applies?</a:t>
            </a:r>
            <a:endParaRPr lang="en-GB" sz="2800" dirty="0"/>
          </a:p>
          <a:p>
            <a:pPr marL="285750" indent="-285750">
              <a:lnSpc>
                <a:spcPct val="150000"/>
              </a:lnSpc>
              <a:buFont typeface="Arial" panose="020B0604020202020204" pitchFamily="34" charset="0"/>
              <a:buChar char="•"/>
            </a:pPr>
            <a:r>
              <a:rPr lang="en-GB" sz="2800" dirty="0"/>
              <a:t>How good is this approach in terms of finding bugs?</a:t>
            </a:r>
          </a:p>
          <a:p>
            <a:pPr marL="285750" indent="-285750">
              <a:buFont typeface="Arial" panose="020B0604020202020204" pitchFamily="34" charset="0"/>
              <a:buChar char="•"/>
            </a:pPr>
            <a:r>
              <a:rPr lang="en-GB" sz="2800" dirty="0"/>
              <a:t>How to get the code context/instrumentation to guide the </a:t>
            </a:r>
            <a:r>
              <a:rPr lang="en-GB" sz="2800" dirty="0" err="1"/>
              <a:t>fuzzer</a:t>
            </a:r>
            <a:r>
              <a:rPr lang="en-GB" sz="2800" dirty="0"/>
              <a:t> with generating test data semi-automatically?</a:t>
            </a:r>
          </a:p>
          <a:p>
            <a:pPr marL="285750" indent="-285750">
              <a:lnSpc>
                <a:spcPct val="150000"/>
              </a:lnSpc>
              <a:buFont typeface="Arial" panose="020B0604020202020204" pitchFamily="34" charset="0"/>
              <a:buChar char="•"/>
            </a:pPr>
            <a:r>
              <a:rPr lang="en-GB" sz="2800" dirty="0"/>
              <a:t>Monitoring input, traces, run time monitoring, and output.</a:t>
            </a:r>
            <a:endParaRPr lang="en-CO" sz="2800" dirty="0"/>
          </a:p>
        </p:txBody>
      </p:sp>
    </p:spTree>
    <p:extLst>
      <p:ext uri="{BB962C8B-B14F-4D97-AF65-F5344CB8AC3E}">
        <p14:creationId xmlns:p14="http://schemas.microsoft.com/office/powerpoint/2010/main" val="219983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04800" y="955753"/>
            <a:ext cx="7105186"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Last meeting (Sep. 8):</a:t>
            </a:r>
          </a:p>
        </p:txBody>
      </p:sp>
      <p:sp>
        <p:nvSpPr>
          <p:cNvPr id="4" name="Rectangle 3">
            <a:extLst>
              <a:ext uri="{FF2B5EF4-FFF2-40B4-BE49-F238E27FC236}">
                <a16:creationId xmlns:a16="http://schemas.microsoft.com/office/drawing/2014/main" id="{999FD968-B6F2-87F5-4E92-58741430D811}"/>
              </a:ext>
            </a:extLst>
          </p:cNvPr>
          <p:cNvSpPr/>
          <p:nvPr/>
        </p:nvSpPr>
        <p:spPr>
          <a:xfrm>
            <a:off x="2501226" y="2274500"/>
            <a:ext cx="2394980" cy="124106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400" b="1">
                <a:solidFill>
                  <a:schemeClr val="tx1"/>
                </a:solidFill>
              </a:rPr>
              <a:t>PLUGIN:</a:t>
            </a:r>
            <a:endParaRPr lang="en-CO" sz="1400" b="1" dirty="0">
              <a:solidFill>
                <a:schemeClr val="tx1"/>
              </a:solidFill>
            </a:endParaRPr>
          </a:p>
          <a:p>
            <a:pPr marL="342900" indent="-342900">
              <a:buFont typeface="+mj-lt"/>
              <a:buAutoNum type="arabicPeriod"/>
            </a:pPr>
            <a:r>
              <a:rPr lang="en-CO" sz="1400" b="1" dirty="0">
                <a:solidFill>
                  <a:schemeClr val="tx1"/>
                </a:solidFill>
              </a:rPr>
              <a:t>Conect to the DB_MR</a:t>
            </a:r>
          </a:p>
          <a:p>
            <a:pPr marL="342900" indent="-342900">
              <a:buFont typeface="+mj-lt"/>
              <a:buAutoNum type="arabicPeriod"/>
            </a:pPr>
            <a:r>
              <a:rPr lang="en-CO" sz="1400" b="1" dirty="0">
                <a:solidFill>
                  <a:schemeClr val="tx1"/>
                </a:solidFill>
              </a:rPr>
              <a:t>Filter by key word</a:t>
            </a:r>
          </a:p>
          <a:p>
            <a:pPr marL="342900" indent="-342900">
              <a:buFont typeface="+mj-lt"/>
              <a:buAutoNum type="arabicPeriod"/>
            </a:pPr>
            <a:r>
              <a:rPr lang="en-CO" sz="1400" b="1" dirty="0">
                <a:solidFill>
                  <a:schemeClr val="tx1"/>
                </a:solidFill>
              </a:rPr>
              <a:t>Provide MRs based on the key words</a:t>
            </a:r>
          </a:p>
        </p:txBody>
      </p:sp>
      <p:cxnSp>
        <p:nvCxnSpPr>
          <p:cNvPr id="7" name="Straight Arrow Connector 6">
            <a:extLst>
              <a:ext uri="{FF2B5EF4-FFF2-40B4-BE49-F238E27FC236}">
                <a16:creationId xmlns:a16="http://schemas.microsoft.com/office/drawing/2014/main" id="{661919B4-4BD9-F70F-DC6C-834745F5C59E}"/>
              </a:ext>
            </a:extLst>
          </p:cNvPr>
          <p:cNvCxnSpPr>
            <a:cxnSpLocks/>
            <a:stCxn id="4" idx="3"/>
          </p:cNvCxnSpPr>
          <p:nvPr/>
        </p:nvCxnSpPr>
        <p:spPr>
          <a:xfrm>
            <a:off x="4896206" y="2895030"/>
            <a:ext cx="87376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A15FBF13-9EFB-F14B-6528-B56EE2B7373F}"/>
              </a:ext>
            </a:extLst>
          </p:cNvPr>
          <p:cNvCxnSpPr>
            <a:cxnSpLocks/>
          </p:cNvCxnSpPr>
          <p:nvPr/>
        </p:nvCxnSpPr>
        <p:spPr>
          <a:xfrm flipH="1">
            <a:off x="4897196" y="3125363"/>
            <a:ext cx="89253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A1AE69E-34E3-3A9D-2279-62D6EE841182}"/>
              </a:ext>
            </a:extLst>
          </p:cNvPr>
          <p:cNvPicPr>
            <a:picLocks noChangeAspect="1"/>
          </p:cNvPicPr>
          <p:nvPr/>
        </p:nvPicPr>
        <p:blipFill>
          <a:blip r:embed="rId4"/>
          <a:stretch>
            <a:fillRect/>
          </a:stretch>
        </p:blipFill>
        <p:spPr>
          <a:xfrm>
            <a:off x="312717" y="2429922"/>
            <a:ext cx="1004050" cy="1004050"/>
          </a:xfrm>
          <a:prstGeom prst="rect">
            <a:avLst/>
          </a:prstGeom>
        </p:spPr>
      </p:pic>
      <p:cxnSp>
        <p:nvCxnSpPr>
          <p:cNvPr id="10" name="Straight Arrow Connector 9">
            <a:extLst>
              <a:ext uri="{FF2B5EF4-FFF2-40B4-BE49-F238E27FC236}">
                <a16:creationId xmlns:a16="http://schemas.microsoft.com/office/drawing/2014/main" id="{58F47C93-068A-F607-8AE8-F3B670783067}"/>
              </a:ext>
            </a:extLst>
          </p:cNvPr>
          <p:cNvCxnSpPr>
            <a:cxnSpLocks/>
          </p:cNvCxnSpPr>
          <p:nvPr/>
        </p:nvCxnSpPr>
        <p:spPr>
          <a:xfrm>
            <a:off x="1397406" y="2778059"/>
            <a:ext cx="10409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76FF4A2-DC20-4C07-D74C-E8A0F25E7498}"/>
              </a:ext>
            </a:extLst>
          </p:cNvPr>
          <p:cNvCxnSpPr>
            <a:cxnSpLocks/>
          </p:cNvCxnSpPr>
          <p:nvPr/>
        </p:nvCxnSpPr>
        <p:spPr>
          <a:xfrm flipH="1">
            <a:off x="1343890" y="3023307"/>
            <a:ext cx="109451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D74D7DB2-BA2A-7421-5ABB-0921D169E7F3}"/>
              </a:ext>
            </a:extLst>
          </p:cNvPr>
          <p:cNvSpPr txBox="1"/>
          <p:nvPr/>
        </p:nvSpPr>
        <p:spPr>
          <a:xfrm>
            <a:off x="1343890" y="2460040"/>
            <a:ext cx="985831" cy="307777"/>
          </a:xfrm>
          <a:prstGeom prst="rect">
            <a:avLst/>
          </a:prstGeom>
          <a:noFill/>
        </p:spPr>
        <p:txBody>
          <a:bodyPr wrap="square" rtlCol="0">
            <a:spAutoFit/>
          </a:bodyPr>
          <a:lstStyle/>
          <a:p>
            <a:r>
              <a:rPr lang="en-GB" sz="1400" dirty="0"/>
              <a:t>K</a:t>
            </a:r>
            <a:r>
              <a:rPr lang="en-CO" sz="1400" dirty="0"/>
              <a:t>eywords</a:t>
            </a:r>
          </a:p>
        </p:txBody>
      </p:sp>
      <p:sp>
        <p:nvSpPr>
          <p:cNvPr id="16" name="TextBox 15">
            <a:extLst>
              <a:ext uri="{FF2B5EF4-FFF2-40B4-BE49-F238E27FC236}">
                <a16:creationId xmlns:a16="http://schemas.microsoft.com/office/drawing/2014/main" id="{73AE3285-1126-0B0B-EF6B-4298A0D43B93}"/>
              </a:ext>
            </a:extLst>
          </p:cNvPr>
          <p:cNvSpPr txBox="1"/>
          <p:nvPr/>
        </p:nvSpPr>
        <p:spPr>
          <a:xfrm>
            <a:off x="1236131" y="3023307"/>
            <a:ext cx="1264600" cy="523220"/>
          </a:xfrm>
          <a:prstGeom prst="rect">
            <a:avLst/>
          </a:prstGeom>
          <a:noFill/>
        </p:spPr>
        <p:txBody>
          <a:bodyPr wrap="square" rtlCol="0">
            <a:spAutoFit/>
          </a:bodyPr>
          <a:lstStyle/>
          <a:p>
            <a:r>
              <a:rPr lang="en-US" sz="1400" dirty="0"/>
              <a:t>List of possible MRs</a:t>
            </a:r>
            <a:endParaRPr lang="en-CO" sz="1400" dirty="0"/>
          </a:p>
        </p:txBody>
      </p:sp>
      <p:sp>
        <p:nvSpPr>
          <p:cNvPr id="17" name="TextBox 16">
            <a:extLst>
              <a:ext uri="{FF2B5EF4-FFF2-40B4-BE49-F238E27FC236}">
                <a16:creationId xmlns:a16="http://schemas.microsoft.com/office/drawing/2014/main" id="{7E46FF70-B4CC-FA4A-5F6B-DA77538A68EE}"/>
              </a:ext>
            </a:extLst>
          </p:cNvPr>
          <p:cNvSpPr txBox="1"/>
          <p:nvPr/>
        </p:nvSpPr>
        <p:spPr>
          <a:xfrm>
            <a:off x="4896206" y="2546043"/>
            <a:ext cx="873769" cy="307777"/>
          </a:xfrm>
          <a:prstGeom prst="rect">
            <a:avLst/>
          </a:prstGeom>
          <a:noFill/>
        </p:spPr>
        <p:txBody>
          <a:bodyPr wrap="square" rtlCol="0">
            <a:spAutoFit/>
          </a:bodyPr>
          <a:lstStyle/>
          <a:p>
            <a:r>
              <a:rPr lang="en-US" sz="1400" dirty="0"/>
              <a:t>Query</a:t>
            </a:r>
            <a:endParaRPr lang="en-CO" sz="1400" dirty="0"/>
          </a:p>
        </p:txBody>
      </p:sp>
      <p:sp>
        <p:nvSpPr>
          <p:cNvPr id="18" name="TextBox 17">
            <a:extLst>
              <a:ext uri="{FF2B5EF4-FFF2-40B4-BE49-F238E27FC236}">
                <a16:creationId xmlns:a16="http://schemas.microsoft.com/office/drawing/2014/main" id="{B790C326-F46D-DFE9-EBB4-0CD5DB4EAD0C}"/>
              </a:ext>
            </a:extLst>
          </p:cNvPr>
          <p:cNvSpPr txBox="1"/>
          <p:nvPr/>
        </p:nvSpPr>
        <p:spPr>
          <a:xfrm>
            <a:off x="4872455" y="3144432"/>
            <a:ext cx="1081493" cy="523220"/>
          </a:xfrm>
          <a:prstGeom prst="rect">
            <a:avLst/>
          </a:prstGeom>
          <a:noFill/>
        </p:spPr>
        <p:txBody>
          <a:bodyPr wrap="square" rtlCol="0">
            <a:spAutoFit/>
          </a:bodyPr>
          <a:lstStyle/>
          <a:p>
            <a:r>
              <a:rPr lang="en-US" sz="1400" dirty="0"/>
              <a:t>Query - Response</a:t>
            </a:r>
            <a:endParaRPr lang="en-CO" sz="1400" dirty="0"/>
          </a:p>
        </p:txBody>
      </p:sp>
      <p:sp>
        <p:nvSpPr>
          <p:cNvPr id="33" name="Slide Number Placeholder 3">
            <a:extLst>
              <a:ext uri="{FF2B5EF4-FFF2-40B4-BE49-F238E27FC236}">
                <a16:creationId xmlns:a16="http://schemas.microsoft.com/office/drawing/2014/main" id="{BA7AEC65-ACE0-52A8-7D19-DD8AFBFA9AC1}"/>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4" name="Slide Number Placeholder 1">
            <a:extLst>
              <a:ext uri="{FF2B5EF4-FFF2-40B4-BE49-F238E27FC236}">
                <a16:creationId xmlns:a16="http://schemas.microsoft.com/office/drawing/2014/main" id="{248C4EA6-BE84-0A7F-01EF-8AA86CA29BD5}"/>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5" name="Slide Number Placeholder 1">
            <a:extLst>
              <a:ext uri="{FF2B5EF4-FFF2-40B4-BE49-F238E27FC236}">
                <a16:creationId xmlns:a16="http://schemas.microsoft.com/office/drawing/2014/main" id="{60F530C7-E782-E629-D679-1B30133E4442}"/>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CO" sz="1100" smtClean="0"/>
              <a:pPr>
                <a:defRPr/>
              </a:pPr>
              <a:t>2</a:t>
            </a:fld>
            <a:endParaRPr lang="en-CO" sz="1100" dirty="0"/>
          </a:p>
        </p:txBody>
      </p:sp>
      <p:sp>
        <p:nvSpPr>
          <p:cNvPr id="36" name="Flowchart: Magnetic Disk 2">
            <a:extLst>
              <a:ext uri="{FF2B5EF4-FFF2-40B4-BE49-F238E27FC236}">
                <a16:creationId xmlns:a16="http://schemas.microsoft.com/office/drawing/2014/main" id="{AD4BBE94-DB59-7414-12CE-7AA30FBB567A}"/>
              </a:ext>
            </a:extLst>
          </p:cNvPr>
          <p:cNvSpPr/>
          <p:nvPr/>
        </p:nvSpPr>
        <p:spPr>
          <a:xfrm>
            <a:off x="6235577" y="5075918"/>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37" name="Rectangle 36">
            <a:extLst>
              <a:ext uri="{FF2B5EF4-FFF2-40B4-BE49-F238E27FC236}">
                <a16:creationId xmlns:a16="http://schemas.microsoft.com/office/drawing/2014/main" id="{160AE97A-912F-B940-21D5-6532E84A27B7}"/>
              </a:ext>
            </a:extLst>
          </p:cNvPr>
          <p:cNvSpPr/>
          <p:nvPr/>
        </p:nvSpPr>
        <p:spPr>
          <a:xfrm>
            <a:off x="3511454" y="5159264"/>
            <a:ext cx="2112067" cy="105584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a:solidFill>
                  <a:schemeClr val="tx1"/>
                </a:solidFill>
              </a:rPr>
              <a:t>PLUGIN:</a:t>
            </a:r>
            <a:endParaRPr lang="en-CO" sz="1200" b="1" dirty="0">
              <a:solidFill>
                <a:schemeClr val="tx1"/>
              </a:solidFill>
            </a:endParaRPr>
          </a:p>
          <a:p>
            <a:pPr marL="342900" indent="-342900">
              <a:buFont typeface="+mj-lt"/>
              <a:buAutoNum type="arabicPeriod"/>
            </a:pPr>
            <a:r>
              <a:rPr lang="en-CO" sz="1200" b="1" dirty="0">
                <a:solidFill>
                  <a:schemeClr val="tx1"/>
                </a:solidFill>
              </a:rPr>
              <a:t>Conect to the DB_MR</a:t>
            </a:r>
          </a:p>
          <a:p>
            <a:pPr marL="342900" indent="-342900">
              <a:buFont typeface="+mj-lt"/>
              <a:buAutoNum type="arabicPeriod"/>
            </a:pPr>
            <a:r>
              <a:rPr lang="en-CO" sz="1200" b="1" dirty="0">
                <a:solidFill>
                  <a:schemeClr val="tx1"/>
                </a:solidFill>
              </a:rPr>
              <a:t>Filter by key word</a:t>
            </a:r>
          </a:p>
          <a:p>
            <a:pPr marL="342900" indent="-342900">
              <a:buFont typeface="+mj-lt"/>
              <a:buAutoNum type="arabicPeriod"/>
            </a:pPr>
            <a:r>
              <a:rPr lang="en-CO" sz="1200" b="1" dirty="0">
                <a:solidFill>
                  <a:schemeClr val="tx1"/>
                </a:solidFill>
              </a:rPr>
              <a:t>Provide MRs based on the key words</a:t>
            </a:r>
          </a:p>
        </p:txBody>
      </p:sp>
      <p:cxnSp>
        <p:nvCxnSpPr>
          <p:cNvPr id="38" name="Straight Arrow Connector 37">
            <a:extLst>
              <a:ext uri="{FF2B5EF4-FFF2-40B4-BE49-F238E27FC236}">
                <a16:creationId xmlns:a16="http://schemas.microsoft.com/office/drawing/2014/main" id="{44D669D7-9CF8-0365-5077-229508514799}"/>
              </a:ext>
            </a:extLst>
          </p:cNvPr>
          <p:cNvCxnSpPr>
            <a:cxnSpLocks/>
            <a:stCxn id="37" idx="3"/>
            <a:endCxn id="36" idx="2"/>
          </p:cNvCxnSpPr>
          <p:nvPr/>
        </p:nvCxnSpPr>
        <p:spPr>
          <a:xfrm>
            <a:off x="5623521" y="5687187"/>
            <a:ext cx="612056"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CF3679B-2D22-A5E6-812D-1DAD72EB0CF9}"/>
              </a:ext>
            </a:extLst>
          </p:cNvPr>
          <p:cNvCxnSpPr>
            <a:cxnSpLocks/>
          </p:cNvCxnSpPr>
          <p:nvPr/>
        </p:nvCxnSpPr>
        <p:spPr>
          <a:xfrm flipH="1">
            <a:off x="5623521" y="5928511"/>
            <a:ext cx="631808"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4E77A38-5920-8642-5BD4-32B933DF7B0C}"/>
              </a:ext>
            </a:extLst>
          </p:cNvPr>
          <p:cNvSpPr txBox="1"/>
          <p:nvPr/>
        </p:nvSpPr>
        <p:spPr>
          <a:xfrm>
            <a:off x="122473" y="6313225"/>
            <a:ext cx="1189749" cy="307777"/>
          </a:xfrm>
          <a:prstGeom prst="rect">
            <a:avLst/>
          </a:prstGeom>
          <a:noFill/>
        </p:spPr>
        <p:txBody>
          <a:bodyPr wrap="none" rtlCol="0">
            <a:spAutoFit/>
          </a:bodyPr>
          <a:lstStyle/>
          <a:p>
            <a:r>
              <a:rPr lang="en-US" sz="1400" dirty="0"/>
              <a:t>Source code</a:t>
            </a:r>
            <a:endParaRPr lang="en-CO" sz="1400" dirty="0"/>
          </a:p>
        </p:txBody>
      </p:sp>
      <p:sp>
        <p:nvSpPr>
          <p:cNvPr id="41" name="TextBox 40">
            <a:extLst>
              <a:ext uri="{FF2B5EF4-FFF2-40B4-BE49-F238E27FC236}">
                <a16:creationId xmlns:a16="http://schemas.microsoft.com/office/drawing/2014/main" id="{AD6006A6-06F3-9144-8F4C-9913818BE9EC}"/>
              </a:ext>
            </a:extLst>
          </p:cNvPr>
          <p:cNvSpPr txBox="1"/>
          <p:nvPr/>
        </p:nvSpPr>
        <p:spPr>
          <a:xfrm>
            <a:off x="2279874" y="6178494"/>
            <a:ext cx="1422800" cy="461665"/>
          </a:xfrm>
          <a:prstGeom prst="rect">
            <a:avLst/>
          </a:prstGeom>
          <a:noFill/>
        </p:spPr>
        <p:txBody>
          <a:bodyPr wrap="square" rtlCol="0">
            <a:spAutoFit/>
          </a:bodyPr>
          <a:lstStyle/>
          <a:p>
            <a:r>
              <a:rPr lang="en-US" sz="1200" dirty="0"/>
              <a:t>List of possible MRs</a:t>
            </a:r>
            <a:endParaRPr lang="en-CO" sz="1200" dirty="0"/>
          </a:p>
        </p:txBody>
      </p:sp>
      <p:sp>
        <p:nvSpPr>
          <p:cNvPr id="42" name="TextBox 41">
            <a:extLst>
              <a:ext uri="{FF2B5EF4-FFF2-40B4-BE49-F238E27FC236}">
                <a16:creationId xmlns:a16="http://schemas.microsoft.com/office/drawing/2014/main" id="{47469870-7A91-E701-F64E-61960ADAEFF9}"/>
              </a:ext>
            </a:extLst>
          </p:cNvPr>
          <p:cNvSpPr txBox="1"/>
          <p:nvPr/>
        </p:nvSpPr>
        <p:spPr>
          <a:xfrm>
            <a:off x="5604380" y="5363715"/>
            <a:ext cx="814419" cy="276999"/>
          </a:xfrm>
          <a:prstGeom prst="rect">
            <a:avLst/>
          </a:prstGeom>
          <a:noFill/>
        </p:spPr>
        <p:txBody>
          <a:bodyPr wrap="square" rtlCol="0">
            <a:spAutoFit/>
          </a:bodyPr>
          <a:lstStyle/>
          <a:p>
            <a:r>
              <a:rPr lang="en-US" sz="1200" dirty="0"/>
              <a:t>Query</a:t>
            </a:r>
            <a:endParaRPr lang="en-CO" sz="1200" dirty="0"/>
          </a:p>
        </p:txBody>
      </p:sp>
      <p:sp>
        <p:nvSpPr>
          <p:cNvPr id="43" name="TextBox 42">
            <a:extLst>
              <a:ext uri="{FF2B5EF4-FFF2-40B4-BE49-F238E27FC236}">
                <a16:creationId xmlns:a16="http://schemas.microsoft.com/office/drawing/2014/main" id="{B30A3FDE-4479-34A7-C66D-B5484A75B16C}"/>
              </a:ext>
            </a:extLst>
          </p:cNvPr>
          <p:cNvSpPr txBox="1"/>
          <p:nvPr/>
        </p:nvSpPr>
        <p:spPr>
          <a:xfrm>
            <a:off x="5595255" y="5938535"/>
            <a:ext cx="966347" cy="461665"/>
          </a:xfrm>
          <a:prstGeom prst="rect">
            <a:avLst/>
          </a:prstGeom>
          <a:noFill/>
        </p:spPr>
        <p:txBody>
          <a:bodyPr wrap="square" rtlCol="0">
            <a:spAutoFit/>
          </a:bodyPr>
          <a:lstStyle/>
          <a:p>
            <a:r>
              <a:rPr lang="en-US" sz="1200" dirty="0"/>
              <a:t>Query</a:t>
            </a:r>
          </a:p>
          <a:p>
            <a:r>
              <a:rPr lang="en-US" sz="1200" dirty="0"/>
              <a:t>Response</a:t>
            </a:r>
            <a:endParaRPr lang="en-CO" sz="1200" dirty="0"/>
          </a:p>
        </p:txBody>
      </p:sp>
      <p:pic>
        <p:nvPicPr>
          <p:cNvPr id="44" name="Picture 43">
            <a:extLst>
              <a:ext uri="{FF2B5EF4-FFF2-40B4-BE49-F238E27FC236}">
                <a16:creationId xmlns:a16="http://schemas.microsoft.com/office/drawing/2014/main" id="{E40633E6-1EC8-0F10-2861-BBFF97560B76}"/>
              </a:ext>
            </a:extLst>
          </p:cNvPr>
          <p:cNvPicPr>
            <a:picLocks noChangeAspect="1"/>
          </p:cNvPicPr>
          <p:nvPr/>
        </p:nvPicPr>
        <p:blipFill>
          <a:blip r:embed="rId5"/>
          <a:stretch>
            <a:fillRect/>
          </a:stretch>
        </p:blipFill>
        <p:spPr>
          <a:xfrm>
            <a:off x="512985" y="4854500"/>
            <a:ext cx="603514" cy="603514"/>
          </a:xfrm>
          <a:prstGeom prst="rect">
            <a:avLst/>
          </a:prstGeom>
        </p:spPr>
      </p:pic>
      <p:pic>
        <p:nvPicPr>
          <p:cNvPr id="45" name="Picture 44">
            <a:extLst>
              <a:ext uri="{FF2B5EF4-FFF2-40B4-BE49-F238E27FC236}">
                <a16:creationId xmlns:a16="http://schemas.microsoft.com/office/drawing/2014/main" id="{2D460A32-AFD4-5C89-ACD1-12335DCB6944}"/>
              </a:ext>
            </a:extLst>
          </p:cNvPr>
          <p:cNvPicPr>
            <a:picLocks noChangeAspect="1"/>
          </p:cNvPicPr>
          <p:nvPr/>
        </p:nvPicPr>
        <p:blipFill>
          <a:blip r:embed="rId6"/>
          <a:stretch>
            <a:fillRect/>
          </a:stretch>
        </p:blipFill>
        <p:spPr>
          <a:xfrm>
            <a:off x="467063" y="5736039"/>
            <a:ext cx="577186" cy="577186"/>
          </a:xfrm>
          <a:prstGeom prst="rect">
            <a:avLst/>
          </a:prstGeom>
        </p:spPr>
      </p:pic>
      <p:sp>
        <p:nvSpPr>
          <p:cNvPr id="46" name="Right Brace 45">
            <a:extLst>
              <a:ext uri="{FF2B5EF4-FFF2-40B4-BE49-F238E27FC236}">
                <a16:creationId xmlns:a16="http://schemas.microsoft.com/office/drawing/2014/main" id="{5819AD09-074C-77AB-E42B-D3337FB34793}"/>
              </a:ext>
            </a:extLst>
          </p:cNvPr>
          <p:cNvSpPr/>
          <p:nvPr/>
        </p:nvSpPr>
        <p:spPr>
          <a:xfrm>
            <a:off x="1269348" y="4775287"/>
            <a:ext cx="256116" cy="1823802"/>
          </a:xfrm>
          <a:prstGeom prst="rightBrace">
            <a:avLst>
              <a:gd name="adj1" fmla="val 8333"/>
              <a:gd name="adj2" fmla="val 53440"/>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47" name="Rectangle 46">
            <a:extLst>
              <a:ext uri="{FF2B5EF4-FFF2-40B4-BE49-F238E27FC236}">
                <a16:creationId xmlns:a16="http://schemas.microsoft.com/office/drawing/2014/main" id="{A0B0425A-201A-0FF7-DF30-187B62C4CB3C}"/>
              </a:ext>
            </a:extLst>
          </p:cNvPr>
          <p:cNvSpPr/>
          <p:nvPr/>
        </p:nvSpPr>
        <p:spPr>
          <a:xfrm>
            <a:off x="1548253" y="5298755"/>
            <a:ext cx="1109530" cy="7768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dirty="0">
                <a:solidFill>
                  <a:schemeClr val="tx1"/>
                </a:solidFill>
              </a:rPr>
              <a:t>System Knowledge Extractor</a:t>
            </a:r>
          </a:p>
        </p:txBody>
      </p:sp>
      <p:cxnSp>
        <p:nvCxnSpPr>
          <p:cNvPr id="48" name="Straight Arrow Connector 47">
            <a:extLst>
              <a:ext uri="{FF2B5EF4-FFF2-40B4-BE49-F238E27FC236}">
                <a16:creationId xmlns:a16="http://schemas.microsoft.com/office/drawing/2014/main" id="{B3A3F616-091A-F11D-914E-2ADB8AB19345}"/>
              </a:ext>
            </a:extLst>
          </p:cNvPr>
          <p:cNvCxnSpPr>
            <a:cxnSpLocks/>
            <a:stCxn id="47" idx="3"/>
            <a:endCxn id="37" idx="1"/>
          </p:cNvCxnSpPr>
          <p:nvPr/>
        </p:nvCxnSpPr>
        <p:spPr>
          <a:xfrm flipV="1">
            <a:off x="2657783" y="5687187"/>
            <a:ext cx="853671"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196294D5-1FF7-4AE0-023F-354FF9BBB11A}"/>
              </a:ext>
            </a:extLst>
          </p:cNvPr>
          <p:cNvSpPr txBox="1"/>
          <p:nvPr/>
        </p:nvSpPr>
        <p:spPr>
          <a:xfrm>
            <a:off x="2567128" y="5380048"/>
            <a:ext cx="1016615" cy="276999"/>
          </a:xfrm>
          <a:prstGeom prst="rect">
            <a:avLst/>
          </a:prstGeom>
          <a:noFill/>
        </p:spPr>
        <p:txBody>
          <a:bodyPr wrap="square" rtlCol="0">
            <a:spAutoFit/>
          </a:bodyPr>
          <a:lstStyle/>
          <a:p>
            <a:pPr algn="ctr"/>
            <a:r>
              <a:rPr lang="en-CO" sz="1200" dirty="0"/>
              <a:t>“</a:t>
            </a:r>
            <a:r>
              <a:rPr lang="en-GB" sz="1200" dirty="0"/>
              <a:t>K</a:t>
            </a:r>
            <a:r>
              <a:rPr lang="en-CO" sz="1200" dirty="0"/>
              <a:t>eywords”</a:t>
            </a:r>
          </a:p>
        </p:txBody>
      </p:sp>
      <p:cxnSp>
        <p:nvCxnSpPr>
          <p:cNvPr id="50" name="Elbow Connector 49">
            <a:extLst>
              <a:ext uri="{FF2B5EF4-FFF2-40B4-BE49-F238E27FC236}">
                <a16:creationId xmlns:a16="http://schemas.microsoft.com/office/drawing/2014/main" id="{6A2B303E-3032-96AE-E910-C03AFACAD102}"/>
              </a:ext>
            </a:extLst>
          </p:cNvPr>
          <p:cNvCxnSpPr>
            <a:cxnSpLocks/>
            <a:stCxn id="37" idx="2"/>
          </p:cNvCxnSpPr>
          <p:nvPr/>
        </p:nvCxnSpPr>
        <p:spPr>
          <a:xfrm rot="5400000">
            <a:off x="3885226" y="5743750"/>
            <a:ext cx="210902" cy="115362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9" name="Flowchart: Magnetic Disk 2">
            <a:extLst>
              <a:ext uri="{FF2B5EF4-FFF2-40B4-BE49-F238E27FC236}">
                <a16:creationId xmlns:a16="http://schemas.microsoft.com/office/drawing/2014/main" id="{1D570848-5398-AAAC-121F-C4BF94BC5514}"/>
              </a:ext>
            </a:extLst>
          </p:cNvPr>
          <p:cNvSpPr/>
          <p:nvPr/>
        </p:nvSpPr>
        <p:spPr>
          <a:xfrm>
            <a:off x="5816638" y="2274500"/>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73" name="Title 6">
            <a:extLst>
              <a:ext uri="{FF2B5EF4-FFF2-40B4-BE49-F238E27FC236}">
                <a16:creationId xmlns:a16="http://schemas.microsoft.com/office/drawing/2014/main" id="{39706DF6-B864-D971-B03E-C8E143EF2835}"/>
              </a:ext>
            </a:extLst>
          </p:cNvPr>
          <p:cNvSpPr txBox="1">
            <a:spLocks/>
          </p:cNvSpPr>
          <p:nvPr/>
        </p:nvSpPr>
        <p:spPr bwMode="auto">
          <a:xfrm>
            <a:off x="156687" y="1676400"/>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sp>
        <p:nvSpPr>
          <p:cNvPr id="74" name="Title 6">
            <a:extLst>
              <a:ext uri="{FF2B5EF4-FFF2-40B4-BE49-F238E27FC236}">
                <a16:creationId xmlns:a16="http://schemas.microsoft.com/office/drawing/2014/main" id="{EA6429CB-C493-B904-2C9E-84316FB99660}"/>
              </a:ext>
            </a:extLst>
          </p:cNvPr>
          <p:cNvSpPr txBox="1">
            <a:spLocks/>
          </p:cNvSpPr>
          <p:nvPr/>
        </p:nvSpPr>
        <p:spPr bwMode="auto">
          <a:xfrm>
            <a:off x="122473" y="4169227"/>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2</a:t>
            </a:r>
          </a:p>
        </p:txBody>
      </p:sp>
      <p:sp>
        <p:nvSpPr>
          <p:cNvPr id="75" name="Right Brace 74">
            <a:extLst>
              <a:ext uri="{FF2B5EF4-FFF2-40B4-BE49-F238E27FC236}">
                <a16:creationId xmlns:a16="http://schemas.microsoft.com/office/drawing/2014/main" id="{7B22B9B3-7A31-A749-C2B1-6B344678AC2E}"/>
              </a:ext>
            </a:extLst>
          </p:cNvPr>
          <p:cNvSpPr/>
          <p:nvPr/>
        </p:nvSpPr>
        <p:spPr>
          <a:xfrm>
            <a:off x="7439103" y="2133510"/>
            <a:ext cx="396896" cy="4187051"/>
          </a:xfrm>
          <a:prstGeom prst="rightBrace">
            <a:avLst>
              <a:gd name="adj1" fmla="val 8333"/>
              <a:gd name="adj2" fmla="val 46633"/>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76" name="Rectangle 75">
            <a:extLst>
              <a:ext uri="{FF2B5EF4-FFF2-40B4-BE49-F238E27FC236}">
                <a16:creationId xmlns:a16="http://schemas.microsoft.com/office/drawing/2014/main" id="{B59A45D3-2BAA-A787-B9A0-1B0AA9A07C14}"/>
              </a:ext>
            </a:extLst>
          </p:cNvPr>
          <p:cNvSpPr/>
          <p:nvPr/>
        </p:nvSpPr>
        <p:spPr>
          <a:xfrm>
            <a:off x="7978483" y="2007644"/>
            <a:ext cx="3830253" cy="2031325"/>
          </a:xfrm>
          <a:prstGeom prst="rect">
            <a:avLst/>
          </a:prstGeom>
          <a:noFill/>
        </p:spPr>
        <p:txBody>
          <a:bodyPr wrap="square" lIns="91440" tIns="45720" rIns="91440" bIns="45720">
            <a:spAutoFit/>
          </a:bodyPr>
          <a:lstStyle/>
          <a:p>
            <a:pPr algn="ctr"/>
            <a:r>
              <a:rPr lang="en-GB" dirty="0">
                <a:ln w="0"/>
                <a:effectLst>
                  <a:outerShdw blurRad="38100" dist="19050" dir="2700000" algn="tl" rotWithShape="0">
                    <a:schemeClr val="dk1">
                      <a:alpha val="40000"/>
                    </a:schemeClr>
                  </a:outerShdw>
                </a:effectLst>
              </a:rPr>
              <a:t>The big difference between both scenarios is that in the first one, the developer can easily summarize or search the keywords based on his own knowledge about the system, which is not possible in the second scenario.</a:t>
            </a:r>
            <a:endParaRPr lang="en-GB" b="0" cap="none" spc="0" dirty="0">
              <a:ln w="0"/>
              <a:solidFill>
                <a:schemeClr val="tx1"/>
              </a:solidFill>
              <a:effectLst>
                <a:outerShdw blurRad="38100" dist="19050" dir="2700000" algn="tl" rotWithShape="0">
                  <a:schemeClr val="dk1">
                    <a:alpha val="40000"/>
                  </a:schemeClr>
                </a:outerShdw>
              </a:effectLst>
            </a:endParaRPr>
          </a:p>
        </p:txBody>
      </p:sp>
      <p:sp>
        <p:nvSpPr>
          <p:cNvPr id="77" name="Rectangle 76">
            <a:extLst>
              <a:ext uri="{FF2B5EF4-FFF2-40B4-BE49-F238E27FC236}">
                <a16:creationId xmlns:a16="http://schemas.microsoft.com/office/drawing/2014/main" id="{718D09B7-1773-9558-D8B1-B579CADE19C1}"/>
              </a:ext>
            </a:extLst>
          </p:cNvPr>
          <p:cNvSpPr/>
          <p:nvPr/>
        </p:nvSpPr>
        <p:spPr>
          <a:xfrm>
            <a:off x="7793858" y="4583586"/>
            <a:ext cx="4337973" cy="1323439"/>
          </a:xfrm>
          <a:prstGeom prst="rect">
            <a:avLst/>
          </a:prstGeom>
          <a:noFill/>
        </p:spPr>
        <p:txBody>
          <a:bodyPr wrap="square" lIns="91440" tIns="45720" rIns="91440" bIns="45720">
            <a:spAutoFit/>
          </a:bodyPr>
          <a:lstStyle/>
          <a:p>
            <a:pPr algn="ctr"/>
            <a:r>
              <a:rPr lang="en-GB" sz="2000" b="1" dirty="0">
                <a:ln w="0"/>
                <a:effectLst>
                  <a:outerShdw blurRad="38100" dist="19050" dir="2700000" algn="tl" rotWithShape="0">
                    <a:schemeClr val="dk1">
                      <a:alpha val="40000"/>
                    </a:schemeClr>
                  </a:outerShdw>
                </a:effectLst>
              </a:rPr>
              <a:t>How to build the missing knowledge of scenario two and extract from that knowledge "key words" to suggest MRs?</a:t>
            </a:r>
            <a:endParaRPr lang="en-GB" sz="2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0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04800" y="955753"/>
            <a:ext cx="7105186"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Last meeting outcomes (Sep. 8):</a:t>
            </a:r>
          </a:p>
        </p:txBody>
      </p:sp>
      <p:sp>
        <p:nvSpPr>
          <p:cNvPr id="3" name="Rectangle 2">
            <a:extLst>
              <a:ext uri="{FF2B5EF4-FFF2-40B4-BE49-F238E27FC236}">
                <a16:creationId xmlns:a16="http://schemas.microsoft.com/office/drawing/2014/main" id="{A72AD59E-A56E-5BAB-63AE-0A30D32A4606}"/>
              </a:ext>
            </a:extLst>
          </p:cNvPr>
          <p:cNvSpPr/>
          <p:nvPr/>
        </p:nvSpPr>
        <p:spPr>
          <a:xfrm>
            <a:off x="609598" y="1781010"/>
            <a:ext cx="10744199" cy="3046988"/>
          </a:xfrm>
          <a:prstGeom prst="rect">
            <a:avLst/>
          </a:prstGeom>
          <a:noFill/>
        </p:spPr>
        <p:txBody>
          <a:bodyPr wrap="square" lIns="91440" tIns="45720" rIns="91440" bIns="45720">
            <a:spAutoFit/>
          </a:bodyPr>
          <a:lstStyle/>
          <a:p>
            <a:r>
              <a:rPr lang="en-GB" sz="2400" dirty="0">
                <a:ln w="0"/>
                <a:effectLst>
                  <a:outerShdw blurRad="38100" dist="19050" dir="2700000" algn="tl" rotWithShape="0">
                    <a:schemeClr val="dk1">
                      <a:alpha val="40000"/>
                    </a:schemeClr>
                  </a:outerShdw>
                </a:effectLst>
              </a:rPr>
              <a:t>Instead of suggesting MRs by searching for keywords/regular expressions in a database, we check at the input/output level if MR applies or not. Then find a "pattern" that allows you to answer the following question:</a:t>
            </a:r>
          </a:p>
          <a:p>
            <a:endParaRPr lang="en-GB"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always violated or always passed (Not violated)?</a:t>
            </a: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sometimes violated or sometimes passed (Not violated)?</a:t>
            </a:r>
            <a:endParaRPr lang="en-GB"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E0EC7D1-21B5-10F6-EBA9-23D031CA110A}"/>
              </a:ext>
            </a:extLst>
          </p:cNvPr>
          <p:cNvSpPr/>
          <p:nvPr/>
        </p:nvSpPr>
        <p:spPr>
          <a:xfrm>
            <a:off x="51458" y="5076990"/>
            <a:ext cx="11860481" cy="1815882"/>
          </a:xfrm>
          <a:prstGeom prst="rect">
            <a:avLst/>
          </a:prstGeom>
          <a:noFill/>
        </p:spPr>
        <p:txBody>
          <a:bodyPr wrap="square" lIns="91440" tIns="45720" rIns="91440" bIns="45720">
            <a:spAutoFit/>
          </a:bodyPr>
          <a:lstStyle/>
          <a:p>
            <a:pPr algn="ctr"/>
            <a:r>
              <a:rPr lang="en-GB" sz="2800" b="1" dirty="0">
                <a:ln w="0"/>
                <a:effectLst>
                  <a:outerShdw blurRad="38100" dist="19050" dir="2700000" algn="tl" rotWithShape="0">
                    <a:schemeClr val="dk1">
                      <a:alpha val="40000"/>
                    </a:schemeClr>
                  </a:outerShdw>
                </a:effectLst>
              </a:rPr>
              <a:t>Can the system input/output relation and information after applying a set of MRs (violated/not-violated) from multiple sequences of system executions tell us anything about the MRs applied (feedback)?</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735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4</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381000" y="3850917"/>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800" b="1" dirty="0">
                <a:latin typeface="Segoe UI" panose="020B0502040204020203" pitchFamily="34" charset="0"/>
                <a:cs typeface="Segoe UI" panose="020B0502040204020203" pitchFamily="34" charset="0"/>
              </a:rPr>
              <a:t>Metamorphic Testing (MT)</a:t>
            </a:r>
          </a:p>
        </p:txBody>
      </p:sp>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81000" y="1716887"/>
            <a:ext cx="464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800" b="1" dirty="0">
                <a:latin typeface="Segoe UI" panose="020B0502040204020203" pitchFamily="34" charset="0"/>
                <a:cs typeface="Segoe UI" panose="020B0502040204020203" pitchFamily="34" charset="0"/>
              </a:rPr>
              <a:t>Passive Testing</a:t>
            </a:r>
          </a:p>
        </p:txBody>
      </p:sp>
      <p:sp>
        <p:nvSpPr>
          <p:cNvPr id="12" name="Subtitle 7">
            <a:extLst>
              <a:ext uri="{FF2B5EF4-FFF2-40B4-BE49-F238E27FC236}">
                <a16:creationId xmlns:a16="http://schemas.microsoft.com/office/drawing/2014/main" id="{D6AF2743-405F-483C-ABC5-96C282902442}"/>
              </a:ext>
            </a:extLst>
          </p:cNvPr>
          <p:cNvSpPr txBox="1">
            <a:spLocks/>
          </p:cNvSpPr>
          <p:nvPr/>
        </p:nvSpPr>
        <p:spPr>
          <a:xfrm>
            <a:off x="514814" y="3193856"/>
            <a:ext cx="11067585" cy="721092"/>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fontAlgn="auto" hangingPunct="1">
              <a:lnSpc>
                <a:spcPct val="100000"/>
              </a:lnSpc>
              <a:spcBef>
                <a:spcPts val="0"/>
              </a:spcBef>
              <a:spcAft>
                <a:spcPts val="0"/>
              </a:spcAft>
              <a:buNone/>
              <a:defRPr/>
            </a:pPr>
            <a:r>
              <a:rPr lang="en-GB" sz="1400" dirty="0" err="1"/>
              <a:t>Itkin</a:t>
            </a:r>
            <a:r>
              <a:rPr lang="en-GB" sz="1400" dirty="0"/>
              <a:t>, </a:t>
            </a:r>
            <a:r>
              <a:rPr lang="en-GB" sz="1400" dirty="0" err="1"/>
              <a:t>Iosif</a:t>
            </a:r>
            <a:r>
              <a:rPr lang="en-GB" sz="1400" dirty="0"/>
              <a:t>, and </a:t>
            </a:r>
            <a:r>
              <a:rPr lang="en-GB" sz="1400" dirty="0" err="1"/>
              <a:t>Rostislav</a:t>
            </a:r>
            <a:r>
              <a:rPr lang="en-GB" sz="1400" dirty="0"/>
              <a:t> </a:t>
            </a:r>
            <a:r>
              <a:rPr lang="en-GB" sz="1400" dirty="0" err="1"/>
              <a:t>Yavorskiy</a:t>
            </a:r>
            <a:r>
              <a:rPr lang="en-GB" sz="1400" dirty="0"/>
              <a:t>. "Overview of applications of passive testing techniques." </a:t>
            </a:r>
            <a:r>
              <a:rPr lang="en-GB" sz="1400" i="1" dirty="0"/>
              <a:t>Modelling and Analysis of Complex Systems and Processes (</a:t>
            </a:r>
            <a:r>
              <a:rPr lang="en-GB" sz="1400" i="1" dirty="0" err="1"/>
              <a:t>MACSPro</a:t>
            </a:r>
            <a:r>
              <a:rPr lang="en-GB" sz="1400" i="1" dirty="0"/>
              <a:t>). CEUR Workshop Proceedings</a:t>
            </a:r>
            <a:r>
              <a:rPr lang="en-GB" sz="1400" dirty="0"/>
              <a:t>. Vol. 2478. 2019.</a:t>
            </a:r>
            <a:endParaRPr lang="en-US" sz="1000" dirty="0">
              <a:latin typeface="Segoe UI" panose="020B0502040204020203" pitchFamily="34" charset="0"/>
              <a:cs typeface="Segoe UI" panose="020B0502040204020203" pitchFamily="34" charset="0"/>
            </a:endParaRPr>
          </a:p>
        </p:txBody>
      </p:sp>
      <p:sp>
        <p:nvSpPr>
          <p:cNvPr id="14" name="Subtitle 7">
            <a:extLst>
              <a:ext uri="{FF2B5EF4-FFF2-40B4-BE49-F238E27FC236}">
                <a16:creationId xmlns:a16="http://schemas.microsoft.com/office/drawing/2014/main" id="{D6AF2743-405F-483C-ABC5-96C282902442}"/>
              </a:ext>
            </a:extLst>
          </p:cNvPr>
          <p:cNvSpPr txBox="1">
            <a:spLocks/>
          </p:cNvSpPr>
          <p:nvPr/>
        </p:nvSpPr>
        <p:spPr>
          <a:xfrm>
            <a:off x="514813" y="4373536"/>
            <a:ext cx="11067585" cy="870886"/>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MT differs from traditional testing approaches in that it examines the relations between input-output pairs of consecutive SUT executions rather than the outputs of individual SUT executions</a:t>
            </a:r>
            <a:endParaRPr lang="en-US" sz="20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endParaRPr>
          </a:p>
        </p:txBody>
      </p:sp>
      <p:sp>
        <p:nvSpPr>
          <p:cNvPr id="4" name="TextBox 3">
            <a:extLst>
              <a:ext uri="{FF2B5EF4-FFF2-40B4-BE49-F238E27FC236}">
                <a16:creationId xmlns:a16="http://schemas.microsoft.com/office/drawing/2014/main" id="{FD48584B-08D1-1CDA-78F6-4F3CF7DE6D9C}"/>
              </a:ext>
            </a:extLst>
          </p:cNvPr>
          <p:cNvSpPr txBox="1"/>
          <p:nvPr/>
        </p:nvSpPr>
        <p:spPr>
          <a:xfrm>
            <a:off x="263236" y="961922"/>
            <a:ext cx="10457985" cy="584775"/>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endParaRPr lang="en-US" sz="3200" dirty="0"/>
          </a:p>
        </p:txBody>
      </p:sp>
      <p:sp>
        <p:nvSpPr>
          <p:cNvPr id="7" name="Subtitle 7">
            <a:extLst>
              <a:ext uri="{FF2B5EF4-FFF2-40B4-BE49-F238E27FC236}">
                <a16:creationId xmlns:a16="http://schemas.microsoft.com/office/drawing/2014/main" id="{96BF9297-0E2D-6F7A-7E25-FE7A9B1D70DA}"/>
              </a:ext>
            </a:extLst>
          </p:cNvPr>
          <p:cNvSpPr txBox="1">
            <a:spLocks/>
          </p:cNvSpPr>
          <p:nvPr/>
        </p:nvSpPr>
        <p:spPr>
          <a:xfrm>
            <a:off x="514814" y="2221792"/>
            <a:ext cx="10762786" cy="1081807"/>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Passive testing or monitoring is a process of detecting faults in a system under test (SUT) by observing its behavior without interrupting its normal operations. Logs produced by SUT are recorded and checked against expected behavior according to the specification.</a:t>
            </a:r>
            <a:endParaRPr lang="en-US" sz="20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endParaRPr>
          </a:p>
        </p:txBody>
      </p:sp>
      <p:sp>
        <p:nvSpPr>
          <p:cNvPr id="8" name="Title 6">
            <a:extLst>
              <a:ext uri="{FF2B5EF4-FFF2-40B4-BE49-F238E27FC236}">
                <a16:creationId xmlns:a16="http://schemas.microsoft.com/office/drawing/2014/main" id="{953388F6-9645-3514-B119-5B222DD34C45}"/>
              </a:ext>
            </a:extLst>
          </p:cNvPr>
          <p:cNvSpPr txBox="1">
            <a:spLocks/>
          </p:cNvSpPr>
          <p:nvPr/>
        </p:nvSpPr>
        <p:spPr bwMode="auto">
          <a:xfrm>
            <a:off x="381000" y="5182135"/>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800" b="1" dirty="0">
                <a:latin typeface="Segoe UI" panose="020B0502040204020203" pitchFamily="34" charset="0"/>
                <a:cs typeface="Segoe UI" panose="020B0502040204020203" pitchFamily="34" charset="0"/>
              </a:rPr>
              <a:t>Fuzz Testing</a:t>
            </a:r>
          </a:p>
        </p:txBody>
      </p:sp>
      <p:sp>
        <p:nvSpPr>
          <p:cNvPr id="9" name="Subtitle 7">
            <a:extLst>
              <a:ext uri="{FF2B5EF4-FFF2-40B4-BE49-F238E27FC236}">
                <a16:creationId xmlns:a16="http://schemas.microsoft.com/office/drawing/2014/main" id="{9D26B13D-D425-C9F4-9E50-DFCCB57DB49D}"/>
              </a:ext>
            </a:extLst>
          </p:cNvPr>
          <p:cNvSpPr txBox="1">
            <a:spLocks/>
          </p:cNvSpPr>
          <p:nvPr/>
        </p:nvSpPr>
        <p:spPr>
          <a:xfrm>
            <a:off x="514813" y="5704754"/>
            <a:ext cx="11067585" cy="870886"/>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GB" sz="2000" dirty="0">
                <a:latin typeface="Segoe UI" panose="020B0502040204020203" pitchFamily="34" charset="0"/>
                <a:cs typeface="Segoe UI" panose="020B0502040204020203" pitchFamily="34" charset="0"/>
              </a:rPr>
              <a:t>Fuzz testing essentially “pings” code with random (or semi-random) inputs in an effort to crash it and thus identify “faults” that would otherwise not be apparent.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527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5</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81000" y="1716887"/>
            <a:ext cx="464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800" b="1" dirty="0">
                <a:latin typeface="Segoe UI" panose="020B0502040204020203" pitchFamily="34" charset="0"/>
                <a:cs typeface="Segoe UI" panose="020B0502040204020203" pitchFamily="34" charset="0"/>
              </a:rPr>
              <a:t>Some papers:</a:t>
            </a:r>
          </a:p>
        </p:txBody>
      </p:sp>
      <p:sp>
        <p:nvSpPr>
          <p:cNvPr id="4" name="TextBox 3">
            <a:extLst>
              <a:ext uri="{FF2B5EF4-FFF2-40B4-BE49-F238E27FC236}">
                <a16:creationId xmlns:a16="http://schemas.microsoft.com/office/drawing/2014/main" id="{FD48584B-08D1-1CDA-78F6-4F3CF7DE6D9C}"/>
              </a:ext>
            </a:extLst>
          </p:cNvPr>
          <p:cNvSpPr txBox="1"/>
          <p:nvPr/>
        </p:nvSpPr>
        <p:spPr>
          <a:xfrm>
            <a:off x="304800" y="1132112"/>
            <a:ext cx="10457985" cy="584775"/>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endParaRPr lang="en-US" sz="3200" dirty="0"/>
          </a:p>
        </p:txBody>
      </p:sp>
      <p:sp>
        <p:nvSpPr>
          <p:cNvPr id="7" name="Subtitle 7">
            <a:extLst>
              <a:ext uri="{FF2B5EF4-FFF2-40B4-BE49-F238E27FC236}">
                <a16:creationId xmlns:a16="http://schemas.microsoft.com/office/drawing/2014/main" id="{96BF9297-0E2D-6F7A-7E25-FE7A9B1D70DA}"/>
              </a:ext>
            </a:extLst>
          </p:cNvPr>
          <p:cNvSpPr txBox="1">
            <a:spLocks/>
          </p:cNvSpPr>
          <p:nvPr/>
        </p:nvSpPr>
        <p:spPr>
          <a:xfrm>
            <a:off x="522730" y="2546072"/>
            <a:ext cx="10754870" cy="4007128"/>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Keywords: </a:t>
            </a:r>
          </a:p>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Passive Testing ”AND” Fuzzing Testing “AND” Metamorphic Testing -&gt; 0 Paper</a:t>
            </a:r>
          </a:p>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Passive Testing ”AND” Fuzz Testing “AND” Metamorphic Testing -&gt; 0 Paper</a:t>
            </a:r>
          </a:p>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Passive Testing “AND” Metamorphic Testing</a:t>
            </a:r>
          </a:p>
          <a:p>
            <a:pPr lvl="1">
              <a:lnSpc>
                <a:spcPct val="100000"/>
              </a:lnSpc>
              <a:spcBef>
                <a:spcPts val="1800"/>
              </a:spcBef>
              <a:buFontTx/>
              <a:buChar char="-"/>
            </a:pPr>
            <a:r>
              <a:rPr lang="en-GB" sz="1400" dirty="0"/>
              <a:t>Murphy, Christian. "Using metamorphic testing at runtime to detect defects in applications without test oracles." (2008).</a:t>
            </a:r>
          </a:p>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Fuzz testing “AND” Metamorphic Testing </a:t>
            </a:r>
          </a:p>
          <a:p>
            <a:pPr lvl="1">
              <a:lnSpc>
                <a:spcPct val="100000"/>
              </a:lnSpc>
              <a:spcBef>
                <a:spcPts val="1800"/>
              </a:spcBef>
            </a:pPr>
            <a:r>
              <a:rPr lang="en-GB" sz="1400" dirty="0"/>
              <a:t>Lascu, Andrei, et al. "Dreaming up metamorphic relations: Experiences from three </a:t>
            </a:r>
            <a:r>
              <a:rPr lang="en-GB" sz="1400" dirty="0" err="1"/>
              <a:t>fuzzer</a:t>
            </a:r>
            <a:r>
              <a:rPr lang="en-GB" sz="1400" dirty="0"/>
              <a:t> tools." 2021 IEEE/ACM 6th International Workshop on Metamorphic Testing (MET). IEEE, 2021.</a:t>
            </a:r>
          </a:p>
          <a:p>
            <a:pPr lvl="1">
              <a:lnSpc>
                <a:spcPct val="100000"/>
              </a:lnSpc>
              <a:spcBef>
                <a:spcPts val="1800"/>
              </a:spcBef>
            </a:pPr>
            <a:r>
              <a:rPr lang="en-GB" sz="1400" dirty="0"/>
              <a:t>Zhou, </a:t>
            </a:r>
            <a:r>
              <a:rPr lang="en-GB" sz="1400" dirty="0" err="1"/>
              <a:t>Zhi</a:t>
            </a:r>
            <a:r>
              <a:rPr lang="en-GB" sz="1400" dirty="0"/>
              <a:t> Quan, and </a:t>
            </a:r>
            <a:r>
              <a:rPr lang="en-GB" sz="1400" dirty="0" err="1"/>
              <a:t>Liqun</a:t>
            </a:r>
            <a:r>
              <a:rPr lang="en-GB" sz="1400" dirty="0"/>
              <a:t> Sun. "Metamorphic testing of driverless cars." Communications of the ACM 62.3 (2019): 61-67.</a:t>
            </a:r>
            <a:endParaRPr lang="en-US" sz="1400" dirty="0"/>
          </a:p>
          <a:p>
            <a:pPr marL="0" indent="0">
              <a:lnSpc>
                <a:spcPct val="100000"/>
              </a:lnSpc>
              <a:spcBef>
                <a:spcPts val="1800"/>
              </a:spcBef>
              <a:buNone/>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705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9E8264C-EF49-E0AF-BF4E-55A0C9CEF75B}"/>
              </a:ext>
            </a:extLst>
          </p:cNvPr>
          <p:cNvPicPr>
            <a:picLocks noChangeAspect="1"/>
          </p:cNvPicPr>
          <p:nvPr/>
        </p:nvPicPr>
        <p:blipFill>
          <a:blip r:embed="rId2"/>
          <a:stretch>
            <a:fillRect/>
          </a:stretch>
        </p:blipFill>
        <p:spPr>
          <a:xfrm>
            <a:off x="3617895" y="3331648"/>
            <a:ext cx="1371600" cy="1371600"/>
          </a:xfrm>
          <a:prstGeom prst="rect">
            <a:avLst/>
          </a:prstGeom>
        </p:spPr>
      </p:pic>
      <p:sp>
        <p:nvSpPr>
          <p:cNvPr id="24" name="Rectangle 23">
            <a:extLst>
              <a:ext uri="{FF2B5EF4-FFF2-40B4-BE49-F238E27FC236}">
                <a16:creationId xmlns:a16="http://schemas.microsoft.com/office/drawing/2014/main" id="{D728C34F-F3AE-4800-50F9-D6EFEFB053AC}"/>
              </a:ext>
            </a:extLst>
          </p:cNvPr>
          <p:cNvSpPr/>
          <p:nvPr/>
        </p:nvSpPr>
        <p:spPr>
          <a:xfrm>
            <a:off x="606822" y="251324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algn="ctr"/>
            <a:r>
              <a:rPr lang="en-US" sz="1400" dirty="0">
                <a:solidFill>
                  <a:schemeClr val="tx1"/>
                </a:solidFill>
              </a:rPr>
              <a:t>(code instrumentation)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06822" y="3712648"/>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3" idx="1"/>
          </p:cNvCxnSpPr>
          <p:nvPr/>
        </p:nvCxnSpPr>
        <p:spPr>
          <a:xfrm>
            <a:off x="2620802" y="4017448"/>
            <a:ext cx="99709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3" idx="0"/>
            <a:endCxn id="24" idx="3"/>
          </p:cNvCxnSpPr>
          <p:nvPr/>
        </p:nvCxnSpPr>
        <p:spPr>
          <a:xfrm rot="16200000" flipV="1">
            <a:off x="3243545" y="2271497"/>
            <a:ext cx="437408" cy="168289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613812" y="3275240"/>
            <a:ext cx="0" cy="43740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971800" y="5562600"/>
            <a:ext cx="1058378" cy="122056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Set of MRs</a:t>
            </a:r>
          </a:p>
          <a:p>
            <a:pPr algn="ctr"/>
            <a:r>
              <a:rPr lang="en-US" sz="1200" dirty="0"/>
              <a:t>(Generics)</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3"/>
          <a:stretch>
            <a:fillRect/>
          </a:stretch>
        </p:blipFill>
        <p:spPr>
          <a:xfrm>
            <a:off x="6281414" y="3242363"/>
            <a:ext cx="1550168" cy="1550168"/>
          </a:xfrm>
          <a:prstGeom prst="rect">
            <a:avLst/>
          </a:prstGeom>
        </p:spPr>
      </p:pic>
      <p:sp>
        <p:nvSpPr>
          <p:cNvPr id="39" name="TextBox 38">
            <a:extLst>
              <a:ext uri="{FF2B5EF4-FFF2-40B4-BE49-F238E27FC236}">
                <a16:creationId xmlns:a16="http://schemas.microsoft.com/office/drawing/2014/main" id="{0EAF4E90-A0E9-C24C-F4E9-F60E4871D078}"/>
              </a:ext>
            </a:extLst>
          </p:cNvPr>
          <p:cNvSpPr txBox="1"/>
          <p:nvPr/>
        </p:nvSpPr>
        <p:spPr>
          <a:xfrm>
            <a:off x="2635709" y="3723307"/>
            <a:ext cx="997087" cy="307777"/>
          </a:xfrm>
          <a:prstGeom prst="rect">
            <a:avLst/>
          </a:prstGeom>
          <a:noFill/>
        </p:spPr>
        <p:txBody>
          <a:bodyPr wrap="square" rtlCol="0">
            <a:spAutoFit/>
          </a:bodyPr>
          <a:lstStyle/>
          <a:p>
            <a:r>
              <a:rPr lang="en-US" sz="1400" dirty="0"/>
              <a:t>Test data</a:t>
            </a:r>
            <a:endParaRPr lang="en-CO" sz="1400" dirty="0"/>
          </a:p>
        </p:txBody>
      </p:sp>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8" y="5601308"/>
            <a:ext cx="1696002" cy="57157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stCxn id="39" idx="2"/>
            <a:endCxn id="42" idx="0"/>
          </p:cNvCxnSpPr>
          <p:nvPr/>
        </p:nvCxnSpPr>
        <p:spPr>
          <a:xfrm rot="5400000">
            <a:off x="1724715" y="3582168"/>
            <a:ext cx="960623" cy="1858455"/>
          </a:xfrm>
          <a:prstGeom prst="bentConnector3">
            <a:avLst>
              <a:gd name="adj1" fmla="val 59519"/>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a:endCxn id="23" idx="2"/>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3" idx="3"/>
            <a:endCxn id="38" idx="1"/>
          </p:cNvCxnSpPr>
          <p:nvPr/>
        </p:nvCxnSpPr>
        <p:spPr>
          <a:xfrm flipV="1">
            <a:off x="4989495" y="4017447"/>
            <a:ext cx="129191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id="{95DFB0A4-621C-806C-BF72-E6473095B29B}"/>
              </a:ext>
            </a:extLst>
          </p:cNvPr>
          <p:cNvSpPr txBox="1"/>
          <p:nvPr/>
        </p:nvSpPr>
        <p:spPr>
          <a:xfrm>
            <a:off x="4989495" y="3290536"/>
            <a:ext cx="1682894" cy="738664"/>
          </a:xfrm>
          <a:prstGeom prst="rect">
            <a:avLst/>
          </a:prstGeom>
          <a:noFill/>
        </p:spPr>
        <p:txBody>
          <a:bodyPr wrap="square" rtlCol="0">
            <a:spAutoFit/>
          </a:bodyPr>
          <a:lstStyle/>
          <a:p>
            <a:r>
              <a:rPr lang="en-US" sz="1400" dirty="0"/>
              <a:t>- Test data I/O</a:t>
            </a:r>
          </a:p>
          <a:p>
            <a:r>
              <a:rPr lang="en-US" sz="1400" dirty="0"/>
              <a:t>- Test data (transformed) I/O</a:t>
            </a:r>
            <a:endParaRPr lang="en-CO" sz="1400"/>
          </a:p>
        </p:txBody>
      </p:sp>
      <p:sp>
        <p:nvSpPr>
          <p:cNvPr id="80" name="Rectangle 79">
            <a:extLst>
              <a:ext uri="{FF2B5EF4-FFF2-40B4-BE49-F238E27FC236}">
                <a16:creationId xmlns:a16="http://schemas.microsoft.com/office/drawing/2014/main" id="{19FC81AA-92F8-84F3-E474-64FBD4FFDDE6}"/>
              </a:ext>
            </a:extLst>
          </p:cNvPr>
          <p:cNvSpPr/>
          <p:nvPr/>
        </p:nvSpPr>
        <p:spPr>
          <a:xfrm>
            <a:off x="4823952" y="497165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30178" y="5733650"/>
            <a:ext cx="1800764" cy="439230"/>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7CFC0E08-6FA9-2763-3401-39F0B91BFBA4}"/>
              </a:ext>
            </a:extLst>
          </p:cNvPr>
          <p:cNvCxnSpPr>
            <a:cxnSpLocks/>
            <a:stCxn id="74" idx="2"/>
            <a:endCxn id="80" idx="0"/>
          </p:cNvCxnSpPr>
          <p:nvPr/>
        </p:nvCxnSpPr>
        <p:spPr>
          <a:xfrm>
            <a:off x="5830942" y="4029200"/>
            <a:ext cx="0" cy="94245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837932" y="4792531"/>
            <a:ext cx="218566" cy="56011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1" name="TextBox 100">
            <a:extLst>
              <a:ext uri="{FF2B5EF4-FFF2-40B4-BE49-F238E27FC236}">
                <a16:creationId xmlns:a16="http://schemas.microsoft.com/office/drawing/2014/main" id="{40492B47-30BD-A8A1-2E3A-3EBDA7D6CE38}"/>
              </a:ext>
            </a:extLst>
          </p:cNvPr>
          <p:cNvSpPr txBox="1"/>
          <p:nvPr/>
        </p:nvSpPr>
        <p:spPr>
          <a:xfrm>
            <a:off x="6848943" y="5389261"/>
            <a:ext cx="2769858" cy="307777"/>
          </a:xfrm>
          <a:prstGeom prst="rect">
            <a:avLst/>
          </a:prstGeom>
          <a:noFill/>
        </p:spPr>
        <p:txBody>
          <a:bodyPr wrap="square" rtlCol="0">
            <a:spAutoFit/>
          </a:bodyPr>
          <a:lstStyle/>
          <a:p>
            <a:r>
              <a:rPr lang="en-US" sz="1400" dirty="0" err="1"/>
              <a:t>MR_id</a:t>
            </a:r>
            <a:r>
              <a:rPr lang="en-US" sz="1400" dirty="0"/>
              <a:t> -&gt; Violated/ Not-Violated</a:t>
            </a:r>
          </a:p>
        </p:txBody>
      </p:sp>
      <p:sp>
        <p:nvSpPr>
          <p:cNvPr id="102" name="Rectangle 101">
            <a:extLst>
              <a:ext uri="{FF2B5EF4-FFF2-40B4-BE49-F238E27FC236}">
                <a16:creationId xmlns:a16="http://schemas.microsoft.com/office/drawing/2014/main" id="{FB3E2132-B170-D9ED-323D-A33C12E59F5C}"/>
              </a:ext>
            </a:extLst>
          </p:cNvPr>
          <p:cNvSpPr/>
          <p:nvPr/>
        </p:nvSpPr>
        <p:spPr>
          <a:xfrm>
            <a:off x="8282054" y="3211846"/>
            <a:ext cx="1682894" cy="161120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t" anchorCtr="0">
            <a:noAutofit/>
          </a:bodyPr>
          <a:lstStyle/>
          <a:p>
            <a:pPr algn="ctr"/>
            <a:r>
              <a:rPr lang="en-US" b="1" dirty="0">
                <a:solidFill>
                  <a:schemeClr val="tx1"/>
                </a:solidFill>
              </a:rPr>
              <a:t>ANALISER</a:t>
            </a:r>
          </a:p>
          <a:p>
            <a:pPr algn="ctr"/>
            <a:endParaRPr lang="en-CO" sz="1400" dirty="0">
              <a:solidFill>
                <a:schemeClr val="tx1"/>
              </a:solidFill>
            </a:endParaRPr>
          </a:p>
        </p:txBody>
      </p:sp>
      <p:pic>
        <p:nvPicPr>
          <p:cNvPr id="103" name="Picture 102">
            <a:extLst>
              <a:ext uri="{FF2B5EF4-FFF2-40B4-BE49-F238E27FC236}">
                <a16:creationId xmlns:a16="http://schemas.microsoft.com/office/drawing/2014/main" id="{C16D5A72-75CA-8D17-005D-356F36726508}"/>
              </a:ext>
            </a:extLst>
          </p:cNvPr>
          <p:cNvPicPr>
            <a:picLocks noChangeAspect="1"/>
          </p:cNvPicPr>
          <p:nvPr/>
        </p:nvPicPr>
        <p:blipFill>
          <a:blip r:embed="rId4"/>
          <a:stretch>
            <a:fillRect/>
          </a:stretch>
        </p:blipFill>
        <p:spPr>
          <a:xfrm>
            <a:off x="8628201" y="3659868"/>
            <a:ext cx="990600" cy="990600"/>
          </a:xfrm>
          <a:prstGeom prst="rect">
            <a:avLst/>
          </a:prstGeom>
        </p:spPr>
      </p:pic>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a:off x="7831582" y="4017447"/>
            <a:ext cx="450472"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5"/>
          <a:stretch>
            <a:fillRect/>
          </a:stretch>
        </p:blipFill>
        <p:spPr>
          <a:xfrm>
            <a:off x="10415420" y="3179928"/>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flipV="1">
            <a:off x="9964948" y="4012576"/>
            <a:ext cx="450472" cy="487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Overview</a:t>
            </a:r>
            <a:endParaRPr lang="en-US" sz="3200" dirty="0"/>
          </a:p>
        </p:txBody>
      </p:sp>
      <p:sp>
        <p:nvSpPr>
          <p:cNvPr id="2" name="Slide Number Placeholder 1">
            <a:extLst>
              <a:ext uri="{FF2B5EF4-FFF2-40B4-BE49-F238E27FC236}">
                <a16:creationId xmlns:a16="http://schemas.microsoft.com/office/drawing/2014/main" id="{2617C9AB-4EBC-3285-00A4-F3E00CB9F2EE}"/>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6</a:t>
            </a:fld>
            <a:endParaRPr lang="en-US" dirty="0"/>
          </a:p>
        </p:txBody>
      </p:sp>
    </p:spTree>
    <p:extLst>
      <p:ext uri="{BB962C8B-B14F-4D97-AF65-F5344CB8AC3E}">
        <p14:creationId xmlns:p14="http://schemas.microsoft.com/office/powerpoint/2010/main" val="206427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728C34F-F3AE-4800-50F9-D6EFEFB053AC}"/>
              </a:ext>
            </a:extLst>
          </p:cNvPr>
          <p:cNvSpPr/>
          <p:nvPr/>
        </p:nvSpPr>
        <p:spPr>
          <a:xfrm>
            <a:off x="268808" y="2376108"/>
            <a:ext cx="2013980" cy="107342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marL="285750" indent="-285750" algn="ctr">
              <a:buFontTx/>
              <a:buChar char="-"/>
            </a:pPr>
            <a:r>
              <a:rPr lang="en-US" sz="1400" dirty="0">
                <a:solidFill>
                  <a:schemeClr val="tx1"/>
                </a:solidFill>
              </a:rPr>
              <a:t>Inputs: Int numbers</a:t>
            </a:r>
          </a:p>
          <a:p>
            <a:pPr marL="285750" indent="-285750">
              <a:buFontTx/>
              <a:buChar char="-"/>
            </a:pPr>
            <a:r>
              <a:rPr lang="en-US" sz="1400" dirty="0">
                <a:solidFill>
                  <a:schemeClr val="tx1"/>
                </a:solidFill>
              </a:rPr>
              <a:t>Operand ‘+’ and ‘-’</a:t>
            </a:r>
          </a:p>
          <a:p>
            <a:pPr marL="285750" indent="-285750">
              <a:buFontTx/>
              <a:buChar char="-"/>
            </a:pPr>
            <a:r>
              <a:rPr lang="en-US" sz="1400" dirty="0">
                <a:solidFill>
                  <a:schemeClr val="tx1"/>
                </a:solidFill>
              </a:rPr>
              <a:t>Python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26709" y="3712648"/>
            <a:ext cx="1298178"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 idx="1"/>
          </p:cNvCxnSpPr>
          <p:nvPr/>
        </p:nvCxnSpPr>
        <p:spPr>
          <a:xfrm flipV="1">
            <a:off x="1924887" y="4009791"/>
            <a:ext cx="521952" cy="76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 idx="0"/>
            <a:endCxn id="24" idx="3"/>
          </p:cNvCxnSpPr>
          <p:nvPr/>
        </p:nvCxnSpPr>
        <p:spPr>
          <a:xfrm rot="16200000" flipV="1">
            <a:off x="2954238" y="2241370"/>
            <a:ext cx="422868" cy="1765767"/>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275798" y="3449531"/>
            <a:ext cx="0" cy="2631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604115" y="5733650"/>
            <a:ext cx="1123113" cy="104951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MR_1</a:t>
            </a:r>
          </a:p>
          <a:p>
            <a:pPr algn="ctr"/>
            <a:r>
              <a:rPr lang="en-US" sz="1200" dirty="0"/>
              <a:t>MR_2 </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2"/>
          <a:stretch>
            <a:fillRect/>
          </a:stretch>
        </p:blipFill>
        <p:spPr>
          <a:xfrm>
            <a:off x="6312333" y="3429000"/>
            <a:ext cx="1127792" cy="1127792"/>
          </a:xfrm>
          <a:prstGeom prst="rect">
            <a:avLst/>
          </a:prstGeom>
        </p:spPr>
      </p:pic>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9" y="5601307"/>
            <a:ext cx="1328317" cy="65709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endCxn id="42" idx="0"/>
          </p:cNvCxnSpPr>
          <p:nvPr/>
        </p:nvCxnSpPr>
        <p:spPr>
          <a:xfrm rot="5400000">
            <a:off x="1219312" y="4093291"/>
            <a:ext cx="954903" cy="841929"/>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 idx="3"/>
            <a:endCxn id="38" idx="1"/>
          </p:cNvCxnSpPr>
          <p:nvPr/>
        </p:nvCxnSpPr>
        <p:spPr>
          <a:xfrm flipV="1">
            <a:off x="5650270" y="3992896"/>
            <a:ext cx="662063" cy="1689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0" name="Rectangle 79">
            <a:extLst>
              <a:ext uri="{FF2B5EF4-FFF2-40B4-BE49-F238E27FC236}">
                <a16:creationId xmlns:a16="http://schemas.microsoft.com/office/drawing/2014/main" id="{19FC81AA-92F8-84F3-E474-64FBD4FFDDE6}"/>
              </a:ext>
            </a:extLst>
          </p:cNvPr>
          <p:cNvSpPr/>
          <p:nvPr/>
        </p:nvSpPr>
        <p:spPr>
          <a:xfrm>
            <a:off x="4902883" y="4971650"/>
            <a:ext cx="1328317"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3727228" y="5733650"/>
            <a:ext cx="1839814" cy="524755"/>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231200" y="4556792"/>
            <a:ext cx="645029" cy="79585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2" name="Rectangle 101">
            <a:extLst>
              <a:ext uri="{FF2B5EF4-FFF2-40B4-BE49-F238E27FC236}">
                <a16:creationId xmlns:a16="http://schemas.microsoft.com/office/drawing/2014/main" id="{FB3E2132-B170-D9ED-323D-A33C12E59F5C}"/>
              </a:ext>
            </a:extLst>
          </p:cNvPr>
          <p:cNvSpPr/>
          <p:nvPr/>
        </p:nvSpPr>
        <p:spPr>
          <a:xfrm>
            <a:off x="8158706" y="3088154"/>
            <a:ext cx="1682894" cy="1784709"/>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nchorCtr="0">
            <a:noAutofit/>
          </a:bodyPr>
          <a:lstStyle/>
          <a:p>
            <a:pPr algn="ctr"/>
            <a:r>
              <a:rPr lang="en-US" b="1" dirty="0">
                <a:solidFill>
                  <a:schemeClr val="tx1"/>
                </a:solidFill>
              </a:rPr>
              <a:t>ANALISER</a:t>
            </a:r>
          </a:p>
          <a:p>
            <a:pPr algn="ctr"/>
            <a:r>
              <a:rPr lang="en-US" dirty="0">
                <a:solidFill>
                  <a:schemeClr val="tx1"/>
                </a:solidFill>
              </a:rPr>
              <a:t>Exploratory clusters algorithms </a:t>
            </a:r>
          </a:p>
          <a:p>
            <a:pPr algn="ctr"/>
            <a:r>
              <a:rPr lang="en-US" dirty="0">
                <a:solidFill>
                  <a:schemeClr val="tx1"/>
                </a:solidFill>
              </a:rPr>
              <a:t>(k-means)</a:t>
            </a:r>
          </a:p>
          <a:p>
            <a:pPr algn="ctr"/>
            <a:endParaRPr lang="en-CO" sz="1400" dirty="0">
              <a:solidFill>
                <a:schemeClr val="tx1"/>
              </a:solidFill>
            </a:endParaRPr>
          </a:p>
        </p:txBody>
      </p:sp>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flipV="1">
            <a:off x="7440125" y="3980509"/>
            <a:ext cx="718581" cy="123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3"/>
          <a:stretch>
            <a:fillRect/>
          </a:stretch>
        </p:blipFill>
        <p:spPr>
          <a:xfrm>
            <a:off x="10267113" y="3152881"/>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a:off x="9841600" y="3980509"/>
            <a:ext cx="425513" cy="50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2" name="Rectangle 1">
            <a:extLst>
              <a:ext uri="{FF2B5EF4-FFF2-40B4-BE49-F238E27FC236}">
                <a16:creationId xmlns:a16="http://schemas.microsoft.com/office/drawing/2014/main" id="{1AADFD6D-7764-F170-2FAF-C1139935C212}"/>
              </a:ext>
            </a:extLst>
          </p:cNvPr>
          <p:cNvSpPr/>
          <p:nvPr/>
        </p:nvSpPr>
        <p:spPr>
          <a:xfrm>
            <a:off x="2446839" y="3335688"/>
            <a:ext cx="3203431" cy="134820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System that performs the addition operation, and the subtraction operation between two int numbers</a:t>
            </a:r>
            <a:endParaRPr lang="en-CO" sz="1400" dirty="0">
              <a:solidFill>
                <a:schemeClr val="tx1"/>
              </a:solidFill>
            </a:endParaRPr>
          </a:p>
        </p:txBody>
      </p:sp>
      <p:sp>
        <p:nvSpPr>
          <p:cNvPr id="3" name="Slide Number Placeholder 1">
            <a:extLst>
              <a:ext uri="{FF2B5EF4-FFF2-40B4-BE49-F238E27FC236}">
                <a16:creationId xmlns:a16="http://schemas.microsoft.com/office/drawing/2014/main" id="{1EBA85DF-CB92-5F1D-1864-CF41EA610B6F}"/>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7</a:t>
            </a:fld>
            <a:endParaRPr lang="en-US" dirty="0"/>
          </a:p>
        </p:txBody>
      </p:sp>
    </p:spTree>
    <p:extLst>
      <p:ext uri="{BB962C8B-B14F-4D97-AF65-F5344CB8AC3E}">
        <p14:creationId xmlns:p14="http://schemas.microsoft.com/office/powerpoint/2010/main" val="8758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lowchart: Magnetic Disk 2">
            <a:extLst>
              <a:ext uri="{FF2B5EF4-FFF2-40B4-BE49-F238E27FC236}">
                <a16:creationId xmlns:a16="http://schemas.microsoft.com/office/drawing/2014/main" id="{0E8E1FFA-79C5-D27E-6794-8B10A4BDC96A}"/>
              </a:ext>
            </a:extLst>
          </p:cNvPr>
          <p:cNvSpPr/>
          <p:nvPr/>
        </p:nvSpPr>
        <p:spPr>
          <a:xfrm>
            <a:off x="188966" y="2595678"/>
            <a:ext cx="1615406" cy="153466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a:p>
            <a:pPr algn="ctr"/>
            <a:r>
              <a:rPr lang="en-US" sz="1200" dirty="0"/>
              <a:t>MR_1</a:t>
            </a:r>
          </a:p>
          <a:p>
            <a:pPr algn="ctr"/>
            <a:r>
              <a:rPr lang="en-US" sz="1200" dirty="0"/>
              <a:t>MR_2</a:t>
            </a:r>
          </a:p>
          <a:p>
            <a:pPr algn="ctr"/>
            <a:r>
              <a:rPr lang="en-US" sz="1200" dirty="0"/>
              <a:t>MR_3</a:t>
            </a:r>
          </a:p>
          <a:p>
            <a:pPr algn="ctr"/>
            <a:r>
              <a:rPr lang="en-US" sz="1200" dirty="0"/>
              <a:t>MR_4 </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2"/>
          <a:stretch>
            <a:fillRect/>
          </a:stretch>
        </p:blipFill>
        <p:spPr>
          <a:xfrm>
            <a:off x="188965" y="4960007"/>
            <a:ext cx="1534664" cy="1534664"/>
          </a:xfrm>
          <a:prstGeom prst="rect">
            <a:avLst/>
          </a:prstGeom>
        </p:spPr>
      </p:pic>
      <p:sp>
        <p:nvSpPr>
          <p:cNvPr id="74" name="TextBox 73">
            <a:extLst>
              <a:ext uri="{FF2B5EF4-FFF2-40B4-BE49-F238E27FC236}">
                <a16:creationId xmlns:a16="http://schemas.microsoft.com/office/drawing/2014/main" id="{95DFB0A4-621C-806C-BF72-E6473095B29B}"/>
              </a:ext>
            </a:extLst>
          </p:cNvPr>
          <p:cNvSpPr txBox="1"/>
          <p:nvPr/>
        </p:nvSpPr>
        <p:spPr>
          <a:xfrm>
            <a:off x="1905000" y="2760007"/>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positive constant != 1 or 0 -&gt;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graphicFrame>
        <p:nvGraphicFramePr>
          <p:cNvPr id="4" name="Table 4">
            <a:extLst>
              <a:ext uri="{FF2B5EF4-FFF2-40B4-BE49-F238E27FC236}">
                <a16:creationId xmlns:a16="http://schemas.microsoft.com/office/drawing/2014/main" id="{6D79A060-34FB-5C8E-0D7E-63EB15E1FB2A}"/>
              </a:ext>
            </a:extLst>
          </p:cNvPr>
          <p:cNvGraphicFramePr>
            <a:graphicFrameLocks noGrp="1"/>
          </p:cNvGraphicFramePr>
          <p:nvPr>
            <p:extLst>
              <p:ext uri="{D42A27DB-BD31-4B8C-83A1-F6EECF244321}">
                <p14:modId xmlns:p14="http://schemas.microsoft.com/office/powerpoint/2010/main" val="844510614"/>
              </p:ext>
            </p:extLst>
          </p:nvPr>
        </p:nvGraphicFramePr>
        <p:xfrm>
          <a:off x="1905000" y="4985659"/>
          <a:ext cx="9827956" cy="1483360"/>
        </p:xfrm>
        <a:graphic>
          <a:graphicData uri="http://schemas.openxmlformats.org/drawingml/2006/table">
            <a:tbl>
              <a:tblPr firstRow="1" bandRow="1">
                <a:tableStyleId>{073A0DAA-6AF3-43AB-8588-CEC1D06C72B9}</a:tableStyleId>
              </a:tblPr>
              <a:tblGrid>
                <a:gridCol w="2171906">
                  <a:extLst>
                    <a:ext uri="{9D8B030D-6E8A-4147-A177-3AD203B41FA5}">
                      <a16:colId xmlns:a16="http://schemas.microsoft.com/office/drawing/2014/main" val="2969545581"/>
                    </a:ext>
                  </a:extLst>
                </a:gridCol>
                <a:gridCol w="3096584">
                  <a:extLst>
                    <a:ext uri="{9D8B030D-6E8A-4147-A177-3AD203B41FA5}">
                      <a16:colId xmlns:a16="http://schemas.microsoft.com/office/drawing/2014/main" val="663456270"/>
                    </a:ext>
                  </a:extLst>
                </a:gridCol>
                <a:gridCol w="1993383">
                  <a:extLst>
                    <a:ext uri="{9D8B030D-6E8A-4147-A177-3AD203B41FA5}">
                      <a16:colId xmlns:a16="http://schemas.microsoft.com/office/drawing/2014/main" val="3410239229"/>
                    </a:ext>
                  </a:extLst>
                </a:gridCol>
                <a:gridCol w="926547">
                  <a:extLst>
                    <a:ext uri="{9D8B030D-6E8A-4147-A177-3AD203B41FA5}">
                      <a16:colId xmlns:a16="http://schemas.microsoft.com/office/drawing/2014/main" val="813208706"/>
                    </a:ext>
                  </a:extLst>
                </a:gridCol>
                <a:gridCol w="1639536">
                  <a:extLst>
                    <a:ext uri="{9D8B030D-6E8A-4147-A177-3AD203B41FA5}">
                      <a16:colId xmlns:a16="http://schemas.microsoft.com/office/drawing/2014/main" val="2355623209"/>
                    </a:ext>
                  </a:extLst>
                </a:gridCol>
              </a:tblGrid>
              <a:tr h="370840">
                <a:tc>
                  <a:txBody>
                    <a:bodyPr/>
                    <a:lstStyle/>
                    <a:p>
                      <a:r>
                        <a:rPr lang="en-US" dirty="0" err="1"/>
                        <a:t>TestData_ID</a:t>
                      </a:r>
                      <a:endParaRPr lang="en-US" dirty="0"/>
                    </a:p>
                  </a:txBody>
                  <a:tcPr/>
                </a:tc>
                <a:tc>
                  <a:txBody>
                    <a:bodyPr/>
                    <a:lstStyle/>
                    <a:p>
                      <a:r>
                        <a:rPr lang="en-US" dirty="0" err="1"/>
                        <a:t>TestData_input</a:t>
                      </a:r>
                      <a:endParaRPr lang="en-US" dirty="0"/>
                    </a:p>
                  </a:txBody>
                  <a:tcPr/>
                </a:tc>
                <a:tc>
                  <a:txBody>
                    <a:bodyPr/>
                    <a:lstStyle/>
                    <a:p>
                      <a:r>
                        <a:rPr lang="en-US" dirty="0" err="1"/>
                        <a:t>TestData_output</a:t>
                      </a:r>
                      <a:endParaRPr lang="en-US" dirty="0"/>
                    </a:p>
                  </a:txBody>
                  <a:tcPr/>
                </a:tc>
                <a:tc>
                  <a:txBody>
                    <a:bodyPr/>
                    <a:lstStyle/>
                    <a:p>
                      <a:r>
                        <a:rPr lang="en-US" dirty="0"/>
                        <a:t>MRs 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MRs NV</a:t>
                      </a:r>
                    </a:p>
                  </a:txBody>
                  <a:tcPr/>
                </a:tc>
                <a:extLst>
                  <a:ext uri="{0D108BD9-81ED-4DB2-BD59-A6C34878D82A}">
                    <a16:rowId xmlns:a16="http://schemas.microsoft.com/office/drawing/2014/main" val="1612105381"/>
                  </a:ext>
                </a:extLst>
              </a:tr>
              <a:tr h="370840">
                <a:tc>
                  <a:txBody>
                    <a:bodyPr/>
                    <a:lstStyle/>
                    <a:p>
                      <a:r>
                        <a:rPr lang="en-US" dirty="0"/>
                        <a:t>Hash function _1</a:t>
                      </a:r>
                    </a:p>
                  </a:txBody>
                  <a:tcPr/>
                </a:tc>
                <a:tc>
                  <a:txBody>
                    <a:bodyPr/>
                    <a:lstStyle/>
                    <a:p>
                      <a:r>
                        <a:rPr lang="en-US" dirty="0"/>
                        <a:t>Int</a:t>
                      </a:r>
                      <a:r>
                        <a:rPr lang="en-US" baseline="-25000" dirty="0"/>
                        <a:t>1</a:t>
                      </a:r>
                      <a:r>
                        <a:rPr lang="en-US" dirty="0"/>
                        <a:t>_0, Int</a:t>
                      </a:r>
                      <a:r>
                        <a:rPr lang="en-US" baseline="-25000" dirty="0"/>
                        <a:t>2</a:t>
                      </a:r>
                      <a:r>
                        <a:rPr lang="en-US" baseline="0" dirty="0"/>
                        <a:t>_0, operand?</a:t>
                      </a:r>
                      <a:endParaRPr lang="en-US" dirty="0"/>
                    </a:p>
                  </a:txBody>
                  <a:tcPr/>
                </a:tc>
                <a:tc>
                  <a:txBody>
                    <a:bodyPr/>
                    <a:lstStyle/>
                    <a:p>
                      <a:r>
                        <a:rPr lang="en-US" dirty="0"/>
                        <a:t>out_0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780761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function _...</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r>
                        <a:rPr lang="en-US" baseline="-25000" dirty="0"/>
                        <a:t>1</a:t>
                      </a:r>
                      <a:r>
                        <a:rPr lang="en-US" dirty="0"/>
                        <a:t>_... , Int</a:t>
                      </a:r>
                      <a:r>
                        <a:rPr lang="en-US" baseline="-25000" dirty="0"/>
                        <a:t>2</a:t>
                      </a:r>
                      <a:r>
                        <a:rPr lang="en-US" baseline="0" dirty="0"/>
                        <a:t>_, operand?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out_...</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301784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function _100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r>
                        <a:rPr lang="en-US" baseline="-25000" dirty="0"/>
                        <a:t>1</a:t>
                      </a:r>
                      <a:r>
                        <a:rPr lang="en-US" dirty="0"/>
                        <a:t>_100, Int</a:t>
                      </a:r>
                      <a:r>
                        <a:rPr lang="en-US" baseline="-25000" dirty="0"/>
                        <a:t>2</a:t>
                      </a:r>
                      <a:r>
                        <a:rPr lang="en-US" baseline="0" dirty="0"/>
                        <a:t>_100, operand?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out_100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58328977"/>
                  </a:ext>
                </a:extLst>
              </a:tr>
            </a:tbl>
          </a:graphicData>
        </a:graphic>
      </p:graphicFrame>
      <p:sp>
        <p:nvSpPr>
          <p:cNvPr id="5" name="TextBox 4">
            <a:extLst>
              <a:ext uri="{FF2B5EF4-FFF2-40B4-BE49-F238E27FC236}">
                <a16:creationId xmlns:a16="http://schemas.microsoft.com/office/drawing/2014/main" id="{730636DE-4DD3-8551-0869-53ED1ADC84FD}"/>
              </a:ext>
            </a:extLst>
          </p:cNvPr>
          <p:cNvSpPr txBox="1"/>
          <p:nvPr/>
        </p:nvSpPr>
        <p:spPr>
          <a:xfrm>
            <a:off x="1905000" y="3605416"/>
            <a:ext cx="10098034" cy="707886"/>
          </a:xfrm>
          <a:prstGeom prst="rect">
            <a:avLst/>
          </a:prstGeom>
          <a:noFill/>
        </p:spPr>
        <p:txBody>
          <a:bodyPr wrap="square" rtlCol="0">
            <a:spAutoFit/>
          </a:bodyPr>
          <a:lstStyle/>
          <a:p>
            <a:r>
              <a:rPr lang="en-US" sz="2000" dirty="0"/>
              <a:t>MR_3: Adding the same number to both operand -&gt; the output must remain equal</a:t>
            </a:r>
          </a:p>
          <a:p>
            <a:r>
              <a:rPr lang="en-US" sz="2000" dirty="0"/>
              <a:t>MR_4: subtracting the same number to both operand -&gt; the output must remain equal</a:t>
            </a:r>
            <a:endParaRPr lang="en-CO" sz="2000"/>
          </a:p>
        </p:txBody>
      </p:sp>
      <p:sp>
        <p:nvSpPr>
          <p:cNvPr id="2" name="Slide Number Placeholder 1">
            <a:extLst>
              <a:ext uri="{FF2B5EF4-FFF2-40B4-BE49-F238E27FC236}">
                <a16:creationId xmlns:a16="http://schemas.microsoft.com/office/drawing/2014/main" id="{E5B7FE14-3B01-CDB7-9017-D352E0A379D9}"/>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8</a:t>
            </a:fld>
            <a:endParaRPr lang="en-US" dirty="0"/>
          </a:p>
        </p:txBody>
      </p:sp>
    </p:spTree>
    <p:extLst>
      <p:ext uri="{BB962C8B-B14F-4D97-AF65-F5344CB8AC3E}">
        <p14:creationId xmlns:p14="http://schemas.microsoft.com/office/powerpoint/2010/main" val="427165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254695"/>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positive constant != 1 or 0 -&gt;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36941" y="3024212"/>
            <a:ext cx="11201399" cy="707886"/>
          </a:xfrm>
          <a:prstGeom prst="rect">
            <a:avLst/>
          </a:prstGeom>
          <a:noFill/>
        </p:spPr>
        <p:txBody>
          <a:bodyPr wrap="square" rtlCol="0">
            <a:spAutoFit/>
          </a:bodyPr>
          <a:lstStyle/>
          <a:p>
            <a:r>
              <a:rPr lang="en-US" sz="2000" dirty="0"/>
              <a:t>MR_3: Adding a positive constant to each operand -&gt; the output must remain equal</a:t>
            </a:r>
          </a:p>
          <a:p>
            <a:r>
              <a:rPr lang="en-US" sz="2000" dirty="0"/>
              <a:t>MR_4: Subtracting a positive constant from each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533401" y="3793729"/>
            <a:ext cx="10331046" cy="3139321"/>
          </a:xfrm>
          <a:prstGeom prst="rect">
            <a:avLst/>
          </a:prstGeom>
          <a:noFill/>
        </p:spPr>
        <p:txBody>
          <a:bodyPr wrap="square" rtlCol="0">
            <a:spAutoFit/>
          </a:bodyPr>
          <a:lstStyle/>
          <a:p>
            <a:r>
              <a:rPr lang="en-US" b="1" dirty="0"/>
              <a:t>examples – </a:t>
            </a:r>
            <a:r>
              <a:rPr lang="en-US" dirty="0" err="1"/>
              <a:t>a,b</a:t>
            </a:r>
            <a:r>
              <a:rPr lang="en-US" dirty="0"/>
              <a:t> is element of {0,1,..,9}</a:t>
            </a:r>
            <a:endParaRPr lang="en-US" b="1" dirty="0"/>
          </a:p>
          <a:p>
            <a:r>
              <a:rPr lang="en-US" b="1" dirty="0"/>
              <a:t>( a + b ) = c </a:t>
            </a:r>
            <a:r>
              <a:rPr lang="en-US" dirty="0"/>
              <a:t>TRANSFORMATION MR_1 </a:t>
            </a:r>
            <a:r>
              <a:rPr lang="en-US" b="1" dirty="0"/>
              <a:t>( b + a ) = c -&gt; 0% violated</a:t>
            </a:r>
          </a:p>
          <a:p>
            <a:r>
              <a:rPr lang="en-US" b="1" dirty="0"/>
              <a:t>( a + b ) = c </a:t>
            </a:r>
            <a:r>
              <a:rPr lang="en-US" dirty="0"/>
              <a:t>TRANSFORMATION MR_2 </a:t>
            </a:r>
            <a:r>
              <a:rPr lang="en-US" b="1" dirty="0"/>
              <a:t>( a*d ) + ( b*d ) &gt; c  -&gt; 1% violated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100% violated </a:t>
            </a:r>
          </a:p>
          <a:p>
            <a:r>
              <a:rPr lang="en-US" b="1" dirty="0"/>
              <a:t>( a + b ) = c </a:t>
            </a:r>
            <a:r>
              <a:rPr lang="en-US" dirty="0"/>
              <a:t>TRANSFORMATION MR_4 </a:t>
            </a:r>
            <a:r>
              <a:rPr lang="en-US" b="1" dirty="0"/>
              <a:t>( a-d ) + ( b-d )  = c -&gt; 100% violated</a:t>
            </a:r>
          </a:p>
          <a:p>
            <a:endParaRPr lang="en-US" b="1" dirty="0"/>
          </a:p>
          <a:p>
            <a:r>
              <a:rPr lang="en-US" b="1" dirty="0"/>
              <a:t>( a - b ) = c </a:t>
            </a:r>
            <a:r>
              <a:rPr lang="en-US" dirty="0"/>
              <a:t>TRANSFORMATION MR_1 </a:t>
            </a:r>
            <a:r>
              <a:rPr lang="en-US" b="1" dirty="0"/>
              <a:t>( b - a ) = c -&gt; 99% violated</a:t>
            </a:r>
          </a:p>
          <a:p>
            <a:r>
              <a:rPr lang="en-US" b="1" dirty="0"/>
              <a:t>( a - b ) = c </a:t>
            </a:r>
            <a:r>
              <a:rPr lang="en-US" dirty="0"/>
              <a:t>TRANSFORMATION MR_2 </a:t>
            </a:r>
            <a:r>
              <a:rPr lang="en-US" b="1" dirty="0"/>
              <a:t>( a*d ) - ( b*d ) &gt; c -&gt; 90% violated</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0% violated</a:t>
            </a:r>
          </a:p>
          <a:p>
            <a:r>
              <a:rPr lang="en-US" b="1" dirty="0"/>
              <a:t>( a - b ) = c </a:t>
            </a:r>
            <a:r>
              <a:rPr lang="en-US" dirty="0"/>
              <a:t>TRANSFORMATION MR_4 </a:t>
            </a:r>
            <a:r>
              <a:rPr lang="en-US" b="1" dirty="0"/>
              <a:t>( a-d ) - ( b-d )  = c -&gt; 0% violated</a:t>
            </a:r>
          </a:p>
          <a:p>
            <a:endParaRPr lang="en-US" b="1" dirty="0"/>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9</a:t>
            </a:fld>
            <a:endParaRPr lang="en-US" dirty="0"/>
          </a:p>
        </p:txBody>
      </p:sp>
    </p:spTree>
    <p:extLst>
      <p:ext uri="{BB962C8B-B14F-4D97-AF65-F5344CB8AC3E}">
        <p14:creationId xmlns:p14="http://schemas.microsoft.com/office/powerpoint/2010/main" val="3559989178"/>
      </p:ext>
    </p:extLst>
  </p:cSld>
  <p:clrMapOvr>
    <a:masterClrMapping/>
  </p:clrMapOvr>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4731</TotalTime>
  <Words>1931</Words>
  <Application>Microsoft Macintosh PowerPoint</Application>
  <PresentationFormat>Widescreen</PresentationFormat>
  <Paragraphs>213</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Rubik</vt:lpstr>
      <vt:lpstr>Rubik Bold</vt:lpstr>
      <vt:lpstr>Segoe UI</vt:lpstr>
      <vt:lpstr>UT_2019 Theme</vt:lpstr>
      <vt:lpstr>Passive Testing Using Fuzzing + Metamorphic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Alejandra Duque Torres</cp:lastModifiedBy>
  <cp:revision>163</cp:revision>
  <dcterms:created xsi:type="dcterms:W3CDTF">2018-12-27T16:27:33Z</dcterms:created>
  <dcterms:modified xsi:type="dcterms:W3CDTF">2022-09-21T11:43:57Z</dcterms:modified>
</cp:coreProperties>
</file>