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4923"/>
  </p:normalViewPr>
  <p:slideViewPr>
    <p:cSldViewPr snapToGrid="0">
      <p:cViewPr varScale="1">
        <p:scale>
          <a:sx n="106" d="100"/>
          <a:sy n="10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40977-71DB-354B-AE9E-1A0170ECDDBE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3BEB-1D3F-734B-961A-24B5A58D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43BEB-1D3F-734B-961A-24B5A58DB4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43BEB-1D3F-734B-961A-24B5A58DB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D247-6457-EBE3-AA14-990A53CA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5558-B49B-35EB-4220-3C024B87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C9B3-557D-9F0E-59AC-561A7BB0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16C7-3CB1-A75E-0AB4-DDC8A648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6846-D6F2-5740-2C29-DC1F6F3D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F506-D751-5184-43A0-D2ED5FB0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C1B7-D98D-F13A-D500-4D504CBF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C11A-4AC3-58A8-6CAD-747C1409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08FA-05CF-78C0-027F-0EA9A75D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BA15-3D0B-FE93-A77B-D44C5C27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214E-E817-9AF0-8A33-D6F8B67E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BFCC-AFDA-5911-7AE6-2B37153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896-8FF9-5F9A-DC1A-95BD0196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97A4-512B-C981-68F5-91B43444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8694-9A35-6EB2-4C51-AA0C3C3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4E4-C644-73D8-7188-5605A5DA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FD67-26AE-DFAB-1708-AA5E2A4E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EDAA-FE6A-26C9-89DE-6F7E3A97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41E7-E55A-A36B-CB58-58B22DE8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C4F8-9B1D-3722-BCC3-F9E7629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B2A3-9F82-86A0-4B4C-CCBD460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66DB7-983F-8CDB-6B5E-9E3DF19A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AFE1-696F-FEBA-5A56-194274D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0105-383A-A885-3B99-7FF9D48D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CB24-195B-7285-4A2F-BB7A8B2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C84B-D277-0581-A9E1-49B0B18A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C9DB-23FB-86CB-CEF3-AE5A9C80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D8E3-3A5C-0E80-A8D2-1A2FB5F8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8296-DB37-AA6E-094F-B8B6D2FE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F42C-E75C-F7A1-DD8E-06304C8D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C76BF-5E0C-67A6-F80F-143B5B45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4961-4F42-635D-46C8-BF5D3B2D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AD52-CC3A-8FBD-F45B-640C328B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B7008-09A8-5FDF-7ACC-A6B58ED7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8FEB-031E-EBA8-76B8-1A4F80C8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99CC-48B1-55EB-3B8A-9DE2C4BF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CCA15-D71B-4909-6F92-35DB2F2C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CCA6C-7018-FA62-EE43-469B690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8C58C-4F97-A68B-2406-72D6962B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F874-00F1-894E-AC69-A37539DF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0BC8-6CCF-FE24-D60E-3C45F2B4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20DB-0A3F-4AF3-2BC9-D73F8477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343C-BF7D-EE05-59C4-6A74F9E6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F3286-CE0D-8D2E-4F3C-3F4CF680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CA6A-4268-76F2-D5F3-B545E2B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9074-FB55-3C04-2AA7-E8DF4BE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209F-D854-1FF9-834D-5E02DEFE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487D-E105-CD7B-664B-D535EA06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F33F-E2A6-944A-9D73-F25E8E0E0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3504-B2E9-C0D0-027D-FAA3559F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8715-E43B-5D74-AF8F-3F508C82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F7A4-1DEE-2CA9-D52E-85F9215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1313-C05D-C96C-2CEF-C03F331D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6E4A8-B2ED-BA6F-732F-F0E00A528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C0C8-0E31-33D1-E9C3-969FFC9B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ACE81-32DB-20CC-828F-9033F097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5CE-18F0-BDD2-B01D-EF8C34BF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1FF8-8D2F-AC10-C44A-E7122923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D4FC0-9D08-41A4-DB3A-F85E1C50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3AAB-98BC-26E8-3F34-6B41D4CB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0CE3-E88D-8D7C-A061-ABDCFE5F9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1242-8ACC-A840-BA92-B35E7B7EEE93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1E40-CEA9-8C6A-83E9-2600B355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382F-40AE-CB13-08E9-3CC33B84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69BB-46B6-754C-B22F-F5EE5E08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E1521-2A8E-601E-20A3-04568614CB9B}"/>
              </a:ext>
            </a:extLst>
          </p:cNvPr>
          <p:cNvSpPr/>
          <p:nvPr/>
        </p:nvSpPr>
        <p:spPr>
          <a:xfrm>
            <a:off x="373427" y="912173"/>
            <a:ext cx="1475427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99F0D-9701-4AA5-EE2E-4769E50AEABF}"/>
              </a:ext>
            </a:extLst>
          </p:cNvPr>
          <p:cNvSpPr/>
          <p:nvPr/>
        </p:nvSpPr>
        <p:spPr>
          <a:xfrm>
            <a:off x="204537" y="168443"/>
            <a:ext cx="5221706" cy="3043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Phase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E04C4-D533-5811-0A80-8A3989DE7DD3}"/>
              </a:ext>
            </a:extLst>
          </p:cNvPr>
          <p:cNvSpPr/>
          <p:nvPr/>
        </p:nvSpPr>
        <p:spPr>
          <a:xfrm>
            <a:off x="2226291" y="907271"/>
            <a:ext cx="1475428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DD8852-8613-A7D8-7944-DE5FC107022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48854" y="1339071"/>
            <a:ext cx="377437" cy="49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85BF1-7FAC-2B46-C3D1-B0800A9A37AF}"/>
              </a:ext>
            </a:extLst>
          </p:cNvPr>
          <p:cNvSpPr/>
          <p:nvPr/>
        </p:nvSpPr>
        <p:spPr>
          <a:xfrm>
            <a:off x="373427" y="2051608"/>
            <a:ext cx="1624262" cy="980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test suit (</a:t>
            </a:r>
            <a:r>
              <a:rPr lang="en-US" dirty="0" err="1"/>
              <a:t>randoop</a:t>
            </a:r>
            <a:r>
              <a:rPr lang="en-US" dirty="0"/>
              <a:t>,  </a:t>
            </a:r>
            <a:r>
              <a:rPr lang="en-US" dirty="0" err="1"/>
              <a:t>fuzzer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4E8A809-BDF8-2474-DFA6-5285ECCB7009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997689" y="1770871"/>
            <a:ext cx="966316" cy="7709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090C94-F1D3-416D-5A1D-9B0F3876590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01719" y="1339071"/>
            <a:ext cx="30524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nip Single Corner of Rectangle 23">
            <a:extLst>
              <a:ext uri="{FF2B5EF4-FFF2-40B4-BE49-F238E27FC236}">
                <a16:creationId xmlns:a16="http://schemas.microsoft.com/office/drawing/2014/main" id="{13BD7B3A-3198-A855-FCFA-7AE0C9E7E046}"/>
              </a:ext>
            </a:extLst>
          </p:cNvPr>
          <p:cNvSpPr/>
          <p:nvPr/>
        </p:nvSpPr>
        <p:spPr>
          <a:xfrm>
            <a:off x="4006963" y="907271"/>
            <a:ext cx="1246827" cy="181186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State.log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CB7CE-ED7E-7DAB-9289-E583B304E827}"/>
              </a:ext>
            </a:extLst>
          </p:cNvPr>
          <p:cNvSpPr/>
          <p:nvPr/>
        </p:nvSpPr>
        <p:spPr>
          <a:xfrm>
            <a:off x="6096000" y="175572"/>
            <a:ext cx="5835315" cy="322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Phase II</a:t>
            </a:r>
          </a:p>
        </p:txBody>
      </p:sp>
      <p:sp>
        <p:nvSpPr>
          <p:cNvPr id="26" name="Snip Single Corner of Rectangle 25">
            <a:extLst>
              <a:ext uri="{FF2B5EF4-FFF2-40B4-BE49-F238E27FC236}">
                <a16:creationId xmlns:a16="http://schemas.microsoft.com/office/drawing/2014/main" id="{F89F1D14-42EF-699D-F75E-806079818E7D}"/>
              </a:ext>
            </a:extLst>
          </p:cNvPr>
          <p:cNvSpPr/>
          <p:nvPr/>
        </p:nvSpPr>
        <p:spPr>
          <a:xfrm>
            <a:off x="6213649" y="907270"/>
            <a:ext cx="1246827" cy="181186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State.log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BC98EC-CA2F-8480-146D-76AF0F1444BD}"/>
              </a:ext>
            </a:extLst>
          </p:cNvPr>
          <p:cNvSpPr/>
          <p:nvPr/>
        </p:nvSpPr>
        <p:spPr>
          <a:xfrm>
            <a:off x="7949759" y="1299521"/>
            <a:ext cx="1621138" cy="10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Pattern/rule mining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64ECD8-3610-5BEC-FB56-7B1ABABAF452}"/>
              </a:ext>
            </a:extLst>
          </p:cNvPr>
          <p:cNvSpPr/>
          <p:nvPr/>
        </p:nvSpPr>
        <p:spPr>
          <a:xfrm>
            <a:off x="10060180" y="1299520"/>
            <a:ext cx="1621138" cy="10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test suite “Optimized”</a:t>
            </a:r>
          </a:p>
          <a:p>
            <a:pPr algn="ctr"/>
            <a:r>
              <a:rPr lang="en-US" dirty="0"/>
              <a:t>based on patterns/rules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AEA63-5B29-0C5C-5D42-7DE839470110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flipV="1">
            <a:off x="7460476" y="1813203"/>
            <a:ext cx="489283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2BE86D-8896-6155-61F9-1FB072B7136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9570897" y="1813202"/>
            <a:ext cx="489283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799F0D-9701-4AA5-EE2E-4769E50AEABF}"/>
              </a:ext>
            </a:extLst>
          </p:cNvPr>
          <p:cNvSpPr/>
          <p:nvPr/>
        </p:nvSpPr>
        <p:spPr>
          <a:xfrm>
            <a:off x="1353786" y="617517"/>
            <a:ext cx="6404771" cy="31721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>
                <a:solidFill>
                  <a:sysClr val="windowText" lastClr="000000"/>
                </a:solidFill>
              </a:rPr>
              <a:t>Phase 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CB7CE-ED7E-7DAB-9289-E583B304E827}"/>
              </a:ext>
            </a:extLst>
          </p:cNvPr>
          <p:cNvSpPr/>
          <p:nvPr/>
        </p:nvSpPr>
        <p:spPr>
          <a:xfrm>
            <a:off x="3051958" y="4208324"/>
            <a:ext cx="4724737" cy="178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ysClr val="windowText" lastClr="000000"/>
                </a:solidFill>
              </a:rPr>
              <a:t>Phase II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0F5880-8CA9-2FC5-1DD8-5B7384DC5065}"/>
              </a:ext>
            </a:extLst>
          </p:cNvPr>
          <p:cNvSpPr/>
          <p:nvPr/>
        </p:nvSpPr>
        <p:spPr>
          <a:xfrm>
            <a:off x="178130" y="1359581"/>
            <a:ext cx="991948" cy="609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C9B89D-75A7-F0B3-B1A2-5E9390664DB4}"/>
              </a:ext>
            </a:extLst>
          </p:cNvPr>
          <p:cNvSpPr/>
          <p:nvPr/>
        </p:nvSpPr>
        <p:spPr>
          <a:xfrm>
            <a:off x="1524972" y="1140234"/>
            <a:ext cx="3506219" cy="104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1.1 State-data acquisition</a:t>
            </a:r>
          </a:p>
          <a:p>
            <a:pPr algn="ctr"/>
            <a:r>
              <a:rPr lang="en-US" dirty="0"/>
              <a:t>Activity 1.1.1 Produce Test</a:t>
            </a:r>
          </a:p>
          <a:p>
            <a:pPr algn="ctr"/>
            <a:r>
              <a:rPr lang="en-US" dirty="0"/>
              <a:t>Activity 1.1.2 Test execution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3A72B7-ECCB-7947-C698-688E19FAE934}"/>
              </a:ext>
            </a:extLst>
          </p:cNvPr>
          <p:cNvSpPr/>
          <p:nvPr/>
        </p:nvSpPr>
        <p:spPr>
          <a:xfrm>
            <a:off x="1501222" y="2443964"/>
            <a:ext cx="3564356" cy="115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1.2 State-data pre-processing</a:t>
            </a:r>
          </a:p>
          <a:p>
            <a:pPr algn="ctr"/>
            <a:r>
              <a:rPr lang="en-US" dirty="0"/>
              <a:t>Activity 1.2.1 Cleaning?</a:t>
            </a:r>
          </a:p>
          <a:p>
            <a:pPr algn="ctr"/>
            <a:r>
              <a:rPr lang="en-US" dirty="0"/>
              <a:t>Activity 1.2.2 Encoding</a:t>
            </a:r>
          </a:p>
          <a:p>
            <a:pPr algn="ctr"/>
            <a:r>
              <a:rPr lang="en-US" dirty="0"/>
              <a:t>Activity 1.2.3 Feature selection?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F52C8E-3F17-0742-F81F-CC9F73E9463A}"/>
              </a:ext>
            </a:extLst>
          </p:cNvPr>
          <p:cNvSpPr/>
          <p:nvPr/>
        </p:nvSpPr>
        <p:spPr>
          <a:xfrm>
            <a:off x="5362659" y="1123466"/>
            <a:ext cx="2300893" cy="1320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1.3 Rule mining</a:t>
            </a:r>
          </a:p>
          <a:p>
            <a:pPr algn="ctr"/>
            <a:r>
              <a:rPr lang="en-US" dirty="0"/>
              <a:t>Activity 1.3.1 Rule generation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BD3F87-4BDC-D808-DDD0-166E5FA9C77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70078" y="1664264"/>
            <a:ext cx="354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A39909-208F-A9B4-5B05-963EEB8E8FD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278082" y="2188293"/>
            <a:ext cx="5318" cy="255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1C2CEAB-685B-16E6-68D4-32692E7F88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065578" y="1783715"/>
            <a:ext cx="297081" cy="1238995"/>
          </a:xfrm>
          <a:prstGeom prst="bentConnector3">
            <a:avLst>
              <a:gd name="adj1" fmla="val 3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A084E540-D347-3290-0A63-1725DB82ACE3}"/>
              </a:ext>
            </a:extLst>
          </p:cNvPr>
          <p:cNvSpPr/>
          <p:nvPr/>
        </p:nvSpPr>
        <p:spPr>
          <a:xfrm>
            <a:off x="8090025" y="1201083"/>
            <a:ext cx="1353786" cy="177322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C4B2901-47D5-D359-A83D-326F6B11332B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7663552" y="1783715"/>
            <a:ext cx="426473" cy="3039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7056308-433A-662D-929B-936C59B1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01" y="3608690"/>
            <a:ext cx="753634" cy="7637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145557-7A2F-1B61-BF66-5B2D3E5B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81" y="4858620"/>
            <a:ext cx="1174181" cy="794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05E4AFD-9BD6-9B73-1623-454905DAA77A}"/>
              </a:ext>
            </a:extLst>
          </p:cNvPr>
          <p:cNvSpPr/>
          <p:nvPr/>
        </p:nvSpPr>
        <p:spPr>
          <a:xfrm>
            <a:off x="1501222" y="4271594"/>
            <a:ext cx="1293996" cy="42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 Suite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00D2C6B-E814-6B20-DC11-91CC5305CBD3}"/>
              </a:ext>
            </a:extLst>
          </p:cNvPr>
          <p:cNvCxnSpPr>
            <a:cxnSpLocks/>
            <a:stCxn id="36" idx="2"/>
            <a:endCxn id="48" idx="3"/>
          </p:cNvCxnSpPr>
          <p:nvPr/>
        </p:nvCxnSpPr>
        <p:spPr>
          <a:xfrm rot="5400000">
            <a:off x="7700275" y="4181310"/>
            <a:ext cx="875546" cy="12577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AFB8D06-E649-E37F-7331-CA51D0BAA0EE}"/>
              </a:ext>
            </a:extLst>
          </p:cNvPr>
          <p:cNvSpPr/>
          <p:nvPr/>
        </p:nvSpPr>
        <p:spPr>
          <a:xfrm>
            <a:off x="3252415" y="4858621"/>
            <a:ext cx="4256763" cy="778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2.1 Test generation</a:t>
            </a:r>
          </a:p>
          <a:p>
            <a:pPr algn="ctr"/>
            <a:r>
              <a:rPr lang="en-US" dirty="0"/>
              <a:t>Activity 2.1 Manual effort (translating rules into test code)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1835E9-102B-8611-A358-ECDE0A1658A6}"/>
              </a:ext>
            </a:extLst>
          </p:cNvPr>
          <p:cNvCxnSpPr>
            <a:cxnSpLocks/>
            <a:stCxn id="23" idx="1"/>
            <a:endCxn id="36" idx="0"/>
          </p:cNvCxnSpPr>
          <p:nvPr/>
        </p:nvCxnSpPr>
        <p:spPr>
          <a:xfrm>
            <a:off x="8766918" y="2974309"/>
            <a:ext cx="0" cy="634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60AC3B-C80F-1DB0-02FE-A44A271F719D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2765962" y="5247953"/>
            <a:ext cx="486453" cy="7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8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78BEC-F74A-7FE4-A1A8-21F1D4709DA5}"/>
              </a:ext>
            </a:extLst>
          </p:cNvPr>
          <p:cNvSpPr/>
          <p:nvPr/>
        </p:nvSpPr>
        <p:spPr>
          <a:xfrm>
            <a:off x="1894473" y="106882"/>
            <a:ext cx="10231690" cy="6210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Phase III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2D2F04-1F1F-6810-DB67-82237F3B8102}"/>
              </a:ext>
            </a:extLst>
          </p:cNvPr>
          <p:cNvSpPr/>
          <p:nvPr/>
        </p:nvSpPr>
        <p:spPr>
          <a:xfrm>
            <a:off x="65837" y="1174669"/>
            <a:ext cx="1692592" cy="846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New version of the SUT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62B1DC8-21DB-8790-3802-6BAEB743AC97}"/>
              </a:ext>
            </a:extLst>
          </p:cNvPr>
          <p:cNvSpPr/>
          <p:nvPr/>
        </p:nvSpPr>
        <p:spPr>
          <a:xfrm>
            <a:off x="2365781" y="570456"/>
            <a:ext cx="2897579" cy="20544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 a new functionality added to the system?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60885-5247-DAC9-C249-E41BB12077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58429" y="1597671"/>
            <a:ext cx="607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6D79ED-DD34-8711-E371-42006A6F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57" y="531545"/>
            <a:ext cx="1174181" cy="794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59200-277B-8894-C708-CDE357684F73}"/>
              </a:ext>
            </a:extLst>
          </p:cNvPr>
          <p:cNvSpPr/>
          <p:nvPr/>
        </p:nvSpPr>
        <p:spPr>
          <a:xfrm>
            <a:off x="5374269" y="201118"/>
            <a:ext cx="1234089" cy="452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 Suite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64DC4BF-B178-7CAE-7787-69C5AA1F323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263360" y="928661"/>
            <a:ext cx="382997" cy="669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FAD9B-E24C-7646-7468-374A27309AEF}"/>
              </a:ext>
            </a:extLst>
          </p:cNvPr>
          <p:cNvSpPr/>
          <p:nvPr/>
        </p:nvSpPr>
        <p:spPr>
          <a:xfrm>
            <a:off x="5009280" y="1597672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484D32-3A3D-16D9-5E3B-78EAF65B3A21}"/>
              </a:ext>
            </a:extLst>
          </p:cNvPr>
          <p:cNvSpPr/>
          <p:nvPr/>
        </p:nvSpPr>
        <p:spPr>
          <a:xfrm>
            <a:off x="2066305" y="3540953"/>
            <a:ext cx="3580052" cy="2163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3.1</a:t>
            </a:r>
          </a:p>
          <a:p>
            <a:pPr algn="ctr"/>
            <a:r>
              <a:rPr lang="en-US" dirty="0"/>
              <a:t>Activity 3.1.1 Add some tests to the initial test suite for testing the new functionality. </a:t>
            </a:r>
          </a:p>
          <a:p>
            <a:pPr algn="ctr"/>
            <a:r>
              <a:rPr lang="en-US" dirty="0"/>
              <a:t>Activity 3.1.2 Execute all the tests to get the state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268EC8-2000-F731-69A0-50B3D33A4A5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3814571" y="2624887"/>
            <a:ext cx="41760" cy="91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22642-9C4C-3361-A0EF-2E0A02E1C1F9}"/>
              </a:ext>
            </a:extLst>
          </p:cNvPr>
          <p:cNvSpPr/>
          <p:nvPr/>
        </p:nvSpPr>
        <p:spPr>
          <a:xfrm>
            <a:off x="3856331" y="3060147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439082F-A850-E3FC-BAA3-A9AA123875F3}"/>
              </a:ext>
            </a:extLst>
          </p:cNvPr>
          <p:cNvSpPr/>
          <p:nvPr/>
        </p:nvSpPr>
        <p:spPr>
          <a:xfrm>
            <a:off x="6820538" y="747381"/>
            <a:ext cx="5167406" cy="533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Step 3.2</a:t>
            </a:r>
          </a:p>
          <a:p>
            <a:pPr algn="ctr"/>
            <a:r>
              <a:rPr lang="en-US" dirty="0"/>
              <a:t>Activity 3.2.1 Compare the new state information against the first version. </a:t>
            </a:r>
          </a:p>
          <a:p>
            <a:pPr algn="ctr"/>
            <a:r>
              <a:rPr lang="en-US" b="1" dirty="0"/>
              <a:t>Hypothesis 1 -&gt; </a:t>
            </a:r>
            <a:r>
              <a:rPr lang="en-US" dirty="0"/>
              <a:t>If the new functionality is "independent" of the previous ones, the state information of the previous functionalities must be the same as the first version. </a:t>
            </a:r>
          </a:p>
        </p:txBody>
      </p:sp>
      <p:sp>
        <p:nvSpPr>
          <p:cNvPr id="64" name="Snip and Round Single Corner of Rectangle 63">
            <a:extLst>
              <a:ext uri="{FF2B5EF4-FFF2-40B4-BE49-F238E27FC236}">
                <a16:creationId xmlns:a16="http://schemas.microsoft.com/office/drawing/2014/main" id="{80C4A9CB-D1DB-CEEF-FA2E-437BD873FDBC}"/>
              </a:ext>
            </a:extLst>
          </p:cNvPr>
          <p:cNvSpPr/>
          <p:nvPr/>
        </p:nvSpPr>
        <p:spPr>
          <a:xfrm>
            <a:off x="7870067" y="3418542"/>
            <a:ext cx="1180969" cy="93663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---------------------------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1EC35-4FBD-F1C6-2538-161A79F6CEDD}"/>
              </a:ext>
            </a:extLst>
          </p:cNvPr>
          <p:cNvSpPr/>
          <p:nvPr/>
        </p:nvSpPr>
        <p:spPr>
          <a:xfrm>
            <a:off x="7870067" y="3375136"/>
            <a:ext cx="4162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v.0</a:t>
            </a:r>
          </a:p>
        </p:txBody>
      </p:sp>
      <p:sp>
        <p:nvSpPr>
          <p:cNvPr id="66" name="Snip and Round Single Corner of Rectangle 65">
            <a:extLst>
              <a:ext uri="{FF2B5EF4-FFF2-40B4-BE49-F238E27FC236}">
                <a16:creationId xmlns:a16="http://schemas.microsoft.com/office/drawing/2014/main" id="{8D21A43E-CBCD-86B1-5C2E-ED411589081A}"/>
              </a:ext>
            </a:extLst>
          </p:cNvPr>
          <p:cNvSpPr/>
          <p:nvPr/>
        </p:nvSpPr>
        <p:spPr>
          <a:xfrm>
            <a:off x="9638127" y="3418542"/>
            <a:ext cx="1180969" cy="93663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---------------------------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________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1BDD1A-7D54-E7E9-86C0-94663A12EC4B}"/>
              </a:ext>
            </a:extLst>
          </p:cNvPr>
          <p:cNvSpPr/>
          <p:nvPr/>
        </p:nvSpPr>
        <p:spPr>
          <a:xfrm>
            <a:off x="9638127" y="3375136"/>
            <a:ext cx="4162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v.1</a:t>
            </a:r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8B4E56BE-FFE6-7E6E-193F-544DD59BF539}"/>
              </a:ext>
            </a:extLst>
          </p:cNvPr>
          <p:cNvSpPr/>
          <p:nvPr/>
        </p:nvSpPr>
        <p:spPr>
          <a:xfrm>
            <a:off x="10925302" y="3713690"/>
            <a:ext cx="572770" cy="53589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and Round Single Corner of Rectangle 68">
            <a:extLst>
              <a:ext uri="{FF2B5EF4-FFF2-40B4-BE49-F238E27FC236}">
                <a16:creationId xmlns:a16="http://schemas.microsoft.com/office/drawing/2014/main" id="{A5AD5D15-F54C-1EEC-0CAE-34451CE9F99B}"/>
              </a:ext>
            </a:extLst>
          </p:cNvPr>
          <p:cNvSpPr/>
          <p:nvPr/>
        </p:nvSpPr>
        <p:spPr>
          <a:xfrm>
            <a:off x="7870067" y="4687223"/>
            <a:ext cx="1180969" cy="93663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---------------------------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05CAA7-1140-998A-2135-68BC54602A93}"/>
              </a:ext>
            </a:extLst>
          </p:cNvPr>
          <p:cNvSpPr/>
          <p:nvPr/>
        </p:nvSpPr>
        <p:spPr>
          <a:xfrm>
            <a:off x="7870067" y="4643817"/>
            <a:ext cx="4162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v.0</a:t>
            </a:r>
          </a:p>
        </p:txBody>
      </p:sp>
      <p:sp>
        <p:nvSpPr>
          <p:cNvPr id="71" name="Snip and Round Single Corner of Rectangle 70">
            <a:extLst>
              <a:ext uri="{FF2B5EF4-FFF2-40B4-BE49-F238E27FC236}">
                <a16:creationId xmlns:a16="http://schemas.microsoft.com/office/drawing/2014/main" id="{EE13415D-768C-1269-0715-EBC807166D64}"/>
              </a:ext>
            </a:extLst>
          </p:cNvPr>
          <p:cNvSpPr/>
          <p:nvPr/>
        </p:nvSpPr>
        <p:spPr>
          <a:xfrm>
            <a:off x="9638127" y="4687223"/>
            <a:ext cx="1180969" cy="93663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---------</a:t>
            </a:r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/>
              <a:t>----</a:t>
            </a:r>
            <a:r>
              <a:rPr lang="en-US" sz="1600" dirty="0">
                <a:solidFill>
                  <a:srgbClr val="FF0000"/>
                </a:solidFill>
              </a:rPr>
              <a:t>---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US" sz="1600" dirty="0"/>
              <a:t>------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________</a:t>
            </a:r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818F2B-FED3-F6AA-2DD0-2710A8713866}"/>
              </a:ext>
            </a:extLst>
          </p:cNvPr>
          <p:cNvSpPr/>
          <p:nvPr/>
        </p:nvSpPr>
        <p:spPr>
          <a:xfrm>
            <a:off x="9638127" y="4643817"/>
            <a:ext cx="4162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v.1</a:t>
            </a:r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5E5BC799-53DD-C1B6-923A-69A510D446A3}"/>
              </a:ext>
            </a:extLst>
          </p:cNvPr>
          <p:cNvSpPr/>
          <p:nvPr/>
        </p:nvSpPr>
        <p:spPr>
          <a:xfrm>
            <a:off x="10955641" y="4887592"/>
            <a:ext cx="572770" cy="535899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FDDDD85-DAE9-B360-22C1-0666353777D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5646357" y="3413773"/>
            <a:ext cx="1174181" cy="12087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78BEC-F74A-7FE4-A1A8-21F1D4709DA5}"/>
              </a:ext>
            </a:extLst>
          </p:cNvPr>
          <p:cNvSpPr/>
          <p:nvPr/>
        </p:nvSpPr>
        <p:spPr>
          <a:xfrm>
            <a:off x="1894473" y="106882"/>
            <a:ext cx="10231690" cy="6210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Phase III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2D2F04-1F1F-6810-DB67-82237F3B8102}"/>
              </a:ext>
            </a:extLst>
          </p:cNvPr>
          <p:cNvSpPr/>
          <p:nvPr/>
        </p:nvSpPr>
        <p:spPr>
          <a:xfrm>
            <a:off x="65837" y="1174669"/>
            <a:ext cx="1692592" cy="846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New version of the SUT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62B1DC8-21DB-8790-3802-6BAEB743AC97}"/>
              </a:ext>
            </a:extLst>
          </p:cNvPr>
          <p:cNvSpPr/>
          <p:nvPr/>
        </p:nvSpPr>
        <p:spPr>
          <a:xfrm>
            <a:off x="2365781" y="570456"/>
            <a:ext cx="2897579" cy="20544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 a new functionality added to the system?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60885-5247-DAC9-C249-E41BB12077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58429" y="1597671"/>
            <a:ext cx="607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6D79ED-DD34-8711-E371-42006A6F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57" y="531545"/>
            <a:ext cx="1174181" cy="794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59200-277B-8894-C708-CDE357684F73}"/>
              </a:ext>
            </a:extLst>
          </p:cNvPr>
          <p:cNvSpPr/>
          <p:nvPr/>
        </p:nvSpPr>
        <p:spPr>
          <a:xfrm>
            <a:off x="5374269" y="201118"/>
            <a:ext cx="1234089" cy="452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 Suite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64DC4BF-B178-7CAE-7787-69C5AA1F323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263360" y="928661"/>
            <a:ext cx="382997" cy="669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FAD9B-E24C-7646-7468-374A27309AEF}"/>
              </a:ext>
            </a:extLst>
          </p:cNvPr>
          <p:cNvSpPr/>
          <p:nvPr/>
        </p:nvSpPr>
        <p:spPr>
          <a:xfrm>
            <a:off x="5009280" y="1597672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484D32-3A3D-16D9-5E3B-78EAF65B3A21}"/>
              </a:ext>
            </a:extLst>
          </p:cNvPr>
          <p:cNvSpPr/>
          <p:nvPr/>
        </p:nvSpPr>
        <p:spPr>
          <a:xfrm>
            <a:off x="2066305" y="3540953"/>
            <a:ext cx="3580052" cy="2163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3.1</a:t>
            </a:r>
          </a:p>
          <a:p>
            <a:pPr algn="ctr"/>
            <a:r>
              <a:rPr lang="en-US" dirty="0"/>
              <a:t>Activity 3.1.1 Add some tests to the initial test suite for testing the new functionality. </a:t>
            </a:r>
          </a:p>
          <a:p>
            <a:pPr algn="ctr"/>
            <a:r>
              <a:rPr lang="en-US" dirty="0"/>
              <a:t>Activity 3.1.2 Execute all the tests to get the state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268EC8-2000-F731-69A0-50B3D33A4A5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3814571" y="2624887"/>
            <a:ext cx="41760" cy="91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22642-9C4C-3361-A0EF-2E0A02E1C1F9}"/>
              </a:ext>
            </a:extLst>
          </p:cNvPr>
          <p:cNvSpPr/>
          <p:nvPr/>
        </p:nvSpPr>
        <p:spPr>
          <a:xfrm>
            <a:off x="3856331" y="3060147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439082F-A850-E3FC-BAA3-A9AA123875F3}"/>
              </a:ext>
            </a:extLst>
          </p:cNvPr>
          <p:cNvSpPr/>
          <p:nvPr/>
        </p:nvSpPr>
        <p:spPr>
          <a:xfrm>
            <a:off x="6820538" y="747382"/>
            <a:ext cx="5167406" cy="3883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Step 3.2</a:t>
            </a:r>
          </a:p>
          <a:p>
            <a:pPr algn="ctr"/>
            <a:r>
              <a:rPr lang="en-US" dirty="0"/>
              <a:t>Activity 3.2.1 Compare the new state information against the first version. </a:t>
            </a:r>
          </a:p>
          <a:p>
            <a:pPr algn="ctr"/>
            <a:r>
              <a:rPr lang="en-US" b="1" dirty="0"/>
              <a:t>Hypothesis 2 -&gt; </a:t>
            </a:r>
            <a:r>
              <a:rPr lang="en-US" dirty="0"/>
              <a:t>If the new functionality partly/entirely affects the system, the state information will be partly/totally new. </a:t>
            </a:r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8B4E56BE-FFE6-7E6E-193F-544DD59BF539}"/>
              </a:ext>
            </a:extLst>
          </p:cNvPr>
          <p:cNvSpPr/>
          <p:nvPr/>
        </p:nvSpPr>
        <p:spPr>
          <a:xfrm>
            <a:off x="10924964" y="3044732"/>
            <a:ext cx="572770" cy="53589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78D5-2289-6AB3-86E1-D7CCE8849FBD}"/>
              </a:ext>
            </a:extLst>
          </p:cNvPr>
          <p:cNvGrpSpPr/>
          <p:nvPr/>
        </p:nvGrpSpPr>
        <p:grpSpPr>
          <a:xfrm>
            <a:off x="7566455" y="2800957"/>
            <a:ext cx="2949029" cy="980044"/>
            <a:chOff x="7870067" y="4643817"/>
            <a:chExt cx="2949029" cy="980044"/>
          </a:xfrm>
        </p:grpSpPr>
        <p:sp>
          <p:nvSpPr>
            <p:cNvPr id="69" name="Snip and Round Single Corner of Rectangle 68">
              <a:extLst>
                <a:ext uri="{FF2B5EF4-FFF2-40B4-BE49-F238E27FC236}">
                  <a16:creationId xmlns:a16="http://schemas.microsoft.com/office/drawing/2014/main" id="{A5AD5D15-F54C-1EEC-0CAE-34451CE9F99B}"/>
                </a:ext>
              </a:extLst>
            </p:cNvPr>
            <p:cNvSpPr/>
            <p:nvPr/>
          </p:nvSpPr>
          <p:spPr>
            <a:xfrm>
              <a:off x="7870067" y="4687223"/>
              <a:ext cx="1180969" cy="936638"/>
            </a:xfrm>
            <a:prstGeom prst="snip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---------------------------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05CAA7-1140-998A-2135-68BC54602A93}"/>
                </a:ext>
              </a:extLst>
            </p:cNvPr>
            <p:cNvSpPr/>
            <p:nvPr/>
          </p:nvSpPr>
          <p:spPr>
            <a:xfrm>
              <a:off x="7870067" y="4643817"/>
              <a:ext cx="41626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v.0</a:t>
              </a:r>
            </a:p>
          </p:txBody>
        </p:sp>
        <p:sp>
          <p:nvSpPr>
            <p:cNvPr id="71" name="Snip and Round Single Corner of Rectangle 70">
              <a:extLst>
                <a:ext uri="{FF2B5EF4-FFF2-40B4-BE49-F238E27FC236}">
                  <a16:creationId xmlns:a16="http://schemas.microsoft.com/office/drawing/2014/main" id="{EE13415D-768C-1269-0715-EBC807166D64}"/>
                </a:ext>
              </a:extLst>
            </p:cNvPr>
            <p:cNvSpPr/>
            <p:nvPr/>
          </p:nvSpPr>
          <p:spPr>
            <a:xfrm>
              <a:off x="9638127" y="4687223"/>
              <a:ext cx="1180969" cy="936638"/>
            </a:xfrm>
            <a:prstGeom prst="snip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/>
                <a:t>---------</a:t>
              </a:r>
              <a:r>
                <a:rPr lang="en-US" sz="1600" dirty="0">
                  <a:solidFill>
                    <a:srgbClr val="FF0000"/>
                  </a:solidFill>
                </a:rPr>
                <a:t>--</a:t>
              </a:r>
              <a:r>
                <a:rPr lang="en-US" sz="1600" dirty="0"/>
                <a:t>----</a:t>
              </a:r>
              <a:r>
                <a:rPr lang="en-US" sz="1600" dirty="0">
                  <a:solidFill>
                    <a:srgbClr val="FF0000"/>
                  </a:solidFill>
                </a:rPr>
                <a:t>---</a:t>
              </a:r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</a:t>
              </a:r>
              <a:r>
                <a:rPr lang="en-US" sz="1600" dirty="0"/>
                <a:t>------</a:t>
              </a:r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________</a:t>
              </a:r>
              <a:endParaRPr lang="en-US" sz="16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3818F2B-FED3-F6AA-2DD0-2710A8713866}"/>
                </a:ext>
              </a:extLst>
            </p:cNvPr>
            <p:cNvSpPr/>
            <p:nvPr/>
          </p:nvSpPr>
          <p:spPr>
            <a:xfrm>
              <a:off x="9638127" y="4643817"/>
              <a:ext cx="41626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v.1</a:t>
              </a:r>
            </a:p>
          </p:txBody>
        </p:sp>
      </p:grp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FDDDD85-DAE9-B360-22C1-0666353777D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5646357" y="2689380"/>
            <a:ext cx="1174181" cy="19331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78BEC-F74A-7FE4-A1A8-21F1D4709DA5}"/>
              </a:ext>
            </a:extLst>
          </p:cNvPr>
          <p:cNvSpPr/>
          <p:nvPr/>
        </p:nvSpPr>
        <p:spPr>
          <a:xfrm>
            <a:off x="1894473" y="106883"/>
            <a:ext cx="10231690" cy="65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Phase III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2D2F04-1F1F-6810-DB67-82237F3B8102}"/>
              </a:ext>
            </a:extLst>
          </p:cNvPr>
          <p:cNvSpPr/>
          <p:nvPr/>
        </p:nvSpPr>
        <p:spPr>
          <a:xfrm>
            <a:off x="65837" y="1174669"/>
            <a:ext cx="1692592" cy="846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New version of the SUT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62B1DC8-21DB-8790-3802-6BAEB743AC97}"/>
              </a:ext>
            </a:extLst>
          </p:cNvPr>
          <p:cNvSpPr/>
          <p:nvPr/>
        </p:nvSpPr>
        <p:spPr>
          <a:xfrm>
            <a:off x="2365781" y="570456"/>
            <a:ext cx="2897579" cy="20544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 a new functionality added to the system?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60885-5247-DAC9-C249-E41BB12077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58429" y="1597671"/>
            <a:ext cx="607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6D79ED-DD34-8711-E371-42006A6F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57" y="531545"/>
            <a:ext cx="1174181" cy="794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59200-277B-8894-C708-CDE357684F73}"/>
              </a:ext>
            </a:extLst>
          </p:cNvPr>
          <p:cNvSpPr/>
          <p:nvPr/>
        </p:nvSpPr>
        <p:spPr>
          <a:xfrm>
            <a:off x="5374269" y="201118"/>
            <a:ext cx="1234089" cy="452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 Suite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64DC4BF-B178-7CAE-7787-69C5AA1F323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263360" y="928661"/>
            <a:ext cx="382997" cy="6690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FAD9B-E24C-7646-7468-374A27309AEF}"/>
              </a:ext>
            </a:extLst>
          </p:cNvPr>
          <p:cNvSpPr/>
          <p:nvPr/>
        </p:nvSpPr>
        <p:spPr>
          <a:xfrm>
            <a:off x="5009280" y="1597672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484D32-3A3D-16D9-5E3B-78EAF65B3A21}"/>
              </a:ext>
            </a:extLst>
          </p:cNvPr>
          <p:cNvSpPr/>
          <p:nvPr/>
        </p:nvSpPr>
        <p:spPr>
          <a:xfrm>
            <a:off x="2026384" y="3038399"/>
            <a:ext cx="4536522" cy="1357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3.1</a:t>
            </a:r>
          </a:p>
          <a:p>
            <a:pPr algn="ctr"/>
            <a:r>
              <a:rPr lang="en-US" dirty="0"/>
              <a:t>Activity 3.1.1 Add some tests to the initial test suite for testing the new functionality. </a:t>
            </a:r>
          </a:p>
          <a:p>
            <a:pPr algn="ctr"/>
            <a:r>
              <a:rPr lang="en-US" dirty="0"/>
              <a:t>Activity 3.1.2 Execute all the tests to get the state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268EC8-2000-F731-69A0-50B3D33A4A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14571" y="2624887"/>
            <a:ext cx="0" cy="463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22642-9C4C-3361-A0EF-2E0A02E1C1F9}"/>
              </a:ext>
            </a:extLst>
          </p:cNvPr>
          <p:cNvSpPr/>
          <p:nvPr/>
        </p:nvSpPr>
        <p:spPr>
          <a:xfrm>
            <a:off x="3807776" y="2502285"/>
            <a:ext cx="637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439082F-A850-E3FC-BAA3-A9AA123875F3}"/>
              </a:ext>
            </a:extLst>
          </p:cNvPr>
          <p:cNvSpPr/>
          <p:nvPr/>
        </p:nvSpPr>
        <p:spPr>
          <a:xfrm>
            <a:off x="7034214" y="747382"/>
            <a:ext cx="4953730" cy="3313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Step 3.2</a:t>
            </a:r>
          </a:p>
          <a:p>
            <a:pPr algn="ctr"/>
            <a:r>
              <a:rPr lang="en-US" dirty="0"/>
              <a:t>Activity 3.2.1 Compare the new state information against the first version. 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FDDDD85-DAE9-B360-22C1-0666353777D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6562906" y="2404372"/>
            <a:ext cx="471308" cy="13128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8C270A7-49D5-9470-6596-E6711B552EB5}"/>
              </a:ext>
            </a:extLst>
          </p:cNvPr>
          <p:cNvSpPr/>
          <p:nvPr/>
        </p:nvSpPr>
        <p:spPr>
          <a:xfrm>
            <a:off x="7287643" y="2070445"/>
            <a:ext cx="1833094" cy="848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Hypothesis 1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E34706-9481-B497-574D-7D15D858C737}"/>
              </a:ext>
            </a:extLst>
          </p:cNvPr>
          <p:cNvSpPr/>
          <p:nvPr/>
        </p:nvSpPr>
        <p:spPr>
          <a:xfrm>
            <a:off x="10012414" y="2189703"/>
            <a:ext cx="1833094" cy="848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Hypothesis 2</a:t>
            </a:r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6151AD-FE63-BE88-AA46-843B4372D0D5}"/>
              </a:ext>
            </a:extLst>
          </p:cNvPr>
          <p:cNvSpPr/>
          <p:nvPr/>
        </p:nvSpPr>
        <p:spPr>
          <a:xfrm>
            <a:off x="7208191" y="3304406"/>
            <a:ext cx="572770" cy="53589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2A6DA6C2-52A1-7930-B610-3897CFB1BE36}"/>
              </a:ext>
            </a:extLst>
          </p:cNvPr>
          <p:cNvSpPr/>
          <p:nvPr/>
        </p:nvSpPr>
        <p:spPr>
          <a:xfrm>
            <a:off x="8536882" y="3304406"/>
            <a:ext cx="572770" cy="535899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FF76-1F89-A6A8-4A8A-287A5CE24AF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7494576" y="2919141"/>
            <a:ext cx="709614" cy="385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FFF43-E92F-F61F-9B8F-65BC07BE0E0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8204190" y="2919141"/>
            <a:ext cx="619077" cy="385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D5FC508-9C01-3238-6069-7E60B34F7CB5}"/>
              </a:ext>
            </a:extLst>
          </p:cNvPr>
          <p:cNvSpPr/>
          <p:nvPr/>
        </p:nvSpPr>
        <p:spPr>
          <a:xfrm>
            <a:off x="2065243" y="4696317"/>
            <a:ext cx="4228679" cy="1823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3.4.1.a</a:t>
            </a:r>
          </a:p>
          <a:p>
            <a:pPr algn="ctr"/>
            <a:r>
              <a:rPr lang="en-US" dirty="0"/>
              <a:t>Activity 3.4.1.a.1 Repeat step 1.3 of phase 1 to update the rules.</a:t>
            </a:r>
          </a:p>
          <a:p>
            <a:pPr algn="ctr"/>
            <a:r>
              <a:rPr lang="en-US" dirty="0"/>
              <a:t>Activity 3.4.2 Repeat step 2.1 from phase 2 to update the regression test suite with the new functionality.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DBCA6BA-DD90-57A7-C202-C325E9F5CA9E}"/>
              </a:ext>
            </a:extLst>
          </p:cNvPr>
          <p:cNvSpPr/>
          <p:nvPr/>
        </p:nvSpPr>
        <p:spPr>
          <a:xfrm>
            <a:off x="6429966" y="4701861"/>
            <a:ext cx="3256801" cy="1817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3.4.1.b</a:t>
            </a:r>
          </a:p>
          <a:p>
            <a:pPr algn="ctr"/>
            <a:r>
              <a:rPr lang="en-US" dirty="0"/>
              <a:t>Activity 3.4.1.b.1 Fix bugs. Activity 3.4.1.b.2 Repeat the activity 3.1.2 of phase 3</a:t>
            </a:r>
          </a:p>
          <a:p>
            <a:pPr algn="ctr"/>
            <a:r>
              <a:rPr lang="en-US" dirty="0"/>
              <a:t>Activity 3.4.1.b.3 Repeat Step 3.2 of phase 3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2F5FAE8-99C9-179E-38AD-8F399C320E68}"/>
              </a:ext>
            </a:extLst>
          </p:cNvPr>
          <p:cNvCxnSpPr>
            <a:cxnSpLocks/>
            <a:stCxn id="9" idx="4"/>
            <a:endCxn id="26" idx="0"/>
          </p:cNvCxnSpPr>
          <p:nvPr/>
        </p:nvCxnSpPr>
        <p:spPr>
          <a:xfrm rot="5400000">
            <a:off x="5409074" y="2610815"/>
            <a:ext cx="856012" cy="3314993"/>
          </a:xfrm>
          <a:prstGeom prst="bentConnector3">
            <a:avLst>
              <a:gd name="adj1" fmla="val 7497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126AE05-3EE3-3C25-BF45-9E42F1C69A73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rot="5400000">
            <a:off x="8010039" y="3888633"/>
            <a:ext cx="861556" cy="7649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0689139-A13C-B71D-D2B5-E4759639C658}"/>
              </a:ext>
            </a:extLst>
          </p:cNvPr>
          <p:cNvSpPr/>
          <p:nvPr/>
        </p:nvSpPr>
        <p:spPr>
          <a:xfrm>
            <a:off x="9834389" y="3429000"/>
            <a:ext cx="2189144" cy="3072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 3.4.1.c</a:t>
            </a:r>
          </a:p>
          <a:p>
            <a:pPr algn="ctr"/>
            <a:r>
              <a:rPr lang="en-US" dirty="0"/>
              <a:t>Activity 3.4.1.c.1 Repeat phase 1 from step 1.2</a:t>
            </a:r>
          </a:p>
          <a:p>
            <a:pPr algn="ctr"/>
            <a:r>
              <a:rPr lang="en-US" dirty="0"/>
              <a:t>Activity 3.4.1.c.2 Repeat phase 2 to update the regression test suite</a:t>
            </a:r>
          </a:p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9DDFDF-5E06-E640-ABED-02342D291C0C}"/>
              </a:ext>
            </a:extLst>
          </p:cNvPr>
          <p:cNvCxnSpPr>
            <a:cxnSpLocks/>
            <a:stCxn id="3" idx="2"/>
            <a:endCxn id="79" idx="0"/>
          </p:cNvCxnSpPr>
          <p:nvPr/>
        </p:nvCxnSpPr>
        <p:spPr>
          <a:xfrm>
            <a:off x="10928961" y="3038399"/>
            <a:ext cx="0" cy="390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1080E1-5A26-0847-4AD3-7739504EEEFC}"/>
              </a:ext>
            </a:extLst>
          </p:cNvPr>
          <p:cNvSpPr/>
          <p:nvPr/>
        </p:nvSpPr>
        <p:spPr>
          <a:xfrm>
            <a:off x="271545" y="179196"/>
            <a:ext cx="43717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b="1" i="0" dirty="0">
                <a:effectLst/>
                <a:latin typeface="Arial" panose="020B0604020202020204" pitchFamily="34" charset="0"/>
              </a:rPr>
              <a:t>Where we can use this approach?</a:t>
            </a:r>
            <a:endParaRPr lang="en-GB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F53D3-5341-E47F-8781-28FA046D8E20}"/>
              </a:ext>
            </a:extLst>
          </p:cNvPr>
          <p:cNvSpPr txBox="1"/>
          <p:nvPr/>
        </p:nvSpPr>
        <p:spPr>
          <a:xfrm>
            <a:off x="271545" y="579306"/>
            <a:ext cx="689065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effectLst/>
              </a:rPr>
              <a:t>class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rgbClr val="EA6C8B"/>
                </a:solidFill>
                <a:effectLst/>
              </a:rPr>
              <a:t>stack</a:t>
            </a:r>
            <a:r>
              <a:rPr lang="en-GB" sz="1600" dirty="0">
                <a:effectLst/>
              </a:rPr>
              <a:t>: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__</a:t>
            </a:r>
            <a:r>
              <a:rPr lang="en-GB" sz="1600" dirty="0" err="1">
                <a:effectLst/>
              </a:rPr>
              <a:t>init</a:t>
            </a:r>
            <a:r>
              <a:rPr lang="en-GB" sz="1600" dirty="0">
                <a:effectLst/>
              </a:rPr>
              <a:t>__(self):</a:t>
            </a:r>
          </a:p>
          <a:p>
            <a:pPr lvl="2"/>
            <a:r>
              <a:rPr lang="en-GB" sz="1600" dirty="0" err="1">
                <a:effectLst/>
              </a:rPr>
              <a:t>self.__index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rgbClr val="B4D353"/>
                </a:solidFill>
                <a:effectLst/>
              </a:rPr>
              <a:t>=</a:t>
            </a:r>
            <a:r>
              <a:rPr lang="en-GB" sz="1600" dirty="0">
                <a:effectLst/>
              </a:rPr>
              <a:t> []</a:t>
            </a:r>
          </a:p>
          <a:p>
            <a:pPr lvl="1"/>
            <a:endParaRPr lang="en-GB" sz="1600" dirty="0">
              <a:solidFill>
                <a:srgbClr val="B3CCFF"/>
              </a:solidFill>
              <a:effectLst/>
            </a:endParaRP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__</a:t>
            </a:r>
            <a:r>
              <a:rPr lang="en-GB" sz="1600" dirty="0" err="1">
                <a:effectLst/>
              </a:rPr>
              <a:t>len</a:t>
            </a:r>
            <a:r>
              <a:rPr lang="en-GB" sz="1600" dirty="0">
                <a:effectLst/>
              </a:rPr>
              <a:t>__(self):</a:t>
            </a:r>
          </a:p>
          <a:p>
            <a:pPr lvl="2"/>
            <a:r>
              <a:rPr lang="en-GB" sz="1600" b="1" dirty="0">
                <a:effectLst/>
              </a:rPr>
              <a:t>return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GB" sz="1600" dirty="0">
                <a:effectLst/>
              </a:rPr>
              <a:t>(</a:t>
            </a:r>
            <a:r>
              <a:rPr lang="en-GB" sz="1600" dirty="0" err="1">
                <a:effectLst/>
              </a:rPr>
              <a:t>self.__index</a:t>
            </a:r>
            <a:r>
              <a:rPr lang="en-GB" sz="1600" dirty="0">
                <a:effectLst/>
              </a:rPr>
              <a:t>)</a:t>
            </a:r>
          </a:p>
          <a:p>
            <a:endParaRPr lang="en-GB" sz="1600" dirty="0">
              <a:solidFill>
                <a:srgbClr val="B3CCFF"/>
              </a:solidFill>
              <a:effectLst/>
            </a:endParaRP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push(</a:t>
            </a:r>
            <a:r>
              <a:rPr lang="en-GB" sz="1600" dirty="0" err="1">
                <a:effectLst/>
              </a:rPr>
              <a:t>self,item</a:t>
            </a:r>
            <a:r>
              <a:rPr lang="en-GB" sz="1600" dirty="0">
                <a:effectLst/>
              </a:rPr>
              <a:t>):</a:t>
            </a:r>
          </a:p>
          <a:p>
            <a:pPr lvl="2"/>
            <a:r>
              <a:rPr lang="en-GB" sz="1600" dirty="0">
                <a:effectLst/>
              </a:rPr>
              <a:t>self.__</a:t>
            </a:r>
            <a:r>
              <a:rPr lang="en-GB" sz="1600" dirty="0" err="1">
                <a:effectLst/>
              </a:rPr>
              <a:t>index.insert</a:t>
            </a:r>
            <a:r>
              <a:rPr lang="en-GB" sz="1600" dirty="0">
                <a:effectLst/>
              </a:rPr>
              <a:t>(</a:t>
            </a:r>
            <a:r>
              <a:rPr lang="en-GB" sz="1600" dirty="0">
                <a:solidFill>
                  <a:srgbClr val="EA6C8B"/>
                </a:solidFill>
                <a:effectLst/>
              </a:rPr>
              <a:t>0</a:t>
            </a:r>
            <a:r>
              <a:rPr lang="en-GB" sz="1600" dirty="0">
                <a:effectLst/>
              </a:rPr>
              <a:t>,item)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peek(self):</a:t>
            </a:r>
          </a:p>
          <a:p>
            <a:pPr lvl="2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GB" sz="1600" dirty="0">
                <a:effectLst/>
              </a:rPr>
              <a:t>(self) </a:t>
            </a:r>
            <a:r>
              <a:rPr lang="en-GB" sz="1600" dirty="0">
                <a:solidFill>
                  <a:srgbClr val="B4D353"/>
                </a:solidFill>
                <a:effectLst/>
              </a:rPr>
              <a:t>==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rgbClr val="EA6C8B"/>
                </a:solidFill>
                <a:effectLst/>
              </a:rPr>
              <a:t>0</a:t>
            </a:r>
            <a:r>
              <a:rPr lang="en-GB" sz="1600" dirty="0">
                <a:effectLst/>
              </a:rPr>
              <a:t>:</a:t>
            </a:r>
          </a:p>
          <a:p>
            <a:pPr lvl="3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raise</a:t>
            </a:r>
            <a:r>
              <a:rPr lang="en-GB" sz="1600" dirty="0">
                <a:effectLst/>
              </a:rPr>
              <a:t> Exception(</a:t>
            </a:r>
            <a:r>
              <a:rPr lang="en-GB" sz="1600" dirty="0">
                <a:solidFill>
                  <a:srgbClr val="FFE083"/>
                </a:solidFill>
                <a:effectLst/>
              </a:rPr>
              <a:t>"peek() called on empty stack."</a:t>
            </a:r>
            <a:r>
              <a:rPr lang="en-GB" sz="1600" dirty="0">
                <a:effectLst/>
              </a:rPr>
              <a:t>)</a:t>
            </a:r>
          </a:p>
          <a:p>
            <a:pPr lvl="2"/>
            <a:r>
              <a:rPr lang="en-GB" sz="1600" b="1" dirty="0">
                <a:effectLst/>
              </a:rPr>
              <a:t>return</a:t>
            </a:r>
            <a:r>
              <a:rPr lang="en-GB" sz="1600" dirty="0">
                <a:effectLst/>
              </a:rPr>
              <a:t> </a:t>
            </a:r>
            <a:r>
              <a:rPr lang="en-GB" sz="1600" dirty="0" err="1">
                <a:effectLst/>
              </a:rPr>
              <a:t>self.__index</a:t>
            </a:r>
            <a:r>
              <a:rPr lang="en-GB" sz="1600" dirty="0">
                <a:effectLst/>
              </a:rPr>
              <a:t>[</a:t>
            </a:r>
            <a:r>
              <a:rPr lang="en-GB" sz="1600" dirty="0">
                <a:solidFill>
                  <a:srgbClr val="EA6C8B"/>
                </a:solidFill>
                <a:effectLst/>
              </a:rPr>
              <a:t>0</a:t>
            </a:r>
            <a:r>
              <a:rPr lang="en-GB" sz="1600" dirty="0">
                <a:effectLst/>
              </a:rPr>
              <a:t>]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pop(self):</a:t>
            </a:r>
          </a:p>
          <a:p>
            <a:pPr lvl="2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GB" sz="1600" dirty="0">
                <a:effectLst/>
              </a:rPr>
              <a:t>(self) </a:t>
            </a:r>
            <a:r>
              <a:rPr lang="en-GB" sz="1600" dirty="0">
                <a:solidFill>
                  <a:srgbClr val="B4D353"/>
                </a:solidFill>
                <a:effectLst/>
              </a:rPr>
              <a:t>==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rgbClr val="EA6C8B"/>
                </a:solidFill>
                <a:effectLst/>
              </a:rPr>
              <a:t>0</a:t>
            </a:r>
            <a:r>
              <a:rPr lang="en-GB" sz="1600" dirty="0">
                <a:effectLst/>
              </a:rPr>
              <a:t>:</a:t>
            </a:r>
          </a:p>
          <a:p>
            <a:pPr lvl="3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raise</a:t>
            </a:r>
            <a:r>
              <a:rPr lang="en-GB" sz="1600" dirty="0">
                <a:effectLst/>
              </a:rPr>
              <a:t> Exception(</a:t>
            </a:r>
            <a:r>
              <a:rPr lang="en-GB" sz="1600" dirty="0">
                <a:solidFill>
                  <a:srgbClr val="FFE083"/>
                </a:solidFill>
                <a:effectLst/>
              </a:rPr>
              <a:t>"pop() called on empty stack."</a:t>
            </a:r>
            <a:r>
              <a:rPr lang="en-GB" sz="1600" dirty="0">
                <a:effectLst/>
              </a:rPr>
              <a:t>)</a:t>
            </a:r>
          </a:p>
          <a:p>
            <a:pPr lvl="2"/>
            <a:r>
              <a:rPr lang="en-GB" sz="1600" b="1" dirty="0">
                <a:effectLst/>
              </a:rPr>
              <a:t>return</a:t>
            </a:r>
            <a:r>
              <a:rPr lang="en-GB" sz="1600" dirty="0">
                <a:effectLst/>
              </a:rPr>
              <a:t> self.__</a:t>
            </a:r>
            <a:r>
              <a:rPr lang="en-GB" sz="1600" dirty="0" err="1">
                <a:effectLst/>
              </a:rPr>
              <a:t>index.pop</a:t>
            </a:r>
            <a:r>
              <a:rPr lang="en-GB" sz="1600" dirty="0">
                <a:effectLst/>
              </a:rPr>
              <a:t>(</a:t>
            </a:r>
            <a:r>
              <a:rPr lang="en-GB" sz="1600" dirty="0">
                <a:solidFill>
                  <a:srgbClr val="EA6C8B"/>
                </a:solidFill>
                <a:effectLst/>
              </a:rPr>
              <a:t>0</a:t>
            </a:r>
            <a:r>
              <a:rPr lang="en-GB" sz="1600" dirty="0">
                <a:effectLst/>
              </a:rPr>
              <a:t>)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__str__(self):</a:t>
            </a:r>
          </a:p>
          <a:p>
            <a:pPr lvl="2"/>
            <a:r>
              <a:rPr lang="en-GB" sz="1600" b="1" dirty="0">
                <a:effectLst/>
              </a:rPr>
              <a:t>return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effectLst/>
              </a:rPr>
              <a:t>str</a:t>
            </a:r>
            <a:r>
              <a:rPr lang="en-GB" sz="1600" dirty="0">
                <a:effectLst/>
              </a:rPr>
              <a:t>(</a:t>
            </a:r>
            <a:r>
              <a:rPr lang="en-GB" sz="1600" dirty="0" err="1">
                <a:effectLst/>
              </a:rPr>
              <a:t>self.__index</a:t>
            </a:r>
            <a:r>
              <a:rPr lang="en-GB" sz="1600" dirty="0">
                <a:effectLst/>
              </a:rPr>
              <a:t>)</a:t>
            </a:r>
          </a:p>
          <a:p>
            <a:pPr lvl="1"/>
            <a:endParaRPr lang="en-GB" sz="1600" dirty="0">
              <a:solidFill>
                <a:srgbClr val="FF0000"/>
              </a:solidFill>
              <a:effectLst/>
            </a:endParaRPr>
          </a:p>
          <a:p>
            <a:pPr lvl="1"/>
            <a:r>
              <a:rPr lang="en-GB" sz="1600" dirty="0">
                <a:solidFill>
                  <a:srgbClr val="FF0000"/>
                </a:solidFill>
                <a:effectLst/>
              </a:rPr>
              <a:t>def</a:t>
            </a:r>
            <a:r>
              <a:rPr lang="en-GB" sz="1600" dirty="0">
                <a:effectLst/>
              </a:rPr>
              <a:t> __str__(self):</a:t>
            </a:r>
          </a:p>
          <a:p>
            <a:pPr lvl="2"/>
            <a:r>
              <a:rPr lang="en-GB" sz="1600" b="1" dirty="0">
                <a:effectLst/>
              </a:rPr>
              <a:t>return</a:t>
            </a:r>
            <a:r>
              <a:rPr lang="en-GB" sz="1600" dirty="0">
                <a:effectLst/>
              </a:rPr>
              <a:t>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effectLst/>
              </a:rPr>
              <a:t>str</a:t>
            </a:r>
            <a:r>
              <a:rPr lang="en-GB" sz="1600" dirty="0">
                <a:effectLst/>
              </a:rPr>
              <a:t>(</a:t>
            </a:r>
            <a:r>
              <a:rPr lang="en-GB" sz="1600" dirty="0" err="1">
                <a:effectLst/>
              </a:rPr>
              <a:t>self.__index</a:t>
            </a:r>
            <a:r>
              <a:rPr lang="en-GB" sz="1600" dirty="0">
                <a:effectLst/>
              </a:rPr>
              <a:t>)</a:t>
            </a:r>
          </a:p>
          <a:p>
            <a:pPr lvl="2"/>
            <a:endParaRPr lang="en-GB" sz="1600" dirty="0">
              <a:effectLst/>
            </a:endParaRPr>
          </a:p>
          <a:p>
            <a:pPr lvl="2"/>
            <a:endParaRPr lang="en-GB" sz="1600" dirty="0">
              <a:effectLst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0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624</Words>
  <Application>Microsoft Macintosh PowerPoint</Application>
  <PresentationFormat>Widescreen</PresentationFormat>
  <Paragraphs>110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Duque Torres</dc:creator>
  <cp:lastModifiedBy>Alejandra Duque Torres</cp:lastModifiedBy>
  <cp:revision>2</cp:revision>
  <dcterms:created xsi:type="dcterms:W3CDTF">2023-02-02T07:28:56Z</dcterms:created>
  <dcterms:modified xsi:type="dcterms:W3CDTF">2023-02-09T17:59:52Z</dcterms:modified>
</cp:coreProperties>
</file>