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258" r:id="rId2"/>
    <p:sldId id="314" r:id="rId3"/>
    <p:sldId id="315" r:id="rId4"/>
    <p:sldId id="313" r:id="rId5"/>
    <p:sldId id="317" r:id="rId6"/>
    <p:sldId id="319" r:id="rId7"/>
    <p:sldId id="335" r:id="rId8"/>
    <p:sldId id="336" r:id="rId9"/>
    <p:sldId id="337" r:id="rId10"/>
    <p:sldId id="320" r:id="rId11"/>
    <p:sldId id="322" r:id="rId12"/>
    <p:sldId id="333" r:id="rId13"/>
    <p:sldId id="329" r:id="rId14"/>
    <p:sldId id="334" r:id="rId15"/>
    <p:sldId id="338"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019" autoAdjust="0"/>
    <p:restoredTop sz="87309" autoAdjust="0"/>
  </p:normalViewPr>
  <p:slideViewPr>
    <p:cSldViewPr>
      <p:cViewPr varScale="1">
        <p:scale>
          <a:sx n="98" d="100"/>
          <a:sy n="98"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11/29/22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11/29/22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2604463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3271044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14</a:t>
            </a:fld>
            <a:endParaRPr lang="en-US"/>
          </a:p>
        </p:txBody>
      </p:sp>
    </p:spTree>
    <p:extLst>
      <p:ext uri="{BB962C8B-B14F-4D97-AF65-F5344CB8AC3E}">
        <p14:creationId xmlns:p14="http://schemas.microsoft.com/office/powerpoint/2010/main" val="31429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15</a:t>
            </a:fld>
            <a:endParaRPr lang="en-US"/>
          </a:p>
        </p:txBody>
      </p:sp>
    </p:spTree>
    <p:extLst>
      <p:ext uri="{BB962C8B-B14F-4D97-AF65-F5344CB8AC3E}">
        <p14:creationId xmlns:p14="http://schemas.microsoft.com/office/powerpoint/2010/main" val="242995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265962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MR_1 </a:t>
            </a:r>
            <a:r>
              <a:rPr lang="en-US" b="1" dirty="0"/>
              <a:t>( b - a ) = c -&gt; 99% violated (NOT violated case: a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90% violated (NOT violated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MR2 -  d = 2 </a:t>
            </a:r>
          </a:p>
          <a:p>
            <a:r>
              <a:rPr lang="en-US" b="1" dirty="0"/>
              <a:t>MR3 – d = 1</a:t>
            </a:r>
          </a:p>
          <a:p>
            <a:r>
              <a:rPr lang="en-US" b="1" dirty="0"/>
              <a:t>MR4 – d = 3</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6</a:t>
            </a:fld>
            <a:endParaRPr lang="en-US"/>
          </a:p>
        </p:txBody>
      </p:sp>
    </p:spTree>
    <p:extLst>
      <p:ext uri="{BB962C8B-B14F-4D97-AF65-F5344CB8AC3E}">
        <p14:creationId xmlns:p14="http://schemas.microsoft.com/office/powerpoint/2010/main" val="145629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7</a:t>
            </a:fld>
            <a:endParaRPr lang="en-US"/>
          </a:p>
        </p:txBody>
      </p:sp>
    </p:spTree>
    <p:extLst>
      <p:ext uri="{BB962C8B-B14F-4D97-AF65-F5344CB8AC3E}">
        <p14:creationId xmlns:p14="http://schemas.microsoft.com/office/powerpoint/2010/main" val="269067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8</a:t>
            </a:fld>
            <a:endParaRPr lang="en-US"/>
          </a:p>
        </p:txBody>
      </p:sp>
    </p:spTree>
    <p:extLst>
      <p:ext uri="{BB962C8B-B14F-4D97-AF65-F5344CB8AC3E}">
        <p14:creationId xmlns:p14="http://schemas.microsoft.com/office/powerpoint/2010/main" val="340332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200575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10</a:t>
            </a:fld>
            <a:endParaRPr lang="en-US"/>
          </a:p>
        </p:txBody>
      </p:sp>
    </p:spTree>
    <p:extLst>
      <p:ext uri="{BB962C8B-B14F-4D97-AF65-F5344CB8AC3E}">
        <p14:creationId xmlns:p14="http://schemas.microsoft.com/office/powerpoint/2010/main" val="38151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11</a:t>
            </a:fld>
            <a:endParaRPr lang="en-US"/>
          </a:p>
        </p:txBody>
      </p:sp>
    </p:spTree>
    <p:extLst>
      <p:ext uri="{BB962C8B-B14F-4D97-AF65-F5344CB8AC3E}">
        <p14:creationId xmlns:p14="http://schemas.microsoft.com/office/powerpoint/2010/main" val="150595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2600053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0"/>
            <a:ext cx="9829800" cy="1858044"/>
          </a:xfrm>
        </p:spPr>
        <p:txBody>
          <a:bodyPr/>
          <a:lstStyle/>
          <a:p>
            <a:pPr algn="ctr">
              <a:lnSpc>
                <a:spcPct val="100000"/>
              </a:lnSpc>
            </a:pPr>
            <a:r>
              <a:rPr lang="en-US" sz="3600" b="1" dirty="0">
                <a:latin typeface="Segoe UI" panose="020B0502040204020203" pitchFamily="34" charset="0"/>
                <a:cs typeface="Segoe UI" panose="020B0502040204020203" pitchFamily="34" charset="0"/>
              </a:rPr>
              <a:t>Passive Testing</a:t>
            </a:r>
            <a:br>
              <a:rPr lang="en-US" sz="3600" b="1" dirty="0">
                <a:latin typeface="Segoe UI" panose="020B0502040204020203" pitchFamily="34" charset="0"/>
                <a:cs typeface="Segoe UI" panose="020B0502040204020203" pitchFamily="34" charset="0"/>
              </a:rPr>
            </a:br>
            <a:r>
              <a:rPr lang="en-US" sz="3600" b="1" dirty="0">
                <a:latin typeface="Segoe UI" panose="020B0502040204020203" pitchFamily="34" charset="0"/>
                <a:cs typeface="Segoe UI" panose="020B0502040204020203" pitchFamily="34" charset="0"/>
              </a:rPr>
              <a:t>Using Fuzzing + Metamorphic Testing</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46321" y="3732025"/>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a:extLst>
              <a:ext uri="{FF2B5EF4-FFF2-40B4-BE49-F238E27FC236}">
                <a16:creationId xmlns:a16="http://schemas.microsoft.com/office/drawing/2014/main" id="{5E263023-C8A4-A23D-3329-4402C265A9DA}"/>
              </a:ext>
            </a:extLst>
          </p:cNvPr>
          <p:cNvSpPr txBox="1"/>
          <p:nvPr/>
        </p:nvSpPr>
        <p:spPr>
          <a:xfrm>
            <a:off x="545336" y="914400"/>
            <a:ext cx="4114800"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Input_a</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10</a:t>
            </a:fld>
            <a:endParaRPr lang="en-US" dirty="0"/>
          </a:p>
        </p:txBody>
      </p:sp>
      <p:graphicFrame>
        <p:nvGraphicFramePr>
          <p:cNvPr id="7" name="Table 6">
            <a:extLst>
              <a:ext uri="{FF2B5EF4-FFF2-40B4-BE49-F238E27FC236}">
                <a16:creationId xmlns:a16="http://schemas.microsoft.com/office/drawing/2014/main" id="{F4FC4553-5842-EE99-2A88-DEC5E888F10D}"/>
              </a:ext>
            </a:extLst>
          </p:cNvPr>
          <p:cNvGraphicFramePr>
            <a:graphicFrameLocks noGrp="1"/>
          </p:cNvGraphicFramePr>
          <p:nvPr>
            <p:extLst>
              <p:ext uri="{D42A27DB-BD31-4B8C-83A1-F6EECF244321}">
                <p14:modId xmlns:p14="http://schemas.microsoft.com/office/powerpoint/2010/main" val="1643111469"/>
              </p:ext>
            </p:extLst>
          </p:nvPr>
        </p:nvGraphicFramePr>
        <p:xfrm>
          <a:off x="697736"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9</a:t>
                      </a:r>
                    </a:p>
                  </a:txBody>
                  <a:tcPr anchor="ctr"/>
                </a:tc>
                <a:tc>
                  <a:txBody>
                    <a:bodyPr/>
                    <a:lstStyle/>
                    <a:p>
                      <a:pPr algn="ctr"/>
                      <a:r>
                        <a:rPr lang="en-US" sz="1400" dirty="0"/>
                        <a:t>‘5’</a:t>
                      </a:r>
                    </a:p>
                  </a:txBody>
                  <a:tcPr anchor="ctr"/>
                </a:tc>
                <a:tc>
                  <a:txBody>
                    <a:bodyPr/>
                    <a:lstStyle/>
                    <a:p>
                      <a:pPr algn="ctr"/>
                      <a:r>
                        <a:rPr lang="en-US" sz="1400" dirty="0"/>
                        <a:t>12</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12</a:t>
                      </a:r>
                    </a:p>
                  </a:txBody>
                  <a:tcPr anchor="ctr"/>
                </a:tc>
                <a:tc>
                  <a:txBody>
                    <a:bodyPr/>
                    <a:lstStyle/>
                    <a:p>
                      <a:pPr algn="ctr"/>
                      <a:r>
                        <a:rPr lang="en-US" sz="1400" dirty="0"/>
                        <a:t>‘6’</a:t>
                      </a:r>
                    </a:p>
                  </a:txBody>
                  <a:tcPr anchor="ctr"/>
                </a:tc>
                <a:tc>
                  <a:txBody>
                    <a:bodyPr/>
                    <a:lstStyle/>
                    <a:p>
                      <a:pPr algn="ctr"/>
                      <a:r>
                        <a:rPr lang="en-US" sz="1400" dirty="0"/>
                        <a:t>11</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14</a:t>
                      </a:r>
                    </a:p>
                  </a:txBody>
                  <a:tcPr anchor="ctr"/>
                </a:tc>
                <a:tc>
                  <a:txBody>
                    <a:bodyPr/>
                    <a:lstStyle/>
                    <a:p>
                      <a:pPr algn="ctr"/>
                      <a:r>
                        <a:rPr lang="en-US" sz="1400" dirty="0"/>
                        <a:t>‘7’</a:t>
                      </a:r>
                    </a:p>
                  </a:txBody>
                  <a:tcPr anchor="ctr"/>
                </a:tc>
                <a:tc>
                  <a:txBody>
                    <a:bodyPr/>
                    <a:lstStyle/>
                    <a:p>
                      <a:pPr algn="ctr"/>
                      <a:r>
                        <a:rPr lang="en-US" sz="1400" dirty="0"/>
                        <a:t>8</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9</a:t>
                      </a:r>
                    </a:p>
                  </a:txBody>
                  <a:tcPr anchor="ctr"/>
                </a:tc>
                <a:tc>
                  <a:txBody>
                    <a:bodyPr/>
                    <a:lstStyle/>
                    <a:p>
                      <a:pPr algn="ctr"/>
                      <a:r>
                        <a:rPr lang="en-US" sz="1400" dirty="0"/>
                        <a:t>‘8’</a:t>
                      </a:r>
                    </a:p>
                  </a:txBody>
                  <a:tcPr anchor="ctr"/>
                </a:tc>
                <a:tc>
                  <a:txBody>
                    <a:bodyPr/>
                    <a:lstStyle/>
                    <a:p>
                      <a:pPr algn="ctr"/>
                      <a:r>
                        <a:rPr lang="en-US" sz="1400" dirty="0"/>
                        <a:t>4</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10</a:t>
                      </a:r>
                    </a:p>
                  </a:txBody>
                  <a:tcPr anchor="ctr"/>
                </a:tc>
                <a:extLst>
                  <a:ext uri="{0D108BD9-81ED-4DB2-BD59-A6C34878D82A}">
                    <a16:rowId xmlns:a16="http://schemas.microsoft.com/office/drawing/2014/main" val="2578652453"/>
                  </a:ext>
                </a:extLst>
              </a:tr>
            </a:tbl>
          </a:graphicData>
        </a:graphic>
      </p:graphicFrame>
      <p:sp>
        <p:nvSpPr>
          <p:cNvPr id="2" name="TextBox 1">
            <a:extLst>
              <a:ext uri="{FF2B5EF4-FFF2-40B4-BE49-F238E27FC236}">
                <a16:creationId xmlns:a16="http://schemas.microsoft.com/office/drawing/2014/main" id="{D8ECED21-E2CE-5535-1538-A76B90ABEE69}"/>
              </a:ext>
            </a:extLst>
          </p:cNvPr>
          <p:cNvSpPr txBox="1"/>
          <p:nvPr/>
        </p:nvSpPr>
        <p:spPr>
          <a:xfrm>
            <a:off x="5557194" y="960102"/>
            <a:ext cx="3891605"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Input_b</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endParaRPr lang="en-US" dirty="0"/>
          </a:p>
        </p:txBody>
      </p:sp>
      <p:graphicFrame>
        <p:nvGraphicFramePr>
          <p:cNvPr id="4" name="Table 3">
            <a:extLst>
              <a:ext uri="{FF2B5EF4-FFF2-40B4-BE49-F238E27FC236}">
                <a16:creationId xmlns:a16="http://schemas.microsoft.com/office/drawing/2014/main" id="{E360CCE0-E0C5-2D30-0BFD-C3A3BA360855}"/>
              </a:ext>
            </a:extLst>
          </p:cNvPr>
          <p:cNvGraphicFramePr>
            <a:graphicFrameLocks noGrp="1"/>
          </p:cNvGraphicFramePr>
          <p:nvPr>
            <p:extLst>
              <p:ext uri="{D42A27DB-BD31-4B8C-83A1-F6EECF244321}">
                <p14:modId xmlns:p14="http://schemas.microsoft.com/office/powerpoint/2010/main" val="1596204820"/>
              </p:ext>
            </p:extLst>
          </p:nvPr>
        </p:nvGraphicFramePr>
        <p:xfrm>
          <a:off x="5709595"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7</a:t>
                      </a:r>
                    </a:p>
                  </a:txBody>
                  <a:tcPr anchor="ctr"/>
                </a:tc>
                <a:tc>
                  <a:txBody>
                    <a:bodyPr/>
                    <a:lstStyle/>
                    <a:p>
                      <a:pPr algn="ctr"/>
                      <a:r>
                        <a:rPr lang="en-US" sz="1400" dirty="0"/>
                        <a:t>‘5’</a:t>
                      </a:r>
                    </a:p>
                  </a:txBody>
                  <a:tcPr anchor="ctr"/>
                </a:tc>
                <a:tc>
                  <a:txBody>
                    <a:bodyPr/>
                    <a:lstStyle/>
                    <a:p>
                      <a:pPr algn="ctr"/>
                      <a:r>
                        <a:rPr lang="en-US" sz="1400" dirty="0"/>
                        <a:t>9</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9</a:t>
                      </a:r>
                    </a:p>
                  </a:txBody>
                  <a:tcPr anchor="ctr"/>
                </a:tc>
                <a:tc>
                  <a:txBody>
                    <a:bodyPr/>
                    <a:lstStyle/>
                    <a:p>
                      <a:pPr algn="ctr"/>
                      <a:r>
                        <a:rPr lang="en-US" sz="1400" dirty="0"/>
                        <a:t>‘6’</a:t>
                      </a:r>
                    </a:p>
                  </a:txBody>
                  <a:tcPr anchor="ctr"/>
                </a:tc>
                <a:tc>
                  <a:txBody>
                    <a:bodyPr/>
                    <a:lstStyle/>
                    <a:p>
                      <a:pPr algn="ctr"/>
                      <a:r>
                        <a:rPr lang="en-US" sz="1400" dirty="0"/>
                        <a:t>12</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13</a:t>
                      </a:r>
                    </a:p>
                  </a:txBody>
                  <a:tcPr anchor="ctr"/>
                </a:tc>
                <a:tc>
                  <a:txBody>
                    <a:bodyPr/>
                    <a:lstStyle/>
                    <a:p>
                      <a:pPr algn="ctr"/>
                      <a:r>
                        <a:rPr lang="en-US" sz="1400" dirty="0"/>
                        <a:t>‘7’</a:t>
                      </a:r>
                    </a:p>
                  </a:txBody>
                  <a:tcPr anchor="ctr"/>
                </a:tc>
                <a:tc>
                  <a:txBody>
                    <a:bodyPr/>
                    <a:lstStyle/>
                    <a:p>
                      <a:pPr algn="ctr"/>
                      <a:r>
                        <a:rPr lang="en-US" sz="1400" dirty="0"/>
                        <a:t>14</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8</a:t>
                      </a:r>
                    </a:p>
                  </a:txBody>
                  <a:tcPr anchor="ctr"/>
                </a:tc>
                <a:tc>
                  <a:txBody>
                    <a:bodyPr/>
                    <a:lstStyle/>
                    <a:p>
                      <a:pPr algn="ctr"/>
                      <a:r>
                        <a:rPr lang="en-US" sz="1400" dirty="0"/>
                        <a:t>‘8’</a:t>
                      </a:r>
                    </a:p>
                  </a:txBody>
                  <a:tcPr anchor="ctr"/>
                </a:tc>
                <a:tc>
                  <a:txBody>
                    <a:bodyPr/>
                    <a:lstStyle/>
                    <a:p>
                      <a:pPr algn="ctr"/>
                      <a:r>
                        <a:rPr lang="en-US" sz="1400" dirty="0"/>
                        <a:t>9</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8</a:t>
                      </a:r>
                    </a:p>
                  </a:txBody>
                  <a:tcPr anchor="ctr"/>
                </a:tc>
                <a:extLst>
                  <a:ext uri="{0D108BD9-81ED-4DB2-BD59-A6C34878D82A}">
                    <a16:rowId xmlns:a16="http://schemas.microsoft.com/office/drawing/2014/main" val="2578652453"/>
                  </a:ext>
                </a:extLst>
              </a:tr>
            </a:tbl>
          </a:graphicData>
        </a:graphic>
      </p:graphicFrame>
      <p:pic>
        <p:nvPicPr>
          <p:cNvPr id="9" name="Picture 8">
            <a:extLst>
              <a:ext uri="{FF2B5EF4-FFF2-40B4-BE49-F238E27FC236}">
                <a16:creationId xmlns:a16="http://schemas.microsoft.com/office/drawing/2014/main" id="{5109389A-7A6B-AAAE-534C-6D9C996D13FC}"/>
              </a:ext>
            </a:extLst>
          </p:cNvPr>
          <p:cNvPicPr>
            <a:picLocks noChangeAspect="1"/>
          </p:cNvPicPr>
          <p:nvPr/>
        </p:nvPicPr>
        <p:blipFill>
          <a:blip r:embed="rId3"/>
          <a:stretch>
            <a:fillRect/>
          </a:stretch>
        </p:blipFill>
        <p:spPr>
          <a:xfrm>
            <a:off x="463168" y="3684324"/>
            <a:ext cx="4114800" cy="3176975"/>
          </a:xfrm>
          <a:prstGeom prst="rect">
            <a:avLst/>
          </a:prstGeom>
        </p:spPr>
      </p:pic>
      <p:pic>
        <p:nvPicPr>
          <p:cNvPr id="11" name="Picture 10">
            <a:extLst>
              <a:ext uri="{FF2B5EF4-FFF2-40B4-BE49-F238E27FC236}">
                <a16:creationId xmlns:a16="http://schemas.microsoft.com/office/drawing/2014/main" id="{2C67AC57-C4DD-A0AB-320F-D1E12C35CDB2}"/>
              </a:ext>
            </a:extLst>
          </p:cNvPr>
          <p:cNvPicPr>
            <a:picLocks noChangeAspect="1"/>
          </p:cNvPicPr>
          <p:nvPr/>
        </p:nvPicPr>
        <p:blipFill>
          <a:blip r:embed="rId4"/>
          <a:stretch>
            <a:fillRect/>
          </a:stretch>
        </p:blipFill>
        <p:spPr>
          <a:xfrm>
            <a:off x="5334000" y="3684324"/>
            <a:ext cx="4114800" cy="3176975"/>
          </a:xfrm>
          <a:prstGeom prst="rect">
            <a:avLst/>
          </a:prstGeom>
        </p:spPr>
      </p:pic>
      <p:sp>
        <p:nvSpPr>
          <p:cNvPr id="12" name="TextBox 11">
            <a:extLst>
              <a:ext uri="{FF2B5EF4-FFF2-40B4-BE49-F238E27FC236}">
                <a16:creationId xmlns:a16="http://schemas.microsoft.com/office/drawing/2014/main" id="{8509C906-9D5C-CD13-FB34-A6A2D850DEC4}"/>
              </a:ext>
            </a:extLst>
          </p:cNvPr>
          <p:cNvSpPr txBox="1"/>
          <p:nvPr/>
        </p:nvSpPr>
        <p:spPr>
          <a:xfrm>
            <a:off x="9677400" y="3211976"/>
            <a:ext cx="2514600" cy="1200329"/>
          </a:xfrm>
          <a:prstGeom prst="rect">
            <a:avLst/>
          </a:prstGeom>
          <a:noFill/>
        </p:spPr>
        <p:txBody>
          <a:bodyPr wrap="square">
            <a:spAutoFit/>
          </a:bodyPr>
          <a:lstStyle/>
          <a:p>
            <a:r>
              <a:rPr lang="en-US" b="1" dirty="0">
                <a:latin typeface="Segoe UI" panose="020B0502040204020203" pitchFamily="34" charset="0"/>
                <a:cs typeface="Segoe UI" panose="020B0502040204020203" pitchFamily="34" charset="0"/>
              </a:rPr>
              <a:t>Constant was randomly generated</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Const = 6 </a:t>
            </a:r>
            <a:endParaRPr lang="en-US" dirty="0"/>
          </a:p>
        </p:txBody>
      </p:sp>
    </p:spTree>
    <p:extLst>
      <p:ext uri="{BB962C8B-B14F-4D97-AF65-F5344CB8AC3E}">
        <p14:creationId xmlns:p14="http://schemas.microsoft.com/office/powerpoint/2010/main" val="115615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pic>
        <p:nvPicPr>
          <p:cNvPr id="12" name="Picture 11">
            <a:extLst>
              <a:ext uri="{FF2B5EF4-FFF2-40B4-BE49-F238E27FC236}">
                <a16:creationId xmlns:a16="http://schemas.microsoft.com/office/drawing/2014/main" id="{93DD1978-9B18-CE85-B9C4-B11E8973B041}"/>
              </a:ext>
            </a:extLst>
          </p:cNvPr>
          <p:cNvPicPr>
            <a:picLocks noChangeAspect="1"/>
          </p:cNvPicPr>
          <p:nvPr/>
        </p:nvPicPr>
        <p:blipFill>
          <a:blip r:embed="rId6"/>
          <a:stretch>
            <a:fillRect/>
          </a:stretch>
        </p:blipFill>
        <p:spPr>
          <a:xfrm>
            <a:off x="3084141" y="370555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11</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(this is violated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spTree>
    <p:extLst>
      <p:ext uri="{BB962C8B-B14F-4D97-AF65-F5344CB8AC3E}">
        <p14:creationId xmlns:p14="http://schemas.microsoft.com/office/powerpoint/2010/main" val="15288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12</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(this is not violated when a = b)</a:t>
            </a:r>
          </a:p>
          <a:p>
            <a:r>
              <a:rPr lang="en-US" sz="1600" b="1" dirty="0"/>
              <a:t>( a - b ) = c </a:t>
            </a:r>
            <a:r>
              <a:rPr lang="en-US" sz="1600" dirty="0"/>
              <a:t>TRANSFORMATION MR_2 </a:t>
            </a:r>
            <a:r>
              <a:rPr lang="en-US" sz="1600" b="1" dirty="0"/>
              <a:t>( a*d ) - ( b*d ) &gt; (this is not violated when a &gt; b or b = 0)</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2" name="Picture 1">
            <a:extLst>
              <a:ext uri="{FF2B5EF4-FFF2-40B4-BE49-F238E27FC236}">
                <a16:creationId xmlns:a16="http://schemas.microsoft.com/office/drawing/2014/main" id="{E980EE64-D745-A849-7682-49C06849FEA4}"/>
              </a:ext>
            </a:extLst>
          </p:cNvPr>
          <p:cNvPicPr>
            <a:picLocks noChangeAspect="1"/>
          </p:cNvPicPr>
          <p:nvPr/>
        </p:nvPicPr>
        <p:blipFill>
          <a:blip r:embed="rId3"/>
          <a:stretch>
            <a:fillRect/>
          </a:stretch>
        </p:blipFill>
        <p:spPr>
          <a:xfrm>
            <a:off x="18236" y="3569028"/>
            <a:ext cx="3128141" cy="3288971"/>
          </a:xfrm>
          <a:prstGeom prst="rect">
            <a:avLst/>
          </a:prstGeom>
        </p:spPr>
      </p:pic>
      <p:pic>
        <p:nvPicPr>
          <p:cNvPr id="4" name="Picture 3">
            <a:extLst>
              <a:ext uri="{FF2B5EF4-FFF2-40B4-BE49-F238E27FC236}">
                <a16:creationId xmlns:a16="http://schemas.microsoft.com/office/drawing/2014/main" id="{C734CE91-00CB-FB23-F75B-7E41B9992AE9}"/>
              </a:ext>
            </a:extLst>
          </p:cNvPr>
          <p:cNvPicPr>
            <a:picLocks noChangeAspect="1"/>
          </p:cNvPicPr>
          <p:nvPr/>
        </p:nvPicPr>
        <p:blipFill>
          <a:blip r:embed="rId4"/>
          <a:stretch>
            <a:fillRect/>
          </a:stretch>
        </p:blipFill>
        <p:spPr>
          <a:xfrm>
            <a:off x="2916803" y="3604135"/>
            <a:ext cx="3560197" cy="3179304"/>
          </a:xfrm>
          <a:prstGeom prst="rect">
            <a:avLst/>
          </a:prstGeom>
        </p:spPr>
      </p:pic>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5"/>
          <a:stretch>
            <a:fillRect/>
          </a:stretch>
        </p:blipFill>
        <p:spPr>
          <a:xfrm>
            <a:off x="6379847" y="3594570"/>
            <a:ext cx="3128141" cy="3288970"/>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6"/>
          <a:stretch>
            <a:fillRect/>
          </a:stretch>
        </p:blipFill>
        <p:spPr>
          <a:xfrm>
            <a:off x="9120431" y="3628510"/>
            <a:ext cx="3071569" cy="3229490"/>
          </a:xfrm>
          <a:prstGeom prst="rect">
            <a:avLst/>
          </a:prstGeom>
        </p:spPr>
      </p:pic>
    </p:spTree>
    <p:extLst>
      <p:ext uri="{BB962C8B-B14F-4D97-AF65-F5344CB8AC3E}">
        <p14:creationId xmlns:p14="http://schemas.microsoft.com/office/powerpoint/2010/main" val="317356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13</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a:t>MR_1: Permutation of the input -&gt; The output must remain equal</a:t>
            </a:r>
            <a:endParaRPr lang="en-US" sz="2000" dirty="0"/>
          </a:p>
        </p:txBody>
      </p:sp>
      <p:pic>
        <p:nvPicPr>
          <p:cNvPr id="6" name="Picture 5">
            <a:extLst>
              <a:ext uri="{FF2B5EF4-FFF2-40B4-BE49-F238E27FC236}">
                <a16:creationId xmlns:a16="http://schemas.microsoft.com/office/drawing/2014/main" id="{E6E4994F-7A93-B6DA-6B8C-682E5EB16150}"/>
              </a:ext>
            </a:extLst>
          </p:cNvPr>
          <p:cNvPicPr>
            <a:picLocks noChangeAspect="1"/>
          </p:cNvPicPr>
          <p:nvPr/>
        </p:nvPicPr>
        <p:blipFill>
          <a:blip r:embed="rId3"/>
          <a:stretch>
            <a:fillRect/>
          </a:stretch>
        </p:blipFill>
        <p:spPr>
          <a:xfrm>
            <a:off x="7239000" y="1953064"/>
            <a:ext cx="4114800" cy="4326359"/>
          </a:xfrm>
          <a:prstGeom prst="rect">
            <a:avLst/>
          </a:prstGeom>
        </p:spPr>
      </p:pic>
      <p:graphicFrame>
        <p:nvGraphicFramePr>
          <p:cNvPr id="9" name="Table 8">
            <a:extLst>
              <a:ext uri="{FF2B5EF4-FFF2-40B4-BE49-F238E27FC236}">
                <a16:creationId xmlns:a16="http://schemas.microsoft.com/office/drawing/2014/main" id="{FE6CD3AC-A659-F0C8-6F31-513946A6DEA0}"/>
              </a:ext>
            </a:extLst>
          </p:cNvPr>
          <p:cNvGraphicFramePr>
            <a:graphicFrameLocks noGrp="1"/>
          </p:cNvGraphicFramePr>
          <p:nvPr>
            <p:extLst>
              <p:ext uri="{D42A27DB-BD31-4B8C-83A1-F6EECF244321}">
                <p14:modId xmlns:p14="http://schemas.microsoft.com/office/powerpoint/2010/main" val="249964384"/>
              </p:ext>
            </p:extLst>
          </p:nvPr>
        </p:nvGraphicFramePr>
        <p:xfrm>
          <a:off x="457200" y="2832576"/>
          <a:ext cx="6038858" cy="3629409"/>
        </p:xfrm>
        <a:graphic>
          <a:graphicData uri="http://schemas.openxmlformats.org/drawingml/2006/table">
            <a:tbl>
              <a:tblPr/>
              <a:tblGrid>
                <a:gridCol w="548988">
                  <a:extLst>
                    <a:ext uri="{9D8B030D-6E8A-4147-A177-3AD203B41FA5}">
                      <a16:colId xmlns:a16="http://schemas.microsoft.com/office/drawing/2014/main" val="432105940"/>
                    </a:ext>
                  </a:extLst>
                </a:gridCol>
                <a:gridCol w="810411">
                  <a:extLst>
                    <a:ext uri="{9D8B030D-6E8A-4147-A177-3AD203B41FA5}">
                      <a16:colId xmlns:a16="http://schemas.microsoft.com/office/drawing/2014/main" val="1124375271"/>
                    </a:ext>
                  </a:extLst>
                </a:gridCol>
                <a:gridCol w="1463967">
                  <a:extLst>
                    <a:ext uri="{9D8B030D-6E8A-4147-A177-3AD203B41FA5}">
                      <a16:colId xmlns:a16="http://schemas.microsoft.com/office/drawing/2014/main" val="1611977408"/>
                    </a:ext>
                  </a:extLst>
                </a:gridCol>
                <a:gridCol w="1516249">
                  <a:extLst>
                    <a:ext uri="{9D8B030D-6E8A-4147-A177-3AD203B41FA5}">
                      <a16:colId xmlns:a16="http://schemas.microsoft.com/office/drawing/2014/main" val="2433854235"/>
                    </a:ext>
                  </a:extLst>
                </a:gridCol>
                <a:gridCol w="1699243">
                  <a:extLst>
                    <a:ext uri="{9D8B030D-6E8A-4147-A177-3AD203B41FA5}">
                      <a16:colId xmlns:a16="http://schemas.microsoft.com/office/drawing/2014/main" val="2788652062"/>
                    </a:ext>
                  </a:extLst>
                </a:gridCol>
              </a:tblGrid>
              <a:tr h="600615">
                <a:tc>
                  <a:txBody>
                    <a:bodyPr/>
                    <a:lstStyle/>
                    <a:p>
                      <a:pPr algn="ctr"/>
                      <a:r>
                        <a:rPr lang="en-GB" sz="1600" b="1">
                          <a:solidFill>
                            <a:srgbClr val="000000"/>
                          </a:solidFill>
                          <a:effectLst/>
                          <a:latin typeface="Helvetica Neue" panose="02000503000000020004" pitchFamily="2" charset="0"/>
                        </a:rPr>
                        <a:t>(a,b)</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MR1_inputs</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MR1_checker</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72542711"/>
                  </a:ext>
                </a:extLst>
              </a:tr>
              <a:tr h="504799">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182451"/>
                  </a:ext>
                </a:extLst>
              </a:tr>
              <a:tr h="504799">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371624"/>
                  </a:ext>
                </a:extLst>
              </a:tr>
              <a:tr h="504799">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092617"/>
                  </a:ext>
                </a:extLst>
              </a:tr>
              <a:tr h="504799">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924077"/>
                  </a:ext>
                </a:extLst>
              </a:tr>
              <a:tr h="504799">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565937"/>
                  </a:ext>
                </a:extLst>
              </a:tr>
              <a:tr h="504799">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No-violated</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499183"/>
                  </a:ext>
                </a:extLst>
              </a:tr>
            </a:tbl>
          </a:graphicData>
        </a:graphic>
      </p:graphicFrame>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sz="1800" b="1" dirty="0"/>
              <a:t>( a - b ) = c </a:t>
            </a:r>
            <a:r>
              <a:rPr lang="en-US" sz="1800" dirty="0"/>
              <a:t>TRANSFORMATION MR_1 </a:t>
            </a:r>
            <a:r>
              <a:rPr lang="en-US" sz="1800" b="1" dirty="0"/>
              <a:t>( b - a ) = c </a:t>
            </a:r>
          </a:p>
          <a:p>
            <a:r>
              <a:rPr lang="en-US" b="1" dirty="0"/>
              <a:t>The is </a:t>
            </a:r>
            <a:r>
              <a:rPr lang="en-US" sz="1800" b="1" dirty="0"/>
              <a:t>No violations when a = b</a:t>
            </a:r>
          </a:p>
        </p:txBody>
      </p:sp>
    </p:spTree>
    <p:extLst>
      <p:ext uri="{BB962C8B-B14F-4D97-AF65-F5344CB8AC3E}">
        <p14:creationId xmlns:p14="http://schemas.microsoft.com/office/powerpoint/2010/main" val="253221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14</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dirty="0"/>
              <a:t>MR_2:  </a:t>
            </a:r>
            <a:r>
              <a:rPr lang="en-GB" sz="2000" dirty="0"/>
              <a:t>Multiply by a constant &gt; 1 -&gt; the output must increase</a:t>
            </a:r>
            <a:endParaRPr lang="en-CO" sz="2000"/>
          </a:p>
        </p:txBody>
      </p:sp>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b="1" dirty="0"/>
              <a:t>( a - b ) = c </a:t>
            </a:r>
            <a:r>
              <a:rPr lang="en-US" dirty="0"/>
              <a:t>TRANSFORMATION MR_2 </a:t>
            </a:r>
            <a:r>
              <a:rPr lang="en-US" b="1" dirty="0"/>
              <a:t>( a*d ) - ( b*d ) &gt; c</a:t>
            </a:r>
          </a:p>
          <a:p>
            <a:r>
              <a:rPr lang="en-US" sz="1800" b="1" dirty="0"/>
              <a:t>This is not violated when input a &gt; b or b = 0</a:t>
            </a:r>
          </a:p>
        </p:txBody>
      </p:sp>
      <p:pic>
        <p:nvPicPr>
          <p:cNvPr id="4" name="Picture 3">
            <a:extLst>
              <a:ext uri="{FF2B5EF4-FFF2-40B4-BE49-F238E27FC236}">
                <a16:creationId xmlns:a16="http://schemas.microsoft.com/office/drawing/2014/main" id="{62531AE9-52FB-23BE-1968-AD93D10210C5}"/>
              </a:ext>
            </a:extLst>
          </p:cNvPr>
          <p:cNvPicPr>
            <a:picLocks noChangeAspect="1"/>
          </p:cNvPicPr>
          <p:nvPr/>
        </p:nvPicPr>
        <p:blipFill>
          <a:blip r:embed="rId3"/>
          <a:stretch>
            <a:fillRect/>
          </a:stretch>
        </p:blipFill>
        <p:spPr>
          <a:xfrm>
            <a:off x="7103647" y="2172154"/>
            <a:ext cx="4599336" cy="4107269"/>
          </a:xfrm>
          <a:prstGeom prst="rect">
            <a:avLst/>
          </a:prstGeom>
        </p:spPr>
      </p:pic>
      <p:graphicFrame>
        <p:nvGraphicFramePr>
          <p:cNvPr id="5" name="Table 4">
            <a:extLst>
              <a:ext uri="{FF2B5EF4-FFF2-40B4-BE49-F238E27FC236}">
                <a16:creationId xmlns:a16="http://schemas.microsoft.com/office/drawing/2014/main" id="{4BA53096-0918-DB4F-38CF-9B024409AF85}"/>
              </a:ext>
            </a:extLst>
          </p:cNvPr>
          <p:cNvGraphicFramePr>
            <a:graphicFrameLocks noGrp="1"/>
          </p:cNvGraphicFramePr>
          <p:nvPr>
            <p:extLst>
              <p:ext uri="{D42A27DB-BD31-4B8C-83A1-F6EECF244321}">
                <p14:modId xmlns:p14="http://schemas.microsoft.com/office/powerpoint/2010/main" val="2604371858"/>
              </p:ext>
            </p:extLst>
          </p:nvPr>
        </p:nvGraphicFramePr>
        <p:xfrm>
          <a:off x="156880" y="2944860"/>
          <a:ext cx="6826184" cy="3334563"/>
        </p:xfrm>
        <a:graphic>
          <a:graphicData uri="http://schemas.openxmlformats.org/drawingml/2006/table">
            <a:tbl>
              <a:tblPr/>
              <a:tblGrid>
                <a:gridCol w="875617">
                  <a:extLst>
                    <a:ext uri="{9D8B030D-6E8A-4147-A177-3AD203B41FA5}">
                      <a16:colId xmlns:a16="http://schemas.microsoft.com/office/drawing/2014/main" val="2169898236"/>
                    </a:ext>
                  </a:extLst>
                </a:gridCol>
                <a:gridCol w="1125785">
                  <a:extLst>
                    <a:ext uri="{9D8B030D-6E8A-4147-A177-3AD203B41FA5}">
                      <a16:colId xmlns:a16="http://schemas.microsoft.com/office/drawing/2014/main" val="1832717148"/>
                    </a:ext>
                  </a:extLst>
                </a:gridCol>
                <a:gridCol w="1292575">
                  <a:extLst>
                    <a:ext uri="{9D8B030D-6E8A-4147-A177-3AD203B41FA5}">
                      <a16:colId xmlns:a16="http://schemas.microsoft.com/office/drawing/2014/main" val="2016112622"/>
                    </a:ext>
                  </a:extLst>
                </a:gridCol>
                <a:gridCol w="1112447">
                  <a:extLst>
                    <a:ext uri="{9D8B030D-6E8A-4147-A177-3AD203B41FA5}">
                      <a16:colId xmlns:a16="http://schemas.microsoft.com/office/drawing/2014/main" val="3702815329"/>
                    </a:ext>
                  </a:extLst>
                </a:gridCol>
                <a:gridCol w="1143068">
                  <a:extLst>
                    <a:ext uri="{9D8B030D-6E8A-4147-A177-3AD203B41FA5}">
                      <a16:colId xmlns:a16="http://schemas.microsoft.com/office/drawing/2014/main" val="3144981832"/>
                    </a:ext>
                  </a:extLst>
                </a:gridCol>
                <a:gridCol w="1276692">
                  <a:extLst>
                    <a:ext uri="{9D8B030D-6E8A-4147-A177-3AD203B41FA5}">
                      <a16:colId xmlns:a16="http://schemas.microsoft.com/office/drawing/2014/main" val="2479091423"/>
                    </a:ext>
                  </a:extLst>
                </a:gridCol>
              </a:tblGrid>
              <a:tr h="551823">
                <a:tc>
                  <a:txBody>
                    <a:bodyPr/>
                    <a:lstStyle/>
                    <a:p>
                      <a:pPr algn="ctr"/>
                      <a:r>
                        <a:rPr lang="en-GB" sz="1400" b="1">
                          <a:solidFill>
                            <a:srgbClr val="000000"/>
                          </a:solidFill>
                          <a:effectLst/>
                          <a:latin typeface="Helvetica Neue" panose="02000503000000020004" pitchFamily="2" charset="0"/>
                        </a:rPr>
                        <a:t>(a,b)</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const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MR2_inputs</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MR2_checker</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39958894"/>
                  </a:ext>
                </a:extLst>
              </a:tr>
              <a:tr h="463790">
                <a:tc>
                  <a:txBody>
                    <a:bodyPr/>
                    <a:lstStyle/>
                    <a:p>
                      <a:pPr algn="ctr"/>
                      <a:r>
                        <a:rPr lang="en-GB" sz="1400">
                          <a:solidFill>
                            <a:srgbClr val="000000"/>
                          </a:solidFill>
                          <a:effectLst/>
                          <a:latin typeface="Helvetica Neue" panose="02000503000000020004" pitchFamily="2" charset="0"/>
                        </a:rPr>
                        <a:t>(9,2)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(54,12)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590465"/>
                  </a:ext>
                </a:extLst>
              </a:tr>
              <a:tr h="463790">
                <a:tc>
                  <a:txBody>
                    <a:bodyPr/>
                    <a:lstStyle/>
                    <a:p>
                      <a:pPr algn="ctr"/>
                      <a:r>
                        <a:rPr lang="en-GB" sz="1400">
                          <a:solidFill>
                            <a:srgbClr val="000000"/>
                          </a:solidFill>
                          <a:effectLst/>
                          <a:latin typeface="Helvetica Neue" panose="02000503000000020004" pitchFamily="2" charset="0"/>
                        </a:rPr>
                        <a:t>(8,1)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(48,6)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297665"/>
                  </a:ext>
                </a:extLst>
              </a:tr>
              <a:tr h="463790">
                <a:tc>
                  <a:txBody>
                    <a:bodyPr/>
                    <a:lstStyle/>
                    <a:p>
                      <a:pPr algn="ctr"/>
                      <a:r>
                        <a:rPr lang="en-GB" sz="1400">
                          <a:solidFill>
                            <a:srgbClr val="000000"/>
                          </a:solidFill>
                          <a:effectLst/>
                          <a:latin typeface="Helvetica Neue" panose="02000503000000020004" pitchFamily="2" charset="0"/>
                        </a:rPr>
                        <a:t>(7,2)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488086"/>
                  </a:ext>
                </a:extLst>
              </a:tr>
              <a:tr h="463790">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813625"/>
                  </a:ext>
                </a:extLst>
              </a:tr>
              <a:tr h="463790">
                <a:tc>
                  <a:txBody>
                    <a:bodyPr/>
                    <a:lstStyle/>
                    <a:p>
                      <a:pPr algn="ctr"/>
                      <a:r>
                        <a:rPr lang="en-GB" sz="1400">
                          <a:solidFill>
                            <a:srgbClr val="000000"/>
                          </a:solidFill>
                          <a:effectLst/>
                          <a:latin typeface="Helvetica Neue" panose="02000503000000020004" pitchFamily="2" charset="0"/>
                        </a:rPr>
                        <a:t>(2,1)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(12,6)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694226"/>
                  </a:ext>
                </a:extLst>
              </a:tr>
              <a:tr h="463790">
                <a:tc>
                  <a:txBody>
                    <a:bodyPr/>
                    <a:lstStyle/>
                    <a:p>
                      <a:pPr algn="ctr"/>
                      <a:r>
                        <a:rPr lang="en-GB" sz="1400" dirty="0">
                          <a:solidFill>
                            <a:srgbClr val="000000"/>
                          </a:solidFill>
                          <a:effectLst/>
                          <a:latin typeface="Helvetica Neue" panose="02000503000000020004" pitchFamily="2" charset="0"/>
                        </a:rPr>
                        <a:t>(7,6)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1.0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(42,36)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024230"/>
                  </a:ext>
                </a:extLst>
              </a:tr>
            </a:tbl>
          </a:graphicData>
        </a:graphic>
      </p:graphicFrame>
    </p:spTree>
    <p:extLst>
      <p:ext uri="{BB962C8B-B14F-4D97-AF65-F5344CB8AC3E}">
        <p14:creationId xmlns:p14="http://schemas.microsoft.com/office/powerpoint/2010/main" val="147618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15</a:t>
            </a:fld>
            <a:endParaRPr lang="en-US" dirty="0"/>
          </a:p>
        </p:txBody>
      </p:sp>
      <p:sp>
        <p:nvSpPr>
          <p:cNvPr id="6" name="Rectangle 5">
            <a:extLst>
              <a:ext uri="{FF2B5EF4-FFF2-40B4-BE49-F238E27FC236}">
                <a16:creationId xmlns:a16="http://schemas.microsoft.com/office/drawing/2014/main" id="{641A0FA1-B8CC-7C03-7744-80376A961BAD}"/>
              </a:ext>
            </a:extLst>
          </p:cNvPr>
          <p:cNvSpPr/>
          <p:nvPr/>
        </p:nvSpPr>
        <p:spPr>
          <a:xfrm>
            <a:off x="372291" y="1061219"/>
            <a:ext cx="10287000" cy="461665"/>
          </a:xfrm>
          <a:prstGeom prst="rect">
            <a:avLst/>
          </a:prstGeom>
          <a:noFill/>
        </p:spPr>
        <p:txBody>
          <a:bodyPr wrap="square" lIns="91440" tIns="45720" rIns="91440" bIns="45720">
            <a:spAutoFit/>
          </a:bodyPr>
          <a:lstStyle/>
          <a:p>
            <a:r>
              <a:rPr lang="en-GB" sz="2400" b="1" cap="none" spc="0" dirty="0">
                <a:ln w="0"/>
                <a:solidFill>
                  <a:schemeClr val="tx1"/>
                </a:solidFill>
                <a:effectLst>
                  <a:outerShdw blurRad="38100" dist="19050" dir="2700000" algn="tl" rotWithShape="0">
                    <a:schemeClr val="dk1">
                      <a:alpha val="40000"/>
                    </a:schemeClr>
                  </a:outerShdw>
                </a:effectLst>
              </a:rPr>
              <a:t>Workflow</a:t>
            </a:r>
            <a:endParaRPr lang="en-GB" sz="2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F6075F11-03C2-A6AF-F2DB-EE38F5149788}"/>
              </a:ext>
            </a:extLst>
          </p:cNvPr>
          <p:cNvPicPr>
            <a:picLocks noChangeAspect="1"/>
          </p:cNvPicPr>
          <p:nvPr/>
        </p:nvPicPr>
        <p:blipFill>
          <a:blip r:embed="rId3"/>
          <a:stretch>
            <a:fillRect/>
          </a:stretch>
        </p:blipFill>
        <p:spPr>
          <a:xfrm>
            <a:off x="668692" y="1943781"/>
            <a:ext cx="1143000" cy="1143000"/>
          </a:xfrm>
          <a:prstGeom prst="rect">
            <a:avLst/>
          </a:prstGeom>
        </p:spPr>
      </p:pic>
      <p:sp>
        <p:nvSpPr>
          <p:cNvPr id="8" name="Rectangle 7">
            <a:extLst>
              <a:ext uri="{FF2B5EF4-FFF2-40B4-BE49-F238E27FC236}">
                <a16:creationId xmlns:a16="http://schemas.microsoft.com/office/drawing/2014/main" id="{ACEF51AA-1632-0346-8382-72A58969494A}"/>
              </a:ext>
            </a:extLst>
          </p:cNvPr>
          <p:cNvSpPr/>
          <p:nvPr/>
        </p:nvSpPr>
        <p:spPr>
          <a:xfrm>
            <a:off x="2268892" y="2284448"/>
            <a:ext cx="1887892" cy="4616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Encoding</a:t>
            </a:r>
          </a:p>
        </p:txBody>
      </p:sp>
      <p:cxnSp>
        <p:nvCxnSpPr>
          <p:cNvPr id="10" name="Straight Arrow Connector 9">
            <a:extLst>
              <a:ext uri="{FF2B5EF4-FFF2-40B4-BE49-F238E27FC236}">
                <a16:creationId xmlns:a16="http://schemas.microsoft.com/office/drawing/2014/main" id="{A2600ADD-5F9A-9606-ED30-966ACBDDD7A1}"/>
              </a:ext>
            </a:extLst>
          </p:cNvPr>
          <p:cNvCxnSpPr>
            <a:cxnSpLocks/>
            <a:stCxn id="7" idx="3"/>
            <a:endCxn id="8" idx="1"/>
          </p:cNvCxnSpPr>
          <p:nvPr/>
        </p:nvCxnSpPr>
        <p:spPr>
          <a:xfrm>
            <a:off x="1811692" y="2515281"/>
            <a:ext cx="4572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5AA72BB6-CF22-865A-006C-412C40B2B46C}"/>
              </a:ext>
            </a:extLst>
          </p:cNvPr>
          <p:cNvSpPr/>
          <p:nvPr/>
        </p:nvSpPr>
        <p:spPr>
          <a:xfrm>
            <a:off x="4613984" y="2284448"/>
            <a:ext cx="2226908" cy="4616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Feature Selection</a:t>
            </a:r>
          </a:p>
        </p:txBody>
      </p:sp>
      <p:cxnSp>
        <p:nvCxnSpPr>
          <p:cNvPr id="16" name="Straight Arrow Connector 15">
            <a:extLst>
              <a:ext uri="{FF2B5EF4-FFF2-40B4-BE49-F238E27FC236}">
                <a16:creationId xmlns:a16="http://schemas.microsoft.com/office/drawing/2014/main" id="{06D4E56B-04C8-8DB1-5647-D1728F567345}"/>
              </a:ext>
            </a:extLst>
          </p:cNvPr>
          <p:cNvCxnSpPr>
            <a:cxnSpLocks/>
            <a:stCxn id="8" idx="3"/>
            <a:endCxn id="15" idx="1"/>
          </p:cNvCxnSpPr>
          <p:nvPr/>
        </p:nvCxnSpPr>
        <p:spPr>
          <a:xfrm>
            <a:off x="4156784" y="2515281"/>
            <a:ext cx="4572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2D1505FD-E2C0-3A35-78F5-BBB419EB2CA6}"/>
              </a:ext>
            </a:extLst>
          </p:cNvPr>
          <p:cNvSpPr/>
          <p:nvPr/>
        </p:nvSpPr>
        <p:spPr>
          <a:xfrm>
            <a:off x="7298092" y="2284448"/>
            <a:ext cx="2226908" cy="4616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Rule generation</a:t>
            </a:r>
          </a:p>
        </p:txBody>
      </p:sp>
      <p:cxnSp>
        <p:nvCxnSpPr>
          <p:cNvPr id="24" name="Straight Arrow Connector 23">
            <a:extLst>
              <a:ext uri="{FF2B5EF4-FFF2-40B4-BE49-F238E27FC236}">
                <a16:creationId xmlns:a16="http://schemas.microsoft.com/office/drawing/2014/main" id="{488E49B1-43F4-62FE-72D3-4230B6D02C5A}"/>
              </a:ext>
            </a:extLst>
          </p:cNvPr>
          <p:cNvCxnSpPr>
            <a:cxnSpLocks/>
            <a:stCxn id="15" idx="3"/>
            <a:endCxn id="23" idx="1"/>
          </p:cNvCxnSpPr>
          <p:nvPr/>
        </p:nvCxnSpPr>
        <p:spPr>
          <a:xfrm>
            <a:off x="6840892" y="2515281"/>
            <a:ext cx="4572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8" name="Flowchart: Magnetic Disk 2">
            <a:extLst>
              <a:ext uri="{FF2B5EF4-FFF2-40B4-BE49-F238E27FC236}">
                <a16:creationId xmlns:a16="http://schemas.microsoft.com/office/drawing/2014/main" id="{9EFC88DE-3A58-5A84-E2DA-9F02C2C4C160}"/>
              </a:ext>
            </a:extLst>
          </p:cNvPr>
          <p:cNvSpPr/>
          <p:nvPr/>
        </p:nvSpPr>
        <p:spPr>
          <a:xfrm>
            <a:off x="9982200" y="19050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Rule set</a:t>
            </a:r>
            <a:endParaRPr lang="en-US" sz="1100" dirty="0"/>
          </a:p>
        </p:txBody>
      </p:sp>
      <p:cxnSp>
        <p:nvCxnSpPr>
          <p:cNvPr id="29" name="Straight Arrow Connector 28">
            <a:extLst>
              <a:ext uri="{FF2B5EF4-FFF2-40B4-BE49-F238E27FC236}">
                <a16:creationId xmlns:a16="http://schemas.microsoft.com/office/drawing/2014/main" id="{DCC86E8F-41FC-32F7-5970-09CDD5ACC4F2}"/>
              </a:ext>
            </a:extLst>
          </p:cNvPr>
          <p:cNvCxnSpPr>
            <a:cxnSpLocks/>
            <a:stCxn id="23" idx="3"/>
            <a:endCxn id="28" idx="2"/>
          </p:cNvCxnSpPr>
          <p:nvPr/>
        </p:nvCxnSpPr>
        <p:spPr>
          <a:xfrm flipV="1">
            <a:off x="9525000" y="2515280"/>
            <a:ext cx="457200"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5350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4" name="Rectangle 3">
            <a:extLst>
              <a:ext uri="{FF2B5EF4-FFF2-40B4-BE49-F238E27FC236}">
                <a16:creationId xmlns:a16="http://schemas.microsoft.com/office/drawing/2014/main" id="{999FD968-B6F2-87F5-4E92-58741430D811}"/>
              </a:ext>
            </a:extLst>
          </p:cNvPr>
          <p:cNvSpPr/>
          <p:nvPr/>
        </p:nvSpPr>
        <p:spPr>
          <a:xfrm>
            <a:off x="2501226" y="2274500"/>
            <a:ext cx="2394980" cy="124106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400" b="1">
                <a:solidFill>
                  <a:schemeClr val="tx1"/>
                </a:solidFill>
              </a:rPr>
              <a:t>PLUGIN:</a:t>
            </a:r>
            <a:endParaRPr lang="en-CO" sz="1400" b="1" dirty="0">
              <a:solidFill>
                <a:schemeClr val="tx1"/>
              </a:solidFill>
            </a:endParaRPr>
          </a:p>
          <a:p>
            <a:pPr marL="342900" indent="-342900">
              <a:buFont typeface="+mj-lt"/>
              <a:buAutoNum type="arabicPeriod"/>
            </a:pPr>
            <a:r>
              <a:rPr lang="en-CO" sz="1400" b="1" dirty="0">
                <a:solidFill>
                  <a:schemeClr val="tx1"/>
                </a:solidFill>
              </a:rPr>
              <a:t>Conect to the DB_MR</a:t>
            </a:r>
          </a:p>
          <a:p>
            <a:pPr marL="342900" indent="-342900">
              <a:buFont typeface="+mj-lt"/>
              <a:buAutoNum type="arabicPeriod"/>
            </a:pPr>
            <a:r>
              <a:rPr lang="en-CO" sz="1400" b="1" dirty="0">
                <a:solidFill>
                  <a:schemeClr val="tx1"/>
                </a:solidFill>
              </a:rPr>
              <a:t>Filter by key word</a:t>
            </a:r>
          </a:p>
          <a:p>
            <a:pPr marL="342900" indent="-342900">
              <a:buFont typeface="+mj-lt"/>
              <a:buAutoNum type="arabicPeriod"/>
            </a:pPr>
            <a:r>
              <a:rPr lang="en-CO" sz="1400" b="1" dirty="0">
                <a:solidFill>
                  <a:schemeClr val="tx1"/>
                </a:solidFill>
              </a:rPr>
              <a:t>Provide MRs based on the key words</a:t>
            </a:r>
          </a:p>
        </p:txBody>
      </p:sp>
      <p:cxnSp>
        <p:nvCxnSpPr>
          <p:cNvPr id="7" name="Straight Arrow Connector 6">
            <a:extLst>
              <a:ext uri="{FF2B5EF4-FFF2-40B4-BE49-F238E27FC236}">
                <a16:creationId xmlns:a16="http://schemas.microsoft.com/office/drawing/2014/main" id="{661919B4-4BD9-F70F-DC6C-834745F5C59E}"/>
              </a:ext>
            </a:extLst>
          </p:cNvPr>
          <p:cNvCxnSpPr>
            <a:cxnSpLocks/>
            <a:stCxn id="4" idx="3"/>
          </p:cNvCxnSpPr>
          <p:nvPr/>
        </p:nvCxnSpPr>
        <p:spPr>
          <a:xfrm>
            <a:off x="4896206" y="2895030"/>
            <a:ext cx="8737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A15FBF13-9EFB-F14B-6528-B56EE2B7373F}"/>
              </a:ext>
            </a:extLst>
          </p:cNvPr>
          <p:cNvCxnSpPr>
            <a:cxnSpLocks/>
          </p:cNvCxnSpPr>
          <p:nvPr/>
        </p:nvCxnSpPr>
        <p:spPr>
          <a:xfrm flipH="1">
            <a:off x="4897196" y="3125363"/>
            <a:ext cx="89253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A1AE69E-34E3-3A9D-2279-62D6EE841182}"/>
              </a:ext>
            </a:extLst>
          </p:cNvPr>
          <p:cNvPicPr>
            <a:picLocks noChangeAspect="1"/>
          </p:cNvPicPr>
          <p:nvPr/>
        </p:nvPicPr>
        <p:blipFill>
          <a:blip r:embed="rId4"/>
          <a:stretch>
            <a:fillRect/>
          </a:stretch>
        </p:blipFill>
        <p:spPr>
          <a:xfrm>
            <a:off x="312717" y="2429922"/>
            <a:ext cx="1004050" cy="1004050"/>
          </a:xfrm>
          <a:prstGeom prst="rect">
            <a:avLst/>
          </a:prstGeom>
        </p:spPr>
      </p:pic>
      <p:cxnSp>
        <p:nvCxnSpPr>
          <p:cNvPr id="10" name="Straight Arrow Connector 9">
            <a:extLst>
              <a:ext uri="{FF2B5EF4-FFF2-40B4-BE49-F238E27FC236}">
                <a16:creationId xmlns:a16="http://schemas.microsoft.com/office/drawing/2014/main" id="{58F47C93-068A-F607-8AE8-F3B670783067}"/>
              </a:ext>
            </a:extLst>
          </p:cNvPr>
          <p:cNvCxnSpPr>
            <a:cxnSpLocks/>
          </p:cNvCxnSpPr>
          <p:nvPr/>
        </p:nvCxnSpPr>
        <p:spPr>
          <a:xfrm>
            <a:off x="1397406" y="2778059"/>
            <a:ext cx="10409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76FF4A2-DC20-4C07-D74C-E8A0F25E7498}"/>
              </a:ext>
            </a:extLst>
          </p:cNvPr>
          <p:cNvCxnSpPr>
            <a:cxnSpLocks/>
          </p:cNvCxnSpPr>
          <p:nvPr/>
        </p:nvCxnSpPr>
        <p:spPr>
          <a:xfrm flipH="1">
            <a:off x="1343890" y="3023307"/>
            <a:ext cx="109451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74D7DB2-BA2A-7421-5ABB-0921D169E7F3}"/>
              </a:ext>
            </a:extLst>
          </p:cNvPr>
          <p:cNvSpPr txBox="1"/>
          <p:nvPr/>
        </p:nvSpPr>
        <p:spPr>
          <a:xfrm>
            <a:off x="1343890" y="2460040"/>
            <a:ext cx="985831" cy="307777"/>
          </a:xfrm>
          <a:prstGeom prst="rect">
            <a:avLst/>
          </a:prstGeom>
          <a:noFill/>
        </p:spPr>
        <p:txBody>
          <a:bodyPr wrap="square" rtlCol="0">
            <a:spAutoFit/>
          </a:bodyPr>
          <a:lstStyle/>
          <a:p>
            <a:r>
              <a:rPr lang="en-GB" sz="1400" dirty="0"/>
              <a:t>K</a:t>
            </a:r>
            <a:r>
              <a:rPr lang="en-CO" sz="1400" dirty="0"/>
              <a:t>eywords</a:t>
            </a:r>
          </a:p>
        </p:txBody>
      </p:sp>
      <p:sp>
        <p:nvSpPr>
          <p:cNvPr id="16" name="TextBox 15">
            <a:extLst>
              <a:ext uri="{FF2B5EF4-FFF2-40B4-BE49-F238E27FC236}">
                <a16:creationId xmlns:a16="http://schemas.microsoft.com/office/drawing/2014/main" id="{73AE3285-1126-0B0B-EF6B-4298A0D43B93}"/>
              </a:ext>
            </a:extLst>
          </p:cNvPr>
          <p:cNvSpPr txBox="1"/>
          <p:nvPr/>
        </p:nvSpPr>
        <p:spPr>
          <a:xfrm>
            <a:off x="1236131" y="3023307"/>
            <a:ext cx="1264600" cy="523220"/>
          </a:xfrm>
          <a:prstGeom prst="rect">
            <a:avLst/>
          </a:prstGeom>
          <a:noFill/>
        </p:spPr>
        <p:txBody>
          <a:bodyPr wrap="square" rtlCol="0">
            <a:spAutoFit/>
          </a:bodyPr>
          <a:lstStyle/>
          <a:p>
            <a:r>
              <a:rPr lang="en-US" sz="1400" dirty="0"/>
              <a:t>List of possible MRs</a:t>
            </a:r>
            <a:endParaRPr lang="en-CO" sz="1400" dirty="0"/>
          </a:p>
        </p:txBody>
      </p:sp>
      <p:sp>
        <p:nvSpPr>
          <p:cNvPr id="17" name="TextBox 16">
            <a:extLst>
              <a:ext uri="{FF2B5EF4-FFF2-40B4-BE49-F238E27FC236}">
                <a16:creationId xmlns:a16="http://schemas.microsoft.com/office/drawing/2014/main" id="{7E46FF70-B4CC-FA4A-5F6B-DA77538A68EE}"/>
              </a:ext>
            </a:extLst>
          </p:cNvPr>
          <p:cNvSpPr txBox="1"/>
          <p:nvPr/>
        </p:nvSpPr>
        <p:spPr>
          <a:xfrm>
            <a:off x="4896206" y="2546043"/>
            <a:ext cx="873769" cy="307777"/>
          </a:xfrm>
          <a:prstGeom prst="rect">
            <a:avLst/>
          </a:prstGeom>
          <a:noFill/>
        </p:spPr>
        <p:txBody>
          <a:bodyPr wrap="square" rtlCol="0">
            <a:spAutoFit/>
          </a:bodyPr>
          <a:lstStyle/>
          <a:p>
            <a:r>
              <a:rPr lang="en-US" sz="1400" dirty="0"/>
              <a:t>Query</a:t>
            </a:r>
            <a:endParaRPr lang="en-CO" sz="1400" dirty="0"/>
          </a:p>
        </p:txBody>
      </p:sp>
      <p:sp>
        <p:nvSpPr>
          <p:cNvPr id="18" name="TextBox 17">
            <a:extLst>
              <a:ext uri="{FF2B5EF4-FFF2-40B4-BE49-F238E27FC236}">
                <a16:creationId xmlns:a16="http://schemas.microsoft.com/office/drawing/2014/main" id="{B790C326-F46D-DFE9-EBB4-0CD5DB4EAD0C}"/>
              </a:ext>
            </a:extLst>
          </p:cNvPr>
          <p:cNvSpPr txBox="1"/>
          <p:nvPr/>
        </p:nvSpPr>
        <p:spPr>
          <a:xfrm>
            <a:off x="4872455" y="3144432"/>
            <a:ext cx="1081493" cy="523220"/>
          </a:xfrm>
          <a:prstGeom prst="rect">
            <a:avLst/>
          </a:prstGeom>
          <a:noFill/>
        </p:spPr>
        <p:txBody>
          <a:bodyPr wrap="square" rtlCol="0">
            <a:spAutoFit/>
          </a:bodyPr>
          <a:lstStyle/>
          <a:p>
            <a:r>
              <a:rPr lang="en-US" sz="1400" dirty="0"/>
              <a:t>Query - Response</a:t>
            </a:r>
            <a:endParaRPr lang="en-CO" sz="1400" dirty="0"/>
          </a:p>
        </p:txBody>
      </p:sp>
      <p:sp>
        <p:nvSpPr>
          <p:cNvPr id="33" name="Slide Number Placeholder 3">
            <a:extLst>
              <a:ext uri="{FF2B5EF4-FFF2-40B4-BE49-F238E27FC236}">
                <a16:creationId xmlns:a16="http://schemas.microsoft.com/office/drawing/2014/main" id="{BA7AEC65-ACE0-52A8-7D19-DD8AFBFA9AC1}"/>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4" name="Slide Number Placeholder 1">
            <a:extLst>
              <a:ext uri="{FF2B5EF4-FFF2-40B4-BE49-F238E27FC236}">
                <a16:creationId xmlns:a16="http://schemas.microsoft.com/office/drawing/2014/main" id="{248C4EA6-BE84-0A7F-01EF-8AA86CA29BD5}"/>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5" name="Slide Number Placeholder 1">
            <a:extLst>
              <a:ext uri="{FF2B5EF4-FFF2-40B4-BE49-F238E27FC236}">
                <a16:creationId xmlns:a16="http://schemas.microsoft.com/office/drawing/2014/main" id="{60F530C7-E782-E629-D679-1B30133E4442}"/>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z="1100" smtClean="0"/>
              <a:pPr>
                <a:defRPr/>
              </a:pPr>
              <a:t>2</a:t>
            </a:fld>
            <a:endParaRPr lang="en-CO" sz="1100" dirty="0"/>
          </a:p>
        </p:txBody>
      </p:sp>
      <p:sp>
        <p:nvSpPr>
          <p:cNvPr id="36" name="Flowchart: Magnetic Disk 2">
            <a:extLst>
              <a:ext uri="{FF2B5EF4-FFF2-40B4-BE49-F238E27FC236}">
                <a16:creationId xmlns:a16="http://schemas.microsoft.com/office/drawing/2014/main" id="{AD4BBE94-DB59-7414-12CE-7AA30FBB567A}"/>
              </a:ext>
            </a:extLst>
          </p:cNvPr>
          <p:cNvSpPr/>
          <p:nvPr/>
        </p:nvSpPr>
        <p:spPr>
          <a:xfrm>
            <a:off x="6235577" y="5075918"/>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37" name="Rectangle 36">
            <a:extLst>
              <a:ext uri="{FF2B5EF4-FFF2-40B4-BE49-F238E27FC236}">
                <a16:creationId xmlns:a16="http://schemas.microsoft.com/office/drawing/2014/main" id="{160AE97A-912F-B940-21D5-6532E84A27B7}"/>
              </a:ext>
            </a:extLst>
          </p:cNvPr>
          <p:cNvSpPr/>
          <p:nvPr/>
        </p:nvSpPr>
        <p:spPr>
          <a:xfrm>
            <a:off x="3511454" y="5159264"/>
            <a:ext cx="2112067" cy="105584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a:solidFill>
                  <a:schemeClr val="tx1"/>
                </a:solidFill>
              </a:rPr>
              <a:t>PLUGIN:</a:t>
            </a:r>
            <a:endParaRPr lang="en-CO" sz="1200" b="1" dirty="0">
              <a:solidFill>
                <a:schemeClr val="tx1"/>
              </a:solidFill>
            </a:endParaRPr>
          </a:p>
          <a:p>
            <a:pPr marL="342900" indent="-342900">
              <a:buFont typeface="+mj-lt"/>
              <a:buAutoNum type="arabicPeriod"/>
            </a:pPr>
            <a:r>
              <a:rPr lang="en-CO" sz="1200" b="1" dirty="0">
                <a:solidFill>
                  <a:schemeClr val="tx1"/>
                </a:solidFill>
              </a:rPr>
              <a:t>Conect to the DB_MR</a:t>
            </a:r>
          </a:p>
          <a:p>
            <a:pPr marL="342900" indent="-342900">
              <a:buFont typeface="+mj-lt"/>
              <a:buAutoNum type="arabicPeriod"/>
            </a:pPr>
            <a:r>
              <a:rPr lang="en-CO" sz="1200" b="1" dirty="0">
                <a:solidFill>
                  <a:schemeClr val="tx1"/>
                </a:solidFill>
              </a:rPr>
              <a:t>Filter by key word</a:t>
            </a:r>
          </a:p>
          <a:p>
            <a:pPr marL="342900" indent="-342900">
              <a:buFont typeface="+mj-lt"/>
              <a:buAutoNum type="arabicPeriod"/>
            </a:pPr>
            <a:r>
              <a:rPr lang="en-CO" sz="1200" b="1" dirty="0">
                <a:solidFill>
                  <a:schemeClr val="tx1"/>
                </a:solidFill>
              </a:rPr>
              <a:t>Provide MRs based on the key words</a:t>
            </a:r>
          </a:p>
        </p:txBody>
      </p:sp>
      <p:cxnSp>
        <p:nvCxnSpPr>
          <p:cNvPr id="38" name="Straight Arrow Connector 37">
            <a:extLst>
              <a:ext uri="{FF2B5EF4-FFF2-40B4-BE49-F238E27FC236}">
                <a16:creationId xmlns:a16="http://schemas.microsoft.com/office/drawing/2014/main" id="{44D669D7-9CF8-0365-5077-229508514799}"/>
              </a:ext>
            </a:extLst>
          </p:cNvPr>
          <p:cNvCxnSpPr>
            <a:cxnSpLocks/>
            <a:stCxn id="37" idx="3"/>
            <a:endCxn id="36" idx="2"/>
          </p:cNvCxnSpPr>
          <p:nvPr/>
        </p:nvCxnSpPr>
        <p:spPr>
          <a:xfrm>
            <a:off x="5623521" y="5687187"/>
            <a:ext cx="612056"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CF3679B-2D22-A5E6-812D-1DAD72EB0CF9}"/>
              </a:ext>
            </a:extLst>
          </p:cNvPr>
          <p:cNvCxnSpPr>
            <a:cxnSpLocks/>
          </p:cNvCxnSpPr>
          <p:nvPr/>
        </p:nvCxnSpPr>
        <p:spPr>
          <a:xfrm flipH="1">
            <a:off x="5623521" y="5928511"/>
            <a:ext cx="63180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4E77A38-5920-8642-5BD4-32B933DF7B0C}"/>
              </a:ext>
            </a:extLst>
          </p:cNvPr>
          <p:cNvSpPr txBox="1"/>
          <p:nvPr/>
        </p:nvSpPr>
        <p:spPr>
          <a:xfrm>
            <a:off x="122473" y="6313225"/>
            <a:ext cx="1189749" cy="307777"/>
          </a:xfrm>
          <a:prstGeom prst="rect">
            <a:avLst/>
          </a:prstGeom>
          <a:noFill/>
        </p:spPr>
        <p:txBody>
          <a:bodyPr wrap="none" rtlCol="0">
            <a:spAutoFit/>
          </a:bodyPr>
          <a:lstStyle/>
          <a:p>
            <a:r>
              <a:rPr lang="en-US" sz="1400" dirty="0"/>
              <a:t>Source code</a:t>
            </a:r>
            <a:endParaRPr lang="en-CO" sz="1400" dirty="0"/>
          </a:p>
        </p:txBody>
      </p:sp>
      <p:sp>
        <p:nvSpPr>
          <p:cNvPr id="41" name="TextBox 40">
            <a:extLst>
              <a:ext uri="{FF2B5EF4-FFF2-40B4-BE49-F238E27FC236}">
                <a16:creationId xmlns:a16="http://schemas.microsoft.com/office/drawing/2014/main" id="{AD6006A6-06F3-9144-8F4C-9913818BE9EC}"/>
              </a:ext>
            </a:extLst>
          </p:cNvPr>
          <p:cNvSpPr txBox="1"/>
          <p:nvPr/>
        </p:nvSpPr>
        <p:spPr>
          <a:xfrm>
            <a:off x="2279874" y="6178494"/>
            <a:ext cx="1422800" cy="461665"/>
          </a:xfrm>
          <a:prstGeom prst="rect">
            <a:avLst/>
          </a:prstGeom>
          <a:noFill/>
        </p:spPr>
        <p:txBody>
          <a:bodyPr wrap="square" rtlCol="0">
            <a:spAutoFit/>
          </a:bodyPr>
          <a:lstStyle/>
          <a:p>
            <a:r>
              <a:rPr lang="en-US" sz="1200" dirty="0"/>
              <a:t>List of possible MRs</a:t>
            </a:r>
            <a:endParaRPr lang="en-CO" sz="1200" dirty="0"/>
          </a:p>
        </p:txBody>
      </p:sp>
      <p:sp>
        <p:nvSpPr>
          <p:cNvPr id="42" name="TextBox 41">
            <a:extLst>
              <a:ext uri="{FF2B5EF4-FFF2-40B4-BE49-F238E27FC236}">
                <a16:creationId xmlns:a16="http://schemas.microsoft.com/office/drawing/2014/main" id="{47469870-7A91-E701-F64E-61960ADAEFF9}"/>
              </a:ext>
            </a:extLst>
          </p:cNvPr>
          <p:cNvSpPr txBox="1"/>
          <p:nvPr/>
        </p:nvSpPr>
        <p:spPr>
          <a:xfrm>
            <a:off x="5604380" y="5363715"/>
            <a:ext cx="814419" cy="276999"/>
          </a:xfrm>
          <a:prstGeom prst="rect">
            <a:avLst/>
          </a:prstGeom>
          <a:noFill/>
        </p:spPr>
        <p:txBody>
          <a:bodyPr wrap="square" rtlCol="0">
            <a:spAutoFit/>
          </a:bodyPr>
          <a:lstStyle/>
          <a:p>
            <a:r>
              <a:rPr lang="en-US" sz="1200" dirty="0"/>
              <a:t>Query</a:t>
            </a:r>
            <a:endParaRPr lang="en-CO" sz="1200" dirty="0"/>
          </a:p>
        </p:txBody>
      </p:sp>
      <p:sp>
        <p:nvSpPr>
          <p:cNvPr id="43" name="TextBox 42">
            <a:extLst>
              <a:ext uri="{FF2B5EF4-FFF2-40B4-BE49-F238E27FC236}">
                <a16:creationId xmlns:a16="http://schemas.microsoft.com/office/drawing/2014/main" id="{B30A3FDE-4479-34A7-C66D-B5484A75B16C}"/>
              </a:ext>
            </a:extLst>
          </p:cNvPr>
          <p:cNvSpPr txBox="1"/>
          <p:nvPr/>
        </p:nvSpPr>
        <p:spPr>
          <a:xfrm>
            <a:off x="5595255" y="5938535"/>
            <a:ext cx="966347" cy="461665"/>
          </a:xfrm>
          <a:prstGeom prst="rect">
            <a:avLst/>
          </a:prstGeom>
          <a:noFill/>
        </p:spPr>
        <p:txBody>
          <a:bodyPr wrap="square" rtlCol="0">
            <a:spAutoFit/>
          </a:bodyPr>
          <a:lstStyle/>
          <a:p>
            <a:r>
              <a:rPr lang="en-US" sz="1200" dirty="0"/>
              <a:t>Query</a:t>
            </a:r>
          </a:p>
          <a:p>
            <a:r>
              <a:rPr lang="en-US" sz="1200" dirty="0"/>
              <a:t>Response</a:t>
            </a:r>
            <a:endParaRPr lang="en-CO" sz="1200" dirty="0"/>
          </a:p>
        </p:txBody>
      </p:sp>
      <p:pic>
        <p:nvPicPr>
          <p:cNvPr id="44" name="Picture 43">
            <a:extLst>
              <a:ext uri="{FF2B5EF4-FFF2-40B4-BE49-F238E27FC236}">
                <a16:creationId xmlns:a16="http://schemas.microsoft.com/office/drawing/2014/main" id="{E40633E6-1EC8-0F10-2861-BBFF97560B76}"/>
              </a:ext>
            </a:extLst>
          </p:cNvPr>
          <p:cNvPicPr>
            <a:picLocks noChangeAspect="1"/>
          </p:cNvPicPr>
          <p:nvPr/>
        </p:nvPicPr>
        <p:blipFill>
          <a:blip r:embed="rId5"/>
          <a:stretch>
            <a:fillRect/>
          </a:stretch>
        </p:blipFill>
        <p:spPr>
          <a:xfrm>
            <a:off x="512985" y="4854500"/>
            <a:ext cx="603514" cy="603514"/>
          </a:xfrm>
          <a:prstGeom prst="rect">
            <a:avLst/>
          </a:prstGeom>
        </p:spPr>
      </p:pic>
      <p:pic>
        <p:nvPicPr>
          <p:cNvPr id="45" name="Picture 44">
            <a:extLst>
              <a:ext uri="{FF2B5EF4-FFF2-40B4-BE49-F238E27FC236}">
                <a16:creationId xmlns:a16="http://schemas.microsoft.com/office/drawing/2014/main" id="{2D460A32-AFD4-5C89-ACD1-12335DCB6944}"/>
              </a:ext>
            </a:extLst>
          </p:cNvPr>
          <p:cNvPicPr>
            <a:picLocks noChangeAspect="1"/>
          </p:cNvPicPr>
          <p:nvPr/>
        </p:nvPicPr>
        <p:blipFill>
          <a:blip r:embed="rId6"/>
          <a:stretch>
            <a:fillRect/>
          </a:stretch>
        </p:blipFill>
        <p:spPr>
          <a:xfrm>
            <a:off x="467063" y="5736039"/>
            <a:ext cx="577186" cy="577186"/>
          </a:xfrm>
          <a:prstGeom prst="rect">
            <a:avLst/>
          </a:prstGeom>
        </p:spPr>
      </p:pic>
      <p:sp>
        <p:nvSpPr>
          <p:cNvPr id="46" name="Right Brace 45">
            <a:extLst>
              <a:ext uri="{FF2B5EF4-FFF2-40B4-BE49-F238E27FC236}">
                <a16:creationId xmlns:a16="http://schemas.microsoft.com/office/drawing/2014/main" id="{5819AD09-074C-77AB-E42B-D3337FB34793}"/>
              </a:ext>
            </a:extLst>
          </p:cNvPr>
          <p:cNvSpPr/>
          <p:nvPr/>
        </p:nvSpPr>
        <p:spPr>
          <a:xfrm>
            <a:off x="1269348" y="4775287"/>
            <a:ext cx="256116" cy="1823802"/>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47" name="Rectangle 46">
            <a:extLst>
              <a:ext uri="{FF2B5EF4-FFF2-40B4-BE49-F238E27FC236}">
                <a16:creationId xmlns:a16="http://schemas.microsoft.com/office/drawing/2014/main" id="{A0B0425A-201A-0FF7-DF30-187B62C4CB3C}"/>
              </a:ext>
            </a:extLst>
          </p:cNvPr>
          <p:cNvSpPr/>
          <p:nvPr/>
        </p:nvSpPr>
        <p:spPr>
          <a:xfrm>
            <a:off x="1548253" y="5298755"/>
            <a:ext cx="1109530" cy="7768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dirty="0">
                <a:solidFill>
                  <a:schemeClr val="tx1"/>
                </a:solidFill>
              </a:rPr>
              <a:t>System Knowledge Extractor</a:t>
            </a:r>
          </a:p>
        </p:txBody>
      </p:sp>
      <p:cxnSp>
        <p:nvCxnSpPr>
          <p:cNvPr id="48" name="Straight Arrow Connector 47">
            <a:extLst>
              <a:ext uri="{FF2B5EF4-FFF2-40B4-BE49-F238E27FC236}">
                <a16:creationId xmlns:a16="http://schemas.microsoft.com/office/drawing/2014/main" id="{B3A3F616-091A-F11D-914E-2ADB8AB19345}"/>
              </a:ext>
            </a:extLst>
          </p:cNvPr>
          <p:cNvCxnSpPr>
            <a:cxnSpLocks/>
            <a:stCxn id="47" idx="3"/>
            <a:endCxn id="37" idx="1"/>
          </p:cNvCxnSpPr>
          <p:nvPr/>
        </p:nvCxnSpPr>
        <p:spPr>
          <a:xfrm flipV="1">
            <a:off x="2657783" y="5687187"/>
            <a:ext cx="853671"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196294D5-1FF7-4AE0-023F-354FF9BBB11A}"/>
              </a:ext>
            </a:extLst>
          </p:cNvPr>
          <p:cNvSpPr txBox="1"/>
          <p:nvPr/>
        </p:nvSpPr>
        <p:spPr>
          <a:xfrm>
            <a:off x="2567128" y="5380048"/>
            <a:ext cx="1016615" cy="276999"/>
          </a:xfrm>
          <a:prstGeom prst="rect">
            <a:avLst/>
          </a:prstGeom>
          <a:noFill/>
        </p:spPr>
        <p:txBody>
          <a:bodyPr wrap="square" rtlCol="0">
            <a:spAutoFit/>
          </a:bodyPr>
          <a:lstStyle/>
          <a:p>
            <a:pPr algn="ctr"/>
            <a:r>
              <a:rPr lang="en-CO" sz="1200" dirty="0"/>
              <a:t>“</a:t>
            </a:r>
            <a:r>
              <a:rPr lang="en-GB" sz="1200" dirty="0"/>
              <a:t>K</a:t>
            </a:r>
            <a:r>
              <a:rPr lang="en-CO" sz="1200" dirty="0"/>
              <a:t>eywords”</a:t>
            </a:r>
          </a:p>
        </p:txBody>
      </p:sp>
      <p:cxnSp>
        <p:nvCxnSpPr>
          <p:cNvPr id="50" name="Elbow Connector 49">
            <a:extLst>
              <a:ext uri="{FF2B5EF4-FFF2-40B4-BE49-F238E27FC236}">
                <a16:creationId xmlns:a16="http://schemas.microsoft.com/office/drawing/2014/main" id="{6A2B303E-3032-96AE-E910-C03AFACAD102}"/>
              </a:ext>
            </a:extLst>
          </p:cNvPr>
          <p:cNvCxnSpPr>
            <a:cxnSpLocks/>
            <a:stCxn id="37" idx="2"/>
          </p:cNvCxnSpPr>
          <p:nvPr/>
        </p:nvCxnSpPr>
        <p:spPr>
          <a:xfrm rot="5400000">
            <a:off x="3885226" y="5743750"/>
            <a:ext cx="210902" cy="115362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9" name="Flowchart: Magnetic Disk 2">
            <a:extLst>
              <a:ext uri="{FF2B5EF4-FFF2-40B4-BE49-F238E27FC236}">
                <a16:creationId xmlns:a16="http://schemas.microsoft.com/office/drawing/2014/main" id="{1D570848-5398-AAAC-121F-C4BF94BC5514}"/>
              </a:ext>
            </a:extLst>
          </p:cNvPr>
          <p:cNvSpPr/>
          <p:nvPr/>
        </p:nvSpPr>
        <p:spPr>
          <a:xfrm>
            <a:off x="5816638" y="2274500"/>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73" name="Title 6">
            <a:extLst>
              <a:ext uri="{FF2B5EF4-FFF2-40B4-BE49-F238E27FC236}">
                <a16:creationId xmlns:a16="http://schemas.microsoft.com/office/drawing/2014/main" id="{39706DF6-B864-D971-B03E-C8E143EF2835}"/>
              </a:ext>
            </a:extLst>
          </p:cNvPr>
          <p:cNvSpPr txBox="1">
            <a:spLocks/>
          </p:cNvSpPr>
          <p:nvPr/>
        </p:nvSpPr>
        <p:spPr bwMode="auto">
          <a:xfrm>
            <a:off x="156687" y="16764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sp>
        <p:nvSpPr>
          <p:cNvPr id="74" name="Title 6">
            <a:extLst>
              <a:ext uri="{FF2B5EF4-FFF2-40B4-BE49-F238E27FC236}">
                <a16:creationId xmlns:a16="http://schemas.microsoft.com/office/drawing/2014/main" id="{EA6429CB-C493-B904-2C9E-84316FB99660}"/>
              </a:ext>
            </a:extLst>
          </p:cNvPr>
          <p:cNvSpPr txBox="1">
            <a:spLocks/>
          </p:cNvSpPr>
          <p:nvPr/>
        </p:nvSpPr>
        <p:spPr bwMode="auto">
          <a:xfrm>
            <a:off x="122473" y="4169227"/>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sp>
        <p:nvSpPr>
          <p:cNvPr id="75" name="Right Brace 74">
            <a:extLst>
              <a:ext uri="{FF2B5EF4-FFF2-40B4-BE49-F238E27FC236}">
                <a16:creationId xmlns:a16="http://schemas.microsoft.com/office/drawing/2014/main" id="{7B22B9B3-7A31-A749-C2B1-6B344678AC2E}"/>
              </a:ext>
            </a:extLst>
          </p:cNvPr>
          <p:cNvSpPr/>
          <p:nvPr/>
        </p:nvSpPr>
        <p:spPr>
          <a:xfrm>
            <a:off x="7439103" y="2133510"/>
            <a:ext cx="396896" cy="4187051"/>
          </a:xfrm>
          <a:prstGeom prst="rightBrace">
            <a:avLst>
              <a:gd name="adj1" fmla="val 8333"/>
              <a:gd name="adj2" fmla="val 46633"/>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76" name="Rectangle 75">
            <a:extLst>
              <a:ext uri="{FF2B5EF4-FFF2-40B4-BE49-F238E27FC236}">
                <a16:creationId xmlns:a16="http://schemas.microsoft.com/office/drawing/2014/main" id="{B59A45D3-2BAA-A787-B9A0-1B0AA9A07C14}"/>
              </a:ext>
            </a:extLst>
          </p:cNvPr>
          <p:cNvSpPr/>
          <p:nvPr/>
        </p:nvSpPr>
        <p:spPr>
          <a:xfrm>
            <a:off x="7978483" y="2007644"/>
            <a:ext cx="3830253" cy="2031325"/>
          </a:xfrm>
          <a:prstGeom prst="rect">
            <a:avLst/>
          </a:prstGeom>
          <a:noFill/>
        </p:spPr>
        <p:txBody>
          <a:bodyPr wrap="square" lIns="91440" tIns="45720" rIns="91440" bIns="45720">
            <a:spAutoFit/>
          </a:bodyPr>
          <a:lstStyle/>
          <a:p>
            <a:pPr algn="ctr"/>
            <a:r>
              <a:rPr lang="en-GB"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a:extLst>
              <a:ext uri="{FF2B5EF4-FFF2-40B4-BE49-F238E27FC236}">
                <a16:creationId xmlns:a16="http://schemas.microsoft.com/office/drawing/2014/main" id="{718D09B7-1773-9558-D8B1-B579CADE19C1}"/>
              </a:ext>
            </a:extLst>
          </p:cNvPr>
          <p:cNvSpPr/>
          <p:nvPr/>
        </p:nvSpPr>
        <p:spPr>
          <a:xfrm>
            <a:off x="7793858" y="4583586"/>
            <a:ext cx="4337973" cy="1323439"/>
          </a:xfrm>
          <a:prstGeom prst="rect">
            <a:avLst/>
          </a:prstGeom>
          <a:noFill/>
        </p:spPr>
        <p:txBody>
          <a:bodyPr wrap="square" lIns="91440" tIns="45720" rIns="91440" bIns="45720">
            <a:spAutoFit/>
          </a:bodyPr>
          <a:lstStyle/>
          <a:p>
            <a:pPr algn="ctr"/>
            <a:r>
              <a:rPr lang="en-GB" sz="2000" b="1" dirty="0">
                <a:ln w="0"/>
                <a:effectLst>
                  <a:outerShdw blurRad="38100" dist="19050" dir="2700000" algn="tl" rotWithShape="0">
                    <a:schemeClr val="dk1">
                      <a:alpha val="40000"/>
                    </a:schemeClr>
                  </a:outerShdw>
                </a:effectLst>
              </a:rPr>
              <a:t>How to build the missing knowledge of scenario two and extract from that knowledge "key words" to suggest MRs?</a:t>
            </a:r>
            <a:endParaRPr lang="en-GB"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3" name="Rectangle 2">
            <a:extLst>
              <a:ext uri="{FF2B5EF4-FFF2-40B4-BE49-F238E27FC236}">
                <a16:creationId xmlns:a16="http://schemas.microsoft.com/office/drawing/2014/main" id="{A72AD59E-A56E-5BAB-63AE-0A30D32A4606}"/>
              </a:ext>
            </a:extLst>
          </p:cNvPr>
          <p:cNvSpPr/>
          <p:nvPr/>
        </p:nvSpPr>
        <p:spPr>
          <a:xfrm>
            <a:off x="609598" y="1781010"/>
            <a:ext cx="10744199" cy="3046988"/>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Instead of suggesting MRs by searching for keywords/regular expressions in a database, we check at the input/output level if MR applies or not. Then find a "pattern" that allows you to answer the following question:</a:t>
            </a:r>
          </a:p>
          <a:p>
            <a:endParaRPr lang="en-GB"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always violated or always passed (Not violated)?</a:t>
            </a: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sometimes violated or sometimes passed (Not violated)?</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E0EC7D1-21B5-10F6-EBA9-23D031CA110A}"/>
              </a:ext>
            </a:extLst>
          </p:cNvPr>
          <p:cNvSpPr/>
          <p:nvPr/>
        </p:nvSpPr>
        <p:spPr>
          <a:xfrm>
            <a:off x="51458" y="5076990"/>
            <a:ext cx="11860481" cy="1815882"/>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Can the system input/output relation and information after applying a set of MRs (violated/not-violated) from multiple sequences of system executions tell us anything about the MRs applied (feedback)?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3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E8264C-EF49-E0AF-BF4E-55A0C9CEF75B}"/>
              </a:ext>
            </a:extLst>
          </p:cNvPr>
          <p:cNvPicPr>
            <a:picLocks noChangeAspect="1"/>
          </p:cNvPicPr>
          <p:nvPr/>
        </p:nvPicPr>
        <p:blipFill>
          <a:blip r:embed="rId2"/>
          <a:stretch>
            <a:fillRect/>
          </a:stretch>
        </p:blipFill>
        <p:spPr>
          <a:xfrm>
            <a:off x="3617895" y="3331648"/>
            <a:ext cx="1371600" cy="1371600"/>
          </a:xfrm>
          <a:prstGeom prst="rect">
            <a:avLst/>
          </a:prstGeom>
        </p:spPr>
      </p:pic>
      <p:sp>
        <p:nvSpPr>
          <p:cNvPr id="24" name="Rectangle 23">
            <a:extLst>
              <a:ext uri="{FF2B5EF4-FFF2-40B4-BE49-F238E27FC236}">
                <a16:creationId xmlns:a16="http://schemas.microsoft.com/office/drawing/2014/main" id="{D728C34F-F3AE-4800-50F9-D6EFEFB053AC}"/>
              </a:ext>
            </a:extLst>
          </p:cNvPr>
          <p:cNvSpPr/>
          <p:nvPr/>
        </p:nvSpPr>
        <p:spPr>
          <a:xfrm>
            <a:off x="606822" y="251324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algn="ctr"/>
            <a:r>
              <a:rPr lang="en-US" sz="1400" dirty="0">
                <a:solidFill>
                  <a:schemeClr val="tx1"/>
                </a:solidFill>
              </a:rPr>
              <a:t>(code instrumentation)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06822" y="3712648"/>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chemeClr val="tx1"/>
              </a:solidFill>
            </a:endParaRP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3" idx="1"/>
          </p:cNvCxnSpPr>
          <p:nvPr/>
        </p:nvCxnSpPr>
        <p:spPr>
          <a:xfrm>
            <a:off x="2620802" y="4017448"/>
            <a:ext cx="99709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3" idx="0"/>
            <a:endCxn id="24" idx="3"/>
          </p:cNvCxnSpPr>
          <p:nvPr/>
        </p:nvCxnSpPr>
        <p:spPr>
          <a:xfrm rot="16200000" flipV="1">
            <a:off x="3243545" y="2271497"/>
            <a:ext cx="437408" cy="168289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613812" y="3275240"/>
            <a:ext cx="0" cy="43740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971800" y="55626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Set of MRs</a:t>
            </a:r>
          </a:p>
          <a:p>
            <a:pPr algn="ctr"/>
            <a:r>
              <a:rPr lang="en-US" sz="1200" dirty="0"/>
              <a:t>(Generics)</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3"/>
          <a:stretch>
            <a:fillRect/>
          </a:stretch>
        </p:blipFill>
        <p:spPr>
          <a:xfrm>
            <a:off x="6281414" y="3242363"/>
            <a:ext cx="1550168" cy="1550168"/>
          </a:xfrm>
          <a:prstGeom prst="rect">
            <a:avLst/>
          </a:prstGeom>
        </p:spPr>
      </p:pic>
      <p:sp>
        <p:nvSpPr>
          <p:cNvPr id="39" name="TextBox 38">
            <a:extLst>
              <a:ext uri="{FF2B5EF4-FFF2-40B4-BE49-F238E27FC236}">
                <a16:creationId xmlns:a16="http://schemas.microsoft.com/office/drawing/2014/main" id="{0EAF4E90-A0E9-C24C-F4E9-F60E4871D078}"/>
              </a:ext>
            </a:extLst>
          </p:cNvPr>
          <p:cNvSpPr txBox="1"/>
          <p:nvPr/>
        </p:nvSpPr>
        <p:spPr>
          <a:xfrm>
            <a:off x="2635709" y="3723307"/>
            <a:ext cx="997087" cy="307777"/>
          </a:xfrm>
          <a:prstGeom prst="rect">
            <a:avLst/>
          </a:prstGeom>
          <a:noFill/>
        </p:spPr>
        <p:txBody>
          <a:bodyPr wrap="square" rtlCol="0">
            <a:spAutoFit/>
          </a:bodyPr>
          <a:lstStyle/>
          <a:p>
            <a:r>
              <a:rPr lang="en-US" sz="1400" dirty="0"/>
              <a:t>Test data</a:t>
            </a:r>
            <a:endParaRPr lang="en-CO" sz="1400" dirty="0"/>
          </a:p>
        </p:txBody>
      </p:sp>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8" y="5601308"/>
            <a:ext cx="1696002" cy="57157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stCxn id="39" idx="2"/>
            <a:endCxn id="42" idx="0"/>
          </p:cNvCxnSpPr>
          <p:nvPr/>
        </p:nvCxnSpPr>
        <p:spPr>
          <a:xfrm rot="5400000">
            <a:off x="1724715" y="3582168"/>
            <a:ext cx="960623" cy="1858455"/>
          </a:xfrm>
          <a:prstGeom prst="bentConnector3">
            <a:avLst>
              <a:gd name="adj1" fmla="val 59519"/>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a:endCxn id="23" idx="2"/>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3" idx="3"/>
            <a:endCxn id="38" idx="1"/>
          </p:cNvCxnSpPr>
          <p:nvPr/>
        </p:nvCxnSpPr>
        <p:spPr>
          <a:xfrm flipV="1">
            <a:off x="4989495" y="4017447"/>
            <a:ext cx="129191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95DFB0A4-621C-806C-BF72-E6473095B29B}"/>
              </a:ext>
            </a:extLst>
          </p:cNvPr>
          <p:cNvSpPr txBox="1"/>
          <p:nvPr/>
        </p:nvSpPr>
        <p:spPr>
          <a:xfrm>
            <a:off x="4989495" y="3290536"/>
            <a:ext cx="1682894" cy="738664"/>
          </a:xfrm>
          <a:prstGeom prst="rect">
            <a:avLst/>
          </a:prstGeom>
          <a:noFill/>
        </p:spPr>
        <p:txBody>
          <a:bodyPr wrap="square" rtlCol="0">
            <a:spAutoFit/>
          </a:bodyPr>
          <a:lstStyle/>
          <a:p>
            <a:r>
              <a:rPr lang="en-US" sz="1400" dirty="0"/>
              <a:t>- Test data I/O</a:t>
            </a:r>
          </a:p>
          <a:p>
            <a:r>
              <a:rPr lang="en-US" sz="1400" dirty="0"/>
              <a:t>- Test data (transformed) I/O</a:t>
            </a:r>
            <a:endParaRPr lang="en-CO" sz="1400"/>
          </a:p>
        </p:txBody>
      </p:sp>
      <p:sp>
        <p:nvSpPr>
          <p:cNvPr id="80" name="Rectangle 79">
            <a:extLst>
              <a:ext uri="{FF2B5EF4-FFF2-40B4-BE49-F238E27FC236}">
                <a16:creationId xmlns:a16="http://schemas.microsoft.com/office/drawing/2014/main" id="{19FC81AA-92F8-84F3-E474-64FBD4FFDDE6}"/>
              </a:ext>
            </a:extLst>
          </p:cNvPr>
          <p:cNvSpPr/>
          <p:nvPr/>
        </p:nvSpPr>
        <p:spPr>
          <a:xfrm>
            <a:off x="4823952" y="497165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30178" y="5733650"/>
            <a:ext cx="1800764" cy="43923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CFC0E08-6FA9-2763-3401-39F0B91BFBA4}"/>
              </a:ext>
            </a:extLst>
          </p:cNvPr>
          <p:cNvCxnSpPr>
            <a:cxnSpLocks/>
            <a:stCxn id="74" idx="2"/>
            <a:endCxn id="80" idx="0"/>
          </p:cNvCxnSpPr>
          <p:nvPr/>
        </p:nvCxnSpPr>
        <p:spPr>
          <a:xfrm>
            <a:off x="5830942" y="4029200"/>
            <a:ext cx="0" cy="94245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837932" y="4792531"/>
            <a:ext cx="218566" cy="56011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40492B47-30BD-A8A1-2E3A-3EBDA7D6CE38}"/>
              </a:ext>
            </a:extLst>
          </p:cNvPr>
          <p:cNvSpPr txBox="1"/>
          <p:nvPr/>
        </p:nvSpPr>
        <p:spPr>
          <a:xfrm>
            <a:off x="6848943" y="5389261"/>
            <a:ext cx="2769858" cy="307777"/>
          </a:xfrm>
          <a:prstGeom prst="rect">
            <a:avLst/>
          </a:prstGeom>
          <a:noFill/>
        </p:spPr>
        <p:txBody>
          <a:bodyPr wrap="square" rtlCol="0">
            <a:spAutoFit/>
          </a:bodyPr>
          <a:lstStyle/>
          <a:p>
            <a:r>
              <a:rPr lang="en-US" sz="1400" dirty="0" err="1"/>
              <a:t>MR_id</a:t>
            </a:r>
            <a:r>
              <a:rPr lang="en-US" sz="1400" dirty="0"/>
              <a:t> -&gt; Violated/ Not-Violated</a:t>
            </a:r>
          </a:p>
        </p:txBody>
      </p:sp>
      <p:sp>
        <p:nvSpPr>
          <p:cNvPr id="102" name="Rectangle 101">
            <a:extLst>
              <a:ext uri="{FF2B5EF4-FFF2-40B4-BE49-F238E27FC236}">
                <a16:creationId xmlns:a16="http://schemas.microsoft.com/office/drawing/2014/main" id="{FB3E2132-B170-D9ED-323D-A33C12E59F5C}"/>
              </a:ext>
            </a:extLst>
          </p:cNvPr>
          <p:cNvSpPr/>
          <p:nvPr/>
        </p:nvSpPr>
        <p:spPr>
          <a:xfrm>
            <a:off x="8282054" y="3211846"/>
            <a:ext cx="1682894" cy="161120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t" anchorCtr="0">
            <a:noAutofit/>
          </a:bodyPr>
          <a:lstStyle/>
          <a:p>
            <a:pPr algn="ctr"/>
            <a:r>
              <a:rPr lang="en-US" b="1" dirty="0">
                <a:solidFill>
                  <a:schemeClr val="tx1"/>
                </a:solidFill>
              </a:rPr>
              <a:t>ANALISER</a:t>
            </a:r>
          </a:p>
          <a:p>
            <a:pPr algn="ctr"/>
            <a:endParaRPr lang="en-CO" sz="1400" dirty="0">
              <a:solidFill>
                <a:schemeClr val="tx1"/>
              </a:solidFill>
            </a:endParaRPr>
          </a:p>
        </p:txBody>
      </p:sp>
      <p:pic>
        <p:nvPicPr>
          <p:cNvPr id="103" name="Picture 102">
            <a:extLst>
              <a:ext uri="{FF2B5EF4-FFF2-40B4-BE49-F238E27FC236}">
                <a16:creationId xmlns:a16="http://schemas.microsoft.com/office/drawing/2014/main" id="{C16D5A72-75CA-8D17-005D-356F36726508}"/>
              </a:ext>
            </a:extLst>
          </p:cNvPr>
          <p:cNvPicPr>
            <a:picLocks noChangeAspect="1"/>
          </p:cNvPicPr>
          <p:nvPr/>
        </p:nvPicPr>
        <p:blipFill>
          <a:blip r:embed="rId4"/>
          <a:stretch>
            <a:fillRect/>
          </a:stretch>
        </p:blipFill>
        <p:spPr>
          <a:xfrm>
            <a:off x="8628201" y="3659868"/>
            <a:ext cx="990600" cy="990600"/>
          </a:xfrm>
          <a:prstGeom prst="rect">
            <a:avLst/>
          </a:prstGeom>
        </p:spPr>
      </p:pic>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a:off x="7831582" y="4017447"/>
            <a:ext cx="45047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5"/>
          <a:stretch>
            <a:fillRect/>
          </a:stretch>
        </p:blipFill>
        <p:spPr>
          <a:xfrm>
            <a:off x="10415420" y="3179928"/>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flipV="1">
            <a:off x="9964948" y="4012576"/>
            <a:ext cx="450472" cy="487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Overview</a:t>
            </a:r>
            <a:endParaRPr lang="en-US" sz="3200" dirty="0"/>
          </a:p>
        </p:txBody>
      </p:sp>
      <p:sp>
        <p:nvSpPr>
          <p:cNvPr id="2" name="Slide Number Placeholder 1">
            <a:extLst>
              <a:ext uri="{FF2B5EF4-FFF2-40B4-BE49-F238E27FC236}">
                <a16:creationId xmlns:a16="http://schemas.microsoft.com/office/drawing/2014/main" id="{2617C9AB-4EBC-3285-00A4-F3E00CB9F2E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4</a:t>
            </a:fld>
            <a:endParaRPr lang="en-US" dirty="0"/>
          </a:p>
        </p:txBody>
      </p:sp>
    </p:spTree>
    <p:extLst>
      <p:ext uri="{BB962C8B-B14F-4D97-AF65-F5344CB8AC3E}">
        <p14:creationId xmlns:p14="http://schemas.microsoft.com/office/powerpoint/2010/main" val="206427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728C34F-F3AE-4800-50F9-D6EFEFB053AC}"/>
              </a:ext>
            </a:extLst>
          </p:cNvPr>
          <p:cNvSpPr/>
          <p:nvPr/>
        </p:nvSpPr>
        <p:spPr>
          <a:xfrm>
            <a:off x="268808" y="2376108"/>
            <a:ext cx="2013980" cy="107342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marL="285750" indent="-285750" algn="ctr">
              <a:buFontTx/>
              <a:buChar char="-"/>
            </a:pPr>
            <a:r>
              <a:rPr lang="en-US" sz="1400" dirty="0">
                <a:solidFill>
                  <a:schemeClr val="tx1"/>
                </a:solidFill>
              </a:rPr>
              <a:t>Inputs: Int numbers</a:t>
            </a:r>
          </a:p>
          <a:p>
            <a:pPr marL="285750" indent="-285750">
              <a:buFontTx/>
              <a:buChar char="-"/>
            </a:pPr>
            <a:r>
              <a:rPr lang="en-US" sz="1400" dirty="0">
                <a:solidFill>
                  <a:schemeClr val="tx1"/>
                </a:solidFill>
              </a:rPr>
              <a:t>Operand ‘+’ and ‘-’</a:t>
            </a:r>
          </a:p>
          <a:p>
            <a:pPr marL="285750" indent="-285750">
              <a:buFontTx/>
              <a:buChar char="-"/>
            </a:pPr>
            <a:r>
              <a:rPr lang="en-US" sz="1400" dirty="0">
                <a:solidFill>
                  <a:schemeClr val="tx1"/>
                </a:solidFill>
              </a:rPr>
              <a:t>Python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26709" y="3712648"/>
            <a:ext cx="1298178"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 idx="1"/>
          </p:cNvCxnSpPr>
          <p:nvPr/>
        </p:nvCxnSpPr>
        <p:spPr>
          <a:xfrm flipV="1">
            <a:off x="1924887" y="4009791"/>
            <a:ext cx="521952" cy="76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 idx="0"/>
            <a:endCxn id="24" idx="3"/>
          </p:cNvCxnSpPr>
          <p:nvPr/>
        </p:nvCxnSpPr>
        <p:spPr>
          <a:xfrm rot="16200000" flipV="1">
            <a:off x="2954238" y="2241370"/>
            <a:ext cx="422868" cy="1765767"/>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275798" y="3449531"/>
            <a:ext cx="0" cy="2631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612245" y="5536097"/>
            <a:ext cx="1444441" cy="132190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a:p>
            <a:pPr algn="ctr"/>
            <a:r>
              <a:rPr lang="en-US" sz="1200" dirty="0"/>
              <a:t>MR_1</a:t>
            </a:r>
          </a:p>
          <a:p>
            <a:pPr algn="ctr"/>
            <a:r>
              <a:rPr lang="en-US" sz="1200" dirty="0"/>
              <a:t>MR_2</a:t>
            </a:r>
          </a:p>
          <a:p>
            <a:pPr algn="ctr"/>
            <a:r>
              <a:rPr lang="en-US" sz="1200" dirty="0"/>
              <a:t>MR_3</a:t>
            </a:r>
          </a:p>
          <a:p>
            <a:pPr algn="ctr"/>
            <a:r>
              <a:rPr lang="en-US" sz="1200" dirty="0"/>
              <a:t>MR_4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6312333" y="3429000"/>
            <a:ext cx="1127792" cy="1127792"/>
          </a:xfrm>
          <a:prstGeom prst="rect">
            <a:avLst/>
          </a:prstGeom>
        </p:spPr>
      </p:pic>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9" y="5601307"/>
            <a:ext cx="1336447" cy="59574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endCxn id="42" idx="0"/>
          </p:cNvCxnSpPr>
          <p:nvPr/>
        </p:nvCxnSpPr>
        <p:spPr>
          <a:xfrm rot="5400000">
            <a:off x="1219312" y="4093291"/>
            <a:ext cx="954903" cy="84192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 idx="3"/>
            <a:endCxn id="38" idx="1"/>
          </p:cNvCxnSpPr>
          <p:nvPr/>
        </p:nvCxnSpPr>
        <p:spPr>
          <a:xfrm flipV="1">
            <a:off x="5650270" y="3992896"/>
            <a:ext cx="662063" cy="1689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0" name="Rectangle 79">
            <a:extLst>
              <a:ext uri="{FF2B5EF4-FFF2-40B4-BE49-F238E27FC236}">
                <a16:creationId xmlns:a16="http://schemas.microsoft.com/office/drawing/2014/main" id="{19FC81AA-92F8-84F3-E474-64FBD4FFDDE6}"/>
              </a:ext>
            </a:extLst>
          </p:cNvPr>
          <p:cNvSpPr/>
          <p:nvPr/>
        </p:nvSpPr>
        <p:spPr>
          <a:xfrm>
            <a:off x="4902883" y="4971650"/>
            <a:ext cx="1328317"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56686" y="5733650"/>
            <a:ext cx="1510356" cy="46339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231200" y="4556792"/>
            <a:ext cx="645029" cy="79585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FB3E2132-B170-D9ED-323D-A33C12E59F5C}"/>
              </a:ext>
            </a:extLst>
          </p:cNvPr>
          <p:cNvSpPr/>
          <p:nvPr/>
        </p:nvSpPr>
        <p:spPr>
          <a:xfrm>
            <a:off x="8158706" y="3088154"/>
            <a:ext cx="1682894" cy="1784709"/>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ctr"/>
            <a:r>
              <a:rPr lang="en-US" b="1" dirty="0">
                <a:solidFill>
                  <a:schemeClr val="tx1"/>
                </a:solidFill>
              </a:rPr>
              <a:t>ANALISER</a:t>
            </a:r>
          </a:p>
          <a:p>
            <a:pPr algn="ctr"/>
            <a:r>
              <a:rPr lang="en-US" dirty="0">
                <a:solidFill>
                  <a:schemeClr val="tx1"/>
                </a:solidFill>
              </a:rPr>
              <a:t>Exploratory clusters algorithms </a:t>
            </a:r>
          </a:p>
          <a:p>
            <a:pPr algn="ctr"/>
            <a:r>
              <a:rPr lang="en-US" dirty="0">
                <a:solidFill>
                  <a:schemeClr val="tx1"/>
                </a:solidFill>
              </a:rPr>
              <a:t>(k-means)</a:t>
            </a:r>
          </a:p>
          <a:p>
            <a:pPr algn="ctr"/>
            <a:endParaRPr lang="en-CO" sz="1400" dirty="0">
              <a:solidFill>
                <a:schemeClr val="tx1"/>
              </a:solidFill>
            </a:endParaRPr>
          </a:p>
        </p:txBody>
      </p:sp>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flipV="1">
            <a:off x="7440125" y="3980509"/>
            <a:ext cx="718581" cy="123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3"/>
          <a:stretch>
            <a:fillRect/>
          </a:stretch>
        </p:blipFill>
        <p:spPr>
          <a:xfrm>
            <a:off x="10267113" y="3152881"/>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a:off x="9841600" y="3980509"/>
            <a:ext cx="425513" cy="50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914400"/>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2" name="Rectangle 1">
            <a:extLst>
              <a:ext uri="{FF2B5EF4-FFF2-40B4-BE49-F238E27FC236}">
                <a16:creationId xmlns:a16="http://schemas.microsoft.com/office/drawing/2014/main" id="{1AADFD6D-7764-F170-2FAF-C1139935C212}"/>
              </a:ext>
            </a:extLst>
          </p:cNvPr>
          <p:cNvSpPr/>
          <p:nvPr/>
        </p:nvSpPr>
        <p:spPr>
          <a:xfrm>
            <a:off x="2446839" y="3335688"/>
            <a:ext cx="3203431" cy="134820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System that performs the addition operation, and the subtraction operation between two int numbers</a:t>
            </a:r>
            <a:endParaRPr lang="en-CO" sz="1400" dirty="0">
              <a:solidFill>
                <a:schemeClr val="tx1"/>
              </a:solidFill>
            </a:endParaRPr>
          </a:p>
        </p:txBody>
      </p:sp>
      <p:sp>
        <p:nvSpPr>
          <p:cNvPr id="3" name="Slide Number Placeholder 1">
            <a:extLst>
              <a:ext uri="{FF2B5EF4-FFF2-40B4-BE49-F238E27FC236}">
                <a16:creationId xmlns:a16="http://schemas.microsoft.com/office/drawing/2014/main" id="{1EBA85DF-CB92-5F1D-1864-CF41EA610B6F}"/>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5</a:t>
            </a:fld>
            <a:endParaRPr lang="en-US" dirty="0"/>
          </a:p>
        </p:txBody>
      </p:sp>
      <p:sp>
        <p:nvSpPr>
          <p:cNvPr id="4" name="Title 6">
            <a:extLst>
              <a:ext uri="{FF2B5EF4-FFF2-40B4-BE49-F238E27FC236}">
                <a16:creationId xmlns:a16="http://schemas.microsoft.com/office/drawing/2014/main" id="{FBE1A168-7EC9-3771-C14D-1725CFDD3B71}"/>
              </a:ext>
            </a:extLst>
          </p:cNvPr>
          <p:cNvSpPr txBox="1">
            <a:spLocks/>
          </p:cNvSpPr>
          <p:nvPr/>
        </p:nvSpPr>
        <p:spPr bwMode="auto">
          <a:xfrm>
            <a:off x="9721446" y="381782"/>
            <a:ext cx="2286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15)</a:t>
            </a:r>
          </a:p>
        </p:txBody>
      </p:sp>
    </p:spTree>
    <p:extLst>
      <p:ext uri="{BB962C8B-B14F-4D97-AF65-F5344CB8AC3E}">
        <p14:creationId xmlns:p14="http://schemas.microsoft.com/office/powerpoint/2010/main" val="875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133600"/>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constant &gt; 1 -&gt;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36941" y="2743200"/>
            <a:ext cx="11201399" cy="707886"/>
          </a:xfrm>
          <a:prstGeom prst="rect">
            <a:avLst/>
          </a:prstGeom>
          <a:noFill/>
        </p:spPr>
        <p:txBody>
          <a:bodyPr wrap="square" rtlCol="0">
            <a:spAutoFit/>
          </a:bodyPr>
          <a:lstStyle/>
          <a:p>
            <a:r>
              <a:rPr lang="en-US" sz="2000" dirty="0"/>
              <a:t>MR_3: Adding a positive constant to each operand -&gt; the output must remain equal</a:t>
            </a:r>
          </a:p>
          <a:p>
            <a:r>
              <a:rPr lang="en-US" sz="2000" dirty="0"/>
              <a:t>MR_4: Subtracting a constant from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57200" y="3490079"/>
            <a:ext cx="10331046" cy="3139321"/>
          </a:xfrm>
          <a:prstGeom prst="rect">
            <a:avLst/>
          </a:prstGeom>
          <a:noFill/>
        </p:spPr>
        <p:txBody>
          <a:bodyPr wrap="square" rtlCol="0">
            <a:spAutoFit/>
          </a:bodyPr>
          <a:lstStyle/>
          <a:p>
            <a:r>
              <a:rPr lang="en-US" b="1" dirty="0"/>
              <a:t>examples – </a:t>
            </a:r>
            <a:r>
              <a:rPr lang="en-US" dirty="0" err="1"/>
              <a:t>a,b</a:t>
            </a:r>
            <a:r>
              <a:rPr lang="en-US" dirty="0"/>
              <a:t> is element of {0,1,..,9}</a:t>
            </a:r>
          </a:p>
          <a:p>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a:p>
            <a:endParaRPr lang="en-US" b="1" dirty="0"/>
          </a:p>
          <a:p>
            <a:r>
              <a:rPr lang="en-US" b="1" dirty="0"/>
              <a:t>( a - b ) = c </a:t>
            </a:r>
            <a:r>
              <a:rPr lang="en-US" dirty="0"/>
              <a:t>TRANSFORMATION MR_1 </a:t>
            </a:r>
            <a:r>
              <a:rPr lang="en-US" b="1" dirty="0"/>
              <a:t>( b - a ) = c -&gt; 90% violated</a:t>
            </a:r>
          </a:p>
          <a:p>
            <a:r>
              <a:rPr lang="en-US" b="1" dirty="0"/>
              <a:t>( a - b ) = c </a:t>
            </a:r>
            <a:r>
              <a:rPr lang="en-US" dirty="0"/>
              <a:t>TRANSFORMATION MR_2 </a:t>
            </a:r>
            <a:r>
              <a:rPr lang="en-US" b="1" dirty="0"/>
              <a:t>( a*d ) - ( b*d ) &gt; c -&gt; 55% violated</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0% violated</a:t>
            </a:r>
          </a:p>
          <a:p>
            <a:r>
              <a:rPr lang="en-US" b="1" dirty="0"/>
              <a:t>( a - b ) = c </a:t>
            </a:r>
            <a:r>
              <a:rPr lang="en-US" dirty="0"/>
              <a:t>TRANSFORMATION MR_4 </a:t>
            </a:r>
            <a:r>
              <a:rPr lang="en-US" b="1" dirty="0"/>
              <a:t>( a-d ) - ( b-d )  = c -&gt; 0% violated</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6</a:t>
            </a:fld>
            <a:endParaRPr lang="en-US" dirty="0"/>
          </a:p>
        </p:txBody>
      </p:sp>
    </p:spTree>
    <p:extLst>
      <p:ext uri="{BB962C8B-B14F-4D97-AF65-F5344CB8AC3E}">
        <p14:creationId xmlns:p14="http://schemas.microsoft.com/office/powerpoint/2010/main" val="355998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413EC-4819-6E60-7BD3-FF0365C6A53A}"/>
              </a:ext>
            </a:extLst>
          </p:cNvPr>
          <p:cNvSpPr>
            <a:spLocks noGrp="1"/>
          </p:cNvSpPr>
          <p:nvPr>
            <p:ph type="sldNum" sz="quarter" idx="4"/>
          </p:nvPr>
        </p:nvSpPr>
        <p:spPr/>
        <p:txBody>
          <a:bodyPr/>
          <a:lstStyle/>
          <a:p>
            <a:pPr>
              <a:defRPr/>
            </a:pPr>
            <a:fld id="{DADBB38E-37F0-4099-9E14-30415241E9AC}" type="slidenum">
              <a:rPr lang="en-US" smtClean="0"/>
              <a:pPr>
                <a:defRPr/>
              </a:pPr>
              <a:t>7</a:t>
            </a:fld>
            <a:endParaRPr lang="en-US" dirty="0"/>
          </a:p>
        </p:txBody>
      </p:sp>
      <p:graphicFrame>
        <p:nvGraphicFramePr>
          <p:cNvPr id="5" name="Table 4">
            <a:extLst>
              <a:ext uri="{FF2B5EF4-FFF2-40B4-BE49-F238E27FC236}">
                <a16:creationId xmlns:a16="http://schemas.microsoft.com/office/drawing/2014/main" id="{CC3D2B7B-D5FE-17F0-7C78-C4D84F2E34EA}"/>
              </a:ext>
            </a:extLst>
          </p:cNvPr>
          <p:cNvGraphicFramePr>
            <a:graphicFrameLocks noGrp="1"/>
          </p:cNvGraphicFramePr>
          <p:nvPr>
            <p:extLst>
              <p:ext uri="{D42A27DB-BD31-4B8C-83A1-F6EECF244321}">
                <p14:modId xmlns:p14="http://schemas.microsoft.com/office/powerpoint/2010/main" val="708825873"/>
              </p:ext>
            </p:extLst>
          </p:nvPr>
        </p:nvGraphicFramePr>
        <p:xfrm>
          <a:off x="304800" y="2351642"/>
          <a:ext cx="7150508" cy="4270494"/>
        </p:xfrm>
        <a:graphic>
          <a:graphicData uri="http://schemas.openxmlformats.org/drawingml/2006/table">
            <a:tbl>
              <a:tblPr/>
              <a:tblGrid>
                <a:gridCol w="401434">
                  <a:extLst>
                    <a:ext uri="{9D8B030D-6E8A-4147-A177-3AD203B41FA5}">
                      <a16:colId xmlns:a16="http://schemas.microsoft.com/office/drawing/2014/main" val="1824497823"/>
                    </a:ext>
                  </a:extLst>
                </a:gridCol>
                <a:gridCol w="671373">
                  <a:extLst>
                    <a:ext uri="{9D8B030D-6E8A-4147-A177-3AD203B41FA5}">
                      <a16:colId xmlns:a16="http://schemas.microsoft.com/office/drawing/2014/main" val="4168235825"/>
                    </a:ext>
                  </a:extLst>
                </a:gridCol>
                <a:gridCol w="706717">
                  <a:extLst>
                    <a:ext uri="{9D8B030D-6E8A-4147-A177-3AD203B41FA5}">
                      <a16:colId xmlns:a16="http://schemas.microsoft.com/office/drawing/2014/main" val="3148880315"/>
                    </a:ext>
                  </a:extLst>
                </a:gridCol>
                <a:gridCol w="671373">
                  <a:extLst>
                    <a:ext uri="{9D8B030D-6E8A-4147-A177-3AD203B41FA5}">
                      <a16:colId xmlns:a16="http://schemas.microsoft.com/office/drawing/2014/main" val="1988953651"/>
                    </a:ext>
                  </a:extLst>
                </a:gridCol>
                <a:gridCol w="671373">
                  <a:extLst>
                    <a:ext uri="{9D8B030D-6E8A-4147-A177-3AD203B41FA5}">
                      <a16:colId xmlns:a16="http://schemas.microsoft.com/office/drawing/2014/main" val="4252053212"/>
                    </a:ext>
                  </a:extLst>
                </a:gridCol>
                <a:gridCol w="671373">
                  <a:extLst>
                    <a:ext uri="{9D8B030D-6E8A-4147-A177-3AD203B41FA5}">
                      <a16:colId xmlns:a16="http://schemas.microsoft.com/office/drawing/2014/main" val="271988074"/>
                    </a:ext>
                  </a:extLst>
                </a:gridCol>
                <a:gridCol w="671373">
                  <a:extLst>
                    <a:ext uri="{9D8B030D-6E8A-4147-A177-3AD203B41FA5}">
                      <a16:colId xmlns:a16="http://schemas.microsoft.com/office/drawing/2014/main" val="3740178361"/>
                    </a:ext>
                  </a:extLst>
                </a:gridCol>
                <a:gridCol w="671373">
                  <a:extLst>
                    <a:ext uri="{9D8B030D-6E8A-4147-A177-3AD203B41FA5}">
                      <a16:colId xmlns:a16="http://schemas.microsoft.com/office/drawing/2014/main" val="3227876759"/>
                    </a:ext>
                  </a:extLst>
                </a:gridCol>
                <a:gridCol w="671373">
                  <a:extLst>
                    <a:ext uri="{9D8B030D-6E8A-4147-A177-3AD203B41FA5}">
                      <a16:colId xmlns:a16="http://schemas.microsoft.com/office/drawing/2014/main" val="311386749"/>
                    </a:ext>
                  </a:extLst>
                </a:gridCol>
                <a:gridCol w="671373">
                  <a:extLst>
                    <a:ext uri="{9D8B030D-6E8A-4147-A177-3AD203B41FA5}">
                      <a16:colId xmlns:a16="http://schemas.microsoft.com/office/drawing/2014/main" val="302538293"/>
                    </a:ext>
                  </a:extLst>
                </a:gridCol>
                <a:gridCol w="671373">
                  <a:extLst>
                    <a:ext uri="{9D8B030D-6E8A-4147-A177-3AD203B41FA5}">
                      <a16:colId xmlns:a16="http://schemas.microsoft.com/office/drawing/2014/main" val="2872408394"/>
                    </a:ext>
                  </a:extLst>
                </a:gridCol>
              </a:tblGrid>
              <a:tr h="328566">
                <a:tc>
                  <a:txBody>
                    <a:bodyPr/>
                    <a:lstStyle/>
                    <a:p>
                      <a:pPr algn="ctr"/>
                      <a:br>
                        <a:rPr lang="en-GB" sz="1600" dirty="0">
                          <a:effectLst/>
                          <a:latin typeface="Helvetica" pitchFamily="2" charset="0"/>
                        </a:rPr>
                      </a:br>
                      <a:endParaRPr lang="en-GB" sz="1600" dirty="0">
                        <a:effectLst/>
                        <a:latin typeface="Helvetica" pitchFamily="2" charset="0"/>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657578790"/>
                  </a:ext>
                </a:extLst>
              </a:tr>
              <a:tr h="376086">
                <a:tc>
                  <a:txBody>
                    <a:bodyPr/>
                    <a:lstStyle/>
                    <a:p>
                      <a:pPr algn="ctr"/>
                      <a:r>
                        <a:rPr lang="en-GB" sz="1600" b="1" dirty="0">
                          <a:solidFill>
                            <a:srgbClr val="000000"/>
                          </a:solidFill>
                          <a:effectLst/>
                          <a:latin typeface="Helvetica Neue" panose="02000503000000020004" pitchFamily="2" charset="0"/>
                        </a:rPr>
                        <a:t>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539405"/>
                  </a:ext>
                </a:extLst>
              </a:tr>
              <a:tr h="376086">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(1,0)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117119"/>
                  </a:ext>
                </a:extLst>
              </a:tr>
              <a:tr h="376086">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(2,0)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954465"/>
                  </a:ext>
                </a:extLst>
              </a:tr>
              <a:tr h="376086">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(3,0)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5178786"/>
                  </a:ext>
                </a:extLst>
              </a:tr>
              <a:tr h="376086">
                <a:tc>
                  <a:txBody>
                    <a:bodyPr/>
                    <a:lstStyle/>
                    <a:p>
                      <a:pPr algn="ctr"/>
                      <a:r>
                        <a:rPr lang="en-GB" sz="1600" b="1">
                          <a:solidFill>
                            <a:srgbClr val="000000"/>
                          </a:solidFill>
                          <a:effectLst/>
                          <a:latin typeface="Helvetica Neue" panose="02000503000000020004" pitchFamily="2" charset="0"/>
                        </a:rPr>
                        <a:t>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(4,0)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111950"/>
                  </a:ext>
                </a:extLst>
              </a:tr>
              <a:tr h="376086">
                <a:tc>
                  <a:txBody>
                    <a:bodyPr/>
                    <a:lstStyle/>
                    <a:p>
                      <a:pPr algn="ctr"/>
                      <a:r>
                        <a:rPr lang="en-GB" sz="1600" b="1">
                          <a:solidFill>
                            <a:srgbClr val="000000"/>
                          </a:solidFill>
                          <a:effectLst/>
                          <a:latin typeface="Helvetica Neue" panose="02000503000000020004" pitchFamily="2" charset="0"/>
                        </a:rPr>
                        <a:t>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(5,0)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885183"/>
                  </a:ext>
                </a:extLst>
              </a:tr>
              <a:tr h="376086">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(6,0)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731855"/>
                  </a:ext>
                </a:extLst>
              </a:tr>
              <a:tr h="376086">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(7,0)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874034"/>
                  </a:ext>
                </a:extLst>
              </a:tr>
              <a:tr h="376086">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(8,0)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324968"/>
                  </a:ext>
                </a:extLst>
              </a:tr>
              <a:tr h="376086">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dirty="0">
                          <a:solidFill>
                            <a:srgbClr val="000000"/>
                          </a:solidFill>
                          <a:effectLst/>
                          <a:latin typeface="Helvetica Neue" panose="02000503000000020004" pitchFamily="2" charset="0"/>
                        </a:rPr>
                        <a:t>(9,0)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(9,1)</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(9,3)</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(9,6)</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(9,7)</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(9,8)</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7803269"/>
                  </a:ext>
                </a:extLst>
              </a:tr>
            </a:tbl>
          </a:graphicData>
        </a:graphic>
      </p:graphicFrame>
      <p:sp>
        <p:nvSpPr>
          <p:cNvPr id="7" name="Rectangle 6">
            <a:extLst>
              <a:ext uri="{FF2B5EF4-FFF2-40B4-BE49-F238E27FC236}">
                <a16:creationId xmlns:a16="http://schemas.microsoft.com/office/drawing/2014/main" id="{8D81F1C6-E856-2FAA-79C0-AF363EE544F6}"/>
              </a:ext>
            </a:extLst>
          </p:cNvPr>
          <p:cNvSpPr/>
          <p:nvPr/>
        </p:nvSpPr>
        <p:spPr>
          <a:xfrm>
            <a:off x="304800" y="990600"/>
            <a:ext cx="5498854" cy="1200329"/>
          </a:xfrm>
          <a:prstGeom prst="rect">
            <a:avLst/>
          </a:prstGeom>
          <a:noFill/>
        </p:spPr>
        <p:txBody>
          <a:bodyPr wrap="square" lIns="91440" tIns="45720" rIns="91440" bIns="45720">
            <a:spAutoFit/>
          </a:bodyPr>
          <a:lstStyle/>
          <a:p>
            <a:r>
              <a:rPr lang="en-GB" sz="2400" b="1" cap="none" spc="0" dirty="0">
                <a:ln w="0"/>
                <a:solidFill>
                  <a:schemeClr val="tx1"/>
                </a:solidFill>
                <a:effectLst>
                  <a:outerShdw blurRad="38100" dist="19050" dir="2700000" algn="tl" rotWithShape="0">
                    <a:schemeClr val="dk1">
                      <a:alpha val="40000"/>
                    </a:schemeClr>
                  </a:outerShdw>
                </a:effectLst>
              </a:rPr>
              <a:t>“Controlled input space”:</a:t>
            </a:r>
          </a:p>
          <a:p>
            <a:r>
              <a:rPr lang="en-GB" sz="2400" b="0" cap="none" spc="0" dirty="0">
                <a:ln w="0"/>
                <a:solidFill>
                  <a:schemeClr val="tx1"/>
                </a:solidFill>
                <a:effectLst>
                  <a:outerShdw blurRad="38100" dist="19050" dir="2700000" algn="tl" rotWithShape="0">
                    <a:schemeClr val="dk1">
                      <a:alpha val="40000"/>
                    </a:schemeClr>
                  </a:outerShdw>
                </a:effectLst>
              </a:rPr>
              <a:t>(</a:t>
            </a:r>
            <a:r>
              <a:rPr lang="en-GB" sz="2400" b="0" cap="none" spc="0" dirty="0" err="1">
                <a:ln w="0"/>
                <a:solidFill>
                  <a:schemeClr val="tx1"/>
                </a:solidFill>
                <a:effectLst>
                  <a:outerShdw blurRad="38100" dist="19050" dir="2700000" algn="tl" rotWithShape="0">
                    <a:schemeClr val="dk1">
                      <a:alpha val="40000"/>
                    </a:schemeClr>
                  </a:outerShdw>
                </a:effectLst>
              </a:rPr>
              <a:t>input_a</a:t>
            </a:r>
            <a:r>
              <a:rPr lang="en-GB" sz="2400" b="0" cap="none" spc="0" dirty="0">
                <a:ln w="0"/>
                <a:solidFill>
                  <a:schemeClr val="tx1"/>
                </a:solidFill>
                <a:effectLst>
                  <a:outerShdw blurRad="38100" dist="19050" dir="2700000" algn="tl" rotWithShape="0">
                    <a:schemeClr val="dk1">
                      <a:alpha val="40000"/>
                    </a:schemeClr>
                  </a:outerShdw>
                </a:effectLst>
              </a:rPr>
              <a:t>, </a:t>
            </a:r>
            <a:r>
              <a:rPr lang="en-GB" sz="2400" b="0" cap="none" spc="0" dirty="0" err="1">
                <a:ln w="0"/>
                <a:solidFill>
                  <a:schemeClr val="tx1"/>
                </a:solidFill>
                <a:effectLst>
                  <a:outerShdw blurRad="38100" dist="19050" dir="2700000" algn="tl" rotWithShape="0">
                    <a:schemeClr val="dk1">
                      <a:alpha val="40000"/>
                    </a:schemeClr>
                  </a:outerShdw>
                </a:effectLst>
              </a:rPr>
              <a:t>input_b</a:t>
            </a:r>
            <a:r>
              <a:rPr lang="en-GB" sz="2400" b="0" cap="none" spc="0" dirty="0">
                <a:ln w="0"/>
                <a:solidFill>
                  <a:schemeClr val="tx1"/>
                </a:solidFill>
                <a:effectLst>
                  <a:outerShdw blurRad="38100" dist="19050" dir="2700000" algn="tl" rotWithShape="0">
                    <a:schemeClr val="dk1">
                      <a:alpha val="40000"/>
                    </a:schemeClr>
                  </a:outerShdw>
                </a:effectLst>
              </a:rPr>
              <a:t>) with perfect uniform distribution, also perfect combination</a:t>
            </a:r>
          </a:p>
        </p:txBody>
      </p:sp>
      <p:pic>
        <p:nvPicPr>
          <p:cNvPr id="8" name="Picture 7">
            <a:extLst>
              <a:ext uri="{FF2B5EF4-FFF2-40B4-BE49-F238E27FC236}">
                <a16:creationId xmlns:a16="http://schemas.microsoft.com/office/drawing/2014/main" id="{86EE5050-D17A-9FCC-F53C-5D842C2B451E}"/>
              </a:ext>
            </a:extLst>
          </p:cNvPr>
          <p:cNvPicPr>
            <a:picLocks noChangeAspect="1"/>
          </p:cNvPicPr>
          <p:nvPr/>
        </p:nvPicPr>
        <p:blipFill>
          <a:blip r:embed="rId3"/>
          <a:stretch>
            <a:fillRect/>
          </a:stretch>
        </p:blipFill>
        <p:spPr>
          <a:xfrm>
            <a:off x="7772400" y="428333"/>
            <a:ext cx="3886448" cy="3000667"/>
          </a:xfrm>
          <a:prstGeom prst="rect">
            <a:avLst/>
          </a:prstGeom>
        </p:spPr>
      </p:pic>
      <p:pic>
        <p:nvPicPr>
          <p:cNvPr id="9" name="Picture 8">
            <a:extLst>
              <a:ext uri="{FF2B5EF4-FFF2-40B4-BE49-F238E27FC236}">
                <a16:creationId xmlns:a16="http://schemas.microsoft.com/office/drawing/2014/main" id="{A9FCD6BC-5F56-BD6E-A138-999650B17874}"/>
              </a:ext>
            </a:extLst>
          </p:cNvPr>
          <p:cNvPicPr>
            <a:picLocks noChangeAspect="1"/>
          </p:cNvPicPr>
          <p:nvPr/>
        </p:nvPicPr>
        <p:blipFill>
          <a:blip r:embed="rId4"/>
          <a:stretch>
            <a:fillRect/>
          </a:stretch>
        </p:blipFill>
        <p:spPr>
          <a:xfrm>
            <a:off x="7835900" y="3429000"/>
            <a:ext cx="4051300" cy="3127947"/>
          </a:xfrm>
          <a:prstGeom prst="rect">
            <a:avLst/>
          </a:prstGeom>
        </p:spPr>
      </p:pic>
    </p:spTree>
    <p:extLst>
      <p:ext uri="{BB962C8B-B14F-4D97-AF65-F5344CB8AC3E}">
        <p14:creationId xmlns:p14="http://schemas.microsoft.com/office/powerpoint/2010/main" val="208031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8</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 -&gt; 0% violated</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1% violated (this is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pic>
        <p:nvPicPr>
          <p:cNvPr id="2" name="Picture 1">
            <a:extLst>
              <a:ext uri="{FF2B5EF4-FFF2-40B4-BE49-F238E27FC236}">
                <a16:creationId xmlns:a16="http://schemas.microsoft.com/office/drawing/2014/main" id="{52167CF4-3D62-D2F8-454D-39E9A4F620CB}"/>
              </a:ext>
            </a:extLst>
          </p:cNvPr>
          <p:cNvPicPr>
            <a:picLocks noChangeAspect="1"/>
          </p:cNvPicPr>
          <p:nvPr/>
        </p:nvPicPr>
        <p:blipFill>
          <a:blip r:embed="rId6"/>
          <a:stretch>
            <a:fillRect/>
          </a:stretch>
        </p:blipFill>
        <p:spPr>
          <a:xfrm>
            <a:off x="3053312" y="3705554"/>
            <a:ext cx="2998292" cy="3152446"/>
          </a:xfrm>
          <a:prstGeom prst="rect">
            <a:avLst/>
          </a:prstGeom>
        </p:spPr>
      </p:pic>
    </p:spTree>
    <p:extLst>
      <p:ext uri="{BB962C8B-B14F-4D97-AF65-F5344CB8AC3E}">
        <p14:creationId xmlns:p14="http://schemas.microsoft.com/office/powerpoint/2010/main" val="4413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9</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-&gt; 90% violated</a:t>
            </a:r>
          </a:p>
          <a:p>
            <a:r>
              <a:rPr lang="en-US" sz="1600" b="1" dirty="0"/>
              <a:t>( a - b ) = c </a:t>
            </a:r>
            <a:r>
              <a:rPr lang="en-US" sz="1600" dirty="0"/>
              <a:t>TRANSFORMATION MR_2 </a:t>
            </a:r>
            <a:r>
              <a:rPr lang="en-US" sz="1600" b="1" dirty="0"/>
              <a:t>( a*d ) - ( b*d ) &gt; c -&gt; 55% violated</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3"/>
          <a:stretch>
            <a:fillRect/>
          </a:stretch>
        </p:blipFill>
        <p:spPr>
          <a:xfrm>
            <a:off x="6436419" y="3594570"/>
            <a:ext cx="3071569" cy="3229489"/>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4"/>
          <a:stretch>
            <a:fillRect/>
          </a:stretch>
        </p:blipFill>
        <p:spPr>
          <a:xfrm>
            <a:off x="9120431" y="3628510"/>
            <a:ext cx="3071569" cy="3229490"/>
          </a:xfrm>
          <a:prstGeom prst="rect">
            <a:avLst/>
          </a:prstGeom>
        </p:spPr>
      </p:pic>
      <p:pic>
        <p:nvPicPr>
          <p:cNvPr id="7" name="Picture 6">
            <a:extLst>
              <a:ext uri="{FF2B5EF4-FFF2-40B4-BE49-F238E27FC236}">
                <a16:creationId xmlns:a16="http://schemas.microsoft.com/office/drawing/2014/main" id="{DC67624C-3FD9-E029-C2A5-0F327BA5EB2A}"/>
              </a:ext>
            </a:extLst>
          </p:cNvPr>
          <p:cNvPicPr>
            <a:picLocks noChangeAspect="1"/>
          </p:cNvPicPr>
          <p:nvPr/>
        </p:nvPicPr>
        <p:blipFill>
          <a:blip r:embed="rId5"/>
          <a:stretch>
            <a:fillRect/>
          </a:stretch>
        </p:blipFill>
        <p:spPr>
          <a:xfrm>
            <a:off x="-3048" y="3345133"/>
            <a:ext cx="3308808" cy="3478926"/>
          </a:xfrm>
          <a:prstGeom prst="rect">
            <a:avLst/>
          </a:prstGeom>
        </p:spPr>
      </p:pic>
      <p:pic>
        <p:nvPicPr>
          <p:cNvPr id="8" name="Picture 7">
            <a:extLst>
              <a:ext uri="{FF2B5EF4-FFF2-40B4-BE49-F238E27FC236}">
                <a16:creationId xmlns:a16="http://schemas.microsoft.com/office/drawing/2014/main" id="{9130D418-5F13-190F-5438-05163D45F78C}"/>
              </a:ext>
            </a:extLst>
          </p:cNvPr>
          <p:cNvPicPr>
            <a:picLocks noChangeAspect="1"/>
          </p:cNvPicPr>
          <p:nvPr/>
        </p:nvPicPr>
        <p:blipFill>
          <a:blip r:embed="rId6"/>
          <a:stretch>
            <a:fillRect/>
          </a:stretch>
        </p:blipFill>
        <p:spPr>
          <a:xfrm>
            <a:off x="3011176" y="3628510"/>
            <a:ext cx="3734838" cy="3229490"/>
          </a:xfrm>
          <a:prstGeom prst="rect">
            <a:avLst/>
          </a:prstGeom>
        </p:spPr>
      </p:pic>
    </p:spTree>
    <p:extLst>
      <p:ext uri="{BB962C8B-B14F-4D97-AF65-F5344CB8AC3E}">
        <p14:creationId xmlns:p14="http://schemas.microsoft.com/office/powerpoint/2010/main" val="2597605679"/>
      </p:ext>
    </p:extLst>
  </p:cSld>
  <p:clrMapOvr>
    <a:masterClrMapping/>
  </p:clrMapOvr>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9899</TotalTime>
  <Words>2592</Words>
  <Application>Microsoft Macintosh PowerPoint</Application>
  <PresentationFormat>Widescreen</PresentationFormat>
  <Paragraphs>445</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Helvetica</vt:lpstr>
      <vt:lpstr>Helvetica Neue</vt:lpstr>
      <vt:lpstr>Rubik</vt:lpstr>
      <vt:lpstr>Rubik Bold</vt:lpstr>
      <vt:lpstr>Segoe UI</vt:lpstr>
      <vt:lpstr>UT_2019 Theme</vt:lpstr>
      <vt:lpstr>Passive Testing Using Fuzzing + Metamorphic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176</cp:revision>
  <dcterms:created xsi:type="dcterms:W3CDTF">2018-12-27T16:27:33Z</dcterms:created>
  <dcterms:modified xsi:type="dcterms:W3CDTF">2022-11-30T12:33:34Z</dcterms:modified>
</cp:coreProperties>
</file>