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58" r:id="rId2"/>
    <p:sldId id="314" r:id="rId3"/>
    <p:sldId id="315" r:id="rId4"/>
    <p:sldId id="313" r:id="rId5"/>
    <p:sldId id="317" r:id="rId6"/>
    <p:sldId id="319" r:id="rId7"/>
    <p:sldId id="320" r:id="rId8"/>
    <p:sldId id="323" r:id="rId9"/>
    <p:sldId id="324" r:id="rId10"/>
    <p:sldId id="322"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05" autoAdjust="0"/>
    <p:restoredTop sz="89024" autoAdjust="0"/>
  </p:normalViewPr>
  <p:slideViewPr>
    <p:cSldViewPr>
      <p:cViewPr varScale="1">
        <p:scale>
          <a:sx n="100" d="100"/>
          <a:sy n="100"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9/22/22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9/22/22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38151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15764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387783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1505959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a:extLst>
              <a:ext uri="{FF2B5EF4-FFF2-40B4-BE49-F238E27FC236}">
                <a16:creationId xmlns:a16="http://schemas.microsoft.com/office/drawing/2014/main" id="{5E263023-C8A4-A23D-3329-4402C265A9DA}"/>
              </a:ext>
            </a:extLst>
          </p:cNvPr>
          <p:cNvSpPr txBox="1"/>
          <p:nvPr/>
        </p:nvSpPr>
        <p:spPr>
          <a:xfrm>
            <a:off x="41405" y="817930"/>
            <a:ext cx="4038600" cy="74635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Preliminary results</a:t>
            </a:r>
          </a:p>
          <a:p>
            <a:endParaRPr lang="en-US" sz="1050" dirty="0">
              <a:latin typeface="Segoe UI" panose="020B0502040204020203" pitchFamily="34" charset="0"/>
              <a:cs typeface="Segoe UI" panose="020B0502040204020203" pitchFamily="34" charset="0"/>
            </a:endParaRP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pic>
        <p:nvPicPr>
          <p:cNvPr id="2" name="Picture 1">
            <a:extLst>
              <a:ext uri="{FF2B5EF4-FFF2-40B4-BE49-F238E27FC236}">
                <a16:creationId xmlns:a16="http://schemas.microsoft.com/office/drawing/2014/main" id="{6828F681-BB2C-B68A-3F71-EFC39EED6C9B}"/>
              </a:ext>
            </a:extLst>
          </p:cNvPr>
          <p:cNvPicPr>
            <a:picLocks noChangeAspect="1"/>
          </p:cNvPicPr>
          <p:nvPr/>
        </p:nvPicPr>
        <p:blipFill>
          <a:blip r:embed="rId3"/>
          <a:stretch>
            <a:fillRect/>
          </a:stretch>
        </p:blipFill>
        <p:spPr>
          <a:xfrm>
            <a:off x="6613" y="3346923"/>
            <a:ext cx="4038600" cy="3421128"/>
          </a:xfrm>
          <a:prstGeom prst="rect">
            <a:avLst/>
          </a:prstGeom>
        </p:spPr>
      </p:pic>
      <p:sp>
        <p:nvSpPr>
          <p:cNvPr id="5" name="TextBox 4">
            <a:extLst>
              <a:ext uri="{FF2B5EF4-FFF2-40B4-BE49-F238E27FC236}">
                <a16:creationId xmlns:a16="http://schemas.microsoft.com/office/drawing/2014/main" id="{FA8290E1-5C5D-8A8C-8550-D23CBB3DA4D3}"/>
              </a:ext>
            </a:extLst>
          </p:cNvPr>
          <p:cNvSpPr txBox="1"/>
          <p:nvPr/>
        </p:nvSpPr>
        <p:spPr>
          <a:xfrm>
            <a:off x="304800" y="1447800"/>
            <a:ext cx="10591800" cy="1477328"/>
          </a:xfrm>
          <a:prstGeom prst="rect">
            <a:avLst/>
          </a:prstGeom>
          <a:noFill/>
        </p:spPr>
        <p:txBody>
          <a:bodyPr wrap="square" rtlCol="0">
            <a:spAutoFit/>
          </a:bodyPr>
          <a:lstStyle/>
          <a:p>
            <a:r>
              <a:rPr lang="en-US" b="1" dirty="0"/>
              <a:t>examples – </a:t>
            </a:r>
            <a:r>
              <a:rPr lang="en-US" dirty="0" err="1"/>
              <a:t>a,b</a:t>
            </a:r>
            <a:r>
              <a:rPr lang="en-US" dirty="0"/>
              <a:t> is element of {0,1,..,9}</a:t>
            </a:r>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p:txBody>
      </p:sp>
      <p:pic>
        <p:nvPicPr>
          <p:cNvPr id="6" name="Picture 5">
            <a:extLst>
              <a:ext uri="{FF2B5EF4-FFF2-40B4-BE49-F238E27FC236}">
                <a16:creationId xmlns:a16="http://schemas.microsoft.com/office/drawing/2014/main" id="{B65E104B-41F8-F67C-CC3B-77DD607EAD1E}"/>
              </a:ext>
            </a:extLst>
          </p:cNvPr>
          <p:cNvPicPr>
            <a:picLocks noChangeAspect="1"/>
          </p:cNvPicPr>
          <p:nvPr/>
        </p:nvPicPr>
        <p:blipFill>
          <a:blip r:embed="rId4"/>
          <a:stretch>
            <a:fillRect/>
          </a:stretch>
        </p:blipFill>
        <p:spPr>
          <a:xfrm>
            <a:off x="4208401" y="3390900"/>
            <a:ext cx="3892807" cy="3297625"/>
          </a:xfrm>
          <a:prstGeom prst="rect">
            <a:avLst/>
          </a:prstGeom>
        </p:spPr>
      </p:pic>
      <p:pic>
        <p:nvPicPr>
          <p:cNvPr id="7" name="Picture 6">
            <a:extLst>
              <a:ext uri="{FF2B5EF4-FFF2-40B4-BE49-F238E27FC236}">
                <a16:creationId xmlns:a16="http://schemas.microsoft.com/office/drawing/2014/main" id="{0FD91FF4-A256-BA7A-8E2E-3B4EF1A630AE}"/>
              </a:ext>
            </a:extLst>
          </p:cNvPr>
          <p:cNvPicPr>
            <a:picLocks noChangeAspect="1"/>
          </p:cNvPicPr>
          <p:nvPr/>
        </p:nvPicPr>
        <p:blipFill>
          <a:blip r:embed="rId5"/>
          <a:stretch>
            <a:fillRect/>
          </a:stretch>
        </p:blipFill>
        <p:spPr>
          <a:xfrm>
            <a:off x="8264396" y="3334219"/>
            <a:ext cx="3892807" cy="3297626"/>
          </a:xfrm>
          <a:prstGeom prst="rect">
            <a:avLst/>
          </a:prstGeom>
        </p:spPr>
      </p:pic>
    </p:spTree>
    <p:extLst>
      <p:ext uri="{BB962C8B-B14F-4D97-AF65-F5344CB8AC3E}">
        <p14:creationId xmlns:p14="http://schemas.microsoft.com/office/powerpoint/2010/main" val="15288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04800" y="955753"/>
            <a:ext cx="710518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8):</a:t>
            </a:r>
          </a:p>
        </p:txBody>
      </p:sp>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04800" y="955753"/>
            <a:ext cx="710518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8):</a:t>
            </a:r>
          </a:p>
        </p:txBody>
      </p:sp>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4</a:t>
            </a:fld>
            <a:endParaRPr lang="en-US" dirty="0"/>
          </a:p>
        </p:txBody>
      </p:sp>
      <p:sp>
        <p:nvSpPr>
          <p:cNvPr id="3" name="Title 6">
            <a:extLst>
              <a:ext uri="{FF2B5EF4-FFF2-40B4-BE49-F238E27FC236}">
                <a16:creationId xmlns:a16="http://schemas.microsoft.com/office/drawing/2014/main" id="{2E804B2F-2831-7745-C454-4DEC31A48251}"/>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20642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12245" y="5536097"/>
            <a:ext cx="1444441" cy="132190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36447" cy="59574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56686" y="5733650"/>
            <a:ext cx="1510356" cy="46339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914400"/>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5</a:t>
            </a:fld>
            <a:endParaRPr lang="en-US" dirty="0"/>
          </a:p>
        </p:txBody>
      </p:sp>
      <p:sp>
        <p:nvSpPr>
          <p:cNvPr id="4" name="Title 6">
            <a:extLst>
              <a:ext uri="{FF2B5EF4-FFF2-40B4-BE49-F238E27FC236}">
                <a16:creationId xmlns:a16="http://schemas.microsoft.com/office/drawing/2014/main" id="{FBE1A168-7EC9-3771-C14D-1725CFDD3B71}"/>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87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133600"/>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2743200"/>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positive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57200" y="349007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p>
          <a:p>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99% violated</a:t>
            </a:r>
          </a:p>
          <a:p>
            <a:r>
              <a:rPr lang="en-US" b="1" dirty="0"/>
              <a:t>( a - b ) = c </a:t>
            </a:r>
            <a:r>
              <a:rPr lang="en-US" dirty="0"/>
              <a:t>TRANSFORMATION MR_2 </a:t>
            </a:r>
            <a:r>
              <a:rPr lang="en-US" b="1" dirty="0"/>
              <a:t>( a*d ) - ( b*d ) &gt; c -&gt; 90%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
        <p:nvSpPr>
          <p:cNvPr id="4" name="Title 6">
            <a:extLst>
              <a:ext uri="{FF2B5EF4-FFF2-40B4-BE49-F238E27FC236}">
                <a16:creationId xmlns:a16="http://schemas.microsoft.com/office/drawing/2014/main" id="{E7A84FE3-DA64-185D-E25C-425A0DB498D8}"/>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35599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71AE60-4054-A049-E2EE-6D9137BBF7B2}"/>
              </a:ext>
            </a:extLst>
          </p:cNvPr>
          <p:cNvPicPr>
            <a:picLocks noChangeAspect="1"/>
          </p:cNvPicPr>
          <p:nvPr/>
        </p:nvPicPr>
        <p:blipFill>
          <a:blip r:embed="rId3"/>
          <a:stretch>
            <a:fillRect/>
          </a:stretch>
        </p:blipFill>
        <p:spPr>
          <a:xfrm>
            <a:off x="5715000" y="1447800"/>
            <a:ext cx="6257892" cy="4831623"/>
          </a:xfrm>
          <a:prstGeom prst="rect">
            <a:avLst/>
          </a:prstGeom>
        </p:spPr>
      </p:pic>
      <p:sp>
        <p:nvSpPr>
          <p:cNvPr id="130" name="TextBox 129">
            <a:extLst>
              <a:ext uri="{FF2B5EF4-FFF2-40B4-BE49-F238E27FC236}">
                <a16:creationId xmlns:a16="http://schemas.microsoft.com/office/drawing/2014/main" id="{5E263023-C8A4-A23D-3329-4402C265A9DA}"/>
              </a:ext>
            </a:extLst>
          </p:cNvPr>
          <p:cNvSpPr txBox="1"/>
          <p:nvPr/>
        </p:nvSpPr>
        <p:spPr>
          <a:xfrm>
            <a:off x="381000" y="1371600"/>
            <a:ext cx="5552300" cy="1608133"/>
          </a:xfrm>
          <a:prstGeom prst="rect">
            <a:avLst/>
          </a:prstGeom>
          <a:noFill/>
        </p:spPr>
        <p:txBody>
          <a:bodyPr wrap="square">
            <a:spAutoFit/>
          </a:bodyPr>
          <a:lstStyle/>
          <a:p>
            <a:r>
              <a:rPr lang="en-US" sz="2400" b="1" dirty="0" err="1">
                <a:latin typeface="Segoe UI" panose="020B0502040204020203" pitchFamily="34" charset="0"/>
                <a:cs typeface="Segoe UI" panose="020B0502040204020203" pitchFamily="34" charset="0"/>
              </a:rPr>
              <a:t>Input_a</a:t>
            </a:r>
            <a:r>
              <a:rPr lang="en-US" sz="2400" b="1" dirty="0">
                <a:latin typeface="Segoe UI" panose="020B0502040204020203" pitchFamily="34" charset="0"/>
                <a:cs typeface="Segoe UI" panose="020B0502040204020203" pitchFamily="34" charset="0"/>
              </a:rPr>
              <a:t>:</a:t>
            </a:r>
          </a:p>
          <a:p>
            <a:endParaRPr lang="en-US" sz="105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It is element of </a:t>
            </a:r>
            <a:r>
              <a:rPr lang="en-US" sz="2000" dirty="0"/>
              <a:t>{0,1,..,9}</a:t>
            </a:r>
          </a:p>
          <a:p>
            <a:pPr marL="342900" indent="-342900">
              <a:buFont typeface="Arial" panose="020B0604020202020204" pitchFamily="34" charset="0"/>
              <a:buChar char="•"/>
            </a:pPr>
            <a:r>
              <a:rPr lang="en-US" sz="2000" dirty="0"/>
              <a:t>Total amount of </a:t>
            </a:r>
            <a:r>
              <a:rPr lang="en-US" sz="2000" dirty="0" err="1"/>
              <a:t>Input_a</a:t>
            </a:r>
            <a:r>
              <a:rPr lang="en-US" sz="2000" dirty="0"/>
              <a:t> generated: 100 with uniform distribution</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7</a:t>
            </a:fld>
            <a:endParaRPr lang="en-US" dirty="0"/>
          </a:p>
        </p:txBody>
      </p:sp>
      <p:graphicFrame>
        <p:nvGraphicFramePr>
          <p:cNvPr id="7" name="Table 6">
            <a:extLst>
              <a:ext uri="{FF2B5EF4-FFF2-40B4-BE49-F238E27FC236}">
                <a16:creationId xmlns:a16="http://schemas.microsoft.com/office/drawing/2014/main" id="{F4FC4553-5842-EE99-2A88-DEC5E888F10D}"/>
              </a:ext>
            </a:extLst>
          </p:cNvPr>
          <p:cNvGraphicFramePr>
            <a:graphicFrameLocks noGrp="1"/>
          </p:cNvGraphicFramePr>
          <p:nvPr>
            <p:extLst>
              <p:ext uri="{D42A27DB-BD31-4B8C-83A1-F6EECF244321}">
                <p14:modId xmlns:p14="http://schemas.microsoft.com/office/powerpoint/2010/main" val="652597414"/>
              </p:ext>
            </p:extLst>
          </p:nvPr>
        </p:nvGraphicFramePr>
        <p:xfrm>
          <a:off x="609600" y="3443868"/>
          <a:ext cx="4490848" cy="2225040"/>
        </p:xfrm>
        <a:graphic>
          <a:graphicData uri="http://schemas.openxmlformats.org/drawingml/2006/table">
            <a:tbl>
              <a:tblPr firstRow="1" bandRow="1">
                <a:tableStyleId>{073A0DAA-6AF3-43AB-8588-CEC1D06C72B9}</a:tableStyleId>
              </a:tblPr>
              <a:tblGrid>
                <a:gridCol w="843344">
                  <a:extLst>
                    <a:ext uri="{9D8B030D-6E8A-4147-A177-3AD203B41FA5}">
                      <a16:colId xmlns:a16="http://schemas.microsoft.com/office/drawing/2014/main" val="3181499583"/>
                    </a:ext>
                  </a:extLst>
                </a:gridCol>
                <a:gridCol w="1402080">
                  <a:extLst>
                    <a:ext uri="{9D8B030D-6E8A-4147-A177-3AD203B41FA5}">
                      <a16:colId xmlns:a16="http://schemas.microsoft.com/office/drawing/2014/main" val="1784411512"/>
                    </a:ext>
                  </a:extLst>
                </a:gridCol>
                <a:gridCol w="843344">
                  <a:extLst>
                    <a:ext uri="{9D8B030D-6E8A-4147-A177-3AD203B41FA5}">
                      <a16:colId xmlns:a16="http://schemas.microsoft.com/office/drawing/2014/main" val="3871903350"/>
                    </a:ext>
                  </a:extLst>
                </a:gridCol>
                <a:gridCol w="1402080">
                  <a:extLst>
                    <a:ext uri="{9D8B030D-6E8A-4147-A177-3AD203B41FA5}">
                      <a16:colId xmlns:a16="http://schemas.microsoft.com/office/drawing/2014/main" val="826083109"/>
                    </a:ext>
                  </a:extLst>
                </a:gridCol>
              </a:tblGrid>
              <a:tr h="370840">
                <a:tc>
                  <a:txBody>
                    <a:bodyPr/>
                    <a:lstStyle/>
                    <a:p>
                      <a:r>
                        <a:rPr lang="en-US" dirty="0"/>
                        <a:t>Value</a:t>
                      </a:r>
                    </a:p>
                  </a:txBody>
                  <a:tcPr/>
                </a:tc>
                <a:tc>
                  <a:txBody>
                    <a:bodyPr/>
                    <a:lstStyle/>
                    <a:p>
                      <a:r>
                        <a:rPr lang="en-US" dirty="0"/>
                        <a:t>Frequency</a:t>
                      </a:r>
                    </a:p>
                  </a:txBody>
                  <a:tcPr/>
                </a:tc>
                <a:tc>
                  <a:txBody>
                    <a:bodyPr/>
                    <a:lstStyle/>
                    <a:p>
                      <a:r>
                        <a:rPr lang="en-US" dirty="0"/>
                        <a:t>Value</a:t>
                      </a:r>
                    </a:p>
                  </a:txBody>
                  <a:tcPr/>
                </a:tc>
                <a:tc>
                  <a:txBody>
                    <a:bodyPr/>
                    <a:lstStyle/>
                    <a:p>
                      <a:r>
                        <a:rPr lang="en-US" dirty="0"/>
                        <a:t>Frequency</a:t>
                      </a:r>
                    </a:p>
                  </a:txBody>
                  <a:tcPr/>
                </a:tc>
                <a:extLst>
                  <a:ext uri="{0D108BD9-81ED-4DB2-BD59-A6C34878D82A}">
                    <a16:rowId xmlns:a16="http://schemas.microsoft.com/office/drawing/2014/main" val="1123495900"/>
                  </a:ext>
                </a:extLst>
              </a:tr>
              <a:tr h="370840">
                <a:tc>
                  <a:txBody>
                    <a:bodyPr/>
                    <a:lstStyle/>
                    <a:p>
                      <a:pPr algn="ctr"/>
                      <a:r>
                        <a:rPr lang="en-US" dirty="0"/>
                        <a:t>‘0’</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14</a:t>
                      </a:r>
                    </a:p>
                  </a:txBody>
                  <a:tcPr/>
                </a:tc>
                <a:extLst>
                  <a:ext uri="{0D108BD9-81ED-4DB2-BD59-A6C34878D82A}">
                    <a16:rowId xmlns:a16="http://schemas.microsoft.com/office/drawing/2014/main" val="3317513870"/>
                  </a:ext>
                </a:extLst>
              </a:tr>
              <a:tr h="370840">
                <a:tc>
                  <a:txBody>
                    <a:bodyPr/>
                    <a:lstStyle/>
                    <a:p>
                      <a:pPr algn="ctr"/>
                      <a:r>
                        <a:rPr lang="en-US" dirty="0"/>
                        <a:t>‘1’</a:t>
                      </a:r>
                    </a:p>
                  </a:txBody>
                  <a:tcPr/>
                </a:tc>
                <a:tc>
                  <a:txBody>
                    <a:bodyPr/>
                    <a:lstStyle/>
                    <a:p>
                      <a:pPr algn="ctr"/>
                      <a:r>
                        <a:rPr lang="en-US" dirty="0"/>
                        <a:t>12</a:t>
                      </a:r>
                    </a:p>
                  </a:txBody>
                  <a:tcPr/>
                </a:tc>
                <a:tc>
                  <a:txBody>
                    <a:bodyPr/>
                    <a:lstStyle/>
                    <a:p>
                      <a:pPr algn="ctr"/>
                      <a:r>
                        <a:rPr lang="en-US" dirty="0"/>
                        <a:t>‘6’</a:t>
                      </a:r>
                    </a:p>
                  </a:txBody>
                  <a:tcPr/>
                </a:tc>
                <a:tc>
                  <a:txBody>
                    <a:bodyPr/>
                    <a:lstStyle/>
                    <a:p>
                      <a:pPr algn="ctr"/>
                      <a:r>
                        <a:rPr lang="en-US" dirty="0"/>
                        <a:t>9</a:t>
                      </a:r>
                    </a:p>
                  </a:txBody>
                  <a:tcPr/>
                </a:tc>
                <a:extLst>
                  <a:ext uri="{0D108BD9-81ED-4DB2-BD59-A6C34878D82A}">
                    <a16:rowId xmlns:a16="http://schemas.microsoft.com/office/drawing/2014/main" val="3116277720"/>
                  </a:ext>
                </a:extLst>
              </a:tr>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‘7’</a:t>
                      </a:r>
                    </a:p>
                  </a:txBody>
                  <a:tcPr/>
                </a:tc>
                <a:tc>
                  <a:txBody>
                    <a:bodyPr/>
                    <a:lstStyle/>
                    <a:p>
                      <a:pPr algn="ctr"/>
                      <a:r>
                        <a:rPr lang="en-US" dirty="0"/>
                        <a:t>12</a:t>
                      </a:r>
                    </a:p>
                  </a:txBody>
                  <a:tcPr/>
                </a:tc>
                <a:extLst>
                  <a:ext uri="{0D108BD9-81ED-4DB2-BD59-A6C34878D82A}">
                    <a16:rowId xmlns:a16="http://schemas.microsoft.com/office/drawing/2014/main" val="405440427"/>
                  </a:ext>
                </a:extLst>
              </a:tr>
              <a:tr h="370840">
                <a:tc>
                  <a:txBody>
                    <a:bodyPr/>
                    <a:lstStyle/>
                    <a:p>
                      <a:pPr algn="ctr"/>
                      <a:r>
                        <a:rPr lang="en-US" dirty="0"/>
                        <a:t>‘3’</a:t>
                      </a:r>
                    </a:p>
                  </a:txBody>
                  <a:tcPr/>
                </a:tc>
                <a:tc>
                  <a:txBody>
                    <a:bodyPr/>
                    <a:lstStyle/>
                    <a:p>
                      <a:pPr algn="ctr"/>
                      <a:r>
                        <a:rPr lang="en-US" dirty="0"/>
                        <a:t>13</a:t>
                      </a:r>
                    </a:p>
                  </a:txBody>
                  <a:tcPr/>
                </a:tc>
                <a:tc>
                  <a:txBody>
                    <a:bodyPr/>
                    <a:lstStyle/>
                    <a:p>
                      <a:pPr algn="ctr"/>
                      <a:r>
                        <a:rPr lang="en-US" dirty="0"/>
                        <a:t>‘8’</a:t>
                      </a:r>
                    </a:p>
                  </a:txBody>
                  <a:tcPr/>
                </a:tc>
                <a:tc>
                  <a:txBody>
                    <a:bodyPr/>
                    <a:lstStyle/>
                    <a:p>
                      <a:pPr algn="ctr"/>
                      <a:r>
                        <a:rPr lang="en-US" dirty="0"/>
                        <a:t>8</a:t>
                      </a:r>
                    </a:p>
                  </a:txBody>
                  <a:tcPr/>
                </a:tc>
                <a:extLst>
                  <a:ext uri="{0D108BD9-81ED-4DB2-BD59-A6C34878D82A}">
                    <a16:rowId xmlns:a16="http://schemas.microsoft.com/office/drawing/2014/main" val="1520117091"/>
                  </a:ext>
                </a:extLst>
              </a:tr>
              <a:tr h="370840">
                <a:tc>
                  <a:txBody>
                    <a:bodyPr/>
                    <a:lstStyle/>
                    <a:p>
                      <a:pPr algn="ctr"/>
                      <a:r>
                        <a:rPr lang="en-US" dirty="0"/>
                        <a:t>‘4’</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14</a:t>
                      </a:r>
                    </a:p>
                  </a:txBody>
                  <a:tcPr/>
                </a:tc>
                <a:extLst>
                  <a:ext uri="{0D108BD9-81ED-4DB2-BD59-A6C34878D82A}">
                    <a16:rowId xmlns:a16="http://schemas.microsoft.com/office/drawing/2014/main" val="2578652453"/>
                  </a:ext>
                </a:extLst>
              </a:tr>
            </a:tbl>
          </a:graphicData>
        </a:graphic>
      </p:graphicFrame>
    </p:spTree>
    <p:extLst>
      <p:ext uri="{BB962C8B-B14F-4D97-AF65-F5344CB8AC3E}">
        <p14:creationId xmlns:p14="http://schemas.microsoft.com/office/powerpoint/2010/main" val="115615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6F5D4-1239-2EBA-43A8-41DC6EF2430D}"/>
              </a:ext>
            </a:extLst>
          </p:cNvPr>
          <p:cNvPicPr>
            <a:picLocks noChangeAspect="1"/>
          </p:cNvPicPr>
          <p:nvPr/>
        </p:nvPicPr>
        <p:blipFill>
          <a:blip r:embed="rId3"/>
          <a:stretch>
            <a:fillRect/>
          </a:stretch>
        </p:blipFill>
        <p:spPr>
          <a:xfrm>
            <a:off x="5638800" y="1558120"/>
            <a:ext cx="6257891" cy="4721303"/>
          </a:xfrm>
          <a:prstGeom prst="rect">
            <a:avLst/>
          </a:prstGeom>
        </p:spPr>
      </p:pic>
      <p:sp>
        <p:nvSpPr>
          <p:cNvPr id="130" name="TextBox 129">
            <a:extLst>
              <a:ext uri="{FF2B5EF4-FFF2-40B4-BE49-F238E27FC236}">
                <a16:creationId xmlns:a16="http://schemas.microsoft.com/office/drawing/2014/main" id="{5E263023-C8A4-A23D-3329-4402C265A9DA}"/>
              </a:ext>
            </a:extLst>
          </p:cNvPr>
          <p:cNvSpPr txBox="1"/>
          <p:nvPr/>
        </p:nvSpPr>
        <p:spPr>
          <a:xfrm>
            <a:off x="381000" y="1295400"/>
            <a:ext cx="5552300" cy="1608133"/>
          </a:xfrm>
          <a:prstGeom prst="rect">
            <a:avLst/>
          </a:prstGeom>
          <a:noFill/>
        </p:spPr>
        <p:txBody>
          <a:bodyPr wrap="square">
            <a:spAutoFit/>
          </a:bodyPr>
          <a:lstStyle/>
          <a:p>
            <a:r>
              <a:rPr lang="en-US" sz="2400" b="1" dirty="0" err="1">
                <a:latin typeface="Segoe UI" panose="020B0502040204020203" pitchFamily="34" charset="0"/>
                <a:cs typeface="Segoe UI" panose="020B0502040204020203" pitchFamily="34" charset="0"/>
              </a:rPr>
              <a:t>Input_b</a:t>
            </a:r>
            <a:r>
              <a:rPr lang="en-US" sz="2400" b="1" dirty="0">
                <a:latin typeface="Segoe UI" panose="020B0502040204020203" pitchFamily="34" charset="0"/>
                <a:cs typeface="Segoe UI" panose="020B0502040204020203" pitchFamily="34" charset="0"/>
              </a:rPr>
              <a:t>:</a:t>
            </a:r>
          </a:p>
          <a:p>
            <a:endParaRPr lang="en-US" sz="105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It is element of </a:t>
            </a:r>
            <a:r>
              <a:rPr lang="en-US" sz="2000" dirty="0"/>
              <a:t>{0,1,..,9}</a:t>
            </a:r>
          </a:p>
          <a:p>
            <a:pPr marL="342900" indent="-342900">
              <a:buFont typeface="Arial" panose="020B0604020202020204" pitchFamily="34" charset="0"/>
              <a:buChar char="•"/>
            </a:pPr>
            <a:r>
              <a:rPr lang="en-US" sz="2000" dirty="0"/>
              <a:t>Total amount of </a:t>
            </a:r>
            <a:r>
              <a:rPr lang="en-US" sz="2000" dirty="0" err="1"/>
              <a:t>Input_b</a:t>
            </a:r>
            <a:r>
              <a:rPr lang="en-US" sz="2000" dirty="0"/>
              <a:t> generated: 100 with uniform distribution</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8</a:t>
            </a:fld>
            <a:endParaRPr lang="en-US" dirty="0"/>
          </a:p>
        </p:txBody>
      </p:sp>
      <p:graphicFrame>
        <p:nvGraphicFramePr>
          <p:cNvPr id="7" name="Table 6">
            <a:extLst>
              <a:ext uri="{FF2B5EF4-FFF2-40B4-BE49-F238E27FC236}">
                <a16:creationId xmlns:a16="http://schemas.microsoft.com/office/drawing/2014/main" id="{B59CF431-C074-DE24-1489-753910F64731}"/>
              </a:ext>
            </a:extLst>
          </p:cNvPr>
          <p:cNvGraphicFramePr>
            <a:graphicFrameLocks noGrp="1"/>
          </p:cNvGraphicFramePr>
          <p:nvPr>
            <p:extLst>
              <p:ext uri="{D42A27DB-BD31-4B8C-83A1-F6EECF244321}">
                <p14:modId xmlns:p14="http://schemas.microsoft.com/office/powerpoint/2010/main" val="4268697890"/>
              </p:ext>
            </p:extLst>
          </p:nvPr>
        </p:nvGraphicFramePr>
        <p:xfrm>
          <a:off x="609600" y="3443868"/>
          <a:ext cx="4490848" cy="2225040"/>
        </p:xfrm>
        <a:graphic>
          <a:graphicData uri="http://schemas.openxmlformats.org/drawingml/2006/table">
            <a:tbl>
              <a:tblPr firstRow="1" bandRow="1">
                <a:tableStyleId>{073A0DAA-6AF3-43AB-8588-CEC1D06C72B9}</a:tableStyleId>
              </a:tblPr>
              <a:tblGrid>
                <a:gridCol w="843344">
                  <a:extLst>
                    <a:ext uri="{9D8B030D-6E8A-4147-A177-3AD203B41FA5}">
                      <a16:colId xmlns:a16="http://schemas.microsoft.com/office/drawing/2014/main" val="3181499583"/>
                    </a:ext>
                  </a:extLst>
                </a:gridCol>
                <a:gridCol w="1402080">
                  <a:extLst>
                    <a:ext uri="{9D8B030D-6E8A-4147-A177-3AD203B41FA5}">
                      <a16:colId xmlns:a16="http://schemas.microsoft.com/office/drawing/2014/main" val="1784411512"/>
                    </a:ext>
                  </a:extLst>
                </a:gridCol>
                <a:gridCol w="843344">
                  <a:extLst>
                    <a:ext uri="{9D8B030D-6E8A-4147-A177-3AD203B41FA5}">
                      <a16:colId xmlns:a16="http://schemas.microsoft.com/office/drawing/2014/main" val="3871903350"/>
                    </a:ext>
                  </a:extLst>
                </a:gridCol>
                <a:gridCol w="1402080">
                  <a:extLst>
                    <a:ext uri="{9D8B030D-6E8A-4147-A177-3AD203B41FA5}">
                      <a16:colId xmlns:a16="http://schemas.microsoft.com/office/drawing/2014/main" val="826083109"/>
                    </a:ext>
                  </a:extLst>
                </a:gridCol>
              </a:tblGrid>
              <a:tr h="370840">
                <a:tc>
                  <a:txBody>
                    <a:bodyPr/>
                    <a:lstStyle/>
                    <a:p>
                      <a:r>
                        <a:rPr lang="en-US" dirty="0"/>
                        <a:t>Value</a:t>
                      </a:r>
                    </a:p>
                  </a:txBody>
                  <a:tcPr/>
                </a:tc>
                <a:tc>
                  <a:txBody>
                    <a:bodyPr/>
                    <a:lstStyle/>
                    <a:p>
                      <a:r>
                        <a:rPr lang="en-US" dirty="0"/>
                        <a:t>Frequency</a:t>
                      </a:r>
                    </a:p>
                  </a:txBody>
                  <a:tcPr/>
                </a:tc>
                <a:tc>
                  <a:txBody>
                    <a:bodyPr/>
                    <a:lstStyle/>
                    <a:p>
                      <a:r>
                        <a:rPr lang="en-US" dirty="0"/>
                        <a:t>Value</a:t>
                      </a:r>
                    </a:p>
                  </a:txBody>
                  <a:tcPr/>
                </a:tc>
                <a:tc>
                  <a:txBody>
                    <a:bodyPr/>
                    <a:lstStyle/>
                    <a:p>
                      <a:r>
                        <a:rPr lang="en-US" dirty="0"/>
                        <a:t>Frequency</a:t>
                      </a:r>
                    </a:p>
                  </a:txBody>
                  <a:tcPr/>
                </a:tc>
                <a:extLst>
                  <a:ext uri="{0D108BD9-81ED-4DB2-BD59-A6C34878D82A}">
                    <a16:rowId xmlns:a16="http://schemas.microsoft.com/office/drawing/2014/main" val="1123495900"/>
                  </a:ext>
                </a:extLst>
              </a:tr>
              <a:tr h="370840">
                <a:tc>
                  <a:txBody>
                    <a:bodyPr/>
                    <a:lstStyle/>
                    <a:p>
                      <a:pPr algn="ctr"/>
                      <a:r>
                        <a:rPr lang="en-US" dirty="0"/>
                        <a:t>‘0’</a:t>
                      </a:r>
                    </a:p>
                  </a:txBody>
                  <a:tcPr/>
                </a:tc>
                <a:tc>
                  <a:txBody>
                    <a:bodyPr/>
                    <a:lstStyle/>
                    <a:p>
                      <a:pPr algn="ctr"/>
                      <a:r>
                        <a:rPr lang="en-US" dirty="0"/>
                        <a:t>12</a:t>
                      </a:r>
                    </a:p>
                  </a:txBody>
                  <a:tcPr/>
                </a:tc>
                <a:tc>
                  <a:txBody>
                    <a:bodyPr/>
                    <a:lstStyle/>
                    <a:p>
                      <a:pPr algn="ctr"/>
                      <a:r>
                        <a:rPr lang="en-US" dirty="0"/>
                        <a:t>‘5’</a:t>
                      </a:r>
                    </a:p>
                  </a:txBody>
                  <a:tcPr/>
                </a:tc>
                <a:tc>
                  <a:txBody>
                    <a:bodyPr/>
                    <a:lstStyle/>
                    <a:p>
                      <a:pPr algn="ctr"/>
                      <a:r>
                        <a:rPr lang="en-US" dirty="0"/>
                        <a:t>12</a:t>
                      </a:r>
                    </a:p>
                  </a:txBody>
                  <a:tcPr/>
                </a:tc>
                <a:extLst>
                  <a:ext uri="{0D108BD9-81ED-4DB2-BD59-A6C34878D82A}">
                    <a16:rowId xmlns:a16="http://schemas.microsoft.com/office/drawing/2014/main" val="3317513870"/>
                  </a:ext>
                </a:extLst>
              </a:tr>
              <a:tr h="370840">
                <a:tc>
                  <a:txBody>
                    <a:bodyPr/>
                    <a:lstStyle/>
                    <a:p>
                      <a:pPr algn="ctr"/>
                      <a:r>
                        <a:rPr lang="en-US" dirty="0"/>
                        <a:t>‘1’</a:t>
                      </a:r>
                    </a:p>
                  </a:txBody>
                  <a:tcPr/>
                </a:tc>
                <a:tc>
                  <a:txBody>
                    <a:bodyPr/>
                    <a:lstStyle/>
                    <a:p>
                      <a:pPr algn="ctr"/>
                      <a:r>
                        <a:rPr lang="en-US" dirty="0"/>
                        <a:t>13</a:t>
                      </a:r>
                    </a:p>
                  </a:txBody>
                  <a:tcPr/>
                </a:tc>
                <a:tc>
                  <a:txBody>
                    <a:bodyPr/>
                    <a:lstStyle/>
                    <a:p>
                      <a:pPr algn="ctr"/>
                      <a:r>
                        <a:rPr lang="en-US" dirty="0"/>
                        <a:t>‘6’</a:t>
                      </a:r>
                    </a:p>
                  </a:txBody>
                  <a:tcPr/>
                </a:tc>
                <a:tc>
                  <a:txBody>
                    <a:bodyPr/>
                    <a:lstStyle/>
                    <a:p>
                      <a:pPr algn="ctr"/>
                      <a:r>
                        <a:rPr lang="en-US" dirty="0"/>
                        <a:t>10</a:t>
                      </a:r>
                    </a:p>
                  </a:txBody>
                  <a:tcPr/>
                </a:tc>
                <a:extLst>
                  <a:ext uri="{0D108BD9-81ED-4DB2-BD59-A6C34878D82A}">
                    <a16:rowId xmlns:a16="http://schemas.microsoft.com/office/drawing/2014/main" val="3116277720"/>
                  </a:ext>
                </a:extLst>
              </a:tr>
              <a:tr h="370840">
                <a:tc>
                  <a:txBody>
                    <a:bodyPr/>
                    <a:lstStyle/>
                    <a:p>
                      <a:pPr algn="ctr"/>
                      <a:r>
                        <a:rPr lang="en-US" dirty="0"/>
                        <a:t>‘2’</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9</a:t>
                      </a:r>
                    </a:p>
                  </a:txBody>
                  <a:tcPr/>
                </a:tc>
                <a:extLst>
                  <a:ext uri="{0D108BD9-81ED-4DB2-BD59-A6C34878D82A}">
                    <a16:rowId xmlns:a16="http://schemas.microsoft.com/office/drawing/2014/main" val="405440427"/>
                  </a:ext>
                </a:extLst>
              </a:tr>
              <a:tr h="370840">
                <a:tc>
                  <a:txBody>
                    <a:bodyPr/>
                    <a:lstStyle/>
                    <a:p>
                      <a:pPr algn="ctr"/>
                      <a:r>
                        <a:rPr lang="en-US" dirty="0"/>
                        <a:t>‘3’</a:t>
                      </a:r>
                    </a:p>
                  </a:txBody>
                  <a:tcPr/>
                </a:tc>
                <a:tc>
                  <a:txBody>
                    <a:bodyPr/>
                    <a:lstStyle/>
                    <a:p>
                      <a:pPr algn="ctr"/>
                      <a:r>
                        <a:rPr lang="en-US" dirty="0"/>
                        <a:t>11</a:t>
                      </a:r>
                    </a:p>
                  </a:txBody>
                  <a:tcPr/>
                </a:tc>
                <a:tc>
                  <a:txBody>
                    <a:bodyPr/>
                    <a:lstStyle/>
                    <a:p>
                      <a:pPr algn="ctr"/>
                      <a:r>
                        <a:rPr lang="en-US" dirty="0"/>
                        <a:t>‘8’</a:t>
                      </a:r>
                    </a:p>
                  </a:txBody>
                  <a:tcPr/>
                </a:tc>
                <a:tc>
                  <a:txBody>
                    <a:bodyPr/>
                    <a:lstStyle/>
                    <a:p>
                      <a:pPr algn="ctr"/>
                      <a:r>
                        <a:rPr lang="en-US" dirty="0"/>
                        <a:t>6</a:t>
                      </a:r>
                    </a:p>
                  </a:txBody>
                  <a:tcPr/>
                </a:tc>
                <a:extLst>
                  <a:ext uri="{0D108BD9-81ED-4DB2-BD59-A6C34878D82A}">
                    <a16:rowId xmlns:a16="http://schemas.microsoft.com/office/drawing/2014/main" val="1520117091"/>
                  </a:ext>
                </a:extLst>
              </a:tr>
              <a:tr h="370840">
                <a:tc>
                  <a:txBody>
                    <a:bodyPr/>
                    <a:lstStyle/>
                    <a:p>
                      <a:pPr algn="ctr"/>
                      <a:r>
                        <a:rPr lang="en-US" dirty="0"/>
                        <a:t>‘4’</a:t>
                      </a:r>
                    </a:p>
                  </a:txBody>
                  <a:tcPr/>
                </a:tc>
                <a:tc>
                  <a:txBody>
                    <a:bodyPr/>
                    <a:lstStyle/>
                    <a:p>
                      <a:pPr algn="ctr"/>
                      <a:r>
                        <a:rPr lang="en-US" dirty="0"/>
                        <a:t>15</a:t>
                      </a:r>
                    </a:p>
                  </a:txBody>
                  <a:tcPr/>
                </a:tc>
                <a:tc>
                  <a:txBody>
                    <a:bodyPr/>
                    <a:lstStyle/>
                    <a:p>
                      <a:pPr algn="ctr"/>
                      <a:r>
                        <a:rPr lang="en-US" dirty="0"/>
                        <a:t>‘9’</a:t>
                      </a:r>
                    </a:p>
                  </a:txBody>
                  <a:tcPr/>
                </a:tc>
                <a:tc>
                  <a:txBody>
                    <a:bodyPr/>
                    <a:lstStyle/>
                    <a:p>
                      <a:pPr algn="ctr"/>
                      <a:r>
                        <a:rPr lang="en-US" dirty="0"/>
                        <a:t>6</a:t>
                      </a:r>
                    </a:p>
                  </a:txBody>
                  <a:tcPr/>
                </a:tc>
                <a:extLst>
                  <a:ext uri="{0D108BD9-81ED-4DB2-BD59-A6C34878D82A}">
                    <a16:rowId xmlns:a16="http://schemas.microsoft.com/office/drawing/2014/main" val="2578652453"/>
                  </a:ext>
                </a:extLst>
              </a:tr>
            </a:tbl>
          </a:graphicData>
        </a:graphic>
      </p:graphicFrame>
    </p:spTree>
    <p:extLst>
      <p:ext uri="{BB962C8B-B14F-4D97-AF65-F5344CB8AC3E}">
        <p14:creationId xmlns:p14="http://schemas.microsoft.com/office/powerpoint/2010/main" val="377585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9A956B-DD1F-688F-268B-7396232382D5}"/>
              </a:ext>
            </a:extLst>
          </p:cNvPr>
          <p:cNvPicPr>
            <a:picLocks noChangeAspect="1"/>
          </p:cNvPicPr>
          <p:nvPr/>
        </p:nvPicPr>
        <p:blipFill>
          <a:blip r:embed="rId3"/>
          <a:stretch>
            <a:fillRect/>
          </a:stretch>
        </p:blipFill>
        <p:spPr>
          <a:xfrm>
            <a:off x="5715000" y="1558120"/>
            <a:ext cx="6284823" cy="4721303"/>
          </a:xfrm>
          <a:prstGeom prst="rect">
            <a:avLst/>
          </a:prstGeom>
        </p:spPr>
      </p:pic>
      <p:sp>
        <p:nvSpPr>
          <p:cNvPr id="130" name="TextBox 129">
            <a:extLst>
              <a:ext uri="{FF2B5EF4-FFF2-40B4-BE49-F238E27FC236}">
                <a16:creationId xmlns:a16="http://schemas.microsoft.com/office/drawing/2014/main" id="{5E263023-C8A4-A23D-3329-4402C265A9DA}"/>
              </a:ext>
            </a:extLst>
          </p:cNvPr>
          <p:cNvSpPr txBox="1"/>
          <p:nvPr/>
        </p:nvSpPr>
        <p:spPr>
          <a:xfrm>
            <a:off x="381000" y="1371600"/>
            <a:ext cx="5552300" cy="1608133"/>
          </a:xfrm>
          <a:prstGeom prst="rect">
            <a:avLst/>
          </a:prstGeom>
          <a:noFill/>
        </p:spPr>
        <p:txBody>
          <a:bodyPr wrap="square">
            <a:spAutoFit/>
          </a:bodyPr>
          <a:lstStyle/>
          <a:p>
            <a:r>
              <a:rPr lang="en-US" sz="2400" b="1" dirty="0">
                <a:latin typeface="Segoe UI" panose="020B0502040204020203" pitchFamily="34" charset="0"/>
                <a:cs typeface="Segoe UI" panose="020B0502040204020203" pitchFamily="34" charset="0"/>
              </a:rPr>
              <a:t>Constant:</a:t>
            </a:r>
          </a:p>
          <a:p>
            <a:endParaRPr lang="en-US" sz="105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It is element of </a:t>
            </a:r>
            <a:r>
              <a:rPr lang="en-US" sz="2000" dirty="0"/>
              <a:t>{0,1,..,9}</a:t>
            </a:r>
          </a:p>
          <a:p>
            <a:pPr marL="342900" indent="-342900">
              <a:buFont typeface="Arial" panose="020B0604020202020204" pitchFamily="34" charset="0"/>
              <a:buChar char="•"/>
            </a:pPr>
            <a:r>
              <a:rPr lang="en-US" sz="2000" dirty="0"/>
              <a:t>Total amount of Constants generated: 100 with uniform distribution</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9</a:t>
            </a:fld>
            <a:endParaRPr lang="en-US" dirty="0"/>
          </a:p>
        </p:txBody>
      </p:sp>
      <p:graphicFrame>
        <p:nvGraphicFramePr>
          <p:cNvPr id="6" name="Table 6">
            <a:extLst>
              <a:ext uri="{FF2B5EF4-FFF2-40B4-BE49-F238E27FC236}">
                <a16:creationId xmlns:a16="http://schemas.microsoft.com/office/drawing/2014/main" id="{D1FCDA7B-53C2-4AF1-02BE-CA750E870BE8}"/>
              </a:ext>
            </a:extLst>
          </p:cNvPr>
          <p:cNvGraphicFramePr>
            <a:graphicFrameLocks noGrp="1"/>
          </p:cNvGraphicFramePr>
          <p:nvPr>
            <p:extLst>
              <p:ext uri="{D42A27DB-BD31-4B8C-83A1-F6EECF244321}">
                <p14:modId xmlns:p14="http://schemas.microsoft.com/office/powerpoint/2010/main" val="1018972098"/>
              </p:ext>
            </p:extLst>
          </p:nvPr>
        </p:nvGraphicFramePr>
        <p:xfrm>
          <a:off x="609600" y="3443868"/>
          <a:ext cx="4490848" cy="2225040"/>
        </p:xfrm>
        <a:graphic>
          <a:graphicData uri="http://schemas.openxmlformats.org/drawingml/2006/table">
            <a:tbl>
              <a:tblPr firstRow="1" bandRow="1">
                <a:tableStyleId>{073A0DAA-6AF3-43AB-8588-CEC1D06C72B9}</a:tableStyleId>
              </a:tblPr>
              <a:tblGrid>
                <a:gridCol w="843344">
                  <a:extLst>
                    <a:ext uri="{9D8B030D-6E8A-4147-A177-3AD203B41FA5}">
                      <a16:colId xmlns:a16="http://schemas.microsoft.com/office/drawing/2014/main" val="3181499583"/>
                    </a:ext>
                  </a:extLst>
                </a:gridCol>
                <a:gridCol w="1402080">
                  <a:extLst>
                    <a:ext uri="{9D8B030D-6E8A-4147-A177-3AD203B41FA5}">
                      <a16:colId xmlns:a16="http://schemas.microsoft.com/office/drawing/2014/main" val="1784411512"/>
                    </a:ext>
                  </a:extLst>
                </a:gridCol>
                <a:gridCol w="843344">
                  <a:extLst>
                    <a:ext uri="{9D8B030D-6E8A-4147-A177-3AD203B41FA5}">
                      <a16:colId xmlns:a16="http://schemas.microsoft.com/office/drawing/2014/main" val="3871903350"/>
                    </a:ext>
                  </a:extLst>
                </a:gridCol>
                <a:gridCol w="1402080">
                  <a:extLst>
                    <a:ext uri="{9D8B030D-6E8A-4147-A177-3AD203B41FA5}">
                      <a16:colId xmlns:a16="http://schemas.microsoft.com/office/drawing/2014/main" val="826083109"/>
                    </a:ext>
                  </a:extLst>
                </a:gridCol>
              </a:tblGrid>
              <a:tr h="370840">
                <a:tc>
                  <a:txBody>
                    <a:bodyPr/>
                    <a:lstStyle/>
                    <a:p>
                      <a:r>
                        <a:rPr lang="en-US" dirty="0"/>
                        <a:t>Value</a:t>
                      </a:r>
                    </a:p>
                  </a:txBody>
                  <a:tcPr/>
                </a:tc>
                <a:tc>
                  <a:txBody>
                    <a:bodyPr/>
                    <a:lstStyle/>
                    <a:p>
                      <a:r>
                        <a:rPr lang="en-US" dirty="0"/>
                        <a:t>Frequency</a:t>
                      </a:r>
                    </a:p>
                  </a:txBody>
                  <a:tcPr/>
                </a:tc>
                <a:tc>
                  <a:txBody>
                    <a:bodyPr/>
                    <a:lstStyle/>
                    <a:p>
                      <a:r>
                        <a:rPr lang="en-US" dirty="0"/>
                        <a:t>Value</a:t>
                      </a:r>
                    </a:p>
                  </a:txBody>
                  <a:tcPr/>
                </a:tc>
                <a:tc>
                  <a:txBody>
                    <a:bodyPr/>
                    <a:lstStyle/>
                    <a:p>
                      <a:r>
                        <a:rPr lang="en-US" dirty="0"/>
                        <a:t>Frequency</a:t>
                      </a:r>
                    </a:p>
                  </a:txBody>
                  <a:tcPr/>
                </a:tc>
                <a:extLst>
                  <a:ext uri="{0D108BD9-81ED-4DB2-BD59-A6C34878D82A}">
                    <a16:rowId xmlns:a16="http://schemas.microsoft.com/office/drawing/2014/main" val="1123495900"/>
                  </a:ext>
                </a:extLst>
              </a:tr>
              <a:tr h="370840">
                <a:tc>
                  <a:txBody>
                    <a:bodyPr/>
                    <a:lstStyle/>
                    <a:p>
                      <a:pPr algn="ctr"/>
                      <a:r>
                        <a:rPr lang="en-US" dirty="0"/>
                        <a:t>‘0’</a:t>
                      </a:r>
                    </a:p>
                  </a:txBody>
                  <a:tcPr/>
                </a:tc>
                <a:tc>
                  <a:txBody>
                    <a:bodyPr/>
                    <a:lstStyle/>
                    <a:p>
                      <a:pPr algn="ctr"/>
                      <a:r>
                        <a:rPr lang="en-US" dirty="0"/>
                        <a:t>8</a:t>
                      </a:r>
                    </a:p>
                  </a:txBody>
                  <a:tcPr/>
                </a:tc>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3317513870"/>
                  </a:ext>
                </a:extLst>
              </a:tr>
              <a:tr h="370840">
                <a:tc>
                  <a:txBody>
                    <a:bodyPr/>
                    <a:lstStyle/>
                    <a:p>
                      <a:pPr algn="ctr"/>
                      <a:r>
                        <a:rPr lang="en-US" dirty="0"/>
                        <a:t>‘1’</a:t>
                      </a:r>
                    </a:p>
                  </a:txBody>
                  <a:tcPr/>
                </a:tc>
                <a:tc>
                  <a:txBody>
                    <a:bodyPr/>
                    <a:lstStyle/>
                    <a:p>
                      <a:pPr algn="ctr"/>
                      <a:r>
                        <a:rPr lang="en-US" dirty="0"/>
                        <a:t>11</a:t>
                      </a:r>
                    </a:p>
                  </a:txBody>
                  <a:tcPr/>
                </a:tc>
                <a:tc>
                  <a:txBody>
                    <a:bodyPr/>
                    <a:lstStyle/>
                    <a:p>
                      <a:pPr algn="ctr"/>
                      <a:r>
                        <a:rPr lang="en-US" dirty="0"/>
                        <a:t>‘6’</a:t>
                      </a:r>
                    </a:p>
                  </a:txBody>
                  <a:tcPr/>
                </a:tc>
                <a:tc>
                  <a:txBody>
                    <a:bodyPr/>
                    <a:lstStyle/>
                    <a:p>
                      <a:pPr algn="ctr"/>
                      <a:r>
                        <a:rPr lang="en-US" dirty="0"/>
                        <a:t>11</a:t>
                      </a:r>
                    </a:p>
                  </a:txBody>
                  <a:tcPr/>
                </a:tc>
                <a:extLst>
                  <a:ext uri="{0D108BD9-81ED-4DB2-BD59-A6C34878D82A}">
                    <a16:rowId xmlns:a16="http://schemas.microsoft.com/office/drawing/2014/main" val="3116277720"/>
                  </a:ext>
                </a:extLst>
              </a:tr>
              <a:tr h="370840">
                <a:tc>
                  <a:txBody>
                    <a:bodyPr/>
                    <a:lstStyle/>
                    <a:p>
                      <a:pPr algn="ctr"/>
                      <a:r>
                        <a:rPr lang="en-US" dirty="0"/>
                        <a:t>‘2’</a:t>
                      </a:r>
                    </a:p>
                  </a:txBody>
                  <a:tcPr/>
                </a:tc>
                <a:tc>
                  <a:txBody>
                    <a:bodyPr/>
                    <a:lstStyle/>
                    <a:p>
                      <a:pPr algn="ctr"/>
                      <a:r>
                        <a:rPr lang="en-US" dirty="0"/>
                        <a:t>10</a:t>
                      </a:r>
                    </a:p>
                  </a:txBody>
                  <a:tcPr/>
                </a:tc>
                <a:tc>
                  <a:txBody>
                    <a:bodyPr/>
                    <a:lstStyle/>
                    <a:p>
                      <a:pPr algn="ctr"/>
                      <a:r>
                        <a:rPr lang="en-US" dirty="0"/>
                        <a:t>‘7’</a:t>
                      </a:r>
                    </a:p>
                  </a:txBody>
                  <a:tcPr/>
                </a:tc>
                <a:tc>
                  <a:txBody>
                    <a:bodyPr/>
                    <a:lstStyle/>
                    <a:p>
                      <a:pPr algn="ctr"/>
                      <a:r>
                        <a:rPr lang="en-US" dirty="0"/>
                        <a:t>14</a:t>
                      </a:r>
                    </a:p>
                  </a:txBody>
                  <a:tcPr/>
                </a:tc>
                <a:extLst>
                  <a:ext uri="{0D108BD9-81ED-4DB2-BD59-A6C34878D82A}">
                    <a16:rowId xmlns:a16="http://schemas.microsoft.com/office/drawing/2014/main" val="405440427"/>
                  </a:ext>
                </a:extLst>
              </a:tr>
              <a:tr h="370840">
                <a:tc>
                  <a:txBody>
                    <a:bodyPr/>
                    <a:lstStyle/>
                    <a:p>
                      <a:pPr algn="ctr"/>
                      <a:r>
                        <a:rPr lang="en-US" dirty="0"/>
                        <a:t>‘3’</a:t>
                      </a:r>
                    </a:p>
                  </a:txBody>
                  <a:tcPr/>
                </a:tc>
                <a:tc>
                  <a:txBody>
                    <a:bodyPr/>
                    <a:lstStyle/>
                    <a:p>
                      <a:pPr algn="ctr"/>
                      <a:r>
                        <a:rPr lang="en-US" dirty="0"/>
                        <a:t>11</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1520117091"/>
                  </a:ext>
                </a:extLst>
              </a:tr>
              <a:tr h="370840">
                <a:tc>
                  <a:txBody>
                    <a:bodyPr/>
                    <a:lstStyle/>
                    <a:p>
                      <a:pPr algn="ctr"/>
                      <a:r>
                        <a:rPr lang="en-US" dirty="0"/>
                        <a:t>‘4’</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11</a:t>
                      </a:r>
                    </a:p>
                  </a:txBody>
                  <a:tcPr/>
                </a:tc>
                <a:extLst>
                  <a:ext uri="{0D108BD9-81ED-4DB2-BD59-A6C34878D82A}">
                    <a16:rowId xmlns:a16="http://schemas.microsoft.com/office/drawing/2014/main" val="2578652453"/>
                  </a:ext>
                </a:extLst>
              </a:tr>
            </a:tbl>
          </a:graphicData>
        </a:graphic>
      </p:graphicFrame>
    </p:spTree>
    <p:extLst>
      <p:ext uri="{BB962C8B-B14F-4D97-AF65-F5344CB8AC3E}">
        <p14:creationId xmlns:p14="http://schemas.microsoft.com/office/powerpoint/2010/main" val="360584098"/>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6279</TotalTime>
  <Words>1234</Words>
  <Application>Microsoft Macintosh PowerPoint</Application>
  <PresentationFormat>Widescreen</PresentationFormat>
  <Paragraphs>214</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167</cp:revision>
  <dcterms:created xsi:type="dcterms:W3CDTF">2018-12-27T16:27:33Z</dcterms:created>
  <dcterms:modified xsi:type="dcterms:W3CDTF">2022-09-22T13:35:32Z</dcterms:modified>
</cp:coreProperties>
</file>