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handoutMasterIdLst>
    <p:handoutMasterId r:id="rId16"/>
  </p:handoutMasterIdLst>
  <p:sldIdLst>
    <p:sldId id="258" r:id="rId2"/>
    <p:sldId id="314" r:id="rId3"/>
    <p:sldId id="315" r:id="rId4"/>
    <p:sldId id="264" r:id="rId5"/>
    <p:sldId id="316" r:id="rId6"/>
    <p:sldId id="313" r:id="rId7"/>
    <p:sldId id="317" r:id="rId8"/>
    <p:sldId id="318" r:id="rId9"/>
    <p:sldId id="319" r:id="rId10"/>
    <p:sldId id="321" r:id="rId11"/>
    <p:sldId id="320" r:id="rId12"/>
    <p:sldId id="312" r:id="rId13"/>
    <p:sldId id="310"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autoAdjust="0"/>
    <p:restoredTop sz="88872" autoAdjust="0"/>
  </p:normalViewPr>
  <p:slideViewPr>
    <p:cSldViewPr>
      <p:cViewPr varScale="1">
        <p:scale>
          <a:sx n="100" d="100"/>
          <a:sy n="100" d="100"/>
        </p:scale>
        <p:origin x="10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260446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265962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4</a:t>
            </a:fld>
            <a:endParaRPr lang="en-US"/>
          </a:p>
        </p:txBody>
      </p:sp>
    </p:spTree>
    <p:extLst>
      <p:ext uri="{BB962C8B-B14F-4D97-AF65-F5344CB8AC3E}">
        <p14:creationId xmlns:p14="http://schemas.microsoft.com/office/powerpoint/2010/main" val="150760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5</a:t>
            </a:fld>
            <a:endParaRPr lang="en-US"/>
          </a:p>
        </p:txBody>
      </p:sp>
    </p:spTree>
    <p:extLst>
      <p:ext uri="{BB962C8B-B14F-4D97-AF65-F5344CB8AC3E}">
        <p14:creationId xmlns:p14="http://schemas.microsoft.com/office/powerpoint/2010/main" val="422561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MR_1 </a:t>
            </a:r>
            <a:r>
              <a:rPr lang="en-US" b="1" dirty="0"/>
              <a:t>( b - a ) = c -&gt; 99% violated (NOT violated case: a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90% violated (NOT violated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145629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247645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1332919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0.jpg"/><Relationship Id="rId7" Type="http://schemas.openxmlformats.org/officeDocument/2006/relationships/hyperlink" Target="https://www.fuzzingbook.org/html/Fuzzer.html"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hyperlink" Target="https://github.com/google/clusterfuzz" TargetMode="External"/><Relationship Id="rId5" Type="http://schemas.openxmlformats.org/officeDocument/2006/relationships/hyperlink" Target="https://github.com/google/oss-fuzz" TargetMode="External"/><Relationship Id="rId4" Type="http://schemas.openxmlformats.org/officeDocument/2006/relationships/hyperlink" Target="https://github.com/fuzzitdev/pythonfuzz"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0"/>
            <a:ext cx="9829800" cy="1858044"/>
          </a:xfrm>
        </p:spPr>
        <p:txBody>
          <a:bodyPr/>
          <a:lstStyle/>
          <a:p>
            <a:pPr algn="ctr">
              <a:lnSpc>
                <a:spcPct val="100000"/>
              </a:lnSpc>
            </a:pPr>
            <a:r>
              <a:rPr lang="en-US" sz="3600" b="1" dirty="0">
                <a:latin typeface="Segoe UI" panose="020B0502040204020203" pitchFamily="34" charset="0"/>
                <a:cs typeface="Segoe UI" panose="020B0502040204020203" pitchFamily="34" charset="0"/>
              </a:rPr>
              <a:t>Passive Testing</a:t>
            </a:r>
            <a:br>
              <a:rPr lang="en-US" sz="3600" b="1" dirty="0">
                <a:latin typeface="Segoe UI" panose="020B0502040204020203" pitchFamily="34" charset="0"/>
                <a:cs typeface="Segoe UI" panose="020B0502040204020203" pitchFamily="34" charset="0"/>
              </a:rPr>
            </a:br>
            <a:r>
              <a:rPr lang="en-US" sz="3600" b="1" dirty="0">
                <a:latin typeface="Segoe UI" panose="020B0502040204020203" pitchFamily="34" charset="0"/>
                <a:cs typeface="Segoe UI" panose="020B0502040204020203" pitchFamily="34" charset="0"/>
              </a:rPr>
              <a:t>Using Fuzzing + Metamorphic Testing</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46321" y="3732025"/>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254695"/>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52181" y="3021049"/>
            <a:ext cx="11069259" cy="707886"/>
          </a:xfrm>
          <a:prstGeom prst="rect">
            <a:avLst/>
          </a:prstGeom>
          <a:noFill/>
        </p:spPr>
        <p:txBody>
          <a:bodyPr wrap="square" rtlCol="0">
            <a:spAutoFit/>
          </a:bodyPr>
          <a:lstStyle/>
          <a:p>
            <a:r>
              <a:rPr lang="en-US" sz="2000" dirty="0"/>
              <a:t>MR_3: Adding the same number to each operand -&gt; the output must remain equal</a:t>
            </a:r>
          </a:p>
          <a:p>
            <a:r>
              <a:rPr lang="en-US" sz="2000" dirty="0"/>
              <a:t>MR_4: subtracting the same number to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06461" y="3793729"/>
            <a:ext cx="10972800" cy="2862322"/>
          </a:xfrm>
          <a:prstGeom prst="rect">
            <a:avLst/>
          </a:prstGeom>
          <a:noFill/>
        </p:spPr>
        <p:txBody>
          <a:bodyPr wrap="square" rtlCol="0">
            <a:spAutoFit/>
          </a:bodyPr>
          <a:lstStyle/>
          <a:p>
            <a:r>
              <a:rPr lang="en-US" b="1" dirty="0"/>
              <a:t>examples – </a:t>
            </a:r>
            <a:r>
              <a:rPr lang="en-US" dirty="0" err="1"/>
              <a:t>a,b</a:t>
            </a:r>
            <a:r>
              <a:rPr lang="en-US" dirty="0"/>
              <a:t> is element of {0,1,..,9}</a:t>
            </a:r>
            <a:endParaRPr lang="en-US" b="1" dirty="0"/>
          </a:p>
          <a:p>
            <a:r>
              <a:rPr lang="en-US" b="1" dirty="0"/>
              <a:t>( a + b ) = c </a:t>
            </a:r>
            <a:r>
              <a:rPr lang="en-US" dirty="0"/>
              <a:t>TRANSFORMATION MR_1 </a:t>
            </a:r>
            <a:r>
              <a:rPr lang="en-US" b="1" dirty="0"/>
              <a:t>( b + a ) = c </a:t>
            </a:r>
          </a:p>
          <a:p>
            <a:r>
              <a:rPr lang="en-US" b="1" dirty="0"/>
              <a:t>( a + b ) = c </a:t>
            </a:r>
            <a:r>
              <a:rPr lang="en-US" dirty="0"/>
              <a:t>TRANSFORMATION MR_2 </a:t>
            </a:r>
            <a:r>
              <a:rPr lang="en-US" b="1" dirty="0"/>
              <a:t>(d*a + d*b) = c + constant, with constant &gt; 0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a:t>
            </a:r>
          </a:p>
          <a:p>
            <a:r>
              <a:rPr lang="en-US" b="1" dirty="0"/>
              <a:t>( a + b ) = c </a:t>
            </a:r>
            <a:r>
              <a:rPr lang="en-US" dirty="0"/>
              <a:t>TRANSFORMATION MR_3 </a:t>
            </a:r>
            <a:r>
              <a:rPr lang="en-US" b="1" dirty="0"/>
              <a:t>( a-d ) + ( b-d )  = c</a:t>
            </a:r>
          </a:p>
          <a:p>
            <a:endParaRPr lang="en-US" b="1" dirty="0"/>
          </a:p>
          <a:p>
            <a:r>
              <a:rPr lang="en-US" b="1" dirty="0"/>
              <a:t>( 5 + 8 ) = </a:t>
            </a:r>
            <a:r>
              <a:rPr lang="en-US" dirty="0"/>
              <a:t>13  TRANSFORMATION MR_1 </a:t>
            </a:r>
            <a:r>
              <a:rPr lang="en-US" b="1" dirty="0"/>
              <a:t>( 8 + 5 ) = </a:t>
            </a:r>
            <a:r>
              <a:rPr lang="en-US" dirty="0"/>
              <a:t>13</a:t>
            </a:r>
          </a:p>
          <a:p>
            <a:r>
              <a:rPr lang="en-US" b="1" dirty="0"/>
              <a:t>( 8 + 5 ) = </a:t>
            </a:r>
            <a:r>
              <a:rPr lang="en-US" dirty="0"/>
              <a:t>13</a:t>
            </a:r>
            <a:r>
              <a:rPr lang="en-US" b="1" dirty="0"/>
              <a:t> </a:t>
            </a:r>
            <a:r>
              <a:rPr lang="en-US" dirty="0"/>
              <a:t>TRANSFORMATION MR_2 </a:t>
            </a:r>
            <a:r>
              <a:rPr lang="en-US" b="1" dirty="0"/>
              <a:t>( (2) 8 + (2) 5 ) = </a:t>
            </a:r>
            <a:r>
              <a:rPr lang="en-US" dirty="0"/>
              <a:t>26</a:t>
            </a:r>
          </a:p>
          <a:p>
            <a:r>
              <a:rPr lang="en-US" b="1" dirty="0"/>
              <a:t>( 5 - 8 ) = </a:t>
            </a:r>
            <a:r>
              <a:rPr lang="en-US" dirty="0"/>
              <a:t>-3  TRANSFORMATION MR_3 </a:t>
            </a:r>
            <a:r>
              <a:rPr lang="en-US" b="1" dirty="0"/>
              <a:t>( (2 + 5) – (8 + 2 ) ) = </a:t>
            </a:r>
            <a:r>
              <a:rPr lang="en-US" dirty="0"/>
              <a:t>-3</a:t>
            </a:r>
          </a:p>
          <a:p>
            <a:r>
              <a:rPr lang="en-US" b="1" dirty="0"/>
              <a:t>( 5 - 8 ) = </a:t>
            </a:r>
            <a:r>
              <a:rPr lang="en-US" dirty="0"/>
              <a:t>-3  TRANSFORMATION MR_4 </a:t>
            </a:r>
            <a:r>
              <a:rPr lang="en-US" b="1" dirty="0"/>
              <a:t>((2 - 5) – (8 - 2 ) ) = </a:t>
            </a:r>
            <a:r>
              <a:rPr lang="en-US" dirty="0"/>
              <a:t>-3</a:t>
            </a:r>
          </a:p>
        </p:txBody>
      </p:sp>
      <p:sp>
        <p:nvSpPr>
          <p:cNvPr id="3" name="Slide Number Placeholder 1">
            <a:extLst>
              <a:ext uri="{FF2B5EF4-FFF2-40B4-BE49-F238E27FC236}">
                <a16:creationId xmlns:a16="http://schemas.microsoft.com/office/drawing/2014/main" id="{91892677-CF53-937D-D9F5-0BA05512C562}"/>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10</a:t>
            </a:fld>
            <a:endParaRPr lang="en-US" dirty="0"/>
          </a:p>
        </p:txBody>
      </p:sp>
    </p:spTree>
    <p:extLst>
      <p:ext uri="{BB962C8B-B14F-4D97-AF65-F5344CB8AC3E}">
        <p14:creationId xmlns:p14="http://schemas.microsoft.com/office/powerpoint/2010/main" val="311140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254695"/>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52181" y="3021049"/>
            <a:ext cx="11069259" cy="707886"/>
          </a:xfrm>
          <a:prstGeom prst="rect">
            <a:avLst/>
          </a:prstGeom>
          <a:noFill/>
        </p:spPr>
        <p:txBody>
          <a:bodyPr wrap="square" rtlCol="0">
            <a:spAutoFit/>
          </a:bodyPr>
          <a:lstStyle/>
          <a:p>
            <a:r>
              <a:rPr lang="en-US" sz="2000" dirty="0"/>
              <a:t>MR_3: Adding the same number to both operand -&gt; the output must remain equal</a:t>
            </a:r>
          </a:p>
          <a:p>
            <a:r>
              <a:rPr lang="en-US" sz="2000" dirty="0"/>
              <a:t>MR_4: subtracting the same number to both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06461" y="3895980"/>
            <a:ext cx="10972800" cy="2862322"/>
          </a:xfrm>
          <a:prstGeom prst="rect">
            <a:avLst/>
          </a:prstGeom>
          <a:noFill/>
        </p:spPr>
        <p:txBody>
          <a:bodyPr wrap="square" rtlCol="0">
            <a:spAutoFit/>
          </a:bodyPr>
          <a:lstStyle/>
          <a:p>
            <a:r>
              <a:rPr lang="en-US" b="1" dirty="0"/>
              <a:t>Violation examples</a:t>
            </a:r>
          </a:p>
          <a:p>
            <a:endParaRPr lang="en-US" b="1" dirty="0"/>
          </a:p>
          <a:p>
            <a:r>
              <a:rPr lang="en-US" b="1" dirty="0"/>
              <a:t>( 5 - 8 ) = </a:t>
            </a:r>
            <a:r>
              <a:rPr lang="en-US" dirty="0"/>
              <a:t>-3  TRANSFORMATION MR_1 </a:t>
            </a:r>
            <a:r>
              <a:rPr lang="en-US" b="1" dirty="0"/>
              <a:t>( 8 - 5 ) = </a:t>
            </a:r>
            <a:r>
              <a:rPr lang="en-US" dirty="0"/>
              <a:t>3</a:t>
            </a:r>
          </a:p>
          <a:p>
            <a:endParaRPr lang="en-US" dirty="0"/>
          </a:p>
          <a:p>
            <a:r>
              <a:rPr lang="en-US" b="1" dirty="0"/>
              <a:t>( 5 - 8 ) = -</a:t>
            </a:r>
            <a:r>
              <a:rPr lang="en-US" dirty="0"/>
              <a:t>3</a:t>
            </a:r>
            <a:r>
              <a:rPr lang="en-US" b="1" dirty="0"/>
              <a:t> </a:t>
            </a:r>
            <a:r>
              <a:rPr lang="en-US" dirty="0"/>
              <a:t>TRANSFORMATION MR_2 </a:t>
            </a:r>
            <a:r>
              <a:rPr lang="en-US" b="1" dirty="0"/>
              <a:t>( (2) 5 - (2) 8 ) = - </a:t>
            </a:r>
            <a:r>
              <a:rPr lang="en-US" dirty="0"/>
              <a:t>6</a:t>
            </a:r>
          </a:p>
          <a:p>
            <a:endParaRPr lang="en-US" dirty="0"/>
          </a:p>
          <a:p>
            <a:r>
              <a:rPr lang="en-US" b="1" dirty="0"/>
              <a:t>( 5 + 8 ) = </a:t>
            </a:r>
            <a:r>
              <a:rPr lang="en-US" dirty="0"/>
              <a:t>13  TRANSFORMATION MR_3 </a:t>
            </a:r>
            <a:r>
              <a:rPr lang="en-US" b="1" dirty="0"/>
              <a:t>( (2 + 5) + (8 + 2 ) ) = </a:t>
            </a:r>
            <a:r>
              <a:rPr lang="en-US" dirty="0"/>
              <a:t>17</a:t>
            </a:r>
          </a:p>
          <a:p>
            <a:endParaRPr lang="en-US" dirty="0"/>
          </a:p>
          <a:p>
            <a:r>
              <a:rPr lang="en-US" b="1" dirty="0"/>
              <a:t>( 5 + 8 ) = </a:t>
            </a:r>
            <a:r>
              <a:rPr lang="en-US" dirty="0"/>
              <a:t>13  TRANSFORMATION MR_4 </a:t>
            </a:r>
            <a:r>
              <a:rPr lang="en-US" b="1" dirty="0"/>
              <a:t>((2 - 5) + (8 - 2 ) ) =  </a:t>
            </a:r>
            <a:r>
              <a:rPr lang="en-US" dirty="0"/>
              <a:t>3</a:t>
            </a:r>
          </a:p>
          <a:p>
            <a:endParaRPr lang="en-US" dirty="0"/>
          </a:p>
        </p:txBody>
      </p:sp>
      <p:sp>
        <p:nvSpPr>
          <p:cNvPr id="3" name="Slide Number Placeholder 1">
            <a:extLst>
              <a:ext uri="{FF2B5EF4-FFF2-40B4-BE49-F238E27FC236}">
                <a16:creationId xmlns:a16="http://schemas.microsoft.com/office/drawing/2014/main" id="{E091329A-7538-7C0C-6541-66291867ACD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11</a:t>
            </a:fld>
            <a:endParaRPr lang="en-US" dirty="0"/>
          </a:p>
        </p:txBody>
      </p:sp>
    </p:spTree>
    <p:extLst>
      <p:ext uri="{BB962C8B-B14F-4D97-AF65-F5344CB8AC3E}">
        <p14:creationId xmlns:p14="http://schemas.microsoft.com/office/powerpoint/2010/main" val="50040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133600" y="1025892"/>
            <a:ext cx="9603874" cy="2246769"/>
          </a:xfrm>
          <a:prstGeom prst="rect">
            <a:avLst/>
          </a:prstGeom>
          <a:noFill/>
        </p:spPr>
        <p:txBody>
          <a:bodyPr wrap="square">
            <a:spAutoFit/>
          </a:bodyPr>
          <a:lstStyle/>
          <a:p>
            <a:r>
              <a:rPr lang="en-GB" sz="2000" dirty="0" err="1"/>
              <a:t>Fuzzer</a:t>
            </a:r>
            <a:r>
              <a:rPr lang="en-GB" sz="1600" dirty="0"/>
              <a:t>:</a:t>
            </a:r>
          </a:p>
          <a:p>
            <a:pPr marL="342900" indent="-342900">
              <a:buFontTx/>
              <a:buChar char="-"/>
            </a:pPr>
            <a:r>
              <a:rPr lang="en-GB" sz="2000" dirty="0">
                <a:hlinkClick r:id="rId4"/>
              </a:rPr>
              <a:t>https://github.com/fuzzitdev/pythonfuzz</a:t>
            </a:r>
            <a:r>
              <a:rPr lang="en-GB" sz="2000" dirty="0"/>
              <a:t> </a:t>
            </a:r>
            <a:endParaRPr lang="en-GB" sz="1100" dirty="0"/>
          </a:p>
          <a:p>
            <a:pPr marL="342900" indent="-342900">
              <a:buFontTx/>
              <a:buChar char="-"/>
            </a:pPr>
            <a:r>
              <a:rPr lang="en-GB" sz="2000" dirty="0">
                <a:hlinkClick r:id="rId5"/>
              </a:rPr>
              <a:t>https://github.com/google/oss-fuzz</a:t>
            </a:r>
            <a:r>
              <a:rPr lang="en-GB" sz="2000" dirty="0"/>
              <a:t> </a:t>
            </a:r>
            <a:endParaRPr lang="en-GB" sz="1400" dirty="0"/>
          </a:p>
          <a:p>
            <a:pPr marL="342900" indent="-342900">
              <a:buFontTx/>
              <a:buChar char="-"/>
            </a:pPr>
            <a:r>
              <a:rPr lang="en-GB" sz="2000" dirty="0">
                <a:hlinkClick r:id="rId6"/>
              </a:rPr>
              <a:t>https://github.com/google/clusterfuzz</a:t>
            </a:r>
            <a:r>
              <a:rPr lang="en-GB" sz="2000" dirty="0"/>
              <a:t> </a:t>
            </a:r>
          </a:p>
          <a:p>
            <a:pPr marL="342900" indent="-342900">
              <a:buFontTx/>
              <a:buChar char="-"/>
            </a:pPr>
            <a:r>
              <a:rPr lang="en-GB" sz="2000" dirty="0">
                <a:hlinkClick r:id="rId7"/>
              </a:rPr>
              <a:t>https://www.fuzzingbook.org/html/Fuzzer.html</a:t>
            </a:r>
            <a:r>
              <a:rPr lang="en-GB" sz="2000" dirty="0"/>
              <a:t> (This </a:t>
            </a:r>
            <a:r>
              <a:rPr lang="en-GB" sz="2000" dirty="0" err="1"/>
              <a:t>fuzzer</a:t>
            </a:r>
            <a:r>
              <a:rPr lang="en-GB" sz="2000" dirty="0"/>
              <a:t> uses the “random” library from python )</a:t>
            </a:r>
          </a:p>
          <a:p>
            <a:r>
              <a:rPr lang="en-GB" sz="2000" b="1" dirty="0"/>
              <a:t>Status -&gt; 80% </a:t>
            </a:r>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8"/>
          <a:stretch>
            <a:fillRect/>
          </a:stretch>
        </p:blipFill>
        <p:spPr>
          <a:xfrm>
            <a:off x="228600" y="1025892"/>
            <a:ext cx="2006600" cy="2006600"/>
          </a:xfrm>
          <a:prstGeom prst="rect">
            <a:avLst/>
          </a:prstGeom>
        </p:spPr>
      </p:pic>
      <p:sp>
        <p:nvSpPr>
          <p:cNvPr id="3" name="TextBox 2">
            <a:extLst>
              <a:ext uri="{FF2B5EF4-FFF2-40B4-BE49-F238E27FC236}">
                <a16:creationId xmlns:a16="http://schemas.microsoft.com/office/drawing/2014/main" id="{3058D8D5-84E8-7E25-51FB-7880F12C63C3}"/>
              </a:ext>
            </a:extLst>
          </p:cNvPr>
          <p:cNvSpPr txBox="1"/>
          <p:nvPr/>
        </p:nvSpPr>
        <p:spPr>
          <a:xfrm>
            <a:off x="2133600" y="3652657"/>
            <a:ext cx="9603874" cy="707886"/>
          </a:xfrm>
          <a:prstGeom prst="rect">
            <a:avLst/>
          </a:prstGeom>
          <a:noFill/>
        </p:spPr>
        <p:txBody>
          <a:bodyPr wrap="square">
            <a:spAutoFit/>
          </a:bodyPr>
          <a:lstStyle/>
          <a:p>
            <a:r>
              <a:rPr lang="en-GB" sz="2000" dirty="0"/>
              <a:t>Log generator</a:t>
            </a:r>
            <a:r>
              <a:rPr lang="en-GB" sz="1600" dirty="0"/>
              <a:t>:</a:t>
            </a:r>
            <a:endParaRPr lang="en-GB" sz="2000" b="1" dirty="0"/>
          </a:p>
          <a:p>
            <a:r>
              <a:rPr lang="en-GB" sz="2000" b="1" dirty="0"/>
              <a:t>Status -&gt; 50% </a:t>
            </a:r>
          </a:p>
        </p:txBody>
      </p:sp>
      <p:graphicFrame>
        <p:nvGraphicFramePr>
          <p:cNvPr id="6" name="Table 4">
            <a:extLst>
              <a:ext uri="{FF2B5EF4-FFF2-40B4-BE49-F238E27FC236}">
                <a16:creationId xmlns:a16="http://schemas.microsoft.com/office/drawing/2014/main" id="{A692CCFD-BA2F-A61F-9F82-E92863B81C67}"/>
              </a:ext>
            </a:extLst>
          </p:cNvPr>
          <p:cNvGraphicFramePr>
            <a:graphicFrameLocks noGrp="1"/>
          </p:cNvGraphicFramePr>
          <p:nvPr>
            <p:extLst>
              <p:ext uri="{D42A27DB-BD31-4B8C-83A1-F6EECF244321}">
                <p14:modId xmlns:p14="http://schemas.microsoft.com/office/powerpoint/2010/main" val="2424877768"/>
              </p:ext>
            </p:extLst>
          </p:nvPr>
        </p:nvGraphicFramePr>
        <p:xfrm>
          <a:off x="2971800" y="4578303"/>
          <a:ext cx="8321726" cy="1483360"/>
        </p:xfrm>
        <a:graphic>
          <a:graphicData uri="http://schemas.openxmlformats.org/drawingml/2006/table">
            <a:tbl>
              <a:tblPr firstRow="1" bandRow="1">
                <a:tableStyleId>{073A0DAA-6AF3-43AB-8588-CEC1D06C72B9}</a:tableStyleId>
              </a:tblPr>
              <a:tblGrid>
                <a:gridCol w="1550226">
                  <a:extLst>
                    <a:ext uri="{9D8B030D-6E8A-4147-A177-3AD203B41FA5}">
                      <a16:colId xmlns:a16="http://schemas.microsoft.com/office/drawing/2014/main" val="2969545581"/>
                    </a:ext>
                  </a:extLst>
                </a:gridCol>
                <a:gridCol w="889318">
                  <a:extLst>
                    <a:ext uri="{9D8B030D-6E8A-4147-A177-3AD203B41FA5}">
                      <a16:colId xmlns:a16="http://schemas.microsoft.com/office/drawing/2014/main" val="663456270"/>
                    </a:ext>
                  </a:extLst>
                </a:gridCol>
                <a:gridCol w="889318">
                  <a:extLst>
                    <a:ext uri="{9D8B030D-6E8A-4147-A177-3AD203B41FA5}">
                      <a16:colId xmlns:a16="http://schemas.microsoft.com/office/drawing/2014/main" val="3631849013"/>
                    </a:ext>
                  </a:extLst>
                </a:gridCol>
                <a:gridCol w="1541780">
                  <a:extLst>
                    <a:ext uri="{9D8B030D-6E8A-4147-A177-3AD203B41FA5}">
                      <a16:colId xmlns:a16="http://schemas.microsoft.com/office/drawing/2014/main" val="1196604188"/>
                    </a:ext>
                  </a:extLst>
                </a:gridCol>
                <a:gridCol w="957580">
                  <a:extLst>
                    <a:ext uri="{9D8B030D-6E8A-4147-A177-3AD203B41FA5}">
                      <a16:colId xmlns:a16="http://schemas.microsoft.com/office/drawing/2014/main" val="3410239229"/>
                    </a:ext>
                  </a:extLst>
                </a:gridCol>
                <a:gridCol w="623376">
                  <a:extLst>
                    <a:ext uri="{9D8B030D-6E8A-4147-A177-3AD203B41FA5}">
                      <a16:colId xmlns:a16="http://schemas.microsoft.com/office/drawing/2014/main" val="813208706"/>
                    </a:ext>
                  </a:extLst>
                </a:gridCol>
                <a:gridCol w="623376">
                  <a:extLst>
                    <a:ext uri="{9D8B030D-6E8A-4147-A177-3AD203B41FA5}">
                      <a16:colId xmlns:a16="http://schemas.microsoft.com/office/drawing/2014/main" val="2355623209"/>
                    </a:ext>
                  </a:extLst>
                </a:gridCol>
                <a:gridCol w="623376">
                  <a:extLst>
                    <a:ext uri="{9D8B030D-6E8A-4147-A177-3AD203B41FA5}">
                      <a16:colId xmlns:a16="http://schemas.microsoft.com/office/drawing/2014/main" val="685402467"/>
                    </a:ext>
                  </a:extLst>
                </a:gridCol>
                <a:gridCol w="623376">
                  <a:extLst>
                    <a:ext uri="{9D8B030D-6E8A-4147-A177-3AD203B41FA5}">
                      <a16:colId xmlns:a16="http://schemas.microsoft.com/office/drawing/2014/main" val="2501560164"/>
                    </a:ext>
                  </a:extLst>
                </a:gridCol>
              </a:tblGrid>
              <a:tr h="370840">
                <a:tc>
                  <a:txBody>
                    <a:bodyPr/>
                    <a:lstStyle/>
                    <a:p>
                      <a:r>
                        <a:rPr lang="en-US" dirty="0" err="1"/>
                        <a:t>TestData_ID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Input</a:t>
                      </a:r>
                      <a:r>
                        <a:rPr kumimoji="0" lang="en-US" sz="1800" b="1" i="0" u="none" strike="noStrike" kern="1200" cap="none" spc="0" normalizeH="0" baseline="-25000" noProof="0" dirty="0">
                          <a:ln>
                            <a:noFill/>
                          </a:ln>
                          <a:solidFill>
                            <a:srgbClr val="FFFFFF"/>
                          </a:solidFill>
                          <a:effectLst/>
                          <a:uLnTx/>
                          <a:uFillTx/>
                          <a:latin typeface="Arial"/>
                          <a:ea typeface="+mn-ea"/>
                          <a:cs typeface="+mn-cs"/>
                        </a:rPr>
                        <a:t>1</a:t>
                      </a:r>
                      <a:endParaRPr kumimoji="0" lang="en-US" sz="1800" b="1" i="0" u="none" strike="noStrike" kern="1200" cap="none" spc="0" normalizeH="0" baseline="0" noProof="0" dirty="0">
                        <a:ln>
                          <a:noFill/>
                        </a:ln>
                        <a:solidFill>
                          <a:srgbClr val="FFFFFF"/>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Input</a:t>
                      </a:r>
                      <a:r>
                        <a:rPr kumimoji="0" lang="en-US" sz="1800" b="1" i="0" u="none" strike="noStrike" kern="1200" cap="none" spc="0" normalizeH="0" baseline="-25000" noProof="0" dirty="0">
                          <a:ln>
                            <a:noFill/>
                          </a:ln>
                          <a:solidFill>
                            <a:srgbClr val="FFFFFF"/>
                          </a:solidFill>
                          <a:effectLst/>
                          <a:uLnTx/>
                          <a:uFillTx/>
                          <a:latin typeface="Arial"/>
                          <a:ea typeface="+mn-ea"/>
                          <a:cs typeface="+mn-cs"/>
                        </a:rPr>
                        <a:t>2</a:t>
                      </a:r>
                      <a:endParaRPr kumimoji="0" lang="en-US" sz="1800" b="1" i="0" u="none" strike="noStrike" kern="1200" cap="none" spc="0" normalizeH="0" baseline="0" noProof="0" dirty="0">
                        <a:ln>
                          <a:noFill/>
                        </a:ln>
                        <a:solidFill>
                          <a:srgbClr val="FFFFFF"/>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Function</a:t>
                      </a:r>
                    </a:p>
                  </a:txBody>
                  <a:tcPr/>
                </a:tc>
                <a:tc>
                  <a:txBody>
                    <a:bodyPr/>
                    <a:lstStyle/>
                    <a:p>
                      <a:r>
                        <a:rPr lang="en-US" dirty="0"/>
                        <a:t>output</a:t>
                      </a:r>
                    </a:p>
                  </a:txBody>
                  <a:tcPr/>
                </a:tc>
                <a:tc>
                  <a:txBody>
                    <a:bodyPr/>
                    <a:lstStyle/>
                    <a:p>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a:t>
                      </a:r>
                      <a:r>
                        <a:rPr kumimoji="0" lang="en-US" sz="1800" b="1" i="0" u="none" strike="noStrike" kern="1200" cap="none" spc="0" normalizeH="0" baseline="-25000" noProof="0" dirty="0">
                          <a:ln>
                            <a:noFill/>
                          </a:ln>
                          <a:solidFill>
                            <a:srgbClr val="FFFFFF"/>
                          </a:solidFill>
                          <a:effectLst/>
                          <a:uLnTx/>
                          <a:uFillTx/>
                          <a:latin typeface="+mn-lt"/>
                          <a:ea typeface="+mn-ea"/>
                          <a:cs typeface="+mn-cs"/>
                        </a:rPr>
                        <a:t>2</a:t>
                      </a:r>
                      <a:endParaRPr lang="en-US" dirty="0"/>
                    </a:p>
                  </a:txBody>
                  <a:tcPr/>
                </a:tc>
                <a:extLst>
                  <a:ext uri="{0D108BD9-81ED-4DB2-BD59-A6C34878D82A}">
                    <a16:rowId xmlns:a16="http://schemas.microsoft.com/office/drawing/2014/main" val="161210538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78076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301784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58328977"/>
                  </a:ext>
                </a:extLst>
              </a:tr>
            </a:tbl>
          </a:graphicData>
        </a:graphic>
      </p:graphicFrame>
    </p:spTree>
    <p:extLst>
      <p:ext uri="{BB962C8B-B14F-4D97-AF65-F5344CB8AC3E}">
        <p14:creationId xmlns:p14="http://schemas.microsoft.com/office/powerpoint/2010/main" val="315692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111507" y="1922245"/>
            <a:ext cx="2661415" cy="283191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609600" y="1025892"/>
            <a:ext cx="8887814" cy="646331"/>
          </a:xfrm>
          <a:prstGeom prst="rect">
            <a:avLst/>
          </a:prstGeom>
          <a:noFill/>
        </p:spPr>
        <p:txBody>
          <a:bodyPr wrap="square">
            <a:spAutoFit/>
          </a:bodyPr>
          <a:lstStyle/>
          <a:p>
            <a:r>
              <a:rPr lang="en-GB" sz="3600" b="1" dirty="0"/>
              <a:t>Some research questions:</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1905001" y="2060780"/>
            <a:ext cx="9829800" cy="367498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800" dirty="0">
                <a:ln w="0"/>
                <a:effectLst>
                  <a:outerShdw blurRad="38100" dist="19050" dir="2700000" algn="tl" rotWithShape="0">
                    <a:schemeClr val="dk1">
                      <a:alpha val="40000"/>
                    </a:schemeClr>
                  </a:outerShdw>
                </a:effectLst>
              </a:rPr>
              <a:t>Where this can be helpful?</a:t>
            </a:r>
          </a:p>
          <a:p>
            <a:pPr marL="285750" indent="-285750">
              <a:buFont typeface="Arial" panose="020B0604020202020204" pitchFamily="34" charset="0"/>
              <a:buChar char="•"/>
            </a:pPr>
            <a:r>
              <a:rPr lang="en-GB" sz="2800" dirty="0">
                <a:ln w="0"/>
                <a:effectLst>
                  <a:outerShdw blurRad="38100" dist="19050" dir="2700000" algn="tl" rotWithShape="0">
                    <a:schemeClr val="dk1">
                      <a:alpha val="40000"/>
                    </a:schemeClr>
                  </a:outerShdw>
                </a:effectLst>
              </a:rPr>
              <a:t>Can it helps to identify when an specific MRs really applies?</a:t>
            </a:r>
            <a:endParaRPr lang="en-GB" sz="2800" dirty="0"/>
          </a:p>
          <a:p>
            <a:pPr marL="285750" indent="-285750">
              <a:lnSpc>
                <a:spcPct val="150000"/>
              </a:lnSpc>
              <a:buFont typeface="Arial" panose="020B0604020202020204" pitchFamily="34" charset="0"/>
              <a:buChar char="•"/>
            </a:pPr>
            <a:r>
              <a:rPr lang="en-GB" sz="2800" dirty="0"/>
              <a:t>How good is this approach in terms of finding bugs?</a:t>
            </a:r>
          </a:p>
          <a:p>
            <a:pPr marL="285750" indent="-285750">
              <a:buFont typeface="Arial" panose="020B0604020202020204" pitchFamily="34" charset="0"/>
              <a:buChar char="•"/>
            </a:pPr>
            <a:r>
              <a:rPr lang="en-GB" sz="2800" dirty="0"/>
              <a:t>How to get the code context/instrumentation to guide the </a:t>
            </a:r>
            <a:r>
              <a:rPr lang="en-GB" sz="2800" dirty="0" err="1"/>
              <a:t>fuzzer</a:t>
            </a:r>
            <a:r>
              <a:rPr lang="en-GB" sz="2800" dirty="0"/>
              <a:t> with generating test data semi-automatically?</a:t>
            </a:r>
          </a:p>
          <a:p>
            <a:pPr marL="285750" indent="-285750">
              <a:lnSpc>
                <a:spcPct val="150000"/>
              </a:lnSpc>
              <a:buFont typeface="Arial" panose="020B0604020202020204" pitchFamily="34" charset="0"/>
              <a:buChar char="•"/>
            </a:pPr>
            <a:r>
              <a:rPr lang="en-GB" sz="2800" dirty="0"/>
              <a:t>Monitoring input, traces, run time monitoring, and output.</a:t>
            </a:r>
            <a:endParaRPr lang="en-CO" sz="2800" dirty="0"/>
          </a:p>
        </p:txBody>
      </p:sp>
    </p:spTree>
    <p:extLst>
      <p:ext uri="{BB962C8B-B14F-4D97-AF65-F5344CB8AC3E}">
        <p14:creationId xmlns:p14="http://schemas.microsoft.com/office/powerpoint/2010/main" val="219983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04800" y="955753"/>
            <a:ext cx="710518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Last meeting (Sep. 8):</a:t>
            </a:r>
          </a:p>
        </p:txBody>
      </p:sp>
      <p:sp>
        <p:nvSpPr>
          <p:cNvPr id="4" name="Rectangle 3">
            <a:extLst>
              <a:ext uri="{FF2B5EF4-FFF2-40B4-BE49-F238E27FC236}">
                <a16:creationId xmlns:a16="http://schemas.microsoft.com/office/drawing/2014/main" id="{999FD968-B6F2-87F5-4E92-58741430D811}"/>
              </a:ext>
            </a:extLst>
          </p:cNvPr>
          <p:cNvSpPr/>
          <p:nvPr/>
        </p:nvSpPr>
        <p:spPr>
          <a:xfrm>
            <a:off x="2501226" y="2274500"/>
            <a:ext cx="2394980" cy="124106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400" b="1">
                <a:solidFill>
                  <a:schemeClr val="tx1"/>
                </a:solidFill>
              </a:rPr>
              <a:t>PLUGIN:</a:t>
            </a:r>
            <a:endParaRPr lang="en-CO" sz="1400" b="1" dirty="0">
              <a:solidFill>
                <a:schemeClr val="tx1"/>
              </a:solidFill>
            </a:endParaRPr>
          </a:p>
          <a:p>
            <a:pPr marL="342900" indent="-342900">
              <a:buFont typeface="+mj-lt"/>
              <a:buAutoNum type="arabicPeriod"/>
            </a:pPr>
            <a:r>
              <a:rPr lang="en-CO" sz="1400" b="1" dirty="0">
                <a:solidFill>
                  <a:schemeClr val="tx1"/>
                </a:solidFill>
              </a:rPr>
              <a:t>Conect to the DB_MR</a:t>
            </a:r>
          </a:p>
          <a:p>
            <a:pPr marL="342900" indent="-342900">
              <a:buFont typeface="+mj-lt"/>
              <a:buAutoNum type="arabicPeriod"/>
            </a:pPr>
            <a:r>
              <a:rPr lang="en-CO" sz="1400" b="1" dirty="0">
                <a:solidFill>
                  <a:schemeClr val="tx1"/>
                </a:solidFill>
              </a:rPr>
              <a:t>Filter by key word</a:t>
            </a:r>
          </a:p>
          <a:p>
            <a:pPr marL="342900" indent="-342900">
              <a:buFont typeface="+mj-lt"/>
              <a:buAutoNum type="arabicPeriod"/>
            </a:pPr>
            <a:r>
              <a:rPr lang="en-CO" sz="1400" b="1" dirty="0">
                <a:solidFill>
                  <a:schemeClr val="tx1"/>
                </a:solidFill>
              </a:rPr>
              <a:t>Provide MRs based on the key words</a:t>
            </a:r>
          </a:p>
        </p:txBody>
      </p:sp>
      <p:cxnSp>
        <p:nvCxnSpPr>
          <p:cNvPr id="7" name="Straight Arrow Connector 6">
            <a:extLst>
              <a:ext uri="{FF2B5EF4-FFF2-40B4-BE49-F238E27FC236}">
                <a16:creationId xmlns:a16="http://schemas.microsoft.com/office/drawing/2014/main" id="{661919B4-4BD9-F70F-DC6C-834745F5C59E}"/>
              </a:ext>
            </a:extLst>
          </p:cNvPr>
          <p:cNvCxnSpPr>
            <a:cxnSpLocks/>
            <a:stCxn id="4" idx="3"/>
          </p:cNvCxnSpPr>
          <p:nvPr/>
        </p:nvCxnSpPr>
        <p:spPr>
          <a:xfrm>
            <a:off x="4896206" y="2895030"/>
            <a:ext cx="8737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A15FBF13-9EFB-F14B-6528-B56EE2B7373F}"/>
              </a:ext>
            </a:extLst>
          </p:cNvPr>
          <p:cNvCxnSpPr>
            <a:cxnSpLocks/>
          </p:cNvCxnSpPr>
          <p:nvPr/>
        </p:nvCxnSpPr>
        <p:spPr>
          <a:xfrm flipH="1">
            <a:off x="4897196" y="3125363"/>
            <a:ext cx="89253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A1AE69E-34E3-3A9D-2279-62D6EE841182}"/>
              </a:ext>
            </a:extLst>
          </p:cNvPr>
          <p:cNvPicPr>
            <a:picLocks noChangeAspect="1"/>
          </p:cNvPicPr>
          <p:nvPr/>
        </p:nvPicPr>
        <p:blipFill>
          <a:blip r:embed="rId4"/>
          <a:stretch>
            <a:fillRect/>
          </a:stretch>
        </p:blipFill>
        <p:spPr>
          <a:xfrm>
            <a:off x="312717" y="2429922"/>
            <a:ext cx="1004050" cy="1004050"/>
          </a:xfrm>
          <a:prstGeom prst="rect">
            <a:avLst/>
          </a:prstGeom>
        </p:spPr>
      </p:pic>
      <p:cxnSp>
        <p:nvCxnSpPr>
          <p:cNvPr id="10" name="Straight Arrow Connector 9">
            <a:extLst>
              <a:ext uri="{FF2B5EF4-FFF2-40B4-BE49-F238E27FC236}">
                <a16:creationId xmlns:a16="http://schemas.microsoft.com/office/drawing/2014/main" id="{58F47C93-068A-F607-8AE8-F3B670783067}"/>
              </a:ext>
            </a:extLst>
          </p:cNvPr>
          <p:cNvCxnSpPr>
            <a:cxnSpLocks/>
          </p:cNvCxnSpPr>
          <p:nvPr/>
        </p:nvCxnSpPr>
        <p:spPr>
          <a:xfrm>
            <a:off x="1397406" y="2778059"/>
            <a:ext cx="10409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76FF4A2-DC20-4C07-D74C-E8A0F25E7498}"/>
              </a:ext>
            </a:extLst>
          </p:cNvPr>
          <p:cNvCxnSpPr>
            <a:cxnSpLocks/>
          </p:cNvCxnSpPr>
          <p:nvPr/>
        </p:nvCxnSpPr>
        <p:spPr>
          <a:xfrm flipH="1">
            <a:off x="1343890" y="3023307"/>
            <a:ext cx="109451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74D7DB2-BA2A-7421-5ABB-0921D169E7F3}"/>
              </a:ext>
            </a:extLst>
          </p:cNvPr>
          <p:cNvSpPr txBox="1"/>
          <p:nvPr/>
        </p:nvSpPr>
        <p:spPr>
          <a:xfrm>
            <a:off x="1343890" y="2460040"/>
            <a:ext cx="985831" cy="307777"/>
          </a:xfrm>
          <a:prstGeom prst="rect">
            <a:avLst/>
          </a:prstGeom>
          <a:noFill/>
        </p:spPr>
        <p:txBody>
          <a:bodyPr wrap="square" rtlCol="0">
            <a:spAutoFit/>
          </a:bodyPr>
          <a:lstStyle/>
          <a:p>
            <a:r>
              <a:rPr lang="en-GB" sz="1400" dirty="0"/>
              <a:t>K</a:t>
            </a:r>
            <a:r>
              <a:rPr lang="en-CO" sz="1400" dirty="0"/>
              <a:t>eywords</a:t>
            </a:r>
          </a:p>
        </p:txBody>
      </p:sp>
      <p:sp>
        <p:nvSpPr>
          <p:cNvPr id="16" name="TextBox 15">
            <a:extLst>
              <a:ext uri="{FF2B5EF4-FFF2-40B4-BE49-F238E27FC236}">
                <a16:creationId xmlns:a16="http://schemas.microsoft.com/office/drawing/2014/main" id="{73AE3285-1126-0B0B-EF6B-4298A0D43B93}"/>
              </a:ext>
            </a:extLst>
          </p:cNvPr>
          <p:cNvSpPr txBox="1"/>
          <p:nvPr/>
        </p:nvSpPr>
        <p:spPr>
          <a:xfrm>
            <a:off x="1236131" y="3023307"/>
            <a:ext cx="1264600" cy="523220"/>
          </a:xfrm>
          <a:prstGeom prst="rect">
            <a:avLst/>
          </a:prstGeom>
          <a:noFill/>
        </p:spPr>
        <p:txBody>
          <a:bodyPr wrap="square" rtlCol="0">
            <a:spAutoFit/>
          </a:bodyPr>
          <a:lstStyle/>
          <a:p>
            <a:r>
              <a:rPr lang="en-US" sz="1400" dirty="0"/>
              <a:t>List of possible MRs</a:t>
            </a:r>
            <a:endParaRPr lang="en-CO" sz="1400" dirty="0"/>
          </a:p>
        </p:txBody>
      </p:sp>
      <p:sp>
        <p:nvSpPr>
          <p:cNvPr id="17" name="TextBox 16">
            <a:extLst>
              <a:ext uri="{FF2B5EF4-FFF2-40B4-BE49-F238E27FC236}">
                <a16:creationId xmlns:a16="http://schemas.microsoft.com/office/drawing/2014/main" id="{7E46FF70-B4CC-FA4A-5F6B-DA77538A68EE}"/>
              </a:ext>
            </a:extLst>
          </p:cNvPr>
          <p:cNvSpPr txBox="1"/>
          <p:nvPr/>
        </p:nvSpPr>
        <p:spPr>
          <a:xfrm>
            <a:off x="4896206" y="2546043"/>
            <a:ext cx="873769" cy="307777"/>
          </a:xfrm>
          <a:prstGeom prst="rect">
            <a:avLst/>
          </a:prstGeom>
          <a:noFill/>
        </p:spPr>
        <p:txBody>
          <a:bodyPr wrap="square" rtlCol="0">
            <a:spAutoFit/>
          </a:bodyPr>
          <a:lstStyle/>
          <a:p>
            <a:r>
              <a:rPr lang="en-US" sz="1400" dirty="0"/>
              <a:t>Query</a:t>
            </a:r>
            <a:endParaRPr lang="en-CO" sz="1400" dirty="0"/>
          </a:p>
        </p:txBody>
      </p:sp>
      <p:sp>
        <p:nvSpPr>
          <p:cNvPr id="18" name="TextBox 17">
            <a:extLst>
              <a:ext uri="{FF2B5EF4-FFF2-40B4-BE49-F238E27FC236}">
                <a16:creationId xmlns:a16="http://schemas.microsoft.com/office/drawing/2014/main" id="{B790C326-F46D-DFE9-EBB4-0CD5DB4EAD0C}"/>
              </a:ext>
            </a:extLst>
          </p:cNvPr>
          <p:cNvSpPr txBox="1"/>
          <p:nvPr/>
        </p:nvSpPr>
        <p:spPr>
          <a:xfrm>
            <a:off x="4872455" y="3144432"/>
            <a:ext cx="1081493" cy="523220"/>
          </a:xfrm>
          <a:prstGeom prst="rect">
            <a:avLst/>
          </a:prstGeom>
          <a:noFill/>
        </p:spPr>
        <p:txBody>
          <a:bodyPr wrap="square" rtlCol="0">
            <a:spAutoFit/>
          </a:bodyPr>
          <a:lstStyle/>
          <a:p>
            <a:r>
              <a:rPr lang="en-US" sz="1400" dirty="0"/>
              <a:t>Query - Response</a:t>
            </a:r>
            <a:endParaRPr lang="en-CO" sz="1400" dirty="0"/>
          </a:p>
        </p:txBody>
      </p:sp>
      <p:sp>
        <p:nvSpPr>
          <p:cNvPr id="33" name="Slide Number Placeholder 3">
            <a:extLst>
              <a:ext uri="{FF2B5EF4-FFF2-40B4-BE49-F238E27FC236}">
                <a16:creationId xmlns:a16="http://schemas.microsoft.com/office/drawing/2014/main" id="{BA7AEC65-ACE0-52A8-7D19-DD8AFBFA9AC1}"/>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4" name="Slide Number Placeholder 1">
            <a:extLst>
              <a:ext uri="{FF2B5EF4-FFF2-40B4-BE49-F238E27FC236}">
                <a16:creationId xmlns:a16="http://schemas.microsoft.com/office/drawing/2014/main" id="{248C4EA6-BE84-0A7F-01EF-8AA86CA29BD5}"/>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5" name="Slide Number Placeholder 1">
            <a:extLst>
              <a:ext uri="{FF2B5EF4-FFF2-40B4-BE49-F238E27FC236}">
                <a16:creationId xmlns:a16="http://schemas.microsoft.com/office/drawing/2014/main" id="{60F530C7-E782-E629-D679-1B30133E4442}"/>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z="1100" smtClean="0"/>
              <a:pPr>
                <a:defRPr/>
              </a:pPr>
              <a:t>2</a:t>
            </a:fld>
            <a:endParaRPr lang="en-CO" sz="1100" dirty="0"/>
          </a:p>
        </p:txBody>
      </p:sp>
      <p:sp>
        <p:nvSpPr>
          <p:cNvPr id="36" name="Flowchart: Magnetic Disk 2">
            <a:extLst>
              <a:ext uri="{FF2B5EF4-FFF2-40B4-BE49-F238E27FC236}">
                <a16:creationId xmlns:a16="http://schemas.microsoft.com/office/drawing/2014/main" id="{AD4BBE94-DB59-7414-12CE-7AA30FBB567A}"/>
              </a:ext>
            </a:extLst>
          </p:cNvPr>
          <p:cNvSpPr/>
          <p:nvPr/>
        </p:nvSpPr>
        <p:spPr>
          <a:xfrm>
            <a:off x="6235577" y="5075918"/>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37" name="Rectangle 36">
            <a:extLst>
              <a:ext uri="{FF2B5EF4-FFF2-40B4-BE49-F238E27FC236}">
                <a16:creationId xmlns:a16="http://schemas.microsoft.com/office/drawing/2014/main" id="{160AE97A-912F-B940-21D5-6532E84A27B7}"/>
              </a:ext>
            </a:extLst>
          </p:cNvPr>
          <p:cNvSpPr/>
          <p:nvPr/>
        </p:nvSpPr>
        <p:spPr>
          <a:xfrm>
            <a:off x="3511454" y="5159264"/>
            <a:ext cx="2112067" cy="105584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a:solidFill>
                  <a:schemeClr val="tx1"/>
                </a:solidFill>
              </a:rPr>
              <a:t>PLUGIN:</a:t>
            </a:r>
            <a:endParaRPr lang="en-CO" sz="1200" b="1" dirty="0">
              <a:solidFill>
                <a:schemeClr val="tx1"/>
              </a:solidFill>
            </a:endParaRPr>
          </a:p>
          <a:p>
            <a:pPr marL="342900" indent="-342900">
              <a:buFont typeface="+mj-lt"/>
              <a:buAutoNum type="arabicPeriod"/>
            </a:pPr>
            <a:r>
              <a:rPr lang="en-CO" sz="1200" b="1" dirty="0">
                <a:solidFill>
                  <a:schemeClr val="tx1"/>
                </a:solidFill>
              </a:rPr>
              <a:t>Conect to the DB_MR</a:t>
            </a:r>
          </a:p>
          <a:p>
            <a:pPr marL="342900" indent="-342900">
              <a:buFont typeface="+mj-lt"/>
              <a:buAutoNum type="arabicPeriod"/>
            </a:pPr>
            <a:r>
              <a:rPr lang="en-CO" sz="1200" b="1" dirty="0">
                <a:solidFill>
                  <a:schemeClr val="tx1"/>
                </a:solidFill>
              </a:rPr>
              <a:t>Filter by key word</a:t>
            </a:r>
          </a:p>
          <a:p>
            <a:pPr marL="342900" indent="-342900">
              <a:buFont typeface="+mj-lt"/>
              <a:buAutoNum type="arabicPeriod"/>
            </a:pPr>
            <a:r>
              <a:rPr lang="en-CO" sz="1200" b="1" dirty="0">
                <a:solidFill>
                  <a:schemeClr val="tx1"/>
                </a:solidFill>
              </a:rPr>
              <a:t>Provide MRs based on the key words</a:t>
            </a:r>
          </a:p>
        </p:txBody>
      </p:sp>
      <p:cxnSp>
        <p:nvCxnSpPr>
          <p:cNvPr id="38" name="Straight Arrow Connector 37">
            <a:extLst>
              <a:ext uri="{FF2B5EF4-FFF2-40B4-BE49-F238E27FC236}">
                <a16:creationId xmlns:a16="http://schemas.microsoft.com/office/drawing/2014/main" id="{44D669D7-9CF8-0365-5077-229508514799}"/>
              </a:ext>
            </a:extLst>
          </p:cNvPr>
          <p:cNvCxnSpPr>
            <a:cxnSpLocks/>
            <a:stCxn id="37" idx="3"/>
            <a:endCxn id="36" idx="2"/>
          </p:cNvCxnSpPr>
          <p:nvPr/>
        </p:nvCxnSpPr>
        <p:spPr>
          <a:xfrm>
            <a:off x="5623521" y="5687187"/>
            <a:ext cx="612056"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CF3679B-2D22-A5E6-812D-1DAD72EB0CF9}"/>
              </a:ext>
            </a:extLst>
          </p:cNvPr>
          <p:cNvCxnSpPr>
            <a:cxnSpLocks/>
          </p:cNvCxnSpPr>
          <p:nvPr/>
        </p:nvCxnSpPr>
        <p:spPr>
          <a:xfrm flipH="1">
            <a:off x="5623521" y="5928511"/>
            <a:ext cx="63180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4E77A38-5920-8642-5BD4-32B933DF7B0C}"/>
              </a:ext>
            </a:extLst>
          </p:cNvPr>
          <p:cNvSpPr txBox="1"/>
          <p:nvPr/>
        </p:nvSpPr>
        <p:spPr>
          <a:xfrm>
            <a:off x="122473" y="6313225"/>
            <a:ext cx="1189749" cy="307777"/>
          </a:xfrm>
          <a:prstGeom prst="rect">
            <a:avLst/>
          </a:prstGeom>
          <a:noFill/>
        </p:spPr>
        <p:txBody>
          <a:bodyPr wrap="none" rtlCol="0">
            <a:spAutoFit/>
          </a:bodyPr>
          <a:lstStyle/>
          <a:p>
            <a:r>
              <a:rPr lang="en-US" sz="1400" dirty="0"/>
              <a:t>Source code</a:t>
            </a:r>
            <a:endParaRPr lang="en-CO" sz="1400" dirty="0"/>
          </a:p>
        </p:txBody>
      </p:sp>
      <p:sp>
        <p:nvSpPr>
          <p:cNvPr id="41" name="TextBox 40">
            <a:extLst>
              <a:ext uri="{FF2B5EF4-FFF2-40B4-BE49-F238E27FC236}">
                <a16:creationId xmlns:a16="http://schemas.microsoft.com/office/drawing/2014/main" id="{AD6006A6-06F3-9144-8F4C-9913818BE9EC}"/>
              </a:ext>
            </a:extLst>
          </p:cNvPr>
          <p:cNvSpPr txBox="1"/>
          <p:nvPr/>
        </p:nvSpPr>
        <p:spPr>
          <a:xfrm>
            <a:off x="2279874" y="6178494"/>
            <a:ext cx="1422800" cy="461665"/>
          </a:xfrm>
          <a:prstGeom prst="rect">
            <a:avLst/>
          </a:prstGeom>
          <a:noFill/>
        </p:spPr>
        <p:txBody>
          <a:bodyPr wrap="square" rtlCol="0">
            <a:spAutoFit/>
          </a:bodyPr>
          <a:lstStyle/>
          <a:p>
            <a:r>
              <a:rPr lang="en-US" sz="1200" dirty="0"/>
              <a:t>List of possible MRs</a:t>
            </a:r>
            <a:endParaRPr lang="en-CO" sz="1200" dirty="0"/>
          </a:p>
        </p:txBody>
      </p:sp>
      <p:sp>
        <p:nvSpPr>
          <p:cNvPr id="42" name="TextBox 41">
            <a:extLst>
              <a:ext uri="{FF2B5EF4-FFF2-40B4-BE49-F238E27FC236}">
                <a16:creationId xmlns:a16="http://schemas.microsoft.com/office/drawing/2014/main" id="{47469870-7A91-E701-F64E-61960ADAEFF9}"/>
              </a:ext>
            </a:extLst>
          </p:cNvPr>
          <p:cNvSpPr txBox="1"/>
          <p:nvPr/>
        </p:nvSpPr>
        <p:spPr>
          <a:xfrm>
            <a:off x="5604380" y="5363715"/>
            <a:ext cx="814419" cy="276999"/>
          </a:xfrm>
          <a:prstGeom prst="rect">
            <a:avLst/>
          </a:prstGeom>
          <a:noFill/>
        </p:spPr>
        <p:txBody>
          <a:bodyPr wrap="square" rtlCol="0">
            <a:spAutoFit/>
          </a:bodyPr>
          <a:lstStyle/>
          <a:p>
            <a:r>
              <a:rPr lang="en-US" sz="1200" dirty="0"/>
              <a:t>Query</a:t>
            </a:r>
            <a:endParaRPr lang="en-CO" sz="1200" dirty="0"/>
          </a:p>
        </p:txBody>
      </p:sp>
      <p:sp>
        <p:nvSpPr>
          <p:cNvPr id="43" name="TextBox 42">
            <a:extLst>
              <a:ext uri="{FF2B5EF4-FFF2-40B4-BE49-F238E27FC236}">
                <a16:creationId xmlns:a16="http://schemas.microsoft.com/office/drawing/2014/main" id="{B30A3FDE-4479-34A7-C66D-B5484A75B16C}"/>
              </a:ext>
            </a:extLst>
          </p:cNvPr>
          <p:cNvSpPr txBox="1"/>
          <p:nvPr/>
        </p:nvSpPr>
        <p:spPr>
          <a:xfrm>
            <a:off x="5595255" y="5938535"/>
            <a:ext cx="966347" cy="461665"/>
          </a:xfrm>
          <a:prstGeom prst="rect">
            <a:avLst/>
          </a:prstGeom>
          <a:noFill/>
        </p:spPr>
        <p:txBody>
          <a:bodyPr wrap="square" rtlCol="0">
            <a:spAutoFit/>
          </a:bodyPr>
          <a:lstStyle/>
          <a:p>
            <a:r>
              <a:rPr lang="en-US" sz="1200" dirty="0"/>
              <a:t>Query</a:t>
            </a:r>
          </a:p>
          <a:p>
            <a:r>
              <a:rPr lang="en-US" sz="1200" dirty="0"/>
              <a:t>Response</a:t>
            </a:r>
            <a:endParaRPr lang="en-CO" sz="1200" dirty="0"/>
          </a:p>
        </p:txBody>
      </p:sp>
      <p:pic>
        <p:nvPicPr>
          <p:cNvPr id="44" name="Picture 43">
            <a:extLst>
              <a:ext uri="{FF2B5EF4-FFF2-40B4-BE49-F238E27FC236}">
                <a16:creationId xmlns:a16="http://schemas.microsoft.com/office/drawing/2014/main" id="{E40633E6-1EC8-0F10-2861-BBFF97560B76}"/>
              </a:ext>
            </a:extLst>
          </p:cNvPr>
          <p:cNvPicPr>
            <a:picLocks noChangeAspect="1"/>
          </p:cNvPicPr>
          <p:nvPr/>
        </p:nvPicPr>
        <p:blipFill>
          <a:blip r:embed="rId5"/>
          <a:stretch>
            <a:fillRect/>
          </a:stretch>
        </p:blipFill>
        <p:spPr>
          <a:xfrm>
            <a:off x="512985" y="4854500"/>
            <a:ext cx="603514" cy="603514"/>
          </a:xfrm>
          <a:prstGeom prst="rect">
            <a:avLst/>
          </a:prstGeom>
        </p:spPr>
      </p:pic>
      <p:pic>
        <p:nvPicPr>
          <p:cNvPr id="45" name="Picture 44">
            <a:extLst>
              <a:ext uri="{FF2B5EF4-FFF2-40B4-BE49-F238E27FC236}">
                <a16:creationId xmlns:a16="http://schemas.microsoft.com/office/drawing/2014/main" id="{2D460A32-AFD4-5C89-ACD1-12335DCB6944}"/>
              </a:ext>
            </a:extLst>
          </p:cNvPr>
          <p:cNvPicPr>
            <a:picLocks noChangeAspect="1"/>
          </p:cNvPicPr>
          <p:nvPr/>
        </p:nvPicPr>
        <p:blipFill>
          <a:blip r:embed="rId6"/>
          <a:stretch>
            <a:fillRect/>
          </a:stretch>
        </p:blipFill>
        <p:spPr>
          <a:xfrm>
            <a:off x="467063" y="5736039"/>
            <a:ext cx="577186" cy="577186"/>
          </a:xfrm>
          <a:prstGeom prst="rect">
            <a:avLst/>
          </a:prstGeom>
        </p:spPr>
      </p:pic>
      <p:sp>
        <p:nvSpPr>
          <p:cNvPr id="46" name="Right Brace 45">
            <a:extLst>
              <a:ext uri="{FF2B5EF4-FFF2-40B4-BE49-F238E27FC236}">
                <a16:creationId xmlns:a16="http://schemas.microsoft.com/office/drawing/2014/main" id="{5819AD09-074C-77AB-E42B-D3337FB34793}"/>
              </a:ext>
            </a:extLst>
          </p:cNvPr>
          <p:cNvSpPr/>
          <p:nvPr/>
        </p:nvSpPr>
        <p:spPr>
          <a:xfrm>
            <a:off x="1269348" y="4775287"/>
            <a:ext cx="256116" cy="1823802"/>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47" name="Rectangle 46">
            <a:extLst>
              <a:ext uri="{FF2B5EF4-FFF2-40B4-BE49-F238E27FC236}">
                <a16:creationId xmlns:a16="http://schemas.microsoft.com/office/drawing/2014/main" id="{A0B0425A-201A-0FF7-DF30-187B62C4CB3C}"/>
              </a:ext>
            </a:extLst>
          </p:cNvPr>
          <p:cNvSpPr/>
          <p:nvPr/>
        </p:nvSpPr>
        <p:spPr>
          <a:xfrm>
            <a:off x="1548253" y="5298755"/>
            <a:ext cx="1109530" cy="7768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dirty="0">
                <a:solidFill>
                  <a:schemeClr val="tx1"/>
                </a:solidFill>
              </a:rPr>
              <a:t>System Knowledge Extractor</a:t>
            </a:r>
          </a:p>
        </p:txBody>
      </p:sp>
      <p:cxnSp>
        <p:nvCxnSpPr>
          <p:cNvPr id="48" name="Straight Arrow Connector 47">
            <a:extLst>
              <a:ext uri="{FF2B5EF4-FFF2-40B4-BE49-F238E27FC236}">
                <a16:creationId xmlns:a16="http://schemas.microsoft.com/office/drawing/2014/main" id="{B3A3F616-091A-F11D-914E-2ADB8AB19345}"/>
              </a:ext>
            </a:extLst>
          </p:cNvPr>
          <p:cNvCxnSpPr>
            <a:cxnSpLocks/>
            <a:stCxn id="47" idx="3"/>
            <a:endCxn id="37" idx="1"/>
          </p:cNvCxnSpPr>
          <p:nvPr/>
        </p:nvCxnSpPr>
        <p:spPr>
          <a:xfrm flipV="1">
            <a:off x="2657783" y="5687187"/>
            <a:ext cx="853671"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196294D5-1FF7-4AE0-023F-354FF9BBB11A}"/>
              </a:ext>
            </a:extLst>
          </p:cNvPr>
          <p:cNvSpPr txBox="1"/>
          <p:nvPr/>
        </p:nvSpPr>
        <p:spPr>
          <a:xfrm>
            <a:off x="2567128" y="5380048"/>
            <a:ext cx="1016615" cy="276999"/>
          </a:xfrm>
          <a:prstGeom prst="rect">
            <a:avLst/>
          </a:prstGeom>
          <a:noFill/>
        </p:spPr>
        <p:txBody>
          <a:bodyPr wrap="square" rtlCol="0">
            <a:spAutoFit/>
          </a:bodyPr>
          <a:lstStyle/>
          <a:p>
            <a:pPr algn="ctr"/>
            <a:r>
              <a:rPr lang="en-CO" sz="1200" dirty="0"/>
              <a:t>“</a:t>
            </a:r>
            <a:r>
              <a:rPr lang="en-GB" sz="1200" dirty="0"/>
              <a:t>K</a:t>
            </a:r>
            <a:r>
              <a:rPr lang="en-CO" sz="1200" dirty="0"/>
              <a:t>eywords”</a:t>
            </a:r>
          </a:p>
        </p:txBody>
      </p:sp>
      <p:cxnSp>
        <p:nvCxnSpPr>
          <p:cNvPr id="50" name="Elbow Connector 49">
            <a:extLst>
              <a:ext uri="{FF2B5EF4-FFF2-40B4-BE49-F238E27FC236}">
                <a16:creationId xmlns:a16="http://schemas.microsoft.com/office/drawing/2014/main" id="{6A2B303E-3032-96AE-E910-C03AFACAD102}"/>
              </a:ext>
            </a:extLst>
          </p:cNvPr>
          <p:cNvCxnSpPr>
            <a:cxnSpLocks/>
            <a:stCxn id="37" idx="2"/>
          </p:cNvCxnSpPr>
          <p:nvPr/>
        </p:nvCxnSpPr>
        <p:spPr>
          <a:xfrm rot="5400000">
            <a:off x="3885226" y="5743750"/>
            <a:ext cx="210902" cy="115362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9" name="Flowchart: Magnetic Disk 2">
            <a:extLst>
              <a:ext uri="{FF2B5EF4-FFF2-40B4-BE49-F238E27FC236}">
                <a16:creationId xmlns:a16="http://schemas.microsoft.com/office/drawing/2014/main" id="{1D570848-5398-AAAC-121F-C4BF94BC5514}"/>
              </a:ext>
            </a:extLst>
          </p:cNvPr>
          <p:cNvSpPr/>
          <p:nvPr/>
        </p:nvSpPr>
        <p:spPr>
          <a:xfrm>
            <a:off x="5816638" y="2274500"/>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73" name="Title 6">
            <a:extLst>
              <a:ext uri="{FF2B5EF4-FFF2-40B4-BE49-F238E27FC236}">
                <a16:creationId xmlns:a16="http://schemas.microsoft.com/office/drawing/2014/main" id="{39706DF6-B864-D971-B03E-C8E143EF2835}"/>
              </a:ext>
            </a:extLst>
          </p:cNvPr>
          <p:cNvSpPr txBox="1">
            <a:spLocks/>
          </p:cNvSpPr>
          <p:nvPr/>
        </p:nvSpPr>
        <p:spPr bwMode="auto">
          <a:xfrm>
            <a:off x="156687" y="16764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sp>
        <p:nvSpPr>
          <p:cNvPr id="74" name="Title 6">
            <a:extLst>
              <a:ext uri="{FF2B5EF4-FFF2-40B4-BE49-F238E27FC236}">
                <a16:creationId xmlns:a16="http://schemas.microsoft.com/office/drawing/2014/main" id="{EA6429CB-C493-B904-2C9E-84316FB99660}"/>
              </a:ext>
            </a:extLst>
          </p:cNvPr>
          <p:cNvSpPr txBox="1">
            <a:spLocks/>
          </p:cNvSpPr>
          <p:nvPr/>
        </p:nvSpPr>
        <p:spPr bwMode="auto">
          <a:xfrm>
            <a:off x="122473" y="4169227"/>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sp>
        <p:nvSpPr>
          <p:cNvPr id="75" name="Right Brace 74">
            <a:extLst>
              <a:ext uri="{FF2B5EF4-FFF2-40B4-BE49-F238E27FC236}">
                <a16:creationId xmlns:a16="http://schemas.microsoft.com/office/drawing/2014/main" id="{7B22B9B3-7A31-A749-C2B1-6B344678AC2E}"/>
              </a:ext>
            </a:extLst>
          </p:cNvPr>
          <p:cNvSpPr/>
          <p:nvPr/>
        </p:nvSpPr>
        <p:spPr>
          <a:xfrm>
            <a:off x="7439103" y="2133510"/>
            <a:ext cx="396896" cy="4187051"/>
          </a:xfrm>
          <a:prstGeom prst="rightBrace">
            <a:avLst>
              <a:gd name="adj1" fmla="val 8333"/>
              <a:gd name="adj2" fmla="val 46633"/>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76" name="Rectangle 75">
            <a:extLst>
              <a:ext uri="{FF2B5EF4-FFF2-40B4-BE49-F238E27FC236}">
                <a16:creationId xmlns:a16="http://schemas.microsoft.com/office/drawing/2014/main" id="{B59A45D3-2BAA-A787-B9A0-1B0AA9A07C14}"/>
              </a:ext>
            </a:extLst>
          </p:cNvPr>
          <p:cNvSpPr/>
          <p:nvPr/>
        </p:nvSpPr>
        <p:spPr>
          <a:xfrm>
            <a:off x="7978483" y="2007644"/>
            <a:ext cx="3830253" cy="2031325"/>
          </a:xfrm>
          <a:prstGeom prst="rect">
            <a:avLst/>
          </a:prstGeom>
          <a:noFill/>
        </p:spPr>
        <p:txBody>
          <a:bodyPr wrap="square" lIns="91440" tIns="45720" rIns="91440" bIns="45720">
            <a:spAutoFit/>
          </a:bodyPr>
          <a:lstStyle/>
          <a:p>
            <a:pPr algn="ctr"/>
            <a:r>
              <a:rPr lang="en-GB"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a:extLst>
              <a:ext uri="{FF2B5EF4-FFF2-40B4-BE49-F238E27FC236}">
                <a16:creationId xmlns:a16="http://schemas.microsoft.com/office/drawing/2014/main" id="{718D09B7-1773-9558-D8B1-B579CADE19C1}"/>
              </a:ext>
            </a:extLst>
          </p:cNvPr>
          <p:cNvSpPr/>
          <p:nvPr/>
        </p:nvSpPr>
        <p:spPr>
          <a:xfrm>
            <a:off x="7793858" y="4583586"/>
            <a:ext cx="4337973" cy="1323439"/>
          </a:xfrm>
          <a:prstGeom prst="rect">
            <a:avLst/>
          </a:prstGeom>
          <a:noFill/>
        </p:spPr>
        <p:txBody>
          <a:bodyPr wrap="square" lIns="91440" tIns="45720" rIns="91440" bIns="45720">
            <a:spAutoFit/>
          </a:bodyPr>
          <a:lstStyle/>
          <a:p>
            <a:pPr algn="ctr"/>
            <a:r>
              <a:rPr lang="en-GB" sz="2000" b="1" dirty="0">
                <a:ln w="0"/>
                <a:effectLst>
                  <a:outerShdw blurRad="38100" dist="19050" dir="2700000" algn="tl" rotWithShape="0">
                    <a:schemeClr val="dk1">
                      <a:alpha val="40000"/>
                    </a:schemeClr>
                  </a:outerShdw>
                </a:effectLst>
              </a:rPr>
              <a:t>How to build the missing knowledge of scenario two and extract from that knowledge "key words" to suggest MRs?</a:t>
            </a:r>
            <a:endParaRPr lang="en-GB"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04800" y="955753"/>
            <a:ext cx="7105186"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Last meeting outcomes (Sep. 8):</a:t>
            </a:r>
          </a:p>
        </p:txBody>
      </p:sp>
      <p:sp>
        <p:nvSpPr>
          <p:cNvPr id="3" name="Rectangle 2">
            <a:extLst>
              <a:ext uri="{FF2B5EF4-FFF2-40B4-BE49-F238E27FC236}">
                <a16:creationId xmlns:a16="http://schemas.microsoft.com/office/drawing/2014/main" id="{A72AD59E-A56E-5BAB-63AE-0A30D32A4606}"/>
              </a:ext>
            </a:extLst>
          </p:cNvPr>
          <p:cNvSpPr/>
          <p:nvPr/>
        </p:nvSpPr>
        <p:spPr>
          <a:xfrm>
            <a:off x="609598" y="1781010"/>
            <a:ext cx="10744199" cy="3046988"/>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Instead of suggesting MRs by searching for keywords/regular expressions in a database, we check at the input/output level if MR applies or not. Then find a "pattern" that allows you to answer the following question:</a:t>
            </a:r>
          </a:p>
          <a:p>
            <a:endParaRPr lang="en-GB"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always violated or always passed (Not violated)?</a:t>
            </a: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sometimes violated or sometimes passed (Not violated)?</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E0EC7D1-21B5-10F6-EBA9-23D031CA110A}"/>
              </a:ext>
            </a:extLst>
          </p:cNvPr>
          <p:cNvSpPr/>
          <p:nvPr/>
        </p:nvSpPr>
        <p:spPr>
          <a:xfrm>
            <a:off x="51458" y="5076990"/>
            <a:ext cx="11860481" cy="1815882"/>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Can the system input/output relation and information after applying a set of MRs (violated/not-violated) from multiple sequences of system executions tell us anything about the MRs applied (feedback)?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3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381000" y="3850917"/>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Metamorphic Testing (MT)</a:t>
            </a:r>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81000" y="1716887"/>
            <a:ext cx="464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Passive Testing</a:t>
            </a:r>
          </a:p>
        </p:txBody>
      </p:sp>
      <p:sp>
        <p:nvSpPr>
          <p:cNvPr id="12" name="Subtitle 7">
            <a:extLst>
              <a:ext uri="{FF2B5EF4-FFF2-40B4-BE49-F238E27FC236}">
                <a16:creationId xmlns:a16="http://schemas.microsoft.com/office/drawing/2014/main" id="{D6AF2743-405F-483C-ABC5-96C282902442}"/>
              </a:ext>
            </a:extLst>
          </p:cNvPr>
          <p:cNvSpPr txBox="1">
            <a:spLocks/>
          </p:cNvSpPr>
          <p:nvPr/>
        </p:nvSpPr>
        <p:spPr>
          <a:xfrm>
            <a:off x="514814" y="3193856"/>
            <a:ext cx="11067585" cy="721092"/>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fontAlgn="auto" hangingPunct="1">
              <a:lnSpc>
                <a:spcPct val="100000"/>
              </a:lnSpc>
              <a:spcBef>
                <a:spcPts val="0"/>
              </a:spcBef>
              <a:spcAft>
                <a:spcPts val="0"/>
              </a:spcAft>
              <a:buNone/>
              <a:defRPr/>
            </a:pPr>
            <a:r>
              <a:rPr lang="en-GB" sz="1400" dirty="0" err="1"/>
              <a:t>Itkin</a:t>
            </a:r>
            <a:r>
              <a:rPr lang="en-GB" sz="1400" dirty="0"/>
              <a:t>, </a:t>
            </a:r>
            <a:r>
              <a:rPr lang="en-GB" sz="1400" dirty="0" err="1"/>
              <a:t>Iosif</a:t>
            </a:r>
            <a:r>
              <a:rPr lang="en-GB" sz="1400" dirty="0"/>
              <a:t>, and </a:t>
            </a:r>
            <a:r>
              <a:rPr lang="en-GB" sz="1400" dirty="0" err="1"/>
              <a:t>Rostislav</a:t>
            </a:r>
            <a:r>
              <a:rPr lang="en-GB" sz="1400" dirty="0"/>
              <a:t> </a:t>
            </a:r>
            <a:r>
              <a:rPr lang="en-GB" sz="1400" dirty="0" err="1"/>
              <a:t>Yavorskiy</a:t>
            </a:r>
            <a:r>
              <a:rPr lang="en-GB" sz="1400" dirty="0"/>
              <a:t>. "Overview of applications of passive testing techniques." </a:t>
            </a:r>
            <a:r>
              <a:rPr lang="en-GB" sz="1400" i="1" dirty="0"/>
              <a:t>Modelling and Analysis of Complex Systems and Processes (</a:t>
            </a:r>
            <a:r>
              <a:rPr lang="en-GB" sz="1400" i="1" dirty="0" err="1"/>
              <a:t>MACSPro</a:t>
            </a:r>
            <a:r>
              <a:rPr lang="en-GB" sz="1400" i="1" dirty="0"/>
              <a:t>). CEUR Workshop Proceedings</a:t>
            </a:r>
            <a:r>
              <a:rPr lang="en-GB" sz="1400" dirty="0"/>
              <a:t>. Vol. 2478. 2019.</a:t>
            </a:r>
            <a:endParaRPr lang="en-US" sz="1000" dirty="0">
              <a:latin typeface="Segoe UI" panose="020B0502040204020203" pitchFamily="34" charset="0"/>
              <a:cs typeface="Segoe UI" panose="020B0502040204020203" pitchFamily="34" charset="0"/>
            </a:endParaRPr>
          </a:p>
        </p:txBody>
      </p:sp>
      <p:sp>
        <p:nvSpPr>
          <p:cNvPr id="14" name="Subtitle 7">
            <a:extLst>
              <a:ext uri="{FF2B5EF4-FFF2-40B4-BE49-F238E27FC236}">
                <a16:creationId xmlns:a16="http://schemas.microsoft.com/office/drawing/2014/main" id="{D6AF2743-405F-483C-ABC5-96C282902442}"/>
              </a:ext>
            </a:extLst>
          </p:cNvPr>
          <p:cNvSpPr txBox="1">
            <a:spLocks/>
          </p:cNvSpPr>
          <p:nvPr/>
        </p:nvSpPr>
        <p:spPr>
          <a:xfrm>
            <a:off x="514813" y="4373536"/>
            <a:ext cx="11067585" cy="870886"/>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MT differs from traditional testing approaches in that it examines the relations between input-output pairs of consecutive SUT executions rather than the outputs of individual SUT executions</a:t>
            </a:r>
            <a:endParaRPr lang="en-US" sz="20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endParaRPr>
          </a:p>
        </p:txBody>
      </p:sp>
      <p:sp>
        <p:nvSpPr>
          <p:cNvPr id="4" name="TextBox 3">
            <a:extLst>
              <a:ext uri="{FF2B5EF4-FFF2-40B4-BE49-F238E27FC236}">
                <a16:creationId xmlns:a16="http://schemas.microsoft.com/office/drawing/2014/main" id="{FD48584B-08D1-1CDA-78F6-4F3CF7DE6D9C}"/>
              </a:ext>
            </a:extLst>
          </p:cNvPr>
          <p:cNvSpPr txBox="1"/>
          <p:nvPr/>
        </p:nvSpPr>
        <p:spPr>
          <a:xfrm>
            <a:off x="263236" y="961922"/>
            <a:ext cx="10457985" cy="584775"/>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endParaRPr lang="en-US" sz="3200" dirty="0"/>
          </a:p>
        </p:txBody>
      </p:sp>
      <p:sp>
        <p:nvSpPr>
          <p:cNvPr id="7" name="Subtitle 7">
            <a:extLst>
              <a:ext uri="{FF2B5EF4-FFF2-40B4-BE49-F238E27FC236}">
                <a16:creationId xmlns:a16="http://schemas.microsoft.com/office/drawing/2014/main" id="{96BF9297-0E2D-6F7A-7E25-FE7A9B1D70DA}"/>
              </a:ext>
            </a:extLst>
          </p:cNvPr>
          <p:cNvSpPr txBox="1">
            <a:spLocks/>
          </p:cNvSpPr>
          <p:nvPr/>
        </p:nvSpPr>
        <p:spPr>
          <a:xfrm>
            <a:off x="514814" y="2221792"/>
            <a:ext cx="10762786" cy="1081807"/>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or monitoring is a process of detecting faults in a system under test (SUT) by observing its behavior without interrupting its normal operations. Logs produced by SUT are recorded and checked against expected behavior according to the specification.</a:t>
            </a:r>
            <a:endParaRPr lang="en-US" sz="20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endParaRPr>
          </a:p>
        </p:txBody>
      </p:sp>
      <p:sp>
        <p:nvSpPr>
          <p:cNvPr id="8" name="Title 6">
            <a:extLst>
              <a:ext uri="{FF2B5EF4-FFF2-40B4-BE49-F238E27FC236}">
                <a16:creationId xmlns:a16="http://schemas.microsoft.com/office/drawing/2014/main" id="{953388F6-9645-3514-B119-5B222DD34C45}"/>
              </a:ext>
            </a:extLst>
          </p:cNvPr>
          <p:cNvSpPr txBox="1">
            <a:spLocks/>
          </p:cNvSpPr>
          <p:nvPr/>
        </p:nvSpPr>
        <p:spPr bwMode="auto">
          <a:xfrm>
            <a:off x="381000" y="5182135"/>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Fuzz Testing</a:t>
            </a:r>
          </a:p>
        </p:txBody>
      </p:sp>
      <p:sp>
        <p:nvSpPr>
          <p:cNvPr id="9" name="Subtitle 7">
            <a:extLst>
              <a:ext uri="{FF2B5EF4-FFF2-40B4-BE49-F238E27FC236}">
                <a16:creationId xmlns:a16="http://schemas.microsoft.com/office/drawing/2014/main" id="{9D26B13D-D425-C9F4-9E50-DFCCB57DB49D}"/>
              </a:ext>
            </a:extLst>
          </p:cNvPr>
          <p:cNvSpPr txBox="1">
            <a:spLocks/>
          </p:cNvSpPr>
          <p:nvPr/>
        </p:nvSpPr>
        <p:spPr>
          <a:xfrm>
            <a:off x="514813" y="5704754"/>
            <a:ext cx="11067585" cy="870886"/>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GB" sz="2000" dirty="0">
                <a:latin typeface="Segoe UI" panose="020B0502040204020203" pitchFamily="34" charset="0"/>
                <a:cs typeface="Segoe UI" panose="020B0502040204020203" pitchFamily="34" charset="0"/>
              </a:rPr>
              <a:t>Fuzz testing essentially “pings” code with random (or semi-random) inputs in an effort to crash it and thus identify “faults” that would otherwise not be apparent.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527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381000" y="1716887"/>
            <a:ext cx="464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800" b="1" dirty="0">
                <a:latin typeface="Segoe UI" panose="020B0502040204020203" pitchFamily="34" charset="0"/>
                <a:cs typeface="Segoe UI" panose="020B0502040204020203" pitchFamily="34" charset="0"/>
              </a:rPr>
              <a:t>Some papers:</a:t>
            </a:r>
          </a:p>
        </p:txBody>
      </p:sp>
      <p:sp>
        <p:nvSpPr>
          <p:cNvPr id="4" name="TextBox 3">
            <a:extLst>
              <a:ext uri="{FF2B5EF4-FFF2-40B4-BE49-F238E27FC236}">
                <a16:creationId xmlns:a16="http://schemas.microsoft.com/office/drawing/2014/main" id="{FD48584B-08D1-1CDA-78F6-4F3CF7DE6D9C}"/>
              </a:ext>
            </a:extLst>
          </p:cNvPr>
          <p:cNvSpPr txBox="1"/>
          <p:nvPr/>
        </p:nvSpPr>
        <p:spPr>
          <a:xfrm>
            <a:off x="304800" y="1132112"/>
            <a:ext cx="10457985" cy="584775"/>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endParaRPr lang="en-US" sz="3200" dirty="0"/>
          </a:p>
        </p:txBody>
      </p:sp>
      <p:sp>
        <p:nvSpPr>
          <p:cNvPr id="7" name="Subtitle 7">
            <a:extLst>
              <a:ext uri="{FF2B5EF4-FFF2-40B4-BE49-F238E27FC236}">
                <a16:creationId xmlns:a16="http://schemas.microsoft.com/office/drawing/2014/main" id="{96BF9297-0E2D-6F7A-7E25-FE7A9B1D70DA}"/>
              </a:ext>
            </a:extLst>
          </p:cNvPr>
          <p:cNvSpPr txBox="1">
            <a:spLocks/>
          </p:cNvSpPr>
          <p:nvPr/>
        </p:nvSpPr>
        <p:spPr>
          <a:xfrm>
            <a:off x="522730" y="2546072"/>
            <a:ext cx="10754870" cy="4007128"/>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Keywords: </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”AND” Fuzzing Testing “AND” Metamorphic Testing -&gt; 0 Paper</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”AND” Fuzz Testing “AND” Metamorphic Testing -&gt; 0 Paper</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Passive Testing “AND” Metamorphic Testing</a:t>
            </a:r>
          </a:p>
          <a:p>
            <a:pPr lvl="1">
              <a:lnSpc>
                <a:spcPct val="100000"/>
              </a:lnSpc>
              <a:spcBef>
                <a:spcPts val="1800"/>
              </a:spcBef>
              <a:buFontTx/>
              <a:buChar char="-"/>
            </a:pPr>
            <a:r>
              <a:rPr lang="en-GB" sz="1400" dirty="0"/>
              <a:t>Murphy, Christian. "Using metamorphic testing at runtime to detect defects in applications without test oracles." (2008).</a:t>
            </a:r>
          </a:p>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Fuzz testing “AND” Metamorphic Testing </a:t>
            </a:r>
          </a:p>
          <a:p>
            <a:pPr lvl="1">
              <a:lnSpc>
                <a:spcPct val="100000"/>
              </a:lnSpc>
              <a:spcBef>
                <a:spcPts val="1800"/>
              </a:spcBef>
            </a:pPr>
            <a:r>
              <a:rPr lang="en-GB" sz="1400" dirty="0"/>
              <a:t>Lascu, Andrei, et al. "Dreaming up metamorphic relations: Experiences from three </a:t>
            </a:r>
            <a:r>
              <a:rPr lang="en-GB" sz="1400" dirty="0" err="1"/>
              <a:t>fuzzer</a:t>
            </a:r>
            <a:r>
              <a:rPr lang="en-GB" sz="1400" dirty="0"/>
              <a:t> tools." 2021 IEEE/ACM 6th International Workshop on Metamorphic Testing (MET). IEEE, 2021.</a:t>
            </a:r>
          </a:p>
          <a:p>
            <a:pPr lvl="1">
              <a:lnSpc>
                <a:spcPct val="100000"/>
              </a:lnSpc>
              <a:spcBef>
                <a:spcPts val="1800"/>
              </a:spcBef>
            </a:pPr>
            <a:r>
              <a:rPr lang="en-GB" sz="1400" dirty="0"/>
              <a:t>Zhou, </a:t>
            </a:r>
            <a:r>
              <a:rPr lang="en-GB" sz="1400" dirty="0" err="1"/>
              <a:t>Zhi</a:t>
            </a:r>
            <a:r>
              <a:rPr lang="en-GB" sz="1400" dirty="0"/>
              <a:t> Quan, and </a:t>
            </a:r>
            <a:r>
              <a:rPr lang="en-GB" sz="1400" dirty="0" err="1"/>
              <a:t>Liqun</a:t>
            </a:r>
            <a:r>
              <a:rPr lang="en-GB" sz="1400" dirty="0"/>
              <a:t> Sun. "Metamorphic testing of driverless cars." Communications of the ACM 62.3 (2019): 61-67.</a:t>
            </a:r>
            <a:endParaRPr lang="en-US" sz="1400" dirty="0"/>
          </a:p>
          <a:p>
            <a:pPr marL="0" indent="0">
              <a:lnSpc>
                <a:spcPct val="100000"/>
              </a:lnSpc>
              <a:spcBef>
                <a:spcPts val="1800"/>
              </a:spcBef>
              <a:buNone/>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705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E8264C-EF49-E0AF-BF4E-55A0C9CEF75B}"/>
              </a:ext>
            </a:extLst>
          </p:cNvPr>
          <p:cNvPicPr>
            <a:picLocks noChangeAspect="1"/>
          </p:cNvPicPr>
          <p:nvPr/>
        </p:nvPicPr>
        <p:blipFill>
          <a:blip r:embed="rId2"/>
          <a:stretch>
            <a:fillRect/>
          </a:stretch>
        </p:blipFill>
        <p:spPr>
          <a:xfrm>
            <a:off x="3617895" y="3331648"/>
            <a:ext cx="1371600" cy="1371600"/>
          </a:xfrm>
          <a:prstGeom prst="rect">
            <a:avLst/>
          </a:prstGeom>
        </p:spPr>
      </p:pic>
      <p:sp>
        <p:nvSpPr>
          <p:cNvPr id="24" name="Rectangle 23">
            <a:extLst>
              <a:ext uri="{FF2B5EF4-FFF2-40B4-BE49-F238E27FC236}">
                <a16:creationId xmlns:a16="http://schemas.microsoft.com/office/drawing/2014/main" id="{D728C34F-F3AE-4800-50F9-D6EFEFB053AC}"/>
              </a:ext>
            </a:extLst>
          </p:cNvPr>
          <p:cNvSpPr/>
          <p:nvPr/>
        </p:nvSpPr>
        <p:spPr>
          <a:xfrm>
            <a:off x="606822" y="251324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algn="ctr"/>
            <a:r>
              <a:rPr lang="en-US" sz="1400" dirty="0">
                <a:solidFill>
                  <a:schemeClr val="tx1"/>
                </a:solidFill>
              </a:rPr>
              <a:t>(code instrumentation)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06822" y="3712648"/>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3" idx="1"/>
          </p:cNvCxnSpPr>
          <p:nvPr/>
        </p:nvCxnSpPr>
        <p:spPr>
          <a:xfrm>
            <a:off x="2620802" y="4017448"/>
            <a:ext cx="99709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3" idx="0"/>
            <a:endCxn id="24" idx="3"/>
          </p:cNvCxnSpPr>
          <p:nvPr/>
        </p:nvCxnSpPr>
        <p:spPr>
          <a:xfrm rot="16200000" flipV="1">
            <a:off x="3243545" y="2271497"/>
            <a:ext cx="437408" cy="168289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613812" y="3275240"/>
            <a:ext cx="0" cy="43740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971800" y="55626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Set of MRs</a:t>
            </a:r>
          </a:p>
          <a:p>
            <a:pPr algn="ctr"/>
            <a:r>
              <a:rPr lang="en-US" sz="1200" dirty="0"/>
              <a:t>(Generics)</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3"/>
          <a:stretch>
            <a:fillRect/>
          </a:stretch>
        </p:blipFill>
        <p:spPr>
          <a:xfrm>
            <a:off x="6281414" y="3242363"/>
            <a:ext cx="1550168" cy="1550168"/>
          </a:xfrm>
          <a:prstGeom prst="rect">
            <a:avLst/>
          </a:prstGeom>
        </p:spPr>
      </p:pic>
      <p:sp>
        <p:nvSpPr>
          <p:cNvPr id="39" name="TextBox 38">
            <a:extLst>
              <a:ext uri="{FF2B5EF4-FFF2-40B4-BE49-F238E27FC236}">
                <a16:creationId xmlns:a16="http://schemas.microsoft.com/office/drawing/2014/main" id="{0EAF4E90-A0E9-C24C-F4E9-F60E4871D078}"/>
              </a:ext>
            </a:extLst>
          </p:cNvPr>
          <p:cNvSpPr txBox="1"/>
          <p:nvPr/>
        </p:nvSpPr>
        <p:spPr>
          <a:xfrm>
            <a:off x="2635709" y="3723307"/>
            <a:ext cx="997087" cy="307777"/>
          </a:xfrm>
          <a:prstGeom prst="rect">
            <a:avLst/>
          </a:prstGeom>
          <a:noFill/>
        </p:spPr>
        <p:txBody>
          <a:bodyPr wrap="square" rtlCol="0">
            <a:spAutoFit/>
          </a:bodyPr>
          <a:lstStyle/>
          <a:p>
            <a:r>
              <a:rPr lang="en-US" sz="1400" dirty="0"/>
              <a:t>Test data</a:t>
            </a:r>
            <a:endParaRPr lang="en-CO" sz="1400" dirty="0"/>
          </a:p>
        </p:txBody>
      </p:sp>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8" y="5601308"/>
            <a:ext cx="1696002" cy="57157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stCxn id="39" idx="2"/>
            <a:endCxn id="42" idx="0"/>
          </p:cNvCxnSpPr>
          <p:nvPr/>
        </p:nvCxnSpPr>
        <p:spPr>
          <a:xfrm rot="5400000">
            <a:off x="1724715" y="3582168"/>
            <a:ext cx="960623" cy="1858455"/>
          </a:xfrm>
          <a:prstGeom prst="bentConnector3">
            <a:avLst>
              <a:gd name="adj1" fmla="val 59519"/>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a:endCxn id="23" idx="2"/>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3" idx="3"/>
            <a:endCxn id="38" idx="1"/>
          </p:cNvCxnSpPr>
          <p:nvPr/>
        </p:nvCxnSpPr>
        <p:spPr>
          <a:xfrm flipV="1">
            <a:off x="4989495" y="4017447"/>
            <a:ext cx="129191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95DFB0A4-621C-806C-BF72-E6473095B29B}"/>
              </a:ext>
            </a:extLst>
          </p:cNvPr>
          <p:cNvSpPr txBox="1"/>
          <p:nvPr/>
        </p:nvSpPr>
        <p:spPr>
          <a:xfrm>
            <a:off x="4989495" y="3290536"/>
            <a:ext cx="1682894" cy="738664"/>
          </a:xfrm>
          <a:prstGeom prst="rect">
            <a:avLst/>
          </a:prstGeom>
          <a:noFill/>
        </p:spPr>
        <p:txBody>
          <a:bodyPr wrap="square" rtlCol="0">
            <a:spAutoFit/>
          </a:bodyPr>
          <a:lstStyle/>
          <a:p>
            <a:r>
              <a:rPr lang="en-US" sz="1400" dirty="0"/>
              <a:t>- Test data I/O</a:t>
            </a:r>
          </a:p>
          <a:p>
            <a:r>
              <a:rPr lang="en-US" sz="1400" dirty="0"/>
              <a:t>- Test data (transformed) I/O</a:t>
            </a:r>
            <a:endParaRPr lang="en-CO" sz="1400"/>
          </a:p>
        </p:txBody>
      </p:sp>
      <p:sp>
        <p:nvSpPr>
          <p:cNvPr id="80" name="Rectangle 79">
            <a:extLst>
              <a:ext uri="{FF2B5EF4-FFF2-40B4-BE49-F238E27FC236}">
                <a16:creationId xmlns:a16="http://schemas.microsoft.com/office/drawing/2014/main" id="{19FC81AA-92F8-84F3-E474-64FBD4FFDDE6}"/>
              </a:ext>
            </a:extLst>
          </p:cNvPr>
          <p:cNvSpPr/>
          <p:nvPr/>
        </p:nvSpPr>
        <p:spPr>
          <a:xfrm>
            <a:off x="4823952" y="497165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30178" y="5733650"/>
            <a:ext cx="1800764" cy="43923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CFC0E08-6FA9-2763-3401-39F0B91BFBA4}"/>
              </a:ext>
            </a:extLst>
          </p:cNvPr>
          <p:cNvCxnSpPr>
            <a:cxnSpLocks/>
            <a:stCxn id="74" idx="2"/>
            <a:endCxn id="80" idx="0"/>
          </p:cNvCxnSpPr>
          <p:nvPr/>
        </p:nvCxnSpPr>
        <p:spPr>
          <a:xfrm>
            <a:off x="5830942" y="4029200"/>
            <a:ext cx="0" cy="94245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837932" y="4792531"/>
            <a:ext cx="218566" cy="56011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40492B47-30BD-A8A1-2E3A-3EBDA7D6CE38}"/>
              </a:ext>
            </a:extLst>
          </p:cNvPr>
          <p:cNvSpPr txBox="1"/>
          <p:nvPr/>
        </p:nvSpPr>
        <p:spPr>
          <a:xfrm>
            <a:off x="6848943" y="5389261"/>
            <a:ext cx="2769858" cy="307777"/>
          </a:xfrm>
          <a:prstGeom prst="rect">
            <a:avLst/>
          </a:prstGeom>
          <a:noFill/>
        </p:spPr>
        <p:txBody>
          <a:bodyPr wrap="square" rtlCol="0">
            <a:spAutoFit/>
          </a:bodyPr>
          <a:lstStyle/>
          <a:p>
            <a:r>
              <a:rPr lang="en-US" sz="1400" dirty="0" err="1"/>
              <a:t>MR_id</a:t>
            </a:r>
            <a:r>
              <a:rPr lang="en-US" sz="1400" dirty="0"/>
              <a:t> -&gt; Violated/ Not-Violated</a:t>
            </a:r>
          </a:p>
        </p:txBody>
      </p:sp>
      <p:sp>
        <p:nvSpPr>
          <p:cNvPr id="102" name="Rectangle 101">
            <a:extLst>
              <a:ext uri="{FF2B5EF4-FFF2-40B4-BE49-F238E27FC236}">
                <a16:creationId xmlns:a16="http://schemas.microsoft.com/office/drawing/2014/main" id="{FB3E2132-B170-D9ED-323D-A33C12E59F5C}"/>
              </a:ext>
            </a:extLst>
          </p:cNvPr>
          <p:cNvSpPr/>
          <p:nvPr/>
        </p:nvSpPr>
        <p:spPr>
          <a:xfrm>
            <a:off x="8282054" y="3211846"/>
            <a:ext cx="1682894" cy="161120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t" anchorCtr="0">
            <a:noAutofit/>
          </a:bodyPr>
          <a:lstStyle/>
          <a:p>
            <a:pPr algn="ctr"/>
            <a:r>
              <a:rPr lang="en-US" b="1" dirty="0">
                <a:solidFill>
                  <a:schemeClr val="tx1"/>
                </a:solidFill>
              </a:rPr>
              <a:t>ANALISER</a:t>
            </a:r>
          </a:p>
          <a:p>
            <a:pPr algn="ctr"/>
            <a:endParaRPr lang="en-CO" sz="1400" dirty="0">
              <a:solidFill>
                <a:schemeClr val="tx1"/>
              </a:solidFill>
            </a:endParaRPr>
          </a:p>
        </p:txBody>
      </p:sp>
      <p:pic>
        <p:nvPicPr>
          <p:cNvPr id="103" name="Picture 102">
            <a:extLst>
              <a:ext uri="{FF2B5EF4-FFF2-40B4-BE49-F238E27FC236}">
                <a16:creationId xmlns:a16="http://schemas.microsoft.com/office/drawing/2014/main" id="{C16D5A72-75CA-8D17-005D-356F36726508}"/>
              </a:ext>
            </a:extLst>
          </p:cNvPr>
          <p:cNvPicPr>
            <a:picLocks noChangeAspect="1"/>
          </p:cNvPicPr>
          <p:nvPr/>
        </p:nvPicPr>
        <p:blipFill>
          <a:blip r:embed="rId4"/>
          <a:stretch>
            <a:fillRect/>
          </a:stretch>
        </p:blipFill>
        <p:spPr>
          <a:xfrm>
            <a:off x="8628201" y="3659868"/>
            <a:ext cx="990600" cy="990600"/>
          </a:xfrm>
          <a:prstGeom prst="rect">
            <a:avLst/>
          </a:prstGeom>
        </p:spPr>
      </p:pic>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a:off x="7831582" y="4017447"/>
            <a:ext cx="45047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5"/>
          <a:stretch>
            <a:fillRect/>
          </a:stretch>
        </p:blipFill>
        <p:spPr>
          <a:xfrm>
            <a:off x="10415420" y="3179928"/>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flipV="1">
            <a:off x="9964948" y="4012576"/>
            <a:ext cx="450472" cy="487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Overview</a:t>
            </a:r>
            <a:endParaRPr lang="en-US" sz="3200" dirty="0"/>
          </a:p>
        </p:txBody>
      </p:sp>
      <p:sp>
        <p:nvSpPr>
          <p:cNvPr id="2" name="Slide Number Placeholder 1">
            <a:extLst>
              <a:ext uri="{FF2B5EF4-FFF2-40B4-BE49-F238E27FC236}">
                <a16:creationId xmlns:a16="http://schemas.microsoft.com/office/drawing/2014/main" id="{2617C9AB-4EBC-3285-00A4-F3E00CB9F2E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6</a:t>
            </a:fld>
            <a:endParaRPr lang="en-US" dirty="0"/>
          </a:p>
        </p:txBody>
      </p:sp>
    </p:spTree>
    <p:extLst>
      <p:ext uri="{BB962C8B-B14F-4D97-AF65-F5344CB8AC3E}">
        <p14:creationId xmlns:p14="http://schemas.microsoft.com/office/powerpoint/2010/main" val="206427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728C34F-F3AE-4800-50F9-D6EFEFB053AC}"/>
              </a:ext>
            </a:extLst>
          </p:cNvPr>
          <p:cNvSpPr/>
          <p:nvPr/>
        </p:nvSpPr>
        <p:spPr>
          <a:xfrm>
            <a:off x="268808" y="2376108"/>
            <a:ext cx="2013980" cy="107342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marL="285750" indent="-285750" algn="ctr">
              <a:buFontTx/>
              <a:buChar char="-"/>
            </a:pPr>
            <a:r>
              <a:rPr lang="en-US" sz="1400" dirty="0">
                <a:solidFill>
                  <a:schemeClr val="tx1"/>
                </a:solidFill>
              </a:rPr>
              <a:t>Inputs: Int numbers</a:t>
            </a:r>
          </a:p>
          <a:p>
            <a:pPr marL="285750" indent="-285750">
              <a:buFontTx/>
              <a:buChar char="-"/>
            </a:pPr>
            <a:r>
              <a:rPr lang="en-US" sz="1400" dirty="0">
                <a:solidFill>
                  <a:schemeClr val="tx1"/>
                </a:solidFill>
              </a:rPr>
              <a:t>Operand ‘+’ and ‘-’</a:t>
            </a:r>
          </a:p>
          <a:p>
            <a:pPr marL="285750" indent="-285750">
              <a:buFontTx/>
              <a:buChar char="-"/>
            </a:pPr>
            <a:r>
              <a:rPr lang="en-US" sz="1400" dirty="0">
                <a:solidFill>
                  <a:schemeClr val="tx1"/>
                </a:solidFill>
              </a:rPr>
              <a:t>Python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26709" y="3712648"/>
            <a:ext cx="1298178"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 idx="1"/>
          </p:cNvCxnSpPr>
          <p:nvPr/>
        </p:nvCxnSpPr>
        <p:spPr>
          <a:xfrm flipV="1">
            <a:off x="1924887" y="4009791"/>
            <a:ext cx="521952" cy="76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 idx="0"/>
            <a:endCxn id="24" idx="3"/>
          </p:cNvCxnSpPr>
          <p:nvPr/>
        </p:nvCxnSpPr>
        <p:spPr>
          <a:xfrm rot="16200000" flipV="1">
            <a:off x="2954238" y="2241370"/>
            <a:ext cx="422868" cy="1765767"/>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275798" y="3449531"/>
            <a:ext cx="0" cy="2631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604115" y="5733650"/>
            <a:ext cx="1123113" cy="104951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MR_1</a:t>
            </a:r>
          </a:p>
          <a:p>
            <a:pPr algn="ctr"/>
            <a:r>
              <a:rPr lang="en-US" sz="1200" dirty="0"/>
              <a:t>MR_2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6312333" y="3429000"/>
            <a:ext cx="1127792" cy="1127792"/>
          </a:xfrm>
          <a:prstGeom prst="rect">
            <a:avLst/>
          </a:prstGeom>
        </p:spPr>
      </p:pic>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9" y="5601307"/>
            <a:ext cx="1328317" cy="65709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endCxn id="42" idx="0"/>
          </p:cNvCxnSpPr>
          <p:nvPr/>
        </p:nvCxnSpPr>
        <p:spPr>
          <a:xfrm rot="5400000">
            <a:off x="1219312" y="4093291"/>
            <a:ext cx="954903" cy="84192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 idx="3"/>
            <a:endCxn id="38" idx="1"/>
          </p:cNvCxnSpPr>
          <p:nvPr/>
        </p:nvCxnSpPr>
        <p:spPr>
          <a:xfrm flipV="1">
            <a:off x="5650270" y="3992896"/>
            <a:ext cx="662063" cy="1689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0" name="Rectangle 79">
            <a:extLst>
              <a:ext uri="{FF2B5EF4-FFF2-40B4-BE49-F238E27FC236}">
                <a16:creationId xmlns:a16="http://schemas.microsoft.com/office/drawing/2014/main" id="{19FC81AA-92F8-84F3-E474-64FBD4FFDDE6}"/>
              </a:ext>
            </a:extLst>
          </p:cNvPr>
          <p:cNvSpPr/>
          <p:nvPr/>
        </p:nvSpPr>
        <p:spPr>
          <a:xfrm>
            <a:off x="4902883" y="4971650"/>
            <a:ext cx="1328317"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3727228" y="5733650"/>
            <a:ext cx="1839814" cy="524755"/>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231200" y="4556792"/>
            <a:ext cx="645029" cy="79585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FB3E2132-B170-D9ED-323D-A33C12E59F5C}"/>
              </a:ext>
            </a:extLst>
          </p:cNvPr>
          <p:cNvSpPr/>
          <p:nvPr/>
        </p:nvSpPr>
        <p:spPr>
          <a:xfrm>
            <a:off x="8158706" y="3088154"/>
            <a:ext cx="1682894" cy="1784709"/>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ctr"/>
            <a:r>
              <a:rPr lang="en-US" b="1" dirty="0">
                <a:solidFill>
                  <a:schemeClr val="tx1"/>
                </a:solidFill>
              </a:rPr>
              <a:t>ANALISER</a:t>
            </a:r>
          </a:p>
          <a:p>
            <a:pPr algn="ctr"/>
            <a:r>
              <a:rPr lang="en-US" dirty="0">
                <a:solidFill>
                  <a:schemeClr val="tx1"/>
                </a:solidFill>
              </a:rPr>
              <a:t>Exploratory clusters algorithms </a:t>
            </a:r>
          </a:p>
          <a:p>
            <a:pPr algn="ctr"/>
            <a:r>
              <a:rPr lang="en-US" dirty="0">
                <a:solidFill>
                  <a:schemeClr val="tx1"/>
                </a:solidFill>
              </a:rPr>
              <a:t>(k-means)</a:t>
            </a:r>
          </a:p>
          <a:p>
            <a:pPr algn="ctr"/>
            <a:endParaRPr lang="en-CO" sz="1400" dirty="0">
              <a:solidFill>
                <a:schemeClr val="tx1"/>
              </a:solidFill>
            </a:endParaRPr>
          </a:p>
        </p:txBody>
      </p:sp>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flipV="1">
            <a:off x="7440125" y="3980509"/>
            <a:ext cx="718581" cy="123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3"/>
          <a:stretch>
            <a:fillRect/>
          </a:stretch>
        </p:blipFill>
        <p:spPr>
          <a:xfrm>
            <a:off x="10267113" y="3152881"/>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a:off x="9841600" y="3980509"/>
            <a:ext cx="425513" cy="50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2" name="Rectangle 1">
            <a:extLst>
              <a:ext uri="{FF2B5EF4-FFF2-40B4-BE49-F238E27FC236}">
                <a16:creationId xmlns:a16="http://schemas.microsoft.com/office/drawing/2014/main" id="{1AADFD6D-7764-F170-2FAF-C1139935C212}"/>
              </a:ext>
            </a:extLst>
          </p:cNvPr>
          <p:cNvSpPr/>
          <p:nvPr/>
        </p:nvSpPr>
        <p:spPr>
          <a:xfrm>
            <a:off x="2446839" y="3335688"/>
            <a:ext cx="3203431" cy="134820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System that performs the addition operation, and the subtraction operation between two int numbers</a:t>
            </a:r>
            <a:endParaRPr lang="en-CO" sz="1400" dirty="0">
              <a:solidFill>
                <a:schemeClr val="tx1"/>
              </a:solidFill>
            </a:endParaRPr>
          </a:p>
        </p:txBody>
      </p:sp>
      <p:sp>
        <p:nvSpPr>
          <p:cNvPr id="3" name="Slide Number Placeholder 1">
            <a:extLst>
              <a:ext uri="{FF2B5EF4-FFF2-40B4-BE49-F238E27FC236}">
                <a16:creationId xmlns:a16="http://schemas.microsoft.com/office/drawing/2014/main" id="{1EBA85DF-CB92-5F1D-1864-CF41EA610B6F}"/>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7</a:t>
            </a:fld>
            <a:endParaRPr lang="en-US" dirty="0"/>
          </a:p>
        </p:txBody>
      </p:sp>
    </p:spTree>
    <p:extLst>
      <p:ext uri="{BB962C8B-B14F-4D97-AF65-F5344CB8AC3E}">
        <p14:creationId xmlns:p14="http://schemas.microsoft.com/office/powerpoint/2010/main" val="8758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lowchart: Magnetic Disk 2">
            <a:extLst>
              <a:ext uri="{FF2B5EF4-FFF2-40B4-BE49-F238E27FC236}">
                <a16:creationId xmlns:a16="http://schemas.microsoft.com/office/drawing/2014/main" id="{0E8E1FFA-79C5-D27E-6794-8B10A4BDC96A}"/>
              </a:ext>
            </a:extLst>
          </p:cNvPr>
          <p:cNvSpPr/>
          <p:nvPr/>
        </p:nvSpPr>
        <p:spPr>
          <a:xfrm>
            <a:off x="188966" y="2595678"/>
            <a:ext cx="1615406" cy="153466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a:p>
            <a:pPr algn="ctr"/>
            <a:r>
              <a:rPr lang="en-US" sz="1200" dirty="0"/>
              <a:t>MR_1</a:t>
            </a:r>
          </a:p>
          <a:p>
            <a:pPr algn="ctr"/>
            <a:r>
              <a:rPr lang="en-US" sz="1200" dirty="0"/>
              <a:t>MR_2</a:t>
            </a:r>
          </a:p>
          <a:p>
            <a:pPr algn="ctr"/>
            <a:r>
              <a:rPr lang="en-US" sz="1200" dirty="0"/>
              <a:t>MR_3</a:t>
            </a:r>
          </a:p>
          <a:p>
            <a:pPr algn="ctr"/>
            <a:r>
              <a:rPr lang="en-US" sz="1200" dirty="0"/>
              <a:t>MR_4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188965" y="4960007"/>
            <a:ext cx="1534664" cy="1534664"/>
          </a:xfrm>
          <a:prstGeom prst="rect">
            <a:avLst/>
          </a:prstGeom>
        </p:spPr>
      </p:pic>
      <p:sp>
        <p:nvSpPr>
          <p:cNvPr id="74" name="TextBox 73">
            <a:extLst>
              <a:ext uri="{FF2B5EF4-FFF2-40B4-BE49-F238E27FC236}">
                <a16:creationId xmlns:a16="http://schemas.microsoft.com/office/drawing/2014/main" id="{95DFB0A4-621C-806C-BF72-E6473095B29B}"/>
              </a:ext>
            </a:extLst>
          </p:cNvPr>
          <p:cNvSpPr txBox="1"/>
          <p:nvPr/>
        </p:nvSpPr>
        <p:spPr>
          <a:xfrm>
            <a:off x="1905000" y="2760007"/>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graphicFrame>
        <p:nvGraphicFramePr>
          <p:cNvPr id="4" name="Table 4">
            <a:extLst>
              <a:ext uri="{FF2B5EF4-FFF2-40B4-BE49-F238E27FC236}">
                <a16:creationId xmlns:a16="http://schemas.microsoft.com/office/drawing/2014/main" id="{6D79A060-34FB-5C8E-0D7E-63EB15E1FB2A}"/>
              </a:ext>
            </a:extLst>
          </p:cNvPr>
          <p:cNvGraphicFramePr>
            <a:graphicFrameLocks noGrp="1"/>
          </p:cNvGraphicFramePr>
          <p:nvPr>
            <p:extLst>
              <p:ext uri="{D42A27DB-BD31-4B8C-83A1-F6EECF244321}">
                <p14:modId xmlns:p14="http://schemas.microsoft.com/office/powerpoint/2010/main" val="844510614"/>
              </p:ext>
            </p:extLst>
          </p:nvPr>
        </p:nvGraphicFramePr>
        <p:xfrm>
          <a:off x="1905000" y="4985659"/>
          <a:ext cx="9827956" cy="1483360"/>
        </p:xfrm>
        <a:graphic>
          <a:graphicData uri="http://schemas.openxmlformats.org/drawingml/2006/table">
            <a:tbl>
              <a:tblPr firstRow="1" bandRow="1">
                <a:tableStyleId>{073A0DAA-6AF3-43AB-8588-CEC1D06C72B9}</a:tableStyleId>
              </a:tblPr>
              <a:tblGrid>
                <a:gridCol w="2171906">
                  <a:extLst>
                    <a:ext uri="{9D8B030D-6E8A-4147-A177-3AD203B41FA5}">
                      <a16:colId xmlns:a16="http://schemas.microsoft.com/office/drawing/2014/main" val="2969545581"/>
                    </a:ext>
                  </a:extLst>
                </a:gridCol>
                <a:gridCol w="3096584">
                  <a:extLst>
                    <a:ext uri="{9D8B030D-6E8A-4147-A177-3AD203B41FA5}">
                      <a16:colId xmlns:a16="http://schemas.microsoft.com/office/drawing/2014/main" val="663456270"/>
                    </a:ext>
                  </a:extLst>
                </a:gridCol>
                <a:gridCol w="1993383">
                  <a:extLst>
                    <a:ext uri="{9D8B030D-6E8A-4147-A177-3AD203B41FA5}">
                      <a16:colId xmlns:a16="http://schemas.microsoft.com/office/drawing/2014/main" val="3410239229"/>
                    </a:ext>
                  </a:extLst>
                </a:gridCol>
                <a:gridCol w="926547">
                  <a:extLst>
                    <a:ext uri="{9D8B030D-6E8A-4147-A177-3AD203B41FA5}">
                      <a16:colId xmlns:a16="http://schemas.microsoft.com/office/drawing/2014/main" val="813208706"/>
                    </a:ext>
                  </a:extLst>
                </a:gridCol>
                <a:gridCol w="1639536">
                  <a:extLst>
                    <a:ext uri="{9D8B030D-6E8A-4147-A177-3AD203B41FA5}">
                      <a16:colId xmlns:a16="http://schemas.microsoft.com/office/drawing/2014/main" val="2355623209"/>
                    </a:ext>
                  </a:extLst>
                </a:gridCol>
              </a:tblGrid>
              <a:tr h="370840">
                <a:tc>
                  <a:txBody>
                    <a:bodyPr/>
                    <a:lstStyle/>
                    <a:p>
                      <a:r>
                        <a:rPr lang="en-US" dirty="0" err="1"/>
                        <a:t>TestData_ID</a:t>
                      </a:r>
                      <a:endParaRPr lang="en-US" dirty="0"/>
                    </a:p>
                  </a:txBody>
                  <a:tcPr/>
                </a:tc>
                <a:tc>
                  <a:txBody>
                    <a:bodyPr/>
                    <a:lstStyle/>
                    <a:p>
                      <a:r>
                        <a:rPr lang="en-US" dirty="0" err="1"/>
                        <a:t>TestData_input</a:t>
                      </a:r>
                      <a:endParaRPr lang="en-US" dirty="0"/>
                    </a:p>
                  </a:txBody>
                  <a:tcPr/>
                </a:tc>
                <a:tc>
                  <a:txBody>
                    <a:bodyPr/>
                    <a:lstStyle/>
                    <a:p>
                      <a:r>
                        <a:rPr lang="en-US" dirty="0" err="1"/>
                        <a:t>TestData_output</a:t>
                      </a:r>
                      <a:endParaRPr lang="en-US" dirty="0"/>
                    </a:p>
                  </a:txBody>
                  <a:tcPr/>
                </a:tc>
                <a:tc>
                  <a:txBody>
                    <a:bodyPr/>
                    <a:lstStyle/>
                    <a:p>
                      <a:r>
                        <a:rPr lang="en-US" dirty="0"/>
                        <a:t>MRs 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MRs NV</a:t>
                      </a:r>
                    </a:p>
                  </a:txBody>
                  <a:tcPr/>
                </a:tc>
                <a:extLst>
                  <a:ext uri="{0D108BD9-81ED-4DB2-BD59-A6C34878D82A}">
                    <a16:rowId xmlns:a16="http://schemas.microsoft.com/office/drawing/2014/main" val="1612105381"/>
                  </a:ext>
                </a:extLst>
              </a:tr>
              <a:tr h="370840">
                <a:tc>
                  <a:txBody>
                    <a:bodyPr/>
                    <a:lstStyle/>
                    <a:p>
                      <a:r>
                        <a:rPr lang="en-US" dirty="0"/>
                        <a:t>Hash function _1</a:t>
                      </a:r>
                    </a:p>
                  </a:txBody>
                  <a:tcPr/>
                </a:tc>
                <a:tc>
                  <a:txBody>
                    <a:bodyPr/>
                    <a:lstStyle/>
                    <a:p>
                      <a:r>
                        <a:rPr lang="en-US" dirty="0"/>
                        <a:t>Int</a:t>
                      </a:r>
                      <a:r>
                        <a:rPr lang="en-US" baseline="-25000" dirty="0"/>
                        <a:t>1</a:t>
                      </a:r>
                      <a:r>
                        <a:rPr lang="en-US" dirty="0"/>
                        <a:t>_0, Int</a:t>
                      </a:r>
                      <a:r>
                        <a:rPr lang="en-US" baseline="-25000" dirty="0"/>
                        <a:t>2</a:t>
                      </a:r>
                      <a:r>
                        <a:rPr lang="en-US" baseline="0" dirty="0"/>
                        <a:t>_0, operand?</a:t>
                      </a:r>
                      <a:endParaRPr lang="en-US" dirty="0"/>
                    </a:p>
                  </a:txBody>
                  <a:tcPr/>
                </a:tc>
                <a:tc>
                  <a:txBody>
                    <a:bodyPr/>
                    <a:lstStyle/>
                    <a:p>
                      <a:r>
                        <a:rPr lang="en-US" dirty="0"/>
                        <a:t>out_0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78076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 _...</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r>
                        <a:rPr lang="en-US" baseline="-25000" dirty="0"/>
                        <a:t>1</a:t>
                      </a:r>
                      <a:r>
                        <a:rPr lang="en-US" dirty="0"/>
                        <a:t>_... , Int</a:t>
                      </a:r>
                      <a:r>
                        <a:rPr lang="en-US" baseline="-25000" dirty="0"/>
                        <a:t>2</a:t>
                      </a:r>
                      <a:r>
                        <a:rPr lang="en-US" baseline="0" dirty="0"/>
                        <a:t>_, operand?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out_...</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301784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 _100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r>
                        <a:rPr lang="en-US" baseline="-25000" dirty="0"/>
                        <a:t>1</a:t>
                      </a:r>
                      <a:r>
                        <a:rPr lang="en-US" dirty="0"/>
                        <a:t>_100, Int</a:t>
                      </a:r>
                      <a:r>
                        <a:rPr lang="en-US" baseline="-25000" dirty="0"/>
                        <a:t>2</a:t>
                      </a:r>
                      <a:r>
                        <a:rPr lang="en-US" baseline="0" dirty="0"/>
                        <a:t>_100, operand?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out_100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58328977"/>
                  </a:ext>
                </a:extLst>
              </a:tr>
            </a:tbl>
          </a:graphicData>
        </a:graphic>
      </p:graphicFrame>
      <p:sp>
        <p:nvSpPr>
          <p:cNvPr id="5" name="TextBox 4">
            <a:extLst>
              <a:ext uri="{FF2B5EF4-FFF2-40B4-BE49-F238E27FC236}">
                <a16:creationId xmlns:a16="http://schemas.microsoft.com/office/drawing/2014/main" id="{730636DE-4DD3-8551-0869-53ED1ADC84FD}"/>
              </a:ext>
            </a:extLst>
          </p:cNvPr>
          <p:cNvSpPr txBox="1"/>
          <p:nvPr/>
        </p:nvSpPr>
        <p:spPr>
          <a:xfrm>
            <a:off x="1905000" y="3605416"/>
            <a:ext cx="10098034" cy="707886"/>
          </a:xfrm>
          <a:prstGeom prst="rect">
            <a:avLst/>
          </a:prstGeom>
          <a:noFill/>
        </p:spPr>
        <p:txBody>
          <a:bodyPr wrap="square" rtlCol="0">
            <a:spAutoFit/>
          </a:bodyPr>
          <a:lstStyle/>
          <a:p>
            <a:r>
              <a:rPr lang="en-US" sz="2000" dirty="0"/>
              <a:t>MR_3: Adding the same number to both operand -&gt; the output must remain equal</a:t>
            </a:r>
          </a:p>
          <a:p>
            <a:r>
              <a:rPr lang="en-US" sz="2000" dirty="0"/>
              <a:t>MR_4: subtracting the same number to both operand -&gt; the output must remain equal</a:t>
            </a:r>
            <a:endParaRPr lang="en-CO" sz="2000"/>
          </a:p>
        </p:txBody>
      </p:sp>
      <p:sp>
        <p:nvSpPr>
          <p:cNvPr id="2" name="Slide Number Placeholder 1">
            <a:extLst>
              <a:ext uri="{FF2B5EF4-FFF2-40B4-BE49-F238E27FC236}">
                <a16:creationId xmlns:a16="http://schemas.microsoft.com/office/drawing/2014/main" id="{E5B7FE14-3B01-CDB7-9017-D352E0A379D9}"/>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8</a:t>
            </a:fld>
            <a:endParaRPr lang="en-US" dirty="0"/>
          </a:p>
        </p:txBody>
      </p:sp>
    </p:spTree>
    <p:extLst>
      <p:ext uri="{BB962C8B-B14F-4D97-AF65-F5344CB8AC3E}">
        <p14:creationId xmlns:p14="http://schemas.microsoft.com/office/powerpoint/2010/main" val="427165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254695"/>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positive constant != 1 or 0 -&gt;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36941" y="3024212"/>
            <a:ext cx="11201399" cy="707886"/>
          </a:xfrm>
          <a:prstGeom prst="rect">
            <a:avLst/>
          </a:prstGeom>
          <a:noFill/>
        </p:spPr>
        <p:txBody>
          <a:bodyPr wrap="square" rtlCol="0">
            <a:spAutoFit/>
          </a:bodyPr>
          <a:lstStyle/>
          <a:p>
            <a:r>
              <a:rPr lang="en-US" sz="2000" dirty="0"/>
              <a:t>MR_3: Adding a positive constant to each operand -&gt; the output must remain equal</a:t>
            </a:r>
          </a:p>
          <a:p>
            <a:r>
              <a:rPr lang="en-US" sz="2000" dirty="0"/>
              <a:t>MR_4: Subtracting a positive constant from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533401" y="3793729"/>
            <a:ext cx="10331046" cy="3139321"/>
          </a:xfrm>
          <a:prstGeom prst="rect">
            <a:avLst/>
          </a:prstGeom>
          <a:noFill/>
        </p:spPr>
        <p:txBody>
          <a:bodyPr wrap="square" rtlCol="0">
            <a:spAutoFit/>
          </a:bodyPr>
          <a:lstStyle/>
          <a:p>
            <a:r>
              <a:rPr lang="en-US" b="1" dirty="0"/>
              <a:t>examples – </a:t>
            </a:r>
            <a:r>
              <a:rPr lang="en-US" dirty="0" err="1"/>
              <a:t>a,b</a:t>
            </a:r>
            <a:r>
              <a:rPr lang="en-US" dirty="0"/>
              <a:t> is element of {0,1,..,9}</a:t>
            </a:r>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a:p>
            <a:endParaRPr lang="en-US" b="1" dirty="0"/>
          </a:p>
          <a:p>
            <a:r>
              <a:rPr lang="en-US" b="1" dirty="0"/>
              <a:t>( a - b ) = c </a:t>
            </a:r>
            <a:r>
              <a:rPr lang="en-US" dirty="0"/>
              <a:t>TRANSFORMATION MR_1 </a:t>
            </a:r>
            <a:r>
              <a:rPr lang="en-US" b="1" dirty="0"/>
              <a:t>( b - a ) = c -&gt; 99% violated</a:t>
            </a:r>
          </a:p>
          <a:p>
            <a:r>
              <a:rPr lang="en-US" b="1" dirty="0"/>
              <a:t>( a - b ) = c </a:t>
            </a:r>
            <a:r>
              <a:rPr lang="en-US" dirty="0"/>
              <a:t>TRANSFORMATION MR_2 </a:t>
            </a:r>
            <a:r>
              <a:rPr lang="en-US" b="1" dirty="0"/>
              <a:t>( a*d ) - ( b*d ) &gt; c -&gt; 90% violated</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0% violated</a:t>
            </a:r>
          </a:p>
          <a:p>
            <a:r>
              <a:rPr lang="en-US" b="1" dirty="0"/>
              <a:t>( a - b ) = c </a:t>
            </a:r>
            <a:r>
              <a:rPr lang="en-US" dirty="0"/>
              <a:t>TRANSFORMATION MR_4 </a:t>
            </a:r>
            <a:r>
              <a:rPr lang="en-US" b="1" dirty="0"/>
              <a:t>( a-d ) - ( b-d )  = c -&gt; 0% violated</a:t>
            </a:r>
          </a:p>
          <a:p>
            <a:endParaRPr lang="en-US" b="1" dirty="0"/>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9</a:t>
            </a:fld>
            <a:endParaRPr lang="en-US" dirty="0"/>
          </a:p>
        </p:txBody>
      </p:sp>
    </p:spTree>
    <p:extLst>
      <p:ext uri="{BB962C8B-B14F-4D97-AF65-F5344CB8AC3E}">
        <p14:creationId xmlns:p14="http://schemas.microsoft.com/office/powerpoint/2010/main" val="3559989178"/>
      </p:ext>
    </p:extLst>
  </p:cSld>
  <p:clrMapOvr>
    <a:masterClrMapping/>
  </p:clrMapOvr>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4712</TotalTime>
  <Words>1931</Words>
  <Application>Microsoft Macintosh PowerPoint</Application>
  <PresentationFormat>Widescreen</PresentationFormat>
  <Paragraphs>213</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Rubik</vt:lpstr>
      <vt:lpstr>Rubik Bold</vt:lpstr>
      <vt:lpstr>Segoe UI</vt:lpstr>
      <vt:lpstr>UT_2019 Theme</vt:lpstr>
      <vt:lpstr>Passive Testing Using Fuzzing + Metamorphic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163</cp:revision>
  <dcterms:created xsi:type="dcterms:W3CDTF">2018-12-27T16:27:33Z</dcterms:created>
  <dcterms:modified xsi:type="dcterms:W3CDTF">2022-09-20T09:12:06Z</dcterms:modified>
</cp:coreProperties>
</file>