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7"/>
  </p:notesMasterIdLst>
  <p:handoutMasterIdLst>
    <p:handoutMasterId r:id="rId28"/>
  </p:handoutMasterIdLst>
  <p:sldIdLst>
    <p:sldId id="258" r:id="rId2"/>
    <p:sldId id="264" r:id="rId3"/>
    <p:sldId id="272" r:id="rId4"/>
    <p:sldId id="273" r:id="rId5"/>
    <p:sldId id="274" r:id="rId6"/>
    <p:sldId id="275" r:id="rId7"/>
    <p:sldId id="290" r:id="rId8"/>
    <p:sldId id="291" r:id="rId9"/>
    <p:sldId id="293" r:id="rId10"/>
    <p:sldId id="286" r:id="rId11"/>
    <p:sldId id="295" r:id="rId12"/>
    <p:sldId id="296" r:id="rId13"/>
    <p:sldId id="297" r:id="rId14"/>
    <p:sldId id="298" r:id="rId15"/>
    <p:sldId id="299" r:id="rId16"/>
    <p:sldId id="300" r:id="rId17"/>
    <p:sldId id="301" r:id="rId18"/>
    <p:sldId id="302" r:id="rId19"/>
    <p:sldId id="304" r:id="rId20"/>
    <p:sldId id="305" r:id="rId21"/>
    <p:sldId id="306" r:id="rId22"/>
    <p:sldId id="307" r:id="rId23"/>
    <p:sldId id="308" r:id="rId24"/>
    <p:sldId id="310" r:id="rId25"/>
    <p:sldId id="312"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1B3B3"/>
    <a:srgbClr val="2C5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82" autoAdjust="0"/>
    <p:restoredTop sz="95732" autoAdjust="0"/>
  </p:normalViewPr>
  <p:slideViewPr>
    <p:cSldViewPr>
      <p:cViewPr>
        <p:scale>
          <a:sx n="80" d="100"/>
          <a:sy n="80" d="100"/>
        </p:scale>
        <p:origin x="1576"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1534B3-39E4-4EA9-B6D8-1893401FA294}" type="datetimeFigureOut">
              <a:rPr lang="en-US" smtClean="0"/>
              <a:t>9/6/22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687CB9-1938-49CA-A3AC-4FF6FBE8C3D8}" type="slidenum">
              <a:rPr lang="en-US" smtClean="0"/>
              <a:t>‹#›</a:t>
            </a:fld>
            <a:endParaRPr lang="en-US"/>
          </a:p>
        </p:txBody>
      </p:sp>
    </p:spTree>
    <p:extLst>
      <p:ext uri="{BB962C8B-B14F-4D97-AF65-F5344CB8AC3E}">
        <p14:creationId xmlns:p14="http://schemas.microsoft.com/office/powerpoint/2010/main" val="30488007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07198-C646-4740-8A01-B3113DE25228}" type="datetimeFigureOut">
              <a:rPr lang="en-US" smtClean="0"/>
              <a:t>9/6/22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777BB-602A-4124-BBA3-1C4AA19106C8}" type="slidenum">
              <a:rPr lang="en-US" smtClean="0"/>
              <a:t>‹#›</a:t>
            </a:fld>
            <a:endParaRPr lang="en-US"/>
          </a:p>
        </p:txBody>
      </p:sp>
    </p:spTree>
    <p:extLst>
      <p:ext uri="{BB962C8B-B14F-4D97-AF65-F5344CB8AC3E}">
        <p14:creationId xmlns:p14="http://schemas.microsoft.com/office/powerpoint/2010/main" val="422797236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a:t>
            </a:fld>
            <a:endParaRPr lang="en-US"/>
          </a:p>
        </p:txBody>
      </p:sp>
    </p:spTree>
    <p:extLst>
      <p:ext uri="{BB962C8B-B14F-4D97-AF65-F5344CB8AC3E}">
        <p14:creationId xmlns:p14="http://schemas.microsoft.com/office/powerpoint/2010/main" val="1507605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11</a:t>
            </a:fld>
            <a:endParaRPr lang="en-US"/>
          </a:p>
        </p:txBody>
      </p:sp>
    </p:spTree>
    <p:extLst>
      <p:ext uri="{BB962C8B-B14F-4D97-AF65-F5344CB8AC3E}">
        <p14:creationId xmlns:p14="http://schemas.microsoft.com/office/powerpoint/2010/main" val="187077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12</a:t>
            </a:fld>
            <a:endParaRPr lang="en-US"/>
          </a:p>
        </p:txBody>
      </p:sp>
    </p:spTree>
    <p:extLst>
      <p:ext uri="{BB962C8B-B14F-4D97-AF65-F5344CB8AC3E}">
        <p14:creationId xmlns:p14="http://schemas.microsoft.com/office/powerpoint/2010/main" val="3008009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13</a:t>
            </a:fld>
            <a:endParaRPr lang="en-US"/>
          </a:p>
        </p:txBody>
      </p:sp>
    </p:spTree>
    <p:extLst>
      <p:ext uri="{BB962C8B-B14F-4D97-AF65-F5344CB8AC3E}">
        <p14:creationId xmlns:p14="http://schemas.microsoft.com/office/powerpoint/2010/main" val="4093796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14</a:t>
            </a:fld>
            <a:endParaRPr lang="en-US"/>
          </a:p>
        </p:txBody>
      </p:sp>
    </p:spTree>
    <p:extLst>
      <p:ext uri="{BB962C8B-B14F-4D97-AF65-F5344CB8AC3E}">
        <p14:creationId xmlns:p14="http://schemas.microsoft.com/office/powerpoint/2010/main" val="2913671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15</a:t>
            </a:fld>
            <a:endParaRPr lang="en-US"/>
          </a:p>
        </p:txBody>
      </p:sp>
    </p:spTree>
    <p:extLst>
      <p:ext uri="{BB962C8B-B14F-4D97-AF65-F5344CB8AC3E}">
        <p14:creationId xmlns:p14="http://schemas.microsoft.com/office/powerpoint/2010/main" val="766820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16</a:t>
            </a:fld>
            <a:endParaRPr lang="en-US"/>
          </a:p>
        </p:txBody>
      </p:sp>
    </p:spTree>
    <p:extLst>
      <p:ext uri="{BB962C8B-B14F-4D97-AF65-F5344CB8AC3E}">
        <p14:creationId xmlns:p14="http://schemas.microsoft.com/office/powerpoint/2010/main" val="1812826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17</a:t>
            </a:fld>
            <a:endParaRPr lang="en-US"/>
          </a:p>
        </p:txBody>
      </p:sp>
    </p:spTree>
    <p:extLst>
      <p:ext uri="{BB962C8B-B14F-4D97-AF65-F5344CB8AC3E}">
        <p14:creationId xmlns:p14="http://schemas.microsoft.com/office/powerpoint/2010/main" val="1301506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18</a:t>
            </a:fld>
            <a:endParaRPr lang="en-US"/>
          </a:p>
        </p:txBody>
      </p:sp>
    </p:spTree>
    <p:extLst>
      <p:ext uri="{BB962C8B-B14F-4D97-AF65-F5344CB8AC3E}">
        <p14:creationId xmlns:p14="http://schemas.microsoft.com/office/powerpoint/2010/main" val="3678200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19</a:t>
            </a:fld>
            <a:endParaRPr lang="en-US"/>
          </a:p>
        </p:txBody>
      </p:sp>
    </p:spTree>
    <p:extLst>
      <p:ext uri="{BB962C8B-B14F-4D97-AF65-F5344CB8AC3E}">
        <p14:creationId xmlns:p14="http://schemas.microsoft.com/office/powerpoint/2010/main" val="1409618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20</a:t>
            </a:fld>
            <a:endParaRPr lang="en-US"/>
          </a:p>
        </p:txBody>
      </p:sp>
    </p:spTree>
    <p:extLst>
      <p:ext uri="{BB962C8B-B14F-4D97-AF65-F5344CB8AC3E}">
        <p14:creationId xmlns:p14="http://schemas.microsoft.com/office/powerpoint/2010/main" val="2135617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3</a:t>
            </a:fld>
            <a:endParaRPr lang="en-US"/>
          </a:p>
        </p:txBody>
      </p:sp>
    </p:spTree>
    <p:extLst>
      <p:ext uri="{BB962C8B-B14F-4D97-AF65-F5344CB8AC3E}">
        <p14:creationId xmlns:p14="http://schemas.microsoft.com/office/powerpoint/2010/main" val="549894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21</a:t>
            </a:fld>
            <a:endParaRPr lang="en-US"/>
          </a:p>
        </p:txBody>
      </p:sp>
    </p:spTree>
    <p:extLst>
      <p:ext uri="{BB962C8B-B14F-4D97-AF65-F5344CB8AC3E}">
        <p14:creationId xmlns:p14="http://schemas.microsoft.com/office/powerpoint/2010/main" val="2177006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22</a:t>
            </a:fld>
            <a:endParaRPr lang="en-US"/>
          </a:p>
        </p:txBody>
      </p:sp>
    </p:spTree>
    <p:extLst>
      <p:ext uri="{BB962C8B-B14F-4D97-AF65-F5344CB8AC3E}">
        <p14:creationId xmlns:p14="http://schemas.microsoft.com/office/powerpoint/2010/main" val="3870905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23</a:t>
            </a:fld>
            <a:endParaRPr lang="en-US"/>
          </a:p>
        </p:txBody>
      </p:sp>
    </p:spTree>
    <p:extLst>
      <p:ext uri="{BB962C8B-B14F-4D97-AF65-F5344CB8AC3E}">
        <p14:creationId xmlns:p14="http://schemas.microsoft.com/office/powerpoint/2010/main" val="254903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24</a:t>
            </a:fld>
            <a:endParaRPr lang="en-US"/>
          </a:p>
        </p:txBody>
      </p:sp>
    </p:spTree>
    <p:extLst>
      <p:ext uri="{BB962C8B-B14F-4D97-AF65-F5344CB8AC3E}">
        <p14:creationId xmlns:p14="http://schemas.microsoft.com/office/powerpoint/2010/main" val="1332919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25</a:t>
            </a:fld>
            <a:endParaRPr lang="en-US"/>
          </a:p>
        </p:txBody>
      </p:sp>
    </p:spTree>
    <p:extLst>
      <p:ext uri="{BB962C8B-B14F-4D97-AF65-F5344CB8AC3E}">
        <p14:creationId xmlns:p14="http://schemas.microsoft.com/office/powerpoint/2010/main" val="2476459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4</a:t>
            </a:fld>
            <a:endParaRPr lang="en-US"/>
          </a:p>
        </p:txBody>
      </p:sp>
    </p:spTree>
    <p:extLst>
      <p:ext uri="{BB962C8B-B14F-4D97-AF65-F5344CB8AC3E}">
        <p14:creationId xmlns:p14="http://schemas.microsoft.com/office/powerpoint/2010/main" val="1926371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5</a:t>
            </a:fld>
            <a:endParaRPr lang="en-US"/>
          </a:p>
        </p:txBody>
      </p:sp>
    </p:spTree>
    <p:extLst>
      <p:ext uri="{BB962C8B-B14F-4D97-AF65-F5344CB8AC3E}">
        <p14:creationId xmlns:p14="http://schemas.microsoft.com/office/powerpoint/2010/main" val="3426149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6</a:t>
            </a:fld>
            <a:endParaRPr lang="en-US"/>
          </a:p>
        </p:txBody>
      </p:sp>
    </p:spTree>
    <p:extLst>
      <p:ext uri="{BB962C8B-B14F-4D97-AF65-F5344CB8AC3E}">
        <p14:creationId xmlns:p14="http://schemas.microsoft.com/office/powerpoint/2010/main" val="1929906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step of this method is to extract the Javadoc </a:t>
            </a:r>
            <a:r>
              <a:rPr lang="en-US" sz="1200" kern="1200" dirty="0" err="1">
                <a:solidFill>
                  <a:schemeClr val="tx1"/>
                </a:solidFill>
                <a:effectLst/>
                <a:latin typeface="+mn-lt"/>
                <a:ea typeface="+mn-ea"/>
                <a:cs typeface="+mn-cs"/>
              </a:rPr>
              <a:t>documenttation</a:t>
            </a:r>
            <a:r>
              <a:rPr lang="en-US" sz="1200" kern="1200" dirty="0">
                <a:solidFill>
                  <a:schemeClr val="tx1"/>
                </a:solidFill>
                <a:effectLst/>
                <a:latin typeface="+mn-lt"/>
                <a:ea typeface="+mn-ea"/>
                <a:cs typeface="+mn-cs"/>
              </a:rPr>
              <a:t> from the source code using Java Parser and pre-processes them using the lemmatization technique. Then, text feature extraction methods are applied to those pre-processed </a:t>
            </a:r>
            <a:r>
              <a:rPr lang="en-US" sz="1200" kern="1200" dirty="0" err="1">
                <a:solidFill>
                  <a:schemeClr val="tx1"/>
                </a:solidFill>
                <a:effectLst/>
                <a:latin typeface="+mn-lt"/>
                <a:ea typeface="+mn-ea"/>
                <a:cs typeface="+mn-cs"/>
              </a:rPr>
              <a:t>Javadocs</a:t>
            </a:r>
            <a:r>
              <a:rPr lang="en-US" sz="1200" kern="1200" dirty="0">
                <a:solidFill>
                  <a:schemeClr val="tx1"/>
                </a:solidFill>
                <a:effectLst/>
                <a:latin typeface="+mn-lt"/>
                <a:ea typeface="+mn-ea"/>
                <a:cs typeface="+mn-cs"/>
              </a:rPr>
              <a:t> to obtain the feature vectors. Bag of words (</a:t>
            </a:r>
            <a:r>
              <a:rPr lang="en-US" sz="1200" kern="1200" dirty="0" err="1">
                <a:solidFill>
                  <a:schemeClr val="tx1"/>
                </a:solidFill>
                <a:effectLst/>
                <a:latin typeface="+mn-lt"/>
                <a:ea typeface="+mn-ea"/>
                <a:cs typeface="+mn-cs"/>
              </a:rPr>
              <a:t>BoW</a:t>
            </a:r>
            <a:r>
              <a:rPr lang="en-US" sz="1200" kern="1200" dirty="0">
                <a:solidFill>
                  <a:schemeClr val="tx1"/>
                </a:solidFill>
                <a:effectLst/>
                <a:latin typeface="+mn-lt"/>
                <a:ea typeface="+mn-ea"/>
                <a:cs typeface="+mn-cs"/>
              </a:rPr>
              <a:t>) model,</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used as the feature representation.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 feature vectors of the programs are then supplied into the machine learning classification algorithm with their associated MR labels. Here, MR labels are identified manually for all the programs</a:t>
            </a: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7</a:t>
            </a:fld>
            <a:endParaRPr lang="en-US"/>
          </a:p>
        </p:txBody>
      </p:sp>
    </p:spTree>
    <p:extLst>
      <p:ext uri="{BB962C8B-B14F-4D97-AF65-F5344CB8AC3E}">
        <p14:creationId xmlns:p14="http://schemas.microsoft.com/office/powerpoint/2010/main" val="2829469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8</a:t>
            </a:fld>
            <a:endParaRPr lang="en-US"/>
          </a:p>
        </p:txBody>
      </p:sp>
    </p:spTree>
    <p:extLst>
      <p:ext uri="{BB962C8B-B14F-4D97-AF65-F5344CB8AC3E}">
        <p14:creationId xmlns:p14="http://schemas.microsoft.com/office/powerpoint/2010/main" val="1500559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9</a:t>
            </a:fld>
            <a:endParaRPr lang="en-US"/>
          </a:p>
        </p:txBody>
      </p:sp>
    </p:spTree>
    <p:extLst>
      <p:ext uri="{BB962C8B-B14F-4D97-AF65-F5344CB8AC3E}">
        <p14:creationId xmlns:p14="http://schemas.microsoft.com/office/powerpoint/2010/main" val="2896756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10</a:t>
            </a:fld>
            <a:endParaRPr lang="en-US"/>
          </a:p>
        </p:txBody>
      </p:sp>
    </p:spTree>
    <p:extLst>
      <p:ext uri="{BB962C8B-B14F-4D97-AF65-F5344CB8AC3E}">
        <p14:creationId xmlns:p14="http://schemas.microsoft.com/office/powerpoint/2010/main" val="1566811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19_Start_0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344510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T19_List and Im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4038600" y="0"/>
            <a:ext cx="8153400" cy="6858000"/>
          </a:xfrm>
        </p:spPr>
        <p:txBody>
          <a:bodyPr/>
          <a:lstStyle>
            <a:lvl1pPr marL="0" indent="0">
              <a:buNone/>
              <a:defRPr/>
            </a:lvl1pPr>
          </a:lstStyle>
          <a:p>
            <a:endParaRPr lang="en-US" dirty="0"/>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72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5FE5A424-D7E1-468C-8698-15E31BEDD42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08882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T19_Europ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7918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71F7E232-B65B-4C66-B30C-FF8BF4461D26}"/>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1375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T19_Eston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6000"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7660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UT19_Estonia_v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1060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96314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T19_Logo, Title and Content">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3274C6-6DEF-4034-9153-8BD150C350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E6A6F4B8-096A-4247-9A01-EA890DCAADF5}"/>
              </a:ext>
            </a:extLst>
          </p:cNvPr>
          <p:cNvSpPr>
            <a:spLocks noGrp="1"/>
          </p:cNvSpPr>
          <p:nvPr>
            <p:ph type="pic" sz="quarter" idx="11"/>
          </p:nvPr>
        </p:nvSpPr>
        <p:spPr bwMode="auto">
          <a:xfrm>
            <a:off x="-3111" y="2169735"/>
            <a:ext cx="3203511" cy="4687597"/>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511" h="4687597">
                <a:moveTo>
                  <a:pt x="4381" y="4687597"/>
                </a:moveTo>
                <a:cubicBezTo>
                  <a:pt x="370" y="3099428"/>
                  <a:pt x="4011" y="1588169"/>
                  <a:pt x="0" y="0"/>
                </a:cubicBezTo>
                <a:lnTo>
                  <a:pt x="3203511" y="1848812"/>
                </a:lnTo>
                <a:lnTo>
                  <a:pt x="1553982" y="4686259"/>
                </a:lnTo>
                <a:lnTo>
                  <a:pt x="4381" y="468759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 name="Slide Number Placeholder 5">
            <a:extLst>
              <a:ext uri="{FF2B5EF4-FFF2-40B4-BE49-F238E27FC236}">
                <a16:creationId xmlns:a16="http://schemas.microsoft.com/office/drawing/2014/main" id="{2A6ADEAE-AF39-4D6C-A4BC-5EE14E027CC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8" name="Graphic 7">
            <a:extLst>
              <a:ext uri="{FF2B5EF4-FFF2-40B4-BE49-F238E27FC236}">
                <a16:creationId xmlns:a16="http://schemas.microsoft.com/office/drawing/2014/main" id="{E92E3809-E520-4AAD-BCF6-17A9D915476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0399026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T19_Text on Image">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C793CB-F237-45BF-8F67-B555E6BD8042}"/>
              </a:ext>
            </a:extLst>
          </p:cNvPr>
          <p:cNvSpPr>
            <a:spLocks noGrp="1"/>
          </p:cNvSpPr>
          <p:nvPr>
            <p:ph type="body" idx="1"/>
          </p:nvPr>
        </p:nvSpPr>
        <p:spPr>
          <a:xfrm>
            <a:off x="609600" y="4800600"/>
            <a:ext cx="6858000" cy="1600200"/>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2" name="Picture Placeholder 3">
            <a:extLst>
              <a:ext uri="{FF2B5EF4-FFF2-40B4-BE49-F238E27FC236}">
                <a16:creationId xmlns:a16="http://schemas.microsoft.com/office/drawing/2014/main" id="{97076630-4D03-480B-AB4E-CAE8943BA3E2}"/>
              </a:ext>
            </a:extLst>
          </p:cNvPr>
          <p:cNvSpPr>
            <a:spLocks noGrp="1"/>
          </p:cNvSpPr>
          <p:nvPr>
            <p:ph type="pic" sz="quarter" idx="11"/>
          </p:nvPr>
        </p:nvSpPr>
        <p:spPr bwMode="auto">
          <a:xfrm>
            <a:off x="0" y="-6116"/>
            <a:ext cx="12204467" cy="6868301"/>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 name="connsiteX0" fmla="*/ 4381 w 12203820"/>
              <a:gd name="connsiteY0" fmla="*/ 4693711 h 4693711"/>
              <a:gd name="connsiteX1" fmla="*/ 0 w 12203820"/>
              <a:gd name="connsiteY1" fmla="*/ 6114 h 4693711"/>
              <a:gd name="connsiteX2" fmla="*/ 12203820 w 12203820"/>
              <a:gd name="connsiteY2" fmla="*/ 0 h 4693711"/>
              <a:gd name="connsiteX3" fmla="*/ 1553982 w 12203820"/>
              <a:gd name="connsiteY3" fmla="*/ 4692373 h 4693711"/>
              <a:gd name="connsiteX4" fmla="*/ 4381 w 12203820"/>
              <a:gd name="connsiteY4" fmla="*/ 4693711 h 4693711"/>
              <a:gd name="connsiteX0" fmla="*/ 4381 w 12213274"/>
              <a:gd name="connsiteY0" fmla="*/ 4693711 h 6860807"/>
              <a:gd name="connsiteX1" fmla="*/ 0 w 12213274"/>
              <a:gd name="connsiteY1" fmla="*/ 6114 h 6860807"/>
              <a:gd name="connsiteX2" fmla="*/ 12203820 w 12213274"/>
              <a:gd name="connsiteY2" fmla="*/ 0 h 6860807"/>
              <a:gd name="connsiteX3" fmla="*/ 12213274 w 12213274"/>
              <a:gd name="connsiteY3" fmla="*/ 6860807 h 6860807"/>
              <a:gd name="connsiteX4" fmla="*/ 4381 w 12213274"/>
              <a:gd name="connsiteY4" fmla="*/ 4693711 h 6860807"/>
              <a:gd name="connsiteX0" fmla="*/ 4381 w 12213274"/>
              <a:gd name="connsiteY0" fmla="*/ 4693711 h 7224963"/>
              <a:gd name="connsiteX1" fmla="*/ 0 w 12213274"/>
              <a:gd name="connsiteY1" fmla="*/ 6114 h 7224963"/>
              <a:gd name="connsiteX2" fmla="*/ 12203820 w 12213274"/>
              <a:gd name="connsiteY2" fmla="*/ 0 h 7224963"/>
              <a:gd name="connsiteX3" fmla="*/ 12213274 w 12213274"/>
              <a:gd name="connsiteY3" fmla="*/ 6860807 h 7224963"/>
              <a:gd name="connsiteX4" fmla="*/ 9444445 w 12213274"/>
              <a:gd name="connsiteY4" fmla="*/ 7203748 h 7224963"/>
              <a:gd name="connsiteX5" fmla="*/ 4381 w 12213274"/>
              <a:gd name="connsiteY5" fmla="*/ 4693711 h 7224963"/>
              <a:gd name="connsiteX0" fmla="*/ 4381 w 12213274"/>
              <a:gd name="connsiteY0" fmla="*/ 4693711 h 7207198"/>
              <a:gd name="connsiteX1" fmla="*/ 0 w 12213274"/>
              <a:gd name="connsiteY1" fmla="*/ 6114 h 7207198"/>
              <a:gd name="connsiteX2" fmla="*/ 12203820 w 12213274"/>
              <a:gd name="connsiteY2" fmla="*/ 0 h 7207198"/>
              <a:gd name="connsiteX3" fmla="*/ 12213274 w 12213274"/>
              <a:gd name="connsiteY3" fmla="*/ 6860807 h 7207198"/>
              <a:gd name="connsiteX4" fmla="*/ 9444445 w 12213274"/>
              <a:gd name="connsiteY4" fmla="*/ 7203748 h 7207198"/>
              <a:gd name="connsiteX5" fmla="*/ 4381 w 12213274"/>
              <a:gd name="connsiteY5" fmla="*/ 4693711 h 7207198"/>
              <a:gd name="connsiteX0" fmla="*/ 4381 w 12213274"/>
              <a:gd name="connsiteY0" fmla="*/ 4693711 h 6885393"/>
              <a:gd name="connsiteX1" fmla="*/ 0 w 12213274"/>
              <a:gd name="connsiteY1" fmla="*/ 6114 h 6885393"/>
              <a:gd name="connsiteX2" fmla="*/ 12203820 w 12213274"/>
              <a:gd name="connsiteY2" fmla="*/ 0 h 6885393"/>
              <a:gd name="connsiteX3" fmla="*/ 12213274 w 12213274"/>
              <a:gd name="connsiteY3" fmla="*/ 6860807 h 6885393"/>
              <a:gd name="connsiteX4" fmla="*/ 9679576 w 12213274"/>
              <a:gd name="connsiteY4" fmla="*/ 6877176 h 6885393"/>
              <a:gd name="connsiteX5" fmla="*/ 4381 w 12213274"/>
              <a:gd name="connsiteY5" fmla="*/ 4693711 h 6885393"/>
              <a:gd name="connsiteX0" fmla="*/ 4381 w 12213274"/>
              <a:gd name="connsiteY0" fmla="*/ 4693711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4693711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42843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68969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84162 w 12213274"/>
              <a:gd name="connsiteY5" fmla="*/ 5375312 h 6901759"/>
              <a:gd name="connsiteX6" fmla="*/ 4381 w 12213274"/>
              <a:gd name="connsiteY6" fmla="*/ 2668969 h 6901759"/>
              <a:gd name="connsiteX0" fmla="*/ 4381 w 12213274"/>
              <a:gd name="connsiteY0" fmla="*/ 2668969 h 6884913"/>
              <a:gd name="connsiteX1" fmla="*/ 0 w 12213274"/>
              <a:gd name="connsiteY1" fmla="*/ 6114 h 6884913"/>
              <a:gd name="connsiteX2" fmla="*/ 12203820 w 12213274"/>
              <a:gd name="connsiteY2" fmla="*/ 0 h 6884913"/>
              <a:gd name="connsiteX3" fmla="*/ 12213274 w 12213274"/>
              <a:gd name="connsiteY3" fmla="*/ 6860807 h 6884913"/>
              <a:gd name="connsiteX4" fmla="*/ 9679576 w 12213274"/>
              <a:gd name="connsiteY4" fmla="*/ 6877176 h 6884913"/>
              <a:gd name="connsiteX5" fmla="*/ 10084162 w 12213274"/>
              <a:gd name="connsiteY5" fmla="*/ 5375312 h 6884913"/>
              <a:gd name="connsiteX6" fmla="*/ 4381 w 12213274"/>
              <a:gd name="connsiteY6" fmla="*/ 2668969 h 6884913"/>
              <a:gd name="connsiteX0" fmla="*/ 4381 w 12204467"/>
              <a:gd name="connsiteY0" fmla="*/ 2668969 h 6881968"/>
              <a:gd name="connsiteX1" fmla="*/ 0 w 12204467"/>
              <a:gd name="connsiteY1" fmla="*/ 6114 h 6881968"/>
              <a:gd name="connsiteX2" fmla="*/ 12203820 w 12204467"/>
              <a:gd name="connsiteY2" fmla="*/ 0 h 6881968"/>
              <a:gd name="connsiteX3" fmla="*/ 12200574 w 12204467"/>
              <a:gd name="connsiteY3" fmla="*/ 6848107 h 6881968"/>
              <a:gd name="connsiteX4" fmla="*/ 9679576 w 12204467"/>
              <a:gd name="connsiteY4" fmla="*/ 6877176 h 6881968"/>
              <a:gd name="connsiteX5" fmla="*/ 10084162 w 12204467"/>
              <a:gd name="connsiteY5" fmla="*/ 5375312 h 6881968"/>
              <a:gd name="connsiteX6" fmla="*/ 4381 w 12204467"/>
              <a:gd name="connsiteY6" fmla="*/ 2668969 h 6881968"/>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4467" h="6868301">
                <a:moveTo>
                  <a:pt x="4381" y="2668969"/>
                </a:moveTo>
                <a:cubicBezTo>
                  <a:pt x="370" y="1080800"/>
                  <a:pt x="4011" y="1594283"/>
                  <a:pt x="0" y="6114"/>
                </a:cubicBezTo>
                <a:lnTo>
                  <a:pt x="12203820" y="0"/>
                </a:lnTo>
                <a:cubicBezTo>
                  <a:pt x="12206971" y="2286936"/>
                  <a:pt x="12197423" y="4561171"/>
                  <a:pt x="12200574" y="6848107"/>
                </a:cubicBezTo>
                <a:cubicBezTo>
                  <a:pt x="12200739" y="6875336"/>
                  <a:pt x="9679048" y="6871175"/>
                  <a:pt x="9679576" y="6858126"/>
                </a:cubicBezTo>
                <a:cubicBezTo>
                  <a:pt x="10086883" y="5381479"/>
                  <a:pt x="10092870" y="5370957"/>
                  <a:pt x="10084162" y="5375312"/>
                </a:cubicBezTo>
                <a:lnTo>
                  <a:pt x="4381" y="266896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5">
            <a:extLst>
              <a:ext uri="{FF2B5EF4-FFF2-40B4-BE49-F238E27FC236}">
                <a16:creationId xmlns:a16="http://schemas.microsoft.com/office/drawing/2014/main" id="{1374452C-DBBF-4359-803E-2F40B78AD97B}"/>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070900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UT19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D480-F122-4955-9B52-236025FBE0D0}"/>
              </a:ext>
            </a:extLst>
          </p:cNvPr>
          <p:cNvSpPr>
            <a:spLocks noGrp="1"/>
          </p:cNvSpPr>
          <p:nvPr>
            <p:ph type="title"/>
          </p:nvPr>
        </p:nvSpPr>
        <p:spPr>
          <a:xfrm>
            <a:off x="609600" y="365125"/>
            <a:ext cx="109728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5530FBA-AA3D-43AC-89B6-682CCF13B599}"/>
              </a:ext>
            </a:extLst>
          </p:cNvPr>
          <p:cNvSpPr>
            <a:spLocks noGrp="1"/>
          </p:cNvSpPr>
          <p:nvPr>
            <p:ph sz="half" idx="1"/>
          </p:nvPr>
        </p:nvSpPr>
        <p:spPr>
          <a:xfrm>
            <a:off x="6096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2B9E6-A1AE-4A2C-AE29-BAD7B3139C8C}"/>
              </a:ext>
            </a:extLst>
          </p:cNvPr>
          <p:cNvSpPr>
            <a:spLocks noGrp="1"/>
          </p:cNvSpPr>
          <p:nvPr>
            <p:ph sz="half" idx="2"/>
          </p:nvPr>
        </p:nvSpPr>
        <p:spPr>
          <a:xfrm>
            <a:off x="61722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EDCA2C7C-6300-43A0-911F-AB2B01E4448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919319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41C7-5902-4D75-A40E-9BA38149C8FE}"/>
              </a:ext>
            </a:extLst>
          </p:cNvPr>
          <p:cNvSpPr>
            <a:spLocks noGrp="1"/>
          </p:cNvSpPr>
          <p:nvPr>
            <p:ph type="title"/>
          </p:nvPr>
        </p:nvSpPr>
        <p:spPr>
          <a:xfrm>
            <a:off x="609600" y="2103437"/>
            <a:ext cx="10972800" cy="1325563"/>
          </a:xfrm>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19E6582D-1D00-43AE-9DF6-EBDF057D092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5" name="Graphic 4">
            <a:extLst>
              <a:ext uri="{FF2B5EF4-FFF2-40B4-BE49-F238E27FC236}">
                <a16:creationId xmlns:a16="http://schemas.microsoft.com/office/drawing/2014/main" id="{3E8C5731-8583-43BD-A5E4-1F1635B031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2016488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T19_Coopera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7344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8977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T19_White_Logo on Big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B7FF3CF-7261-4C31-BA96-1D26E5283625}"/>
              </a:ext>
            </a:extLst>
          </p:cNvPr>
          <p:cNvSpPr>
            <a:spLocks noGrp="1"/>
          </p:cNvSpPr>
          <p:nvPr>
            <p:ph type="pic"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799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T19_Start_0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42938127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UT19_White_Logo on Media">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921B0BF1-218E-4EF1-B1B4-D0D814841655}"/>
              </a:ext>
            </a:extLst>
          </p:cNvPr>
          <p:cNvSpPr>
            <a:spLocks noGrp="1"/>
          </p:cNvSpPr>
          <p:nvPr>
            <p:ph type="media"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528118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UT19_Thank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1371600"/>
            <a:ext cx="3276000" cy="27432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78212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T19_Thanks_Sim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
        <p:nvSpPr>
          <p:cNvPr id="5" name="Text Placeholder 9">
            <a:extLst>
              <a:ext uri="{FF2B5EF4-FFF2-40B4-BE49-F238E27FC236}">
                <a16:creationId xmlns:a16="http://schemas.microsoft.com/office/drawing/2014/main" id="{CE0EEA24-B3BC-43F7-8BEE-0C484B779FE4}"/>
              </a:ext>
            </a:extLst>
          </p:cNvPr>
          <p:cNvSpPr>
            <a:spLocks noGrp="1"/>
          </p:cNvSpPr>
          <p:nvPr>
            <p:ph type="body" sz="quarter" idx="10" hasCustomPrompt="1"/>
          </p:nvPr>
        </p:nvSpPr>
        <p:spPr>
          <a:xfrm>
            <a:off x="3352800" y="2766218"/>
            <a:ext cx="5486400" cy="2034382"/>
          </a:xfrm>
        </p:spPr>
        <p:txBody>
          <a:bodyPr/>
          <a:lstStyle>
            <a:lvl1pPr marL="0" indent="0" algn="ctr">
              <a:buNone/>
              <a:defRPr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4175234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T19_Start_03">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
        <p:nvSpPr>
          <p:cNvPr id="11" name="Title 1">
            <a:extLst>
              <a:ext uri="{FF2B5EF4-FFF2-40B4-BE49-F238E27FC236}">
                <a16:creationId xmlns:a16="http://schemas.microsoft.com/office/drawing/2014/main" id="{A2C500CC-43BC-4E3D-AB37-ABA8E51DD83B}"/>
              </a:ext>
            </a:extLst>
          </p:cNvPr>
          <p:cNvSpPr>
            <a:spLocks noGrp="1"/>
          </p:cNvSpPr>
          <p:nvPr>
            <p:ph type="ctrTitle"/>
          </p:nvPr>
        </p:nvSpPr>
        <p:spPr>
          <a:xfrm>
            <a:off x="4724400" y="457200"/>
            <a:ext cx="6858000" cy="2693600"/>
          </a:xfrm>
        </p:spPr>
        <p:txBody>
          <a:bodyPr anchor="b"/>
          <a:lstStyle>
            <a:lvl1pPr algn="l">
              <a:defRPr sz="6000"/>
            </a:lvl1pPr>
          </a:lstStyle>
          <a:p>
            <a:r>
              <a:rPr lang="en-US" dirty="0"/>
              <a:t>Click to edit Master title style</a:t>
            </a:r>
          </a:p>
        </p:txBody>
      </p:sp>
      <p:sp>
        <p:nvSpPr>
          <p:cNvPr id="12" name="Subtitle 2">
            <a:extLst>
              <a:ext uri="{FF2B5EF4-FFF2-40B4-BE49-F238E27FC236}">
                <a16:creationId xmlns:a16="http://schemas.microsoft.com/office/drawing/2014/main" id="{87AD5E3E-F81E-4B39-B414-83E7012B365D}"/>
              </a:ext>
            </a:extLst>
          </p:cNvPr>
          <p:cNvSpPr>
            <a:spLocks noGrp="1"/>
          </p:cNvSpPr>
          <p:nvPr>
            <p:ph type="subTitle" idx="1"/>
          </p:nvPr>
        </p:nvSpPr>
        <p:spPr>
          <a:xfrm>
            <a:off x="4724399" y="3243600"/>
            <a:ext cx="6858000" cy="22428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Date Placeholder 3">
            <a:extLst>
              <a:ext uri="{FF2B5EF4-FFF2-40B4-BE49-F238E27FC236}">
                <a16:creationId xmlns:a16="http://schemas.microsoft.com/office/drawing/2014/main" id="{0A3874ED-D425-4FC7-9A25-B3D036F48BFC}"/>
              </a:ext>
            </a:extLst>
          </p:cNvPr>
          <p:cNvSpPr>
            <a:spLocks noGrp="1"/>
          </p:cNvSpPr>
          <p:nvPr>
            <p:ph type="dt" sz="half" idx="10"/>
          </p:nvPr>
        </p:nvSpPr>
        <p:spPr>
          <a:xfrm>
            <a:off x="4724399" y="6279424"/>
            <a:ext cx="4127715" cy="365125"/>
          </a:xfrm>
        </p:spPr>
        <p:txBody>
          <a:bodyPr/>
          <a:lstStyle>
            <a:lvl1pPr>
              <a:defRPr sz="1600">
                <a:solidFill>
                  <a:schemeClr val="accent1"/>
                </a:solidFill>
              </a:defRPr>
            </a:lvl1pPr>
          </a:lstStyle>
          <a:p>
            <a:pPr>
              <a:defRPr/>
            </a:pPr>
            <a:endParaRPr lang="en-US" dirty="0"/>
          </a:p>
        </p:txBody>
      </p:sp>
      <p:sp>
        <p:nvSpPr>
          <p:cNvPr id="17" name="Slide Number Placeholder 5">
            <a:extLst>
              <a:ext uri="{FF2B5EF4-FFF2-40B4-BE49-F238E27FC236}">
                <a16:creationId xmlns:a16="http://schemas.microsoft.com/office/drawing/2014/main" id="{111E844B-CEEB-4C36-BD37-A5FFB8F34FB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29480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T19_Start_04">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600" y="1338130"/>
            <a:ext cx="7543799" cy="181267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600" y="3243600"/>
            <a:ext cx="75438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4038597" y="6279425"/>
            <a:ext cx="2070318" cy="349976"/>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4038598" y="5029199"/>
            <a:ext cx="7543800" cy="371246"/>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4038597" y="5507669"/>
            <a:ext cx="7543801"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9" name="Picture Placeholder 15">
            <a:extLst>
              <a:ext uri="{FF2B5EF4-FFF2-40B4-BE49-F238E27FC236}">
                <a16:creationId xmlns:a16="http://schemas.microsoft.com/office/drawing/2014/main" id="{58E1C34A-6EC6-4BCF-BEAC-BE1AAFCC3023}"/>
              </a:ext>
            </a:extLst>
          </p:cNvPr>
          <p:cNvSpPr>
            <a:spLocks noGrp="1"/>
          </p:cNvSpPr>
          <p:nvPr>
            <p:ph type="pic" sz="quarter" idx="13"/>
          </p:nvPr>
        </p:nvSpPr>
        <p:spPr>
          <a:xfrm>
            <a:off x="2438400" y="4806225"/>
            <a:ext cx="1371600" cy="1365975"/>
          </a:xfrm>
        </p:spPr>
        <p:txBody>
          <a:bodyPr/>
          <a:lstStyle>
            <a:lvl1pPr marL="0" indent="0">
              <a:buNone/>
              <a:defRPr sz="1600"/>
            </a:lvl1pPr>
          </a:lstStyle>
          <a:p>
            <a:endParaRPr lang="en-US" dirty="0"/>
          </a:p>
        </p:txBody>
      </p:sp>
      <p:sp>
        <p:nvSpPr>
          <p:cNvPr id="10" name="Slide Number Placeholder 5">
            <a:extLst>
              <a:ext uri="{FF2B5EF4-FFF2-40B4-BE49-F238E27FC236}">
                <a16:creationId xmlns:a16="http://schemas.microsoft.com/office/drawing/2014/main" id="{9B2E460E-E06F-4758-B53F-7F3D23D193E2}"/>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1" name="Graphic 10">
            <a:extLst>
              <a:ext uri="{FF2B5EF4-FFF2-40B4-BE49-F238E27FC236}">
                <a16:creationId xmlns:a16="http://schemas.microsoft.com/office/drawing/2014/main" id="{8D99B437-8886-493D-816D-595C5C24539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131415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UT19_Section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599" y="847725"/>
            <a:ext cx="7543801" cy="2870199"/>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599" y="3810000"/>
            <a:ext cx="7543802" cy="2362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Slide Number Placeholder 5">
            <a:extLst>
              <a:ext uri="{FF2B5EF4-FFF2-40B4-BE49-F238E27FC236}">
                <a16:creationId xmlns:a16="http://schemas.microsoft.com/office/drawing/2014/main" id="{3AA916E9-F087-4FBE-94E2-5BBEA79EEA7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9A08E4F0-8FD4-431E-B5E0-F7173E3460A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1110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UT19_Sectionhead Blu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9200" y="847725"/>
            <a:ext cx="7479901" cy="2870199"/>
          </a:xfrm>
        </p:spPr>
        <p:txBody>
          <a:bodyPr anchor="b"/>
          <a:lstStyle>
            <a:lvl1pPr algn="l">
              <a:defRPr sz="6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9200" y="3810000"/>
            <a:ext cx="7479902" cy="23622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6DEA9CA-D5C2-41E8-AC9B-30436F4418B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7" name="Graphic 6">
            <a:extLst>
              <a:ext uri="{FF2B5EF4-FFF2-40B4-BE49-F238E27FC236}">
                <a16:creationId xmlns:a16="http://schemas.microsoft.com/office/drawing/2014/main" id="{652B689A-9D75-4C3A-B151-1732DBF8A4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pic>
        <p:nvPicPr>
          <p:cNvPr id="5" name="Picture 4">
            <a:extLst>
              <a:ext uri="{FF2B5EF4-FFF2-40B4-BE49-F238E27FC236}">
                <a16:creationId xmlns:a16="http://schemas.microsoft.com/office/drawing/2014/main" id="{DD7580D0-7F73-4FC7-B0B1-6F83E479C5E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5639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T19_Imag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0" y="0"/>
            <a:ext cx="3810000" cy="6858000"/>
          </a:xfrm>
        </p:spPr>
        <p:txBody>
          <a:bodyPr/>
          <a:lstStyle>
            <a:lvl1pPr marL="0" indent="0">
              <a:buNone/>
              <a:defRPr/>
            </a:lvl1pPr>
          </a:lstStyle>
          <a:p>
            <a:endParaRPr lang="en-US" dirty="0"/>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8851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T1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609600" y="381000"/>
            <a:ext cx="10972800" cy="685800"/>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609600" y="1219200"/>
            <a:ext cx="10972800" cy="49530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779996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T19_Title and Content_Blue">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2EE96BF-B884-414B-8D90-BCBCCEB29F95}"/>
              </a:ext>
            </a:extLst>
          </p:cNvPr>
          <p:cNvSpPr>
            <a:spLocks noGrp="1"/>
          </p:cNvSpPr>
          <p:nvPr>
            <p:ph type="title"/>
          </p:nvPr>
        </p:nvSpPr>
        <p:spPr>
          <a:xfrm>
            <a:off x="609600" y="381000"/>
            <a:ext cx="10972800" cy="685800"/>
          </a:xfrm>
        </p:spPr>
        <p:txBody>
          <a:bodyPr/>
          <a:lstStyle>
            <a:lvl1pPr>
              <a:defRPr>
                <a:solidFill>
                  <a:schemeClr val="bg1"/>
                </a:solidFill>
              </a:defRPr>
            </a:lvl1pPr>
          </a:lstStyle>
          <a:p>
            <a:r>
              <a:rPr lang="en-US" dirty="0"/>
              <a:t>Click to edit Master title style</a:t>
            </a:r>
          </a:p>
        </p:txBody>
      </p:sp>
      <p:sp>
        <p:nvSpPr>
          <p:cNvPr id="7" name="Text Placeholder 9">
            <a:extLst>
              <a:ext uri="{FF2B5EF4-FFF2-40B4-BE49-F238E27FC236}">
                <a16:creationId xmlns:a16="http://schemas.microsoft.com/office/drawing/2014/main" id="{40A666D5-2455-4C9C-A088-2915FA4160AB}"/>
              </a:ext>
            </a:extLst>
          </p:cNvPr>
          <p:cNvSpPr>
            <a:spLocks noGrp="1"/>
          </p:cNvSpPr>
          <p:nvPr>
            <p:ph type="body" sz="quarter" idx="10"/>
          </p:nvPr>
        </p:nvSpPr>
        <p:spPr>
          <a:xfrm>
            <a:off x="609600" y="1219200"/>
            <a:ext cx="10972800" cy="4953000"/>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E26696AE-CD0B-4693-ABFF-D6DFD14FDDF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26533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D8A841E-D890-4E99-9E1F-0DB70974BEDC}"/>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1639F06-EA6C-4DE7-9585-BB74C1D86EC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74CBB18-A9BE-4E26-AEF0-685B460BE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BADC2685-CBD5-44D1-8549-850B27C75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29th IEEE International Conference on Software Analysis, Evolution and Reengineering</a:t>
            </a:r>
          </a:p>
        </p:txBody>
      </p:sp>
      <p:sp>
        <p:nvSpPr>
          <p:cNvPr id="6" name="Slide Number Placeholder 5">
            <a:extLst>
              <a:ext uri="{FF2B5EF4-FFF2-40B4-BE49-F238E27FC236}">
                <a16:creationId xmlns:a16="http://schemas.microsoft.com/office/drawing/2014/main" id="{2E3CEBC4-24A6-4347-B47E-79B2708B9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DADBB38E-37F0-4099-9E14-30415241E9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26" r:id="rId2"/>
    <p:sldLayoutId id="2147483727" r:id="rId3"/>
    <p:sldLayoutId id="2147483713" r:id="rId4"/>
    <p:sldLayoutId id="2147483712" r:id="rId5"/>
    <p:sldLayoutId id="2147483714" r:id="rId6"/>
    <p:sldLayoutId id="2147483703" r:id="rId7"/>
    <p:sldLayoutId id="2147483724" r:id="rId8"/>
    <p:sldLayoutId id="2147483728" r:id="rId9"/>
    <p:sldLayoutId id="2147483716" r:id="rId10"/>
    <p:sldLayoutId id="2147483719" r:id="rId11"/>
    <p:sldLayoutId id="2147483720" r:id="rId12"/>
    <p:sldLayoutId id="2147483723" r:id="rId13"/>
    <p:sldLayoutId id="2147483715" r:id="rId14"/>
    <p:sldLayoutId id="2147483704" r:id="rId15"/>
    <p:sldLayoutId id="2147483705" r:id="rId16"/>
    <p:sldLayoutId id="2147483707" r:id="rId17"/>
    <p:sldLayoutId id="2147483722" r:id="rId18"/>
    <p:sldLayoutId id="2147483717" r:id="rId19"/>
    <p:sldLayoutId id="2147483725" r:id="rId20"/>
    <p:sldLayoutId id="2147483721" r:id="rId21"/>
    <p:sldLayoutId id="2147483729" r:id="rId22"/>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hyperlink" Target="http://www.metwiki.net/" TargetMode="Externa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17.xml"/><Relationship Id="rId5" Type="http://schemas.openxmlformats.org/officeDocument/2006/relationships/image" Target="../media/image26.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17.xml"/><Relationship Id="rId5" Type="http://schemas.openxmlformats.org/officeDocument/2006/relationships/image" Target="../media/image29.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17.xml"/><Relationship Id="rId5" Type="http://schemas.openxmlformats.org/officeDocument/2006/relationships/image" Target="../media/image26.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17.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4.xml"/><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21.jpg"/></Relationships>
</file>

<file path=ppt/slides/_rels/slide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6762BD-F49C-4CED-9CF2-2C9F9C358CD9}"/>
              </a:ext>
            </a:extLst>
          </p:cNvPr>
          <p:cNvSpPr>
            <a:spLocks noGrp="1"/>
          </p:cNvSpPr>
          <p:nvPr>
            <p:ph type="ctrTitle"/>
          </p:nvPr>
        </p:nvSpPr>
        <p:spPr>
          <a:xfrm>
            <a:off x="1265321" y="1680611"/>
            <a:ext cx="9829800" cy="1203324"/>
          </a:xfrm>
        </p:spPr>
        <p:txBody>
          <a:bodyPr/>
          <a:lstStyle/>
          <a:p>
            <a:pPr algn="ctr"/>
            <a:r>
              <a:rPr lang="en-US" sz="3600" b="1" dirty="0">
                <a:latin typeface="Segoe UI" panose="020B0502040204020203" pitchFamily="34" charset="0"/>
                <a:cs typeface="Segoe UI" panose="020B0502040204020203" pitchFamily="34" charset="0"/>
              </a:rPr>
              <a:t>Metamorphic Testing – Full Test Automation</a:t>
            </a:r>
          </a:p>
        </p:txBody>
      </p:sp>
      <p:sp>
        <p:nvSpPr>
          <p:cNvPr id="8" name="Subtitle 7">
            <a:extLst>
              <a:ext uri="{FF2B5EF4-FFF2-40B4-BE49-F238E27FC236}">
                <a16:creationId xmlns:a16="http://schemas.microsoft.com/office/drawing/2014/main" id="{D6AF2743-405F-483C-ABC5-96C282902442}"/>
              </a:ext>
            </a:extLst>
          </p:cNvPr>
          <p:cNvSpPr>
            <a:spLocks noGrp="1"/>
          </p:cNvSpPr>
          <p:nvPr>
            <p:ph type="subTitle" idx="1"/>
          </p:nvPr>
        </p:nvSpPr>
        <p:spPr>
          <a:xfrm>
            <a:off x="1638300" y="3538654"/>
            <a:ext cx="9067800" cy="1371600"/>
          </a:xfrm>
        </p:spPr>
        <p:txBody>
          <a:bodyPr anchor="ctr"/>
          <a:lstStyle/>
          <a:p>
            <a:pPr algn="ctr"/>
            <a:r>
              <a:rPr lang="en-US" sz="2000" u="sng" dirty="0">
                <a:latin typeface="Segoe UI" panose="020B0502040204020203" pitchFamily="34" charset="0"/>
                <a:ea typeface="+mj-ea"/>
                <a:cs typeface="Segoe UI" panose="020B0502040204020203" pitchFamily="34" charset="0"/>
              </a:rPr>
              <a:t>Alejandra Duque-Torres</a:t>
            </a:r>
            <a:endParaRPr lang="en-US" sz="1800" dirty="0">
              <a:latin typeface="Segoe UI" panose="020B0502040204020203" pitchFamily="34" charset="0"/>
              <a:ea typeface="+mj-ea"/>
              <a:cs typeface="Segoe UI" panose="020B0502040204020203" pitchFamily="34" charset="0"/>
            </a:endParaRPr>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5" name="Slide Number Placeholder 4"/>
          <p:cNvSpPr>
            <a:spLocks noGrp="1"/>
          </p:cNvSpPr>
          <p:nvPr>
            <p:ph type="sldNum" sz="quarter" idx="4"/>
          </p:nvPr>
        </p:nvSpPr>
        <p:spPr/>
        <p:txBody>
          <a:bodyPr/>
          <a:lstStyle/>
          <a:p>
            <a:pPr>
              <a:defRPr/>
            </a:pPr>
            <a:fld id="{DADBB38E-37F0-4099-9E14-30415241E9AC}" type="slidenum">
              <a:rPr lang="en-US" smtClean="0"/>
              <a:pPr>
                <a:defRPr/>
              </a:pPr>
              <a:t>1</a:t>
            </a:fld>
            <a:endParaRPr lang="en-US" dirty="0"/>
          </a:p>
        </p:txBody>
      </p:sp>
    </p:spTree>
    <p:extLst>
      <p:ext uri="{BB962C8B-B14F-4D97-AF65-F5344CB8AC3E}">
        <p14:creationId xmlns:p14="http://schemas.microsoft.com/office/powerpoint/2010/main" val="787863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10</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483324" y="1159853"/>
            <a:ext cx="11453037" cy="117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pPr eaLnBrk="1" fontAlgn="auto" hangingPunct="1">
              <a:lnSpc>
                <a:spcPct val="100000"/>
              </a:lnSpc>
              <a:spcBef>
                <a:spcPts val="0"/>
              </a:spcBef>
              <a:spcAft>
                <a:spcPts val="0"/>
              </a:spcAft>
              <a:defRPr/>
            </a:pPr>
            <a:r>
              <a:rPr lang="en-GB" sz="2400" dirty="0"/>
              <a:t>"</a:t>
            </a:r>
            <a:r>
              <a:rPr lang="en-GB" sz="2800" b="1" u="sng" dirty="0">
                <a:latin typeface="+mn-lt"/>
              </a:rPr>
              <a:t>Inferring Metamorphic Relations from </a:t>
            </a:r>
            <a:r>
              <a:rPr lang="en-GB" sz="2800" b="1" u="sng" dirty="0" err="1">
                <a:latin typeface="+mn-lt"/>
              </a:rPr>
              <a:t>JavaDocs</a:t>
            </a:r>
            <a:r>
              <a:rPr lang="en-GB" sz="2800" b="1" u="sng" dirty="0">
                <a:latin typeface="+mn-lt"/>
              </a:rPr>
              <a:t>: A Deep Dive Into the </a:t>
            </a:r>
            <a:r>
              <a:rPr lang="en-GB" sz="2800" b="1" u="sng" dirty="0" err="1">
                <a:latin typeface="+mn-lt"/>
              </a:rPr>
              <a:t>MeMo</a:t>
            </a:r>
            <a:r>
              <a:rPr lang="en-GB" sz="2800" b="1" u="sng" dirty="0">
                <a:latin typeface="+mn-lt"/>
              </a:rPr>
              <a:t> Approach,</a:t>
            </a:r>
            <a:r>
              <a:rPr lang="en-GB" sz="2800" dirty="0">
                <a:latin typeface="+mn-lt"/>
              </a:rPr>
              <a:t>” </a:t>
            </a:r>
            <a:r>
              <a:rPr lang="en-US" sz="2800" b="1" dirty="0">
                <a:effectLst>
                  <a:outerShdw blurRad="38100" dist="38100" dir="2700000" algn="tl">
                    <a:srgbClr val="000000">
                      <a:alpha val="43137"/>
                    </a:srgbClr>
                  </a:outerShdw>
                </a:effectLst>
                <a:latin typeface="+mn-lt"/>
                <a:cs typeface="Segoe UI" panose="020B0502040204020203" pitchFamily="34" charset="0"/>
              </a:rPr>
              <a:t>Conclusion</a:t>
            </a:r>
            <a:endParaRPr lang="en-US" sz="2400" dirty="0">
              <a:effectLst>
                <a:outerShdw blurRad="38100" dist="38100" dir="2700000" algn="tl">
                  <a:srgbClr val="000000">
                    <a:alpha val="43137"/>
                  </a:srgbClr>
                </a:outerShdw>
              </a:effectLst>
              <a:latin typeface="+mn-lt"/>
              <a:cs typeface="Segoe UI" panose="020B0502040204020203" pitchFamily="34" charset="0"/>
            </a:endParaRPr>
          </a:p>
        </p:txBody>
      </p:sp>
      <p:sp>
        <p:nvSpPr>
          <p:cNvPr id="14" name="Title 6">
            <a:extLst>
              <a:ext uri="{FF2B5EF4-FFF2-40B4-BE49-F238E27FC236}">
                <a16:creationId xmlns:a16="http://schemas.microsoft.com/office/drawing/2014/main" id="{836762BD-F49C-4CED-9CF2-2C9F9C358CD9}"/>
              </a:ext>
            </a:extLst>
          </p:cNvPr>
          <p:cNvSpPr txBox="1">
            <a:spLocks/>
          </p:cNvSpPr>
          <p:nvPr/>
        </p:nvSpPr>
        <p:spPr bwMode="auto">
          <a:xfrm>
            <a:off x="777063" y="2697163"/>
            <a:ext cx="10310037" cy="828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Experiments indicate that approach performance is only as good as vocabulary and sentence </a:t>
            </a:r>
            <a:r>
              <a:rPr lang="en-US" sz="2400" dirty="0" err="1">
                <a:latin typeface="Segoe UI" panose="020B0502040204020203" pitchFamily="34" charset="0"/>
                <a:cs typeface="Segoe UI" panose="020B0502040204020203" pitchFamily="34" charset="0"/>
              </a:rPr>
              <a:t>normalisation</a:t>
            </a:r>
            <a:r>
              <a:rPr lang="en-US" sz="2400" dirty="0">
                <a:latin typeface="Segoe UI" panose="020B0502040204020203" pitchFamily="34" charset="0"/>
                <a:cs typeface="Segoe UI" panose="020B0502040204020203" pitchFamily="34" charset="0"/>
              </a:rPr>
              <a:t>.</a:t>
            </a:r>
          </a:p>
        </p:txBody>
      </p:sp>
      <p:sp>
        <p:nvSpPr>
          <p:cNvPr id="18" name="Title 6">
            <a:extLst>
              <a:ext uri="{FF2B5EF4-FFF2-40B4-BE49-F238E27FC236}">
                <a16:creationId xmlns:a16="http://schemas.microsoft.com/office/drawing/2014/main" id="{836762BD-F49C-4CED-9CF2-2C9F9C358CD9}"/>
              </a:ext>
            </a:extLst>
          </p:cNvPr>
          <p:cNvSpPr txBox="1">
            <a:spLocks/>
          </p:cNvSpPr>
          <p:nvPr/>
        </p:nvSpPr>
        <p:spPr bwMode="auto">
          <a:xfrm>
            <a:off x="796727" y="3884112"/>
            <a:ext cx="10310037" cy="117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pPr marL="342900" indent="-342900" eaLnBrk="1" fontAlgn="auto" hangingPunct="1">
              <a:lnSpc>
                <a:spcPct val="100000"/>
              </a:lnSpc>
              <a:spcBef>
                <a:spcPts val="0"/>
              </a:spcBef>
              <a:spcAft>
                <a:spcPts val="0"/>
              </a:spcAft>
              <a:buFont typeface="Arial" panose="020B0604020202020204" pitchFamily="34" charset="0"/>
              <a:buChar char="•"/>
              <a:defRPr/>
            </a:pPr>
            <a:r>
              <a:rPr lang="en-US" sz="2400" dirty="0">
                <a:latin typeface="Segoe UI" panose="020B0502040204020203" pitchFamily="34" charset="0"/>
                <a:cs typeface="Segoe UI" panose="020B0502040204020203" pitchFamily="34" charset="0"/>
              </a:rPr>
              <a:t>Perhaps it is not necessary, such a specialized procedure, just by having a set of words that express the equivalence, the sentences that contain that word could be filtered.</a:t>
            </a:r>
          </a:p>
        </p:txBody>
      </p:sp>
      <p:sp>
        <p:nvSpPr>
          <p:cNvPr id="19" name="Title 6">
            <a:extLst>
              <a:ext uri="{FF2B5EF4-FFF2-40B4-BE49-F238E27FC236}">
                <a16:creationId xmlns:a16="http://schemas.microsoft.com/office/drawing/2014/main" id="{836762BD-F49C-4CED-9CF2-2C9F9C358CD9}"/>
              </a:ext>
            </a:extLst>
          </p:cNvPr>
          <p:cNvSpPr txBox="1">
            <a:spLocks/>
          </p:cNvSpPr>
          <p:nvPr/>
        </p:nvSpPr>
        <p:spPr bwMode="auto">
          <a:xfrm>
            <a:off x="510363" y="5196748"/>
            <a:ext cx="10972801"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pPr eaLnBrk="1" fontAlgn="auto" hangingPunct="1">
              <a:lnSpc>
                <a:spcPct val="100000"/>
              </a:lnSpc>
              <a:spcBef>
                <a:spcPts val="0"/>
              </a:spcBef>
              <a:spcAft>
                <a:spcPts val="0"/>
              </a:spcAft>
              <a:defRPr/>
            </a:pPr>
            <a:r>
              <a:rPr lang="en-US" sz="32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Remark!</a:t>
            </a:r>
          </a:p>
          <a:p>
            <a:pPr eaLnBrk="1" fontAlgn="auto" hangingPunct="1">
              <a:lnSpc>
                <a:spcPct val="100000"/>
              </a:lnSpc>
              <a:spcBef>
                <a:spcPts val="0"/>
              </a:spcBef>
              <a:spcAft>
                <a:spcPts val="0"/>
              </a:spcAft>
              <a:defRPr/>
            </a:pPr>
            <a:r>
              <a:rPr lang="en-US" sz="2000" dirty="0">
                <a:latin typeface="Segoe UI" panose="020B0502040204020203" pitchFamily="34" charset="0"/>
                <a:cs typeface="Segoe UI" panose="020B0502040204020203" pitchFamily="34" charset="0"/>
              </a:rPr>
              <a:t>The approach uses </a:t>
            </a:r>
            <a:r>
              <a:rPr lang="en-US" sz="2000" dirty="0" err="1">
                <a:latin typeface="Segoe UI" panose="020B0502040204020203" pitchFamily="34" charset="0"/>
                <a:cs typeface="Segoe UI" panose="020B0502040204020203" pitchFamily="34" charset="0"/>
              </a:rPr>
              <a:t>JavaDocs</a:t>
            </a:r>
            <a:r>
              <a:rPr lang="en-US" sz="2000" dirty="0">
                <a:latin typeface="Segoe UI" panose="020B0502040204020203" pitchFamily="34" charset="0"/>
                <a:cs typeface="Segoe UI" panose="020B0502040204020203" pitchFamily="34" charset="0"/>
              </a:rPr>
              <a:t> from libraries that are already super well tested. A generalization of the approach beyond those libraries needs further and deeper evaluations.</a:t>
            </a:r>
          </a:p>
        </p:txBody>
      </p:sp>
    </p:spTree>
    <p:extLst>
      <p:ext uri="{BB962C8B-B14F-4D97-AF65-F5344CB8AC3E}">
        <p14:creationId xmlns:p14="http://schemas.microsoft.com/office/powerpoint/2010/main" val="331808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11</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521825" y="953424"/>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What can we conclude?</a:t>
            </a:r>
          </a:p>
        </p:txBody>
      </p:sp>
      <p:sp>
        <p:nvSpPr>
          <p:cNvPr id="12" name="TextBox 11">
            <a:extLst>
              <a:ext uri="{FF2B5EF4-FFF2-40B4-BE49-F238E27FC236}">
                <a16:creationId xmlns:a16="http://schemas.microsoft.com/office/drawing/2014/main" id="{E8C427E0-3ED0-9E26-463F-98E4EF604B6A}"/>
              </a:ext>
            </a:extLst>
          </p:cNvPr>
          <p:cNvSpPr txBox="1"/>
          <p:nvPr/>
        </p:nvSpPr>
        <p:spPr>
          <a:xfrm>
            <a:off x="521825" y="3290349"/>
            <a:ext cx="4935072" cy="646331"/>
          </a:xfrm>
          <a:prstGeom prst="rect">
            <a:avLst/>
          </a:prstGeom>
          <a:noFill/>
        </p:spPr>
        <p:txBody>
          <a:bodyPr wrap="square" rtlCol="0">
            <a:spAutoFit/>
          </a:bodyPr>
          <a:lstStyle/>
          <a:p>
            <a:r>
              <a:rPr lang="en-GB" dirty="0"/>
              <a:t>"</a:t>
            </a:r>
            <a:r>
              <a:rPr lang="en-GB" b="1" i="1" u="sng" dirty="0"/>
              <a:t>Using Source Code Metrics for Predicting Metamorphic Relations at Method Level,</a:t>
            </a:r>
            <a:r>
              <a:rPr lang="en-GB" dirty="0"/>
              <a:t>"</a:t>
            </a:r>
            <a:endParaRPr lang="en-CO" dirty="0"/>
          </a:p>
        </p:txBody>
      </p:sp>
      <p:sp>
        <p:nvSpPr>
          <p:cNvPr id="13" name="TextBox 12">
            <a:extLst>
              <a:ext uri="{FF2B5EF4-FFF2-40B4-BE49-F238E27FC236}">
                <a16:creationId xmlns:a16="http://schemas.microsoft.com/office/drawing/2014/main" id="{F8FFF02A-1BC7-BF52-1796-7220AF58507B}"/>
              </a:ext>
            </a:extLst>
          </p:cNvPr>
          <p:cNvSpPr txBox="1"/>
          <p:nvPr/>
        </p:nvSpPr>
        <p:spPr>
          <a:xfrm>
            <a:off x="521825" y="1908714"/>
            <a:ext cx="5316071" cy="646331"/>
          </a:xfrm>
          <a:prstGeom prst="rect">
            <a:avLst/>
          </a:prstGeom>
          <a:noFill/>
        </p:spPr>
        <p:txBody>
          <a:bodyPr wrap="square" rtlCol="0">
            <a:spAutoFit/>
          </a:bodyPr>
          <a:lstStyle/>
          <a:p>
            <a:r>
              <a:rPr lang="en-GB" dirty="0"/>
              <a:t>"</a:t>
            </a:r>
            <a:r>
              <a:rPr lang="en-GB" b="1" u="sng" dirty="0"/>
              <a:t>A Replication Study on Predicting Metamorphic Relations at Unit Testing Level,</a:t>
            </a:r>
            <a:r>
              <a:rPr lang="en-GB" dirty="0"/>
              <a:t>"</a:t>
            </a:r>
            <a:endParaRPr lang="en-CO" dirty="0"/>
          </a:p>
        </p:txBody>
      </p:sp>
      <p:sp>
        <p:nvSpPr>
          <p:cNvPr id="14" name="TextBox 13">
            <a:extLst>
              <a:ext uri="{FF2B5EF4-FFF2-40B4-BE49-F238E27FC236}">
                <a16:creationId xmlns:a16="http://schemas.microsoft.com/office/drawing/2014/main" id="{FDAC9E6F-2474-D773-E6DB-0FF321B2EB5A}"/>
              </a:ext>
            </a:extLst>
          </p:cNvPr>
          <p:cNvSpPr txBox="1"/>
          <p:nvPr/>
        </p:nvSpPr>
        <p:spPr>
          <a:xfrm>
            <a:off x="521825" y="4671985"/>
            <a:ext cx="5316071" cy="923330"/>
          </a:xfrm>
          <a:prstGeom prst="rect">
            <a:avLst/>
          </a:prstGeom>
          <a:noFill/>
        </p:spPr>
        <p:txBody>
          <a:bodyPr wrap="square" rtlCol="0">
            <a:spAutoFit/>
          </a:bodyPr>
          <a:lstStyle/>
          <a:p>
            <a:r>
              <a:rPr lang="en-GB" dirty="0"/>
              <a:t>"</a:t>
            </a:r>
            <a:r>
              <a:rPr lang="en-GB" b="1" i="1" u="sng" dirty="0"/>
              <a:t>Inferring Metamorphic Relations from </a:t>
            </a:r>
            <a:r>
              <a:rPr lang="en-GB" b="1" i="1" u="sng" dirty="0" err="1"/>
              <a:t>JavaDocs</a:t>
            </a:r>
            <a:r>
              <a:rPr lang="en-GB" b="1" i="1" u="sng" dirty="0"/>
              <a:t>: A Deep Dive Into the </a:t>
            </a:r>
            <a:r>
              <a:rPr lang="en-GB" b="1" i="1" u="sng" dirty="0" err="1"/>
              <a:t>MeMo</a:t>
            </a:r>
            <a:r>
              <a:rPr lang="en-GB" b="1" i="1" u="sng" dirty="0"/>
              <a:t> Approach,</a:t>
            </a:r>
            <a:r>
              <a:rPr lang="en-GB" dirty="0"/>
              <a:t>" </a:t>
            </a:r>
            <a:endParaRPr lang="en-CO" dirty="0"/>
          </a:p>
        </p:txBody>
      </p:sp>
      <p:sp>
        <p:nvSpPr>
          <p:cNvPr id="3" name="Right Brace 2">
            <a:extLst>
              <a:ext uri="{FF2B5EF4-FFF2-40B4-BE49-F238E27FC236}">
                <a16:creationId xmlns:a16="http://schemas.microsoft.com/office/drawing/2014/main" id="{6A0CF893-988B-2735-0F72-EDE56253C615}"/>
              </a:ext>
            </a:extLst>
          </p:cNvPr>
          <p:cNvSpPr/>
          <p:nvPr/>
        </p:nvSpPr>
        <p:spPr>
          <a:xfrm>
            <a:off x="5456897" y="1904232"/>
            <a:ext cx="380999" cy="387237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a:p>
        </p:txBody>
      </p:sp>
      <p:sp>
        <p:nvSpPr>
          <p:cNvPr id="4" name="TextBox 3">
            <a:extLst>
              <a:ext uri="{FF2B5EF4-FFF2-40B4-BE49-F238E27FC236}">
                <a16:creationId xmlns:a16="http://schemas.microsoft.com/office/drawing/2014/main" id="{94E28ABB-B670-723A-ED78-CBE684CAD15B}"/>
              </a:ext>
            </a:extLst>
          </p:cNvPr>
          <p:cNvSpPr txBox="1"/>
          <p:nvPr/>
        </p:nvSpPr>
        <p:spPr>
          <a:xfrm>
            <a:off x="5864935" y="1806090"/>
            <a:ext cx="5316071" cy="923330"/>
          </a:xfrm>
          <a:prstGeom prst="rect">
            <a:avLst/>
          </a:prstGeom>
          <a:noFill/>
        </p:spPr>
        <p:txBody>
          <a:bodyPr wrap="square" rtlCol="0">
            <a:spAutoFit/>
          </a:bodyPr>
          <a:lstStyle/>
          <a:p>
            <a:pPr marL="285750" indent="-285750">
              <a:buFont typeface="Arial" panose="020B0604020202020204" pitchFamily="34" charset="0"/>
              <a:buChar char="•"/>
            </a:pPr>
            <a:r>
              <a:rPr lang="en-GB" dirty="0"/>
              <a:t>It is possible to match metrics with specific predefined MRs, using information extracted from the CFG</a:t>
            </a:r>
            <a:endParaRPr lang="en-CO" dirty="0"/>
          </a:p>
        </p:txBody>
      </p:sp>
      <p:sp>
        <p:nvSpPr>
          <p:cNvPr id="7" name="TextBox 6">
            <a:extLst>
              <a:ext uri="{FF2B5EF4-FFF2-40B4-BE49-F238E27FC236}">
                <a16:creationId xmlns:a16="http://schemas.microsoft.com/office/drawing/2014/main" id="{A8A06CC9-606C-219F-E1BD-1A05CA0F340B}"/>
              </a:ext>
            </a:extLst>
          </p:cNvPr>
          <p:cNvSpPr txBox="1"/>
          <p:nvPr/>
        </p:nvSpPr>
        <p:spPr>
          <a:xfrm>
            <a:off x="5864935" y="3290348"/>
            <a:ext cx="5316071" cy="646331"/>
          </a:xfrm>
          <a:prstGeom prst="rect">
            <a:avLst/>
          </a:prstGeom>
          <a:noFill/>
        </p:spPr>
        <p:txBody>
          <a:bodyPr wrap="square" rtlCol="0">
            <a:spAutoFit/>
          </a:bodyPr>
          <a:lstStyle/>
          <a:p>
            <a:pPr marL="285750" indent="-285750">
              <a:buFont typeface="Arial" panose="020B0604020202020204" pitchFamily="34" charset="0"/>
              <a:buChar char="•"/>
            </a:pPr>
            <a:r>
              <a:rPr lang="en-GB" dirty="0"/>
              <a:t>It is possible to match the source code metrics with specific predefined MRs</a:t>
            </a:r>
            <a:endParaRPr lang="en-CO" dirty="0"/>
          </a:p>
        </p:txBody>
      </p:sp>
      <p:sp>
        <p:nvSpPr>
          <p:cNvPr id="8" name="TextBox 7">
            <a:extLst>
              <a:ext uri="{FF2B5EF4-FFF2-40B4-BE49-F238E27FC236}">
                <a16:creationId xmlns:a16="http://schemas.microsoft.com/office/drawing/2014/main" id="{803430EE-0BD9-5DB2-C64A-F67986F36328}"/>
              </a:ext>
            </a:extLst>
          </p:cNvPr>
          <p:cNvSpPr txBox="1"/>
          <p:nvPr/>
        </p:nvSpPr>
        <p:spPr>
          <a:xfrm>
            <a:off x="5980464" y="4671985"/>
            <a:ext cx="5316071" cy="923330"/>
          </a:xfrm>
          <a:prstGeom prst="rect">
            <a:avLst/>
          </a:prstGeom>
          <a:noFill/>
        </p:spPr>
        <p:txBody>
          <a:bodyPr wrap="square" rtlCol="0">
            <a:spAutoFit/>
          </a:bodyPr>
          <a:lstStyle/>
          <a:p>
            <a:pPr marL="285750" indent="-285750">
              <a:buFont typeface="Arial" panose="020B0604020202020204" pitchFamily="34" charset="0"/>
              <a:buChar char="•"/>
            </a:pPr>
            <a:r>
              <a:rPr lang="en-GB" dirty="0"/>
              <a:t>It is possible to extract some knowledge using software documentation to create “equivalent” MR</a:t>
            </a:r>
            <a:endParaRPr lang="en-CO" dirty="0"/>
          </a:p>
        </p:txBody>
      </p:sp>
    </p:spTree>
    <p:extLst>
      <p:ext uri="{BB962C8B-B14F-4D97-AF65-F5344CB8AC3E}">
        <p14:creationId xmlns:p14="http://schemas.microsoft.com/office/powerpoint/2010/main" val="890430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12</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533400" y="933902"/>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What now?</a:t>
            </a:r>
          </a:p>
        </p:txBody>
      </p:sp>
      <p:sp>
        <p:nvSpPr>
          <p:cNvPr id="10" name="Title 6">
            <a:extLst>
              <a:ext uri="{FF2B5EF4-FFF2-40B4-BE49-F238E27FC236}">
                <a16:creationId xmlns:a16="http://schemas.microsoft.com/office/drawing/2014/main" id="{50727650-F5C3-8A58-7EF0-D42D28246A27}"/>
              </a:ext>
            </a:extLst>
          </p:cNvPr>
          <p:cNvSpPr txBox="1">
            <a:spLocks/>
          </p:cNvSpPr>
          <p:nvPr/>
        </p:nvSpPr>
        <p:spPr bwMode="auto">
          <a:xfrm>
            <a:off x="580641" y="1600200"/>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1</a:t>
            </a:r>
          </a:p>
        </p:txBody>
      </p:sp>
      <p:pic>
        <p:nvPicPr>
          <p:cNvPr id="11" name="Picture 10">
            <a:extLst>
              <a:ext uri="{FF2B5EF4-FFF2-40B4-BE49-F238E27FC236}">
                <a16:creationId xmlns:a16="http://schemas.microsoft.com/office/drawing/2014/main" id="{5D6AD7F0-00A5-09DB-65CE-B8CECA884DE8}"/>
              </a:ext>
            </a:extLst>
          </p:cNvPr>
          <p:cNvPicPr>
            <a:picLocks noChangeAspect="1"/>
          </p:cNvPicPr>
          <p:nvPr/>
        </p:nvPicPr>
        <p:blipFill>
          <a:blip r:embed="rId4"/>
          <a:stretch>
            <a:fillRect/>
          </a:stretch>
        </p:blipFill>
        <p:spPr>
          <a:xfrm>
            <a:off x="838200" y="2515565"/>
            <a:ext cx="1625600" cy="1625600"/>
          </a:xfrm>
          <a:prstGeom prst="rect">
            <a:avLst/>
          </a:prstGeom>
        </p:spPr>
      </p:pic>
      <p:sp>
        <p:nvSpPr>
          <p:cNvPr id="15" name="Right Brace 14">
            <a:extLst>
              <a:ext uri="{FF2B5EF4-FFF2-40B4-BE49-F238E27FC236}">
                <a16:creationId xmlns:a16="http://schemas.microsoft.com/office/drawing/2014/main" id="{CE7BACA0-BED4-BDAD-E971-22E8D0C8F988}"/>
              </a:ext>
            </a:extLst>
          </p:cNvPr>
          <p:cNvSpPr/>
          <p:nvPr/>
        </p:nvSpPr>
        <p:spPr>
          <a:xfrm>
            <a:off x="2659100" y="2237826"/>
            <a:ext cx="346000" cy="2159965"/>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a:p>
        </p:txBody>
      </p:sp>
      <p:sp>
        <p:nvSpPr>
          <p:cNvPr id="16" name="TextBox 15">
            <a:extLst>
              <a:ext uri="{FF2B5EF4-FFF2-40B4-BE49-F238E27FC236}">
                <a16:creationId xmlns:a16="http://schemas.microsoft.com/office/drawing/2014/main" id="{C02C46B4-6DDA-8C5F-5290-B94778EA50D1}"/>
              </a:ext>
            </a:extLst>
          </p:cNvPr>
          <p:cNvSpPr txBox="1"/>
          <p:nvPr/>
        </p:nvSpPr>
        <p:spPr>
          <a:xfrm>
            <a:off x="3081736" y="2166181"/>
            <a:ext cx="7433863" cy="646331"/>
          </a:xfrm>
          <a:prstGeom prst="rect">
            <a:avLst/>
          </a:prstGeom>
          <a:noFill/>
        </p:spPr>
        <p:txBody>
          <a:bodyPr wrap="square" rtlCol="0">
            <a:spAutoFit/>
          </a:bodyPr>
          <a:lstStyle/>
          <a:p>
            <a:pPr marL="285750" indent="-285750">
              <a:buFont typeface="Arial" panose="020B0604020202020204" pitchFamily="34" charset="0"/>
              <a:buChar char="•"/>
            </a:pPr>
            <a:r>
              <a:rPr lang="en-GB" dirty="0"/>
              <a:t>This is a developer who knows very well what he is doing. Also, he know what and how to test his system.</a:t>
            </a:r>
          </a:p>
        </p:txBody>
      </p:sp>
      <p:sp>
        <p:nvSpPr>
          <p:cNvPr id="18" name="TextBox 17">
            <a:extLst>
              <a:ext uri="{FF2B5EF4-FFF2-40B4-BE49-F238E27FC236}">
                <a16:creationId xmlns:a16="http://schemas.microsoft.com/office/drawing/2014/main" id="{125F0F00-32B5-5202-D589-981873F0ED0C}"/>
              </a:ext>
            </a:extLst>
          </p:cNvPr>
          <p:cNvSpPr txBox="1"/>
          <p:nvPr/>
        </p:nvSpPr>
        <p:spPr>
          <a:xfrm>
            <a:off x="3081736" y="2881166"/>
            <a:ext cx="4267200" cy="369332"/>
          </a:xfrm>
          <a:prstGeom prst="rect">
            <a:avLst/>
          </a:prstGeom>
          <a:noFill/>
        </p:spPr>
        <p:txBody>
          <a:bodyPr wrap="square">
            <a:spAutoFit/>
          </a:bodyPr>
          <a:lstStyle/>
          <a:p>
            <a:pPr marL="285750" indent="-285750">
              <a:buFont typeface="Arial" panose="020B0604020202020204" pitchFamily="34" charset="0"/>
              <a:buChar char="•"/>
            </a:pPr>
            <a:r>
              <a:rPr lang="en-GB" dirty="0"/>
              <a:t>He want to use MT approach</a:t>
            </a:r>
            <a:endParaRPr lang="en-CO" dirty="0"/>
          </a:p>
        </p:txBody>
      </p:sp>
      <p:sp>
        <p:nvSpPr>
          <p:cNvPr id="19" name="TextBox 18">
            <a:extLst>
              <a:ext uri="{FF2B5EF4-FFF2-40B4-BE49-F238E27FC236}">
                <a16:creationId xmlns:a16="http://schemas.microsoft.com/office/drawing/2014/main" id="{27D8CEC2-FD0B-C63E-C6E1-C6147CAC06FD}"/>
              </a:ext>
            </a:extLst>
          </p:cNvPr>
          <p:cNvSpPr txBox="1"/>
          <p:nvPr/>
        </p:nvSpPr>
        <p:spPr>
          <a:xfrm>
            <a:off x="3081736" y="3347369"/>
            <a:ext cx="7586264" cy="646331"/>
          </a:xfrm>
          <a:prstGeom prst="rect">
            <a:avLst/>
          </a:prstGeom>
          <a:noFill/>
        </p:spPr>
        <p:txBody>
          <a:bodyPr wrap="square">
            <a:spAutoFit/>
          </a:bodyPr>
          <a:lstStyle/>
          <a:p>
            <a:pPr marL="285750" indent="-285750">
              <a:buFont typeface="Arial" panose="020B0604020202020204" pitchFamily="34" charset="0"/>
              <a:buChar char="•"/>
            </a:pPr>
            <a:r>
              <a:rPr lang="en-GB" dirty="0"/>
              <a:t>He doesn't want to spend a lot of time and energy thinking up MRs and creating them from scratch.</a:t>
            </a:r>
            <a:endParaRPr lang="en-CO" dirty="0"/>
          </a:p>
        </p:txBody>
      </p:sp>
      <p:sp>
        <p:nvSpPr>
          <p:cNvPr id="21" name="Right Brace 20">
            <a:extLst>
              <a:ext uri="{FF2B5EF4-FFF2-40B4-BE49-F238E27FC236}">
                <a16:creationId xmlns:a16="http://schemas.microsoft.com/office/drawing/2014/main" id="{A6E9F5E6-A110-4E55-A71F-14A978AAFF0B}"/>
              </a:ext>
            </a:extLst>
          </p:cNvPr>
          <p:cNvSpPr/>
          <p:nvPr/>
        </p:nvSpPr>
        <p:spPr>
          <a:xfrm rot="10800000">
            <a:off x="5594387" y="4396451"/>
            <a:ext cx="346000" cy="1787901"/>
          </a:xfrm>
          <a:prstGeom prst="rightBrace">
            <a:avLst>
              <a:gd name="adj1" fmla="val 8333"/>
              <a:gd name="adj2" fmla="val 54064"/>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a:p>
        </p:txBody>
      </p:sp>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5"/>
          <a:stretch>
            <a:fillRect/>
          </a:stretch>
        </p:blipFill>
        <p:spPr>
          <a:xfrm>
            <a:off x="4267200" y="4396452"/>
            <a:ext cx="1680260" cy="1787901"/>
          </a:xfrm>
          <a:prstGeom prst="rect">
            <a:avLst/>
          </a:prstGeom>
        </p:spPr>
      </p:pic>
      <p:sp>
        <p:nvSpPr>
          <p:cNvPr id="23" name="TextBox 22">
            <a:extLst>
              <a:ext uri="{FF2B5EF4-FFF2-40B4-BE49-F238E27FC236}">
                <a16:creationId xmlns:a16="http://schemas.microsoft.com/office/drawing/2014/main" id="{6AD43F4A-4375-4D45-82C4-700CDC9B0DC9}"/>
              </a:ext>
            </a:extLst>
          </p:cNvPr>
          <p:cNvSpPr txBox="1"/>
          <p:nvPr/>
        </p:nvSpPr>
        <p:spPr>
          <a:xfrm>
            <a:off x="5940386" y="4451904"/>
            <a:ext cx="6023013" cy="646331"/>
          </a:xfrm>
          <a:prstGeom prst="rect">
            <a:avLst/>
          </a:prstGeom>
          <a:noFill/>
        </p:spPr>
        <p:txBody>
          <a:bodyPr wrap="square">
            <a:spAutoFit/>
          </a:bodyPr>
          <a:lstStyle/>
          <a:p>
            <a:r>
              <a:rPr lang="en-GB" dirty="0"/>
              <a:t>Is there a repository where I can find MR that have been used in similar systems than mine? </a:t>
            </a:r>
            <a:endParaRPr lang="en-CO" dirty="0"/>
          </a:p>
        </p:txBody>
      </p:sp>
      <p:sp>
        <p:nvSpPr>
          <p:cNvPr id="25" name="TextBox 24">
            <a:extLst>
              <a:ext uri="{FF2B5EF4-FFF2-40B4-BE49-F238E27FC236}">
                <a16:creationId xmlns:a16="http://schemas.microsoft.com/office/drawing/2014/main" id="{BE08AFEE-6C72-C0BB-51E4-5127FA4B1E54}"/>
              </a:ext>
            </a:extLst>
          </p:cNvPr>
          <p:cNvSpPr txBox="1"/>
          <p:nvPr/>
        </p:nvSpPr>
        <p:spPr>
          <a:xfrm>
            <a:off x="5947460" y="5098235"/>
            <a:ext cx="5634940" cy="923330"/>
          </a:xfrm>
          <a:prstGeom prst="rect">
            <a:avLst/>
          </a:prstGeom>
          <a:noFill/>
        </p:spPr>
        <p:txBody>
          <a:bodyPr wrap="square">
            <a:spAutoFit/>
          </a:bodyPr>
          <a:lstStyle/>
          <a:p>
            <a:r>
              <a:rPr lang="en-GB" dirty="0"/>
              <a:t>or even better, Is there any plugin/system that suggest MRs based on a brief description of my system (e.g., keywords)? </a:t>
            </a:r>
            <a:endParaRPr lang="en-CO" dirty="0"/>
          </a:p>
        </p:txBody>
      </p:sp>
    </p:spTree>
    <p:extLst>
      <p:ext uri="{BB962C8B-B14F-4D97-AF65-F5344CB8AC3E}">
        <p14:creationId xmlns:p14="http://schemas.microsoft.com/office/powerpoint/2010/main" val="417891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animBg="1"/>
      <p:bldP spid="16" grpId="0"/>
      <p:bldP spid="18" grpId="0"/>
      <p:bldP spid="19" grpId="0"/>
      <p:bldP spid="21" grpId="0" animBg="1"/>
      <p:bldP spid="23"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13</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4"/>
          <a:stretch>
            <a:fillRect/>
          </a:stretch>
        </p:blipFill>
        <p:spPr>
          <a:xfrm>
            <a:off x="0" y="924450"/>
            <a:ext cx="1752600" cy="1864875"/>
          </a:xfrm>
          <a:prstGeom prst="rect">
            <a:avLst/>
          </a:prstGeom>
        </p:spPr>
      </p:pic>
      <p:sp>
        <p:nvSpPr>
          <p:cNvPr id="23" name="TextBox 22">
            <a:extLst>
              <a:ext uri="{FF2B5EF4-FFF2-40B4-BE49-F238E27FC236}">
                <a16:creationId xmlns:a16="http://schemas.microsoft.com/office/drawing/2014/main" id="{6AD43F4A-4375-4D45-82C4-700CDC9B0DC9}"/>
              </a:ext>
            </a:extLst>
          </p:cNvPr>
          <p:cNvSpPr txBox="1"/>
          <p:nvPr/>
        </p:nvSpPr>
        <p:spPr>
          <a:xfrm>
            <a:off x="1551586" y="1172241"/>
            <a:ext cx="8537614" cy="830997"/>
          </a:xfrm>
          <a:prstGeom prst="rect">
            <a:avLst/>
          </a:prstGeom>
          <a:noFill/>
        </p:spPr>
        <p:txBody>
          <a:bodyPr wrap="square">
            <a:spAutoFit/>
          </a:bodyPr>
          <a:lstStyle/>
          <a:p>
            <a:r>
              <a:rPr lang="en-GB" sz="2400" b="1" dirty="0"/>
              <a:t>Is there a repository where I can find MR that have been used in similar systems than mine? </a:t>
            </a:r>
            <a:endParaRPr lang="en-CO" sz="2400" b="1" dirty="0"/>
          </a:p>
        </p:txBody>
      </p:sp>
      <p:sp>
        <p:nvSpPr>
          <p:cNvPr id="25" name="TextBox 24">
            <a:extLst>
              <a:ext uri="{FF2B5EF4-FFF2-40B4-BE49-F238E27FC236}">
                <a16:creationId xmlns:a16="http://schemas.microsoft.com/office/drawing/2014/main" id="{BE08AFEE-6C72-C0BB-51E4-5127FA4B1E54}"/>
              </a:ext>
            </a:extLst>
          </p:cNvPr>
          <p:cNvSpPr txBox="1"/>
          <p:nvPr/>
        </p:nvSpPr>
        <p:spPr>
          <a:xfrm>
            <a:off x="1559607" y="2115917"/>
            <a:ext cx="10411814" cy="923330"/>
          </a:xfrm>
          <a:prstGeom prst="rect">
            <a:avLst/>
          </a:prstGeom>
          <a:noFill/>
        </p:spPr>
        <p:txBody>
          <a:bodyPr wrap="square">
            <a:spAutoFit/>
          </a:bodyPr>
          <a:lstStyle/>
          <a:p>
            <a:r>
              <a:rPr lang="en-GB" dirty="0"/>
              <a:t>X. </a:t>
            </a:r>
            <a:r>
              <a:rPr lang="en-GB" dirty="0" err="1"/>
              <a:t>Xie</a:t>
            </a:r>
            <a:r>
              <a:rPr lang="en-GB" dirty="0"/>
              <a:t>, J. Li, C. Wang and T. Y. Chen, "</a:t>
            </a:r>
            <a:r>
              <a:rPr lang="en-GB" b="1" i="1" dirty="0"/>
              <a:t>Looking for an MR? Try </a:t>
            </a:r>
            <a:r>
              <a:rPr lang="en-GB" b="1" i="1" dirty="0" err="1"/>
              <a:t>METWiki</a:t>
            </a:r>
            <a:r>
              <a:rPr lang="en-GB" b="1" i="1" dirty="0"/>
              <a:t> Today," </a:t>
            </a:r>
            <a:r>
              <a:rPr lang="en-GB" dirty="0"/>
              <a:t>2016 IEEE/ACM 1st International Workshop on Metamorphic Testing (MET), 2016, pp. 1-4, </a:t>
            </a:r>
            <a:r>
              <a:rPr lang="en-GB" dirty="0" err="1"/>
              <a:t>doi</a:t>
            </a:r>
            <a:r>
              <a:rPr lang="en-GB" dirty="0"/>
              <a:t>: 10.1145/2896971.2896976.</a:t>
            </a:r>
            <a:endParaRPr lang="en-CO" dirty="0"/>
          </a:p>
        </p:txBody>
      </p:sp>
      <p:pic>
        <p:nvPicPr>
          <p:cNvPr id="7" name="Picture 6" descr="A blackboard with writing on it&#10;&#10;Description automatically generated with medium confidence">
            <a:extLst>
              <a:ext uri="{FF2B5EF4-FFF2-40B4-BE49-F238E27FC236}">
                <a16:creationId xmlns:a16="http://schemas.microsoft.com/office/drawing/2014/main" id="{7F47D72A-F1BA-357B-D73A-12AE092000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537" y="3046414"/>
            <a:ext cx="5466347" cy="3789073"/>
          </a:xfrm>
          <a:prstGeom prst="rect">
            <a:avLst/>
          </a:prstGeom>
        </p:spPr>
      </p:pic>
      <p:sp>
        <p:nvSpPr>
          <p:cNvPr id="8" name="TextBox 7">
            <a:extLst>
              <a:ext uri="{FF2B5EF4-FFF2-40B4-BE49-F238E27FC236}">
                <a16:creationId xmlns:a16="http://schemas.microsoft.com/office/drawing/2014/main" id="{DD7F7CBF-F71F-3859-85D5-7EF61CA685B5}"/>
              </a:ext>
            </a:extLst>
          </p:cNvPr>
          <p:cNvSpPr txBox="1"/>
          <p:nvPr/>
        </p:nvSpPr>
        <p:spPr>
          <a:xfrm>
            <a:off x="5939587" y="3818754"/>
            <a:ext cx="6023813" cy="1200329"/>
          </a:xfrm>
          <a:prstGeom prst="rect">
            <a:avLst/>
          </a:prstGeom>
          <a:noFill/>
        </p:spPr>
        <p:txBody>
          <a:bodyPr wrap="square">
            <a:spAutoFit/>
          </a:bodyPr>
          <a:lstStyle/>
          <a:p>
            <a:r>
              <a:rPr lang="en-GB" dirty="0"/>
              <a:t>X. </a:t>
            </a:r>
            <a:r>
              <a:rPr lang="en-GB" dirty="0" err="1"/>
              <a:t>Xie</a:t>
            </a:r>
            <a:r>
              <a:rPr lang="en-GB" dirty="0"/>
              <a:t>, J. Li, C. Wang and T. Y. Chen, "</a:t>
            </a:r>
            <a:r>
              <a:rPr lang="en-GB" b="1" i="1" dirty="0"/>
              <a:t>Looking for an MR? Try </a:t>
            </a:r>
            <a:r>
              <a:rPr lang="en-GB" b="1" i="1" dirty="0" err="1"/>
              <a:t>METWiki</a:t>
            </a:r>
            <a:r>
              <a:rPr lang="en-GB" b="1" i="1" dirty="0"/>
              <a:t> Today," </a:t>
            </a:r>
            <a:r>
              <a:rPr lang="en-GB" dirty="0"/>
              <a:t>2016 IEEE/ACM 1st International Workshop on Metamorphic Testing (MET), 2016, pp. 1-4, </a:t>
            </a:r>
            <a:r>
              <a:rPr lang="en-GB" dirty="0" err="1"/>
              <a:t>doi</a:t>
            </a:r>
            <a:r>
              <a:rPr lang="en-GB" dirty="0"/>
              <a:t>: 10.1145/2896971.2896976.</a:t>
            </a:r>
            <a:endParaRPr lang="en-CO" dirty="0"/>
          </a:p>
        </p:txBody>
      </p:sp>
      <p:sp>
        <p:nvSpPr>
          <p:cNvPr id="12" name="TextBox 11">
            <a:extLst>
              <a:ext uri="{FF2B5EF4-FFF2-40B4-BE49-F238E27FC236}">
                <a16:creationId xmlns:a16="http://schemas.microsoft.com/office/drawing/2014/main" id="{B92C7F5D-2ED2-BD5C-1122-0FC664F167A3}"/>
              </a:ext>
            </a:extLst>
          </p:cNvPr>
          <p:cNvSpPr txBox="1"/>
          <p:nvPr/>
        </p:nvSpPr>
        <p:spPr>
          <a:xfrm>
            <a:off x="6091989" y="5279920"/>
            <a:ext cx="5109411" cy="523220"/>
          </a:xfrm>
          <a:prstGeom prst="rect">
            <a:avLst/>
          </a:prstGeom>
          <a:noFill/>
        </p:spPr>
        <p:txBody>
          <a:bodyPr wrap="square">
            <a:spAutoFit/>
          </a:bodyPr>
          <a:lstStyle/>
          <a:p>
            <a:r>
              <a:rPr lang="en-CO" sz="2800" dirty="0">
                <a:hlinkClick r:id="rId6"/>
              </a:rPr>
              <a:t>http://www.metwiki.net/</a:t>
            </a:r>
            <a:endParaRPr lang="en-CO" sz="2800" dirty="0"/>
          </a:p>
        </p:txBody>
      </p:sp>
    </p:spTree>
    <p:extLst>
      <p:ext uri="{BB962C8B-B14F-4D97-AF65-F5344CB8AC3E}">
        <p14:creationId xmlns:p14="http://schemas.microsoft.com/office/powerpoint/2010/main" val="3062053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14</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4"/>
          <a:stretch>
            <a:fillRect/>
          </a:stretch>
        </p:blipFill>
        <p:spPr>
          <a:xfrm>
            <a:off x="0" y="1359090"/>
            <a:ext cx="2286000" cy="2432446"/>
          </a:xfrm>
          <a:prstGeom prst="rect">
            <a:avLst/>
          </a:prstGeom>
        </p:spPr>
      </p:pic>
      <p:sp>
        <p:nvSpPr>
          <p:cNvPr id="23" name="TextBox 22">
            <a:extLst>
              <a:ext uri="{FF2B5EF4-FFF2-40B4-BE49-F238E27FC236}">
                <a16:creationId xmlns:a16="http://schemas.microsoft.com/office/drawing/2014/main" id="{6AD43F4A-4375-4D45-82C4-700CDC9B0DC9}"/>
              </a:ext>
            </a:extLst>
          </p:cNvPr>
          <p:cNvSpPr txBox="1"/>
          <p:nvPr/>
        </p:nvSpPr>
        <p:spPr>
          <a:xfrm>
            <a:off x="2084985" y="1359090"/>
            <a:ext cx="8887814" cy="646331"/>
          </a:xfrm>
          <a:prstGeom prst="rect">
            <a:avLst/>
          </a:prstGeom>
          <a:noFill/>
        </p:spPr>
        <p:txBody>
          <a:bodyPr wrap="square">
            <a:spAutoFit/>
          </a:bodyPr>
          <a:lstStyle/>
          <a:p>
            <a:r>
              <a:rPr lang="en-GB" sz="3600" b="1" dirty="0"/>
              <a:t>What are the problems with </a:t>
            </a:r>
            <a:r>
              <a:rPr lang="en-GB" sz="3600" b="1" dirty="0" err="1"/>
              <a:t>METWiki</a:t>
            </a:r>
            <a:r>
              <a:rPr lang="en-GB" sz="3600" b="1" dirty="0"/>
              <a:t>? </a:t>
            </a:r>
            <a:endParaRPr lang="en-CO" sz="3600" b="1" dirty="0"/>
          </a:p>
        </p:txBody>
      </p:sp>
      <p:sp>
        <p:nvSpPr>
          <p:cNvPr id="8" name="TextBox 7">
            <a:extLst>
              <a:ext uri="{FF2B5EF4-FFF2-40B4-BE49-F238E27FC236}">
                <a16:creationId xmlns:a16="http://schemas.microsoft.com/office/drawing/2014/main" id="{DD7F7CBF-F71F-3859-85D5-7EF61CA685B5}"/>
              </a:ext>
            </a:extLst>
          </p:cNvPr>
          <p:cNvSpPr txBox="1"/>
          <p:nvPr/>
        </p:nvSpPr>
        <p:spPr>
          <a:xfrm>
            <a:off x="2084986" y="2253212"/>
            <a:ext cx="9116414" cy="281320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800" dirty="0"/>
              <a:t>Some of the MRs are not ‘easy’ to understand</a:t>
            </a:r>
          </a:p>
          <a:p>
            <a:pPr marL="285750" indent="-285750">
              <a:buFont typeface="Arial" panose="020B0604020202020204" pitchFamily="34" charset="0"/>
              <a:buChar char="•"/>
            </a:pPr>
            <a:r>
              <a:rPr lang="en-GB" sz="2800" dirty="0"/>
              <a:t>Its web site is really bad, with a lot of problems, e.g., there are some pages that does not download.</a:t>
            </a:r>
          </a:p>
          <a:p>
            <a:pPr marL="285750" indent="-285750">
              <a:lnSpc>
                <a:spcPct val="150000"/>
              </a:lnSpc>
              <a:buFont typeface="Arial" panose="020B0604020202020204" pitchFamily="34" charset="0"/>
              <a:buChar char="•"/>
            </a:pPr>
            <a:r>
              <a:rPr lang="en-GB" sz="2800" dirty="0"/>
              <a:t>It seems that the project was abandoned and it has not been update since 2016 </a:t>
            </a:r>
            <a:endParaRPr lang="en-CO" sz="2800" dirty="0"/>
          </a:p>
        </p:txBody>
      </p:sp>
    </p:spTree>
    <p:extLst>
      <p:ext uri="{BB962C8B-B14F-4D97-AF65-F5344CB8AC3E}">
        <p14:creationId xmlns:p14="http://schemas.microsoft.com/office/powerpoint/2010/main" val="4013839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15</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4"/>
          <a:stretch>
            <a:fillRect/>
          </a:stretch>
        </p:blipFill>
        <p:spPr>
          <a:xfrm>
            <a:off x="228600" y="1954599"/>
            <a:ext cx="2102800" cy="2237510"/>
          </a:xfrm>
          <a:prstGeom prst="rect">
            <a:avLst/>
          </a:prstGeom>
        </p:spPr>
      </p:pic>
      <p:sp>
        <p:nvSpPr>
          <p:cNvPr id="23" name="TextBox 22">
            <a:extLst>
              <a:ext uri="{FF2B5EF4-FFF2-40B4-BE49-F238E27FC236}">
                <a16:creationId xmlns:a16="http://schemas.microsoft.com/office/drawing/2014/main" id="{6AD43F4A-4375-4D45-82C4-700CDC9B0DC9}"/>
              </a:ext>
            </a:extLst>
          </p:cNvPr>
          <p:cNvSpPr txBox="1"/>
          <p:nvPr/>
        </p:nvSpPr>
        <p:spPr>
          <a:xfrm>
            <a:off x="2102800" y="2043205"/>
            <a:ext cx="8537614" cy="1384995"/>
          </a:xfrm>
          <a:prstGeom prst="rect">
            <a:avLst/>
          </a:prstGeom>
          <a:noFill/>
        </p:spPr>
        <p:txBody>
          <a:bodyPr wrap="square">
            <a:spAutoFit/>
          </a:bodyPr>
          <a:lstStyle/>
          <a:p>
            <a:r>
              <a:rPr lang="en-GB" sz="2800" b="1" dirty="0"/>
              <a:t>Is there any plugin/system that suggest MRs based on a brief description of my system (e.g., keywords)?</a:t>
            </a:r>
            <a:endParaRPr lang="en-CO" sz="2800" b="1" dirty="0"/>
          </a:p>
        </p:txBody>
      </p:sp>
      <p:sp>
        <p:nvSpPr>
          <p:cNvPr id="3" name="TextBox 2">
            <a:extLst>
              <a:ext uri="{FF2B5EF4-FFF2-40B4-BE49-F238E27FC236}">
                <a16:creationId xmlns:a16="http://schemas.microsoft.com/office/drawing/2014/main" id="{FEB3F042-22D8-56E1-5E51-5D65478C6FA0}"/>
              </a:ext>
            </a:extLst>
          </p:cNvPr>
          <p:cNvSpPr txBox="1"/>
          <p:nvPr/>
        </p:nvSpPr>
        <p:spPr>
          <a:xfrm>
            <a:off x="2102800" y="3784646"/>
            <a:ext cx="8537614" cy="461665"/>
          </a:xfrm>
          <a:prstGeom prst="rect">
            <a:avLst/>
          </a:prstGeom>
          <a:noFill/>
        </p:spPr>
        <p:txBody>
          <a:bodyPr wrap="square">
            <a:spAutoFit/>
          </a:bodyPr>
          <a:lstStyle/>
          <a:p>
            <a:r>
              <a:rPr lang="en-GB" sz="2400" dirty="0"/>
              <a:t>Not yet!</a:t>
            </a:r>
            <a:endParaRPr lang="en-CO" sz="2400" dirty="0"/>
          </a:p>
        </p:txBody>
      </p:sp>
    </p:spTree>
    <p:extLst>
      <p:ext uri="{BB962C8B-B14F-4D97-AF65-F5344CB8AC3E}">
        <p14:creationId xmlns:p14="http://schemas.microsoft.com/office/powerpoint/2010/main" val="525140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16</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4"/>
          <a:stretch>
            <a:fillRect/>
          </a:stretch>
        </p:blipFill>
        <p:spPr>
          <a:xfrm>
            <a:off x="200526" y="925629"/>
            <a:ext cx="2102800" cy="2237510"/>
          </a:xfrm>
          <a:prstGeom prst="rect">
            <a:avLst/>
          </a:prstGeom>
        </p:spPr>
      </p:pic>
      <p:sp>
        <p:nvSpPr>
          <p:cNvPr id="23" name="TextBox 22">
            <a:extLst>
              <a:ext uri="{FF2B5EF4-FFF2-40B4-BE49-F238E27FC236}">
                <a16:creationId xmlns:a16="http://schemas.microsoft.com/office/drawing/2014/main" id="{6AD43F4A-4375-4D45-82C4-700CDC9B0DC9}"/>
              </a:ext>
            </a:extLst>
          </p:cNvPr>
          <p:cNvSpPr txBox="1"/>
          <p:nvPr/>
        </p:nvSpPr>
        <p:spPr>
          <a:xfrm>
            <a:off x="2102800" y="1451161"/>
            <a:ext cx="9479600" cy="954107"/>
          </a:xfrm>
          <a:prstGeom prst="rect">
            <a:avLst/>
          </a:prstGeom>
          <a:noFill/>
        </p:spPr>
        <p:txBody>
          <a:bodyPr wrap="square">
            <a:spAutoFit/>
          </a:bodyPr>
          <a:lstStyle/>
          <a:p>
            <a:r>
              <a:rPr lang="en-GB" sz="2800" b="1" dirty="0"/>
              <a:t>Is there any plugin/system that suggest MRs based on a brief description of my system (e.g., keywords)?</a:t>
            </a:r>
            <a:endParaRPr lang="en-CO" sz="2800" b="1" dirty="0"/>
          </a:p>
        </p:txBody>
      </p:sp>
      <p:sp>
        <p:nvSpPr>
          <p:cNvPr id="4" name="Flowchart: Magnetic Disk 2">
            <a:extLst>
              <a:ext uri="{FF2B5EF4-FFF2-40B4-BE49-F238E27FC236}">
                <a16:creationId xmlns:a16="http://schemas.microsoft.com/office/drawing/2014/main" id="{94E44CF2-80C8-8155-5791-59CA268BA6D3}"/>
              </a:ext>
            </a:extLst>
          </p:cNvPr>
          <p:cNvSpPr/>
          <p:nvPr/>
        </p:nvSpPr>
        <p:spPr>
          <a:xfrm>
            <a:off x="10089200" y="3663219"/>
            <a:ext cx="1914144" cy="2188464"/>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Database of Metamorphic Relations</a:t>
            </a:r>
            <a:endParaRPr lang="en-US" sz="1600" i="1" dirty="0"/>
          </a:p>
        </p:txBody>
      </p:sp>
      <p:sp>
        <p:nvSpPr>
          <p:cNvPr id="6" name="Rectangle 5">
            <a:extLst>
              <a:ext uri="{FF2B5EF4-FFF2-40B4-BE49-F238E27FC236}">
                <a16:creationId xmlns:a16="http://schemas.microsoft.com/office/drawing/2014/main" id="{8BA7F9B5-59BC-25AD-C5C4-96C7DD36ED1B}"/>
              </a:ext>
            </a:extLst>
          </p:cNvPr>
          <p:cNvSpPr/>
          <p:nvPr/>
        </p:nvSpPr>
        <p:spPr>
          <a:xfrm>
            <a:off x="4343400" y="3683282"/>
            <a:ext cx="3505200" cy="2188463"/>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b="1" dirty="0">
                <a:solidFill>
                  <a:schemeClr val="tx1"/>
                </a:solidFill>
              </a:rPr>
              <a:t>PLUGIN:</a:t>
            </a:r>
          </a:p>
          <a:p>
            <a:pPr algn="ctr"/>
            <a:endParaRPr lang="en-CO" b="1" dirty="0">
              <a:solidFill>
                <a:schemeClr val="tx1"/>
              </a:solidFill>
            </a:endParaRPr>
          </a:p>
          <a:p>
            <a:pPr marL="342900" indent="-342900">
              <a:buFont typeface="+mj-lt"/>
              <a:buAutoNum type="arabicPeriod"/>
            </a:pPr>
            <a:r>
              <a:rPr lang="en-CO" b="1" dirty="0">
                <a:solidFill>
                  <a:schemeClr val="tx1"/>
                </a:solidFill>
              </a:rPr>
              <a:t>Conect to the DB_MR</a:t>
            </a:r>
          </a:p>
          <a:p>
            <a:pPr marL="342900" indent="-342900">
              <a:buFont typeface="+mj-lt"/>
              <a:buAutoNum type="arabicPeriod"/>
            </a:pPr>
            <a:r>
              <a:rPr lang="en-CO" b="1" dirty="0">
                <a:solidFill>
                  <a:schemeClr val="tx1"/>
                </a:solidFill>
              </a:rPr>
              <a:t>Filter by key word</a:t>
            </a:r>
          </a:p>
          <a:p>
            <a:pPr marL="342900" indent="-342900">
              <a:buFont typeface="+mj-lt"/>
              <a:buAutoNum type="arabicPeriod"/>
            </a:pPr>
            <a:r>
              <a:rPr lang="en-CO" b="1" dirty="0">
                <a:solidFill>
                  <a:schemeClr val="tx1"/>
                </a:solidFill>
              </a:rPr>
              <a:t>Provide MRs based on the key words</a:t>
            </a:r>
          </a:p>
        </p:txBody>
      </p:sp>
      <p:cxnSp>
        <p:nvCxnSpPr>
          <p:cNvPr id="10" name="Straight Arrow Connector 9">
            <a:extLst>
              <a:ext uri="{FF2B5EF4-FFF2-40B4-BE49-F238E27FC236}">
                <a16:creationId xmlns:a16="http://schemas.microsoft.com/office/drawing/2014/main" id="{3AF0B9AD-26A2-490B-53D0-2076CECCE408}"/>
              </a:ext>
            </a:extLst>
          </p:cNvPr>
          <p:cNvCxnSpPr>
            <a:stCxn id="6" idx="3"/>
            <a:endCxn id="4" idx="2"/>
          </p:cNvCxnSpPr>
          <p:nvPr/>
        </p:nvCxnSpPr>
        <p:spPr>
          <a:xfrm flipV="1">
            <a:off x="7848600" y="4757451"/>
            <a:ext cx="2240600" cy="2006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CC28546E-0B89-91D3-5688-28D8124AD876}"/>
              </a:ext>
            </a:extLst>
          </p:cNvPr>
          <p:cNvCxnSpPr>
            <a:cxnSpLocks/>
          </p:cNvCxnSpPr>
          <p:nvPr/>
        </p:nvCxnSpPr>
        <p:spPr>
          <a:xfrm flipH="1">
            <a:off x="7848600" y="5154839"/>
            <a:ext cx="2240600" cy="134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15" name="Picture 14">
            <a:extLst>
              <a:ext uri="{FF2B5EF4-FFF2-40B4-BE49-F238E27FC236}">
                <a16:creationId xmlns:a16="http://schemas.microsoft.com/office/drawing/2014/main" id="{331516A0-A6E1-C889-0416-7D45F8EAD7A4}"/>
              </a:ext>
            </a:extLst>
          </p:cNvPr>
          <p:cNvPicPr>
            <a:picLocks noChangeAspect="1"/>
          </p:cNvPicPr>
          <p:nvPr/>
        </p:nvPicPr>
        <p:blipFill>
          <a:blip r:embed="rId5"/>
          <a:stretch>
            <a:fillRect/>
          </a:stretch>
        </p:blipFill>
        <p:spPr>
          <a:xfrm>
            <a:off x="300516" y="3890408"/>
            <a:ext cx="1774210" cy="1774210"/>
          </a:xfrm>
          <a:prstGeom prst="rect">
            <a:avLst/>
          </a:prstGeom>
        </p:spPr>
      </p:pic>
      <p:cxnSp>
        <p:nvCxnSpPr>
          <p:cNvPr id="16" name="Straight Arrow Connector 15">
            <a:extLst>
              <a:ext uri="{FF2B5EF4-FFF2-40B4-BE49-F238E27FC236}">
                <a16:creationId xmlns:a16="http://schemas.microsoft.com/office/drawing/2014/main" id="{C6FC3708-1F24-D66B-ECB1-3D45AA5C22DE}"/>
              </a:ext>
            </a:extLst>
          </p:cNvPr>
          <p:cNvCxnSpPr>
            <a:cxnSpLocks/>
          </p:cNvCxnSpPr>
          <p:nvPr/>
        </p:nvCxnSpPr>
        <p:spPr>
          <a:xfrm>
            <a:off x="2102800" y="4804046"/>
            <a:ext cx="224060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3AAB0D95-742A-1B9B-5957-67DAA6601DF3}"/>
              </a:ext>
            </a:extLst>
          </p:cNvPr>
          <p:cNvCxnSpPr>
            <a:cxnSpLocks/>
          </p:cNvCxnSpPr>
          <p:nvPr/>
        </p:nvCxnSpPr>
        <p:spPr>
          <a:xfrm flipH="1">
            <a:off x="2069600" y="5154839"/>
            <a:ext cx="2261100" cy="134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3CFB038D-E578-99B3-F83B-45A87370E55F}"/>
              </a:ext>
            </a:extLst>
          </p:cNvPr>
          <p:cNvSpPr txBox="1"/>
          <p:nvPr/>
        </p:nvSpPr>
        <p:spPr>
          <a:xfrm>
            <a:off x="2496911" y="4401209"/>
            <a:ext cx="1197764" cy="369332"/>
          </a:xfrm>
          <a:prstGeom prst="rect">
            <a:avLst/>
          </a:prstGeom>
          <a:noFill/>
        </p:spPr>
        <p:txBody>
          <a:bodyPr wrap="none" rtlCol="0">
            <a:spAutoFit/>
          </a:bodyPr>
          <a:lstStyle/>
          <a:p>
            <a:r>
              <a:rPr lang="en-GB" dirty="0"/>
              <a:t>K</a:t>
            </a:r>
            <a:r>
              <a:rPr lang="en-CO" dirty="0"/>
              <a:t>eywords</a:t>
            </a:r>
          </a:p>
        </p:txBody>
      </p:sp>
      <p:sp>
        <p:nvSpPr>
          <p:cNvPr id="30" name="TextBox 29">
            <a:extLst>
              <a:ext uri="{FF2B5EF4-FFF2-40B4-BE49-F238E27FC236}">
                <a16:creationId xmlns:a16="http://schemas.microsoft.com/office/drawing/2014/main" id="{3B52F582-EA19-B18D-6515-1BB56987DB32}"/>
              </a:ext>
            </a:extLst>
          </p:cNvPr>
          <p:cNvSpPr txBox="1"/>
          <p:nvPr/>
        </p:nvSpPr>
        <p:spPr>
          <a:xfrm>
            <a:off x="2137545" y="5219976"/>
            <a:ext cx="2249334" cy="369332"/>
          </a:xfrm>
          <a:prstGeom prst="rect">
            <a:avLst/>
          </a:prstGeom>
          <a:noFill/>
        </p:spPr>
        <p:txBody>
          <a:bodyPr wrap="none" rtlCol="0">
            <a:spAutoFit/>
          </a:bodyPr>
          <a:lstStyle/>
          <a:p>
            <a:r>
              <a:rPr lang="en-US" dirty="0"/>
              <a:t>List of possible MRs</a:t>
            </a:r>
            <a:endParaRPr lang="en-CO" dirty="0"/>
          </a:p>
        </p:txBody>
      </p:sp>
      <p:sp>
        <p:nvSpPr>
          <p:cNvPr id="33" name="TextBox 32">
            <a:extLst>
              <a:ext uri="{FF2B5EF4-FFF2-40B4-BE49-F238E27FC236}">
                <a16:creationId xmlns:a16="http://schemas.microsoft.com/office/drawing/2014/main" id="{42F7A340-17CB-C1A4-053C-92A2F2008596}"/>
              </a:ext>
            </a:extLst>
          </p:cNvPr>
          <p:cNvSpPr txBox="1"/>
          <p:nvPr/>
        </p:nvSpPr>
        <p:spPr>
          <a:xfrm>
            <a:off x="8049818" y="4388119"/>
            <a:ext cx="813043" cy="369332"/>
          </a:xfrm>
          <a:prstGeom prst="rect">
            <a:avLst/>
          </a:prstGeom>
          <a:noFill/>
        </p:spPr>
        <p:txBody>
          <a:bodyPr wrap="none" rtlCol="0">
            <a:spAutoFit/>
          </a:bodyPr>
          <a:lstStyle/>
          <a:p>
            <a:r>
              <a:rPr lang="en-US" dirty="0"/>
              <a:t>Query</a:t>
            </a:r>
            <a:endParaRPr lang="en-CO" dirty="0"/>
          </a:p>
        </p:txBody>
      </p:sp>
      <p:sp>
        <p:nvSpPr>
          <p:cNvPr id="34" name="TextBox 33">
            <a:extLst>
              <a:ext uri="{FF2B5EF4-FFF2-40B4-BE49-F238E27FC236}">
                <a16:creationId xmlns:a16="http://schemas.microsoft.com/office/drawing/2014/main" id="{67E7D297-963D-493D-4379-2E0D8CD19E14}"/>
              </a:ext>
            </a:extLst>
          </p:cNvPr>
          <p:cNvSpPr txBox="1"/>
          <p:nvPr/>
        </p:nvSpPr>
        <p:spPr>
          <a:xfrm>
            <a:off x="7985450" y="5165531"/>
            <a:ext cx="2056973" cy="369332"/>
          </a:xfrm>
          <a:prstGeom prst="rect">
            <a:avLst/>
          </a:prstGeom>
          <a:noFill/>
        </p:spPr>
        <p:txBody>
          <a:bodyPr wrap="none" rtlCol="0">
            <a:spAutoFit/>
          </a:bodyPr>
          <a:lstStyle/>
          <a:p>
            <a:r>
              <a:rPr lang="en-US" dirty="0"/>
              <a:t>Query - Response</a:t>
            </a:r>
            <a:endParaRPr lang="en-CO" dirty="0"/>
          </a:p>
        </p:txBody>
      </p:sp>
    </p:spTree>
    <p:extLst>
      <p:ext uri="{BB962C8B-B14F-4D97-AF65-F5344CB8AC3E}">
        <p14:creationId xmlns:p14="http://schemas.microsoft.com/office/powerpoint/2010/main" val="1292084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17</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10" name="Title 6">
            <a:extLst>
              <a:ext uri="{FF2B5EF4-FFF2-40B4-BE49-F238E27FC236}">
                <a16:creationId xmlns:a16="http://schemas.microsoft.com/office/drawing/2014/main" id="{50727650-F5C3-8A58-7EF0-D42D28246A27}"/>
              </a:ext>
            </a:extLst>
          </p:cNvPr>
          <p:cNvSpPr txBox="1">
            <a:spLocks/>
          </p:cNvSpPr>
          <p:nvPr/>
        </p:nvSpPr>
        <p:spPr bwMode="auto">
          <a:xfrm>
            <a:off x="390972" y="869262"/>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400" b="1" dirty="0">
                <a:latin typeface="Segoe UI" panose="020B0502040204020203" pitchFamily="34" charset="0"/>
                <a:cs typeface="Segoe UI" panose="020B0502040204020203" pitchFamily="34" charset="0"/>
              </a:rPr>
              <a:t>Scenario No. 2</a:t>
            </a:r>
          </a:p>
        </p:txBody>
      </p:sp>
      <p:sp>
        <p:nvSpPr>
          <p:cNvPr id="15" name="Right Brace 14">
            <a:extLst>
              <a:ext uri="{FF2B5EF4-FFF2-40B4-BE49-F238E27FC236}">
                <a16:creationId xmlns:a16="http://schemas.microsoft.com/office/drawing/2014/main" id="{CE7BACA0-BED4-BDAD-E971-22E8D0C8F988}"/>
              </a:ext>
            </a:extLst>
          </p:cNvPr>
          <p:cNvSpPr/>
          <p:nvPr/>
        </p:nvSpPr>
        <p:spPr>
          <a:xfrm>
            <a:off x="3733947" y="1383984"/>
            <a:ext cx="346000" cy="2159965"/>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a:p>
        </p:txBody>
      </p:sp>
      <p:sp>
        <p:nvSpPr>
          <p:cNvPr id="16" name="TextBox 15">
            <a:extLst>
              <a:ext uri="{FF2B5EF4-FFF2-40B4-BE49-F238E27FC236}">
                <a16:creationId xmlns:a16="http://schemas.microsoft.com/office/drawing/2014/main" id="{C02C46B4-6DDA-8C5F-5290-B94778EA50D1}"/>
              </a:ext>
            </a:extLst>
          </p:cNvPr>
          <p:cNvSpPr txBox="1"/>
          <p:nvPr/>
        </p:nvSpPr>
        <p:spPr>
          <a:xfrm>
            <a:off x="4214300" y="1405341"/>
            <a:ext cx="7433863" cy="646331"/>
          </a:xfrm>
          <a:prstGeom prst="rect">
            <a:avLst/>
          </a:prstGeom>
          <a:noFill/>
        </p:spPr>
        <p:txBody>
          <a:bodyPr wrap="square" rtlCol="0">
            <a:spAutoFit/>
          </a:bodyPr>
          <a:lstStyle/>
          <a:p>
            <a:pPr marL="285750" indent="-285750">
              <a:buFont typeface="Arial" panose="020B0604020202020204" pitchFamily="34" charset="0"/>
              <a:buChar char="•"/>
            </a:pPr>
            <a:r>
              <a:rPr lang="en-GB" dirty="0"/>
              <a:t>This is a developer/tester who is new to the project and doesn't know the system</a:t>
            </a:r>
          </a:p>
        </p:txBody>
      </p:sp>
      <p:sp>
        <p:nvSpPr>
          <p:cNvPr id="18" name="TextBox 17">
            <a:extLst>
              <a:ext uri="{FF2B5EF4-FFF2-40B4-BE49-F238E27FC236}">
                <a16:creationId xmlns:a16="http://schemas.microsoft.com/office/drawing/2014/main" id="{125F0F00-32B5-5202-D589-981873F0ED0C}"/>
              </a:ext>
            </a:extLst>
          </p:cNvPr>
          <p:cNvSpPr txBox="1"/>
          <p:nvPr/>
        </p:nvSpPr>
        <p:spPr>
          <a:xfrm>
            <a:off x="4205284" y="2122631"/>
            <a:ext cx="5946668" cy="369332"/>
          </a:xfrm>
          <a:prstGeom prst="rect">
            <a:avLst/>
          </a:prstGeom>
          <a:noFill/>
        </p:spPr>
        <p:txBody>
          <a:bodyPr wrap="square">
            <a:spAutoFit/>
          </a:bodyPr>
          <a:lstStyle/>
          <a:p>
            <a:pPr marL="285750" indent="-285750">
              <a:buFont typeface="Arial" panose="020B0604020202020204" pitchFamily="34" charset="0"/>
              <a:buChar char="•"/>
            </a:pPr>
            <a:r>
              <a:rPr lang="en-GB" dirty="0"/>
              <a:t>He wants or was asked to use MT approach</a:t>
            </a:r>
            <a:endParaRPr lang="en-CO" dirty="0"/>
          </a:p>
        </p:txBody>
      </p:sp>
      <p:sp>
        <p:nvSpPr>
          <p:cNvPr id="19" name="TextBox 18">
            <a:extLst>
              <a:ext uri="{FF2B5EF4-FFF2-40B4-BE49-F238E27FC236}">
                <a16:creationId xmlns:a16="http://schemas.microsoft.com/office/drawing/2014/main" id="{27D8CEC2-FD0B-C63E-C6E1-C6147CAC06FD}"/>
              </a:ext>
            </a:extLst>
          </p:cNvPr>
          <p:cNvSpPr txBox="1"/>
          <p:nvPr/>
        </p:nvSpPr>
        <p:spPr>
          <a:xfrm>
            <a:off x="4214300" y="2561456"/>
            <a:ext cx="7586264" cy="923330"/>
          </a:xfrm>
          <a:prstGeom prst="rect">
            <a:avLst/>
          </a:prstGeom>
          <a:noFill/>
        </p:spPr>
        <p:txBody>
          <a:bodyPr wrap="square">
            <a:spAutoFit/>
          </a:bodyPr>
          <a:lstStyle/>
          <a:p>
            <a:pPr marL="285750" indent="-285750">
              <a:buFont typeface="Arial" panose="020B0604020202020204" pitchFamily="34" charset="0"/>
              <a:buChar char="•"/>
            </a:pPr>
            <a:r>
              <a:rPr lang="en-GB" dirty="0"/>
              <a:t>He doesn't want to spend a lot of time and energy thinking up MRs and creating them from scratch. On top of that he first will to figure out what the system is doing, and then think and create the MRs</a:t>
            </a:r>
            <a:endParaRPr lang="en-CO" dirty="0"/>
          </a:p>
        </p:txBody>
      </p:sp>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4"/>
          <a:stretch>
            <a:fillRect/>
          </a:stretch>
        </p:blipFill>
        <p:spPr>
          <a:xfrm>
            <a:off x="3108698" y="4584471"/>
            <a:ext cx="1596498" cy="2060077"/>
          </a:xfrm>
          <a:prstGeom prst="rect">
            <a:avLst/>
          </a:prstGeom>
        </p:spPr>
      </p:pic>
      <p:sp>
        <p:nvSpPr>
          <p:cNvPr id="25" name="TextBox 24">
            <a:extLst>
              <a:ext uri="{FF2B5EF4-FFF2-40B4-BE49-F238E27FC236}">
                <a16:creationId xmlns:a16="http://schemas.microsoft.com/office/drawing/2014/main" id="{BE08AFEE-6C72-C0BB-51E4-5127FA4B1E54}"/>
              </a:ext>
            </a:extLst>
          </p:cNvPr>
          <p:cNvSpPr txBox="1"/>
          <p:nvPr/>
        </p:nvSpPr>
        <p:spPr>
          <a:xfrm>
            <a:off x="4285444" y="5053102"/>
            <a:ext cx="7291574" cy="646331"/>
          </a:xfrm>
          <a:prstGeom prst="rect">
            <a:avLst/>
          </a:prstGeom>
          <a:noFill/>
        </p:spPr>
        <p:txBody>
          <a:bodyPr wrap="square">
            <a:spAutoFit/>
          </a:bodyPr>
          <a:lstStyle/>
          <a:p>
            <a:r>
              <a:rPr lang="en-GB" dirty="0"/>
              <a:t>Is there any plugin/system that suggest MRs based on source code, or documentation of the system?</a:t>
            </a:r>
            <a:endParaRPr lang="en-CO" dirty="0"/>
          </a:p>
        </p:txBody>
      </p:sp>
      <p:pic>
        <p:nvPicPr>
          <p:cNvPr id="3" name="Picture 2">
            <a:extLst>
              <a:ext uri="{FF2B5EF4-FFF2-40B4-BE49-F238E27FC236}">
                <a16:creationId xmlns:a16="http://schemas.microsoft.com/office/drawing/2014/main" id="{339DA53B-6382-0597-8422-1354D8DE2E2D}"/>
              </a:ext>
            </a:extLst>
          </p:cNvPr>
          <p:cNvPicPr>
            <a:picLocks noChangeAspect="1"/>
          </p:cNvPicPr>
          <p:nvPr/>
        </p:nvPicPr>
        <p:blipFill>
          <a:blip r:embed="rId5"/>
          <a:stretch>
            <a:fillRect/>
          </a:stretch>
        </p:blipFill>
        <p:spPr>
          <a:xfrm>
            <a:off x="1857947" y="1531071"/>
            <a:ext cx="1957609" cy="1957609"/>
          </a:xfrm>
          <a:prstGeom prst="rect">
            <a:avLst/>
          </a:prstGeom>
        </p:spPr>
      </p:pic>
      <p:sp>
        <p:nvSpPr>
          <p:cNvPr id="4" name="TextBox 3">
            <a:extLst>
              <a:ext uri="{FF2B5EF4-FFF2-40B4-BE49-F238E27FC236}">
                <a16:creationId xmlns:a16="http://schemas.microsoft.com/office/drawing/2014/main" id="{07E7A09E-F78D-1637-6CE0-34EB85AD3A95}"/>
              </a:ext>
            </a:extLst>
          </p:cNvPr>
          <p:cNvSpPr txBox="1"/>
          <p:nvPr/>
        </p:nvSpPr>
        <p:spPr>
          <a:xfrm>
            <a:off x="4205284" y="3484786"/>
            <a:ext cx="7586264" cy="646331"/>
          </a:xfrm>
          <a:prstGeom prst="rect">
            <a:avLst/>
          </a:prstGeom>
          <a:noFill/>
        </p:spPr>
        <p:txBody>
          <a:bodyPr wrap="square">
            <a:spAutoFit/>
          </a:bodyPr>
          <a:lstStyle/>
          <a:p>
            <a:pPr marL="285750" indent="-285750">
              <a:buFont typeface="Arial" panose="020B0604020202020204" pitchFamily="34" charset="0"/>
              <a:buChar char="•"/>
            </a:pPr>
            <a:r>
              <a:rPr lang="en-GB" dirty="0"/>
              <a:t>They only knowledge that he has about the system is the code itself, and a brief Documentation (e.g., user stories, requirements, etc)</a:t>
            </a:r>
            <a:endParaRPr lang="en-CO" dirty="0"/>
          </a:p>
        </p:txBody>
      </p:sp>
      <p:sp>
        <p:nvSpPr>
          <p:cNvPr id="7" name="TextBox 6">
            <a:extLst>
              <a:ext uri="{FF2B5EF4-FFF2-40B4-BE49-F238E27FC236}">
                <a16:creationId xmlns:a16="http://schemas.microsoft.com/office/drawing/2014/main" id="{D8DDFFD6-4D65-2281-7E91-C02BAB393D41}"/>
              </a:ext>
            </a:extLst>
          </p:cNvPr>
          <p:cNvSpPr txBox="1"/>
          <p:nvPr/>
        </p:nvSpPr>
        <p:spPr>
          <a:xfrm>
            <a:off x="4495800" y="5817758"/>
            <a:ext cx="1326200" cy="461665"/>
          </a:xfrm>
          <a:prstGeom prst="rect">
            <a:avLst/>
          </a:prstGeom>
          <a:noFill/>
        </p:spPr>
        <p:txBody>
          <a:bodyPr wrap="square">
            <a:spAutoFit/>
          </a:bodyPr>
          <a:lstStyle/>
          <a:p>
            <a:r>
              <a:rPr lang="en-GB" sz="2400" dirty="0"/>
              <a:t>Not yet!</a:t>
            </a:r>
            <a:endParaRPr lang="en-CO" sz="2400" dirty="0"/>
          </a:p>
        </p:txBody>
      </p:sp>
    </p:spTree>
    <p:extLst>
      <p:ext uri="{BB962C8B-B14F-4D97-AF65-F5344CB8AC3E}">
        <p14:creationId xmlns:p14="http://schemas.microsoft.com/office/powerpoint/2010/main" val="155179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p:bldP spid="18" grpId="0"/>
      <p:bldP spid="19" grpId="0"/>
      <p:bldP spid="25" grpId="0"/>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18</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10" name="Title 6">
            <a:extLst>
              <a:ext uri="{FF2B5EF4-FFF2-40B4-BE49-F238E27FC236}">
                <a16:creationId xmlns:a16="http://schemas.microsoft.com/office/drawing/2014/main" id="{50727650-F5C3-8A58-7EF0-D42D28246A27}"/>
              </a:ext>
            </a:extLst>
          </p:cNvPr>
          <p:cNvSpPr txBox="1">
            <a:spLocks/>
          </p:cNvSpPr>
          <p:nvPr/>
        </p:nvSpPr>
        <p:spPr bwMode="auto">
          <a:xfrm>
            <a:off x="7251742" y="993808"/>
            <a:ext cx="2028182" cy="45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2</a:t>
            </a:r>
          </a:p>
        </p:txBody>
      </p:sp>
      <p:pic>
        <p:nvPicPr>
          <p:cNvPr id="3" name="Picture 2">
            <a:extLst>
              <a:ext uri="{FF2B5EF4-FFF2-40B4-BE49-F238E27FC236}">
                <a16:creationId xmlns:a16="http://schemas.microsoft.com/office/drawing/2014/main" id="{339DA53B-6382-0597-8422-1354D8DE2E2D}"/>
              </a:ext>
            </a:extLst>
          </p:cNvPr>
          <p:cNvPicPr>
            <a:picLocks noChangeAspect="1"/>
          </p:cNvPicPr>
          <p:nvPr/>
        </p:nvPicPr>
        <p:blipFill>
          <a:blip r:embed="rId4"/>
          <a:stretch>
            <a:fillRect/>
          </a:stretch>
        </p:blipFill>
        <p:spPr>
          <a:xfrm>
            <a:off x="7251742" y="1505800"/>
            <a:ext cx="1664368" cy="1664368"/>
          </a:xfrm>
          <a:prstGeom prst="rect">
            <a:avLst/>
          </a:prstGeom>
        </p:spPr>
      </p:pic>
      <p:sp>
        <p:nvSpPr>
          <p:cNvPr id="6" name="Title 6">
            <a:extLst>
              <a:ext uri="{FF2B5EF4-FFF2-40B4-BE49-F238E27FC236}">
                <a16:creationId xmlns:a16="http://schemas.microsoft.com/office/drawing/2014/main" id="{208C29F4-8742-FA35-EC36-5EB5CAB879F3}"/>
              </a:ext>
            </a:extLst>
          </p:cNvPr>
          <p:cNvSpPr txBox="1">
            <a:spLocks/>
          </p:cNvSpPr>
          <p:nvPr/>
        </p:nvSpPr>
        <p:spPr bwMode="auto">
          <a:xfrm>
            <a:off x="2308942" y="997325"/>
            <a:ext cx="2028182" cy="45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1</a:t>
            </a:r>
          </a:p>
        </p:txBody>
      </p:sp>
      <p:pic>
        <p:nvPicPr>
          <p:cNvPr id="8" name="Picture 7">
            <a:extLst>
              <a:ext uri="{FF2B5EF4-FFF2-40B4-BE49-F238E27FC236}">
                <a16:creationId xmlns:a16="http://schemas.microsoft.com/office/drawing/2014/main" id="{06CEAD77-E9E5-192F-5E97-D8176F070547}"/>
              </a:ext>
            </a:extLst>
          </p:cNvPr>
          <p:cNvPicPr>
            <a:picLocks noChangeAspect="1"/>
          </p:cNvPicPr>
          <p:nvPr/>
        </p:nvPicPr>
        <p:blipFill>
          <a:blip r:embed="rId5"/>
          <a:stretch>
            <a:fillRect/>
          </a:stretch>
        </p:blipFill>
        <p:spPr>
          <a:xfrm>
            <a:off x="2549010" y="1493768"/>
            <a:ext cx="1788114" cy="1788114"/>
          </a:xfrm>
          <a:prstGeom prst="rect">
            <a:avLst/>
          </a:prstGeom>
        </p:spPr>
      </p:pic>
      <p:sp>
        <p:nvSpPr>
          <p:cNvPr id="9" name="Rectangle 8">
            <a:extLst>
              <a:ext uri="{FF2B5EF4-FFF2-40B4-BE49-F238E27FC236}">
                <a16:creationId xmlns:a16="http://schemas.microsoft.com/office/drawing/2014/main" id="{92DC87F9-2E33-2CBF-BE5C-17562603618A}"/>
              </a:ext>
            </a:extLst>
          </p:cNvPr>
          <p:cNvSpPr/>
          <p:nvPr/>
        </p:nvSpPr>
        <p:spPr>
          <a:xfrm>
            <a:off x="5310613" y="2337984"/>
            <a:ext cx="967639" cy="923330"/>
          </a:xfrm>
          <a:prstGeom prst="rect">
            <a:avLst/>
          </a:prstGeom>
          <a:noFill/>
        </p:spPr>
        <p:txBody>
          <a:bodyPr wrap="squar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rPr>
              <a:t>vs</a:t>
            </a:r>
          </a:p>
        </p:txBody>
      </p:sp>
      <p:sp>
        <p:nvSpPr>
          <p:cNvPr id="11" name="Rectangle 10">
            <a:extLst>
              <a:ext uri="{FF2B5EF4-FFF2-40B4-BE49-F238E27FC236}">
                <a16:creationId xmlns:a16="http://schemas.microsoft.com/office/drawing/2014/main" id="{476993C9-D9F5-2A0F-2C64-6D746327C1DF}"/>
              </a:ext>
            </a:extLst>
          </p:cNvPr>
          <p:cNvSpPr/>
          <p:nvPr/>
        </p:nvSpPr>
        <p:spPr>
          <a:xfrm>
            <a:off x="1371600" y="3455410"/>
            <a:ext cx="9155285" cy="1569660"/>
          </a:xfrm>
          <a:prstGeom prst="rect">
            <a:avLst/>
          </a:prstGeom>
          <a:noFill/>
        </p:spPr>
        <p:txBody>
          <a:bodyPr wrap="square" lIns="91440" tIns="45720" rIns="91440" bIns="45720">
            <a:spAutoFit/>
          </a:bodyPr>
          <a:lstStyle/>
          <a:p>
            <a:pPr algn="ctr"/>
            <a:r>
              <a:rPr lang="en-GB" sz="2400" dirty="0">
                <a:ln w="0"/>
                <a:effectLst>
                  <a:outerShdw blurRad="38100" dist="19050" dir="2700000" algn="tl" rotWithShape="0">
                    <a:schemeClr val="dk1">
                      <a:alpha val="40000"/>
                    </a:schemeClr>
                  </a:outerShdw>
                </a:effectLst>
              </a:rPr>
              <a:t>The big difference between both scenarios is that in the first one, the developer can easily summarize or search the keywords based on his own knowledge about the system, which is not possible in the second scenario.</a:t>
            </a:r>
            <a:endParaRPr lang="en-GB" sz="24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1407075F-844F-9629-DDE6-C74290E8421A}"/>
              </a:ext>
            </a:extLst>
          </p:cNvPr>
          <p:cNvSpPr/>
          <p:nvPr/>
        </p:nvSpPr>
        <p:spPr>
          <a:xfrm>
            <a:off x="609600" y="5092472"/>
            <a:ext cx="10967373" cy="1569660"/>
          </a:xfrm>
          <a:prstGeom prst="rect">
            <a:avLst/>
          </a:prstGeom>
          <a:noFill/>
        </p:spPr>
        <p:txBody>
          <a:bodyPr wrap="square" lIns="91440" tIns="45720" rIns="91440" bIns="45720">
            <a:spAutoFit/>
          </a:bodyPr>
          <a:lstStyle/>
          <a:p>
            <a:pPr algn="ctr"/>
            <a:r>
              <a:rPr lang="en-GB" sz="3200" b="1" dirty="0">
                <a:ln w="0"/>
                <a:effectLst>
                  <a:outerShdw blurRad="38100" dist="19050" dir="2700000" algn="tl" rotWithShape="0">
                    <a:schemeClr val="dk1">
                      <a:alpha val="40000"/>
                    </a:schemeClr>
                  </a:outerShdw>
                </a:effectLst>
              </a:rPr>
              <a:t>How to build the missing knowledge of scenario two and extract from that knowledge "key words" to suggest MR?</a:t>
            </a:r>
            <a:endParaRPr lang="en-GB" sz="32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87091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19</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Rectangle 5">
            <a:extLst>
              <a:ext uri="{FF2B5EF4-FFF2-40B4-BE49-F238E27FC236}">
                <a16:creationId xmlns:a16="http://schemas.microsoft.com/office/drawing/2014/main" id="{19CF486D-DB19-B344-D2A4-33537659E76A}"/>
              </a:ext>
            </a:extLst>
          </p:cNvPr>
          <p:cNvSpPr/>
          <p:nvPr/>
        </p:nvSpPr>
        <p:spPr>
          <a:xfrm>
            <a:off x="848950" y="1362300"/>
            <a:ext cx="10357773" cy="954107"/>
          </a:xfrm>
          <a:prstGeom prst="rect">
            <a:avLst/>
          </a:prstGeom>
          <a:noFill/>
        </p:spPr>
        <p:txBody>
          <a:bodyPr wrap="square" lIns="91440" tIns="45720" rIns="91440" bIns="45720">
            <a:spAutoFit/>
          </a:bodyPr>
          <a:lstStyle/>
          <a:p>
            <a:pPr algn="ctr"/>
            <a:r>
              <a:rPr lang="en-GB" sz="2800" b="1" dirty="0">
                <a:ln w="0"/>
                <a:effectLst>
                  <a:outerShdw blurRad="38100" dist="19050" dir="2700000" algn="tl" rotWithShape="0">
                    <a:schemeClr val="dk1">
                      <a:alpha val="40000"/>
                    </a:schemeClr>
                  </a:outerShdw>
                </a:effectLst>
              </a:rPr>
              <a:t>How to build the missing knowledge in scenario two, and extract from that knowledge "key words" to suggest MRs?</a:t>
            </a:r>
            <a:endParaRPr lang="en-GB" sz="2800" b="1" cap="none" spc="0" dirty="0">
              <a:ln w="0"/>
              <a:solidFill>
                <a:schemeClr val="tx1"/>
              </a:solidFill>
              <a:effectLst>
                <a:outerShdw blurRad="38100" dist="19050" dir="2700000" algn="tl" rotWithShape="0">
                  <a:schemeClr val="dk1">
                    <a:alpha val="40000"/>
                  </a:schemeClr>
                </a:outerShdw>
              </a:effectLst>
            </a:endParaRPr>
          </a:p>
        </p:txBody>
      </p:sp>
      <p:sp>
        <p:nvSpPr>
          <p:cNvPr id="8" name="Slide Number Placeholder 1">
            <a:extLst>
              <a:ext uri="{FF2B5EF4-FFF2-40B4-BE49-F238E27FC236}">
                <a16:creationId xmlns:a16="http://schemas.microsoft.com/office/drawing/2014/main" id="{F962E327-A89A-2598-59F2-E77477149616}"/>
              </a:ext>
            </a:extLst>
          </p:cNvPr>
          <p:cNvSpPr txBox="1">
            <a:spLocks/>
          </p:cNvSpPr>
          <p:nvPr/>
        </p:nvSpPr>
        <p:spPr>
          <a:xfrm>
            <a:off x="10210800" y="6279423"/>
            <a:ext cx="1371600" cy="365125"/>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CO" smtClean="0"/>
              <a:pPr>
                <a:defRPr/>
              </a:pPr>
              <a:t>19</a:t>
            </a:fld>
            <a:endParaRPr lang="en-CO" dirty="0"/>
          </a:p>
        </p:txBody>
      </p:sp>
      <p:sp>
        <p:nvSpPr>
          <p:cNvPr id="9" name="Flowchart: Magnetic Disk 2">
            <a:extLst>
              <a:ext uri="{FF2B5EF4-FFF2-40B4-BE49-F238E27FC236}">
                <a16:creationId xmlns:a16="http://schemas.microsoft.com/office/drawing/2014/main" id="{BAA310BA-2C02-FC97-730C-173166622C55}"/>
              </a:ext>
            </a:extLst>
          </p:cNvPr>
          <p:cNvSpPr/>
          <p:nvPr/>
        </p:nvSpPr>
        <p:spPr>
          <a:xfrm>
            <a:off x="10170853" y="3676309"/>
            <a:ext cx="1914144" cy="2188464"/>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Database of Metamorphic Relations</a:t>
            </a:r>
            <a:endParaRPr lang="en-US" sz="1600" i="1" dirty="0"/>
          </a:p>
        </p:txBody>
      </p:sp>
      <p:sp>
        <p:nvSpPr>
          <p:cNvPr id="11" name="Rectangle 10">
            <a:extLst>
              <a:ext uri="{FF2B5EF4-FFF2-40B4-BE49-F238E27FC236}">
                <a16:creationId xmlns:a16="http://schemas.microsoft.com/office/drawing/2014/main" id="{B90CBFC2-3C5E-41C2-9CB4-400FA91DDC83}"/>
              </a:ext>
            </a:extLst>
          </p:cNvPr>
          <p:cNvSpPr/>
          <p:nvPr/>
        </p:nvSpPr>
        <p:spPr>
          <a:xfrm>
            <a:off x="5943599" y="3663220"/>
            <a:ext cx="3169249" cy="2188463"/>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b="1" dirty="0">
                <a:solidFill>
                  <a:schemeClr val="tx1"/>
                </a:solidFill>
              </a:rPr>
              <a:t>PLUGIN:</a:t>
            </a:r>
          </a:p>
          <a:p>
            <a:pPr algn="ctr"/>
            <a:endParaRPr lang="en-CO" b="1" dirty="0">
              <a:solidFill>
                <a:schemeClr val="tx1"/>
              </a:solidFill>
            </a:endParaRPr>
          </a:p>
          <a:p>
            <a:pPr marL="342900" indent="-342900">
              <a:buFont typeface="+mj-lt"/>
              <a:buAutoNum type="arabicPeriod"/>
            </a:pPr>
            <a:r>
              <a:rPr lang="en-CO" b="1" dirty="0">
                <a:solidFill>
                  <a:schemeClr val="tx1"/>
                </a:solidFill>
              </a:rPr>
              <a:t>Conect to the DB_MR</a:t>
            </a:r>
          </a:p>
          <a:p>
            <a:pPr marL="342900" indent="-342900">
              <a:buFont typeface="+mj-lt"/>
              <a:buAutoNum type="arabicPeriod"/>
            </a:pPr>
            <a:r>
              <a:rPr lang="en-CO" b="1" dirty="0">
                <a:solidFill>
                  <a:schemeClr val="tx1"/>
                </a:solidFill>
              </a:rPr>
              <a:t>Filter by key word</a:t>
            </a:r>
          </a:p>
          <a:p>
            <a:pPr marL="342900" indent="-342900">
              <a:buFont typeface="+mj-lt"/>
              <a:buAutoNum type="arabicPeriod"/>
            </a:pPr>
            <a:r>
              <a:rPr lang="en-CO" b="1" dirty="0">
                <a:solidFill>
                  <a:schemeClr val="tx1"/>
                </a:solidFill>
              </a:rPr>
              <a:t>Provide MRs based on the key words</a:t>
            </a:r>
          </a:p>
        </p:txBody>
      </p:sp>
      <p:cxnSp>
        <p:nvCxnSpPr>
          <p:cNvPr id="12" name="Straight Arrow Connector 11">
            <a:extLst>
              <a:ext uri="{FF2B5EF4-FFF2-40B4-BE49-F238E27FC236}">
                <a16:creationId xmlns:a16="http://schemas.microsoft.com/office/drawing/2014/main" id="{F520D35F-3003-2AFB-C1B3-D26A9B1B0531}"/>
              </a:ext>
            </a:extLst>
          </p:cNvPr>
          <p:cNvCxnSpPr>
            <a:cxnSpLocks/>
            <a:stCxn id="11" idx="3"/>
            <a:endCxn id="9" idx="2"/>
          </p:cNvCxnSpPr>
          <p:nvPr/>
        </p:nvCxnSpPr>
        <p:spPr>
          <a:xfrm>
            <a:off x="9112848" y="4757452"/>
            <a:ext cx="1058005" cy="1308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C1F17A8-7B8F-7AB0-0ABE-6A1199DB99D1}"/>
              </a:ext>
            </a:extLst>
          </p:cNvPr>
          <p:cNvCxnSpPr>
            <a:cxnSpLocks/>
          </p:cNvCxnSpPr>
          <p:nvPr/>
        </p:nvCxnSpPr>
        <p:spPr>
          <a:xfrm flipH="1">
            <a:off x="9112849" y="5165531"/>
            <a:ext cx="105800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E19E06A3-8B52-B8D7-7AC1-CE4594D2924D}"/>
              </a:ext>
            </a:extLst>
          </p:cNvPr>
          <p:cNvSpPr txBox="1"/>
          <p:nvPr/>
        </p:nvSpPr>
        <p:spPr>
          <a:xfrm>
            <a:off x="234027" y="6243328"/>
            <a:ext cx="1479892" cy="369332"/>
          </a:xfrm>
          <a:prstGeom prst="rect">
            <a:avLst/>
          </a:prstGeom>
          <a:noFill/>
        </p:spPr>
        <p:txBody>
          <a:bodyPr wrap="none" rtlCol="0">
            <a:spAutoFit/>
          </a:bodyPr>
          <a:lstStyle/>
          <a:p>
            <a:r>
              <a:rPr lang="en-US" dirty="0"/>
              <a:t>Source code</a:t>
            </a:r>
            <a:endParaRPr lang="en-CO" dirty="0"/>
          </a:p>
        </p:txBody>
      </p:sp>
      <p:sp>
        <p:nvSpPr>
          <p:cNvPr id="23" name="TextBox 22">
            <a:extLst>
              <a:ext uri="{FF2B5EF4-FFF2-40B4-BE49-F238E27FC236}">
                <a16:creationId xmlns:a16="http://schemas.microsoft.com/office/drawing/2014/main" id="{A4CD3C2E-4F10-635B-9307-56F6DF8EF564}"/>
              </a:ext>
            </a:extLst>
          </p:cNvPr>
          <p:cNvSpPr txBox="1"/>
          <p:nvPr/>
        </p:nvSpPr>
        <p:spPr>
          <a:xfrm>
            <a:off x="3775336" y="6094757"/>
            <a:ext cx="2249334" cy="369332"/>
          </a:xfrm>
          <a:prstGeom prst="rect">
            <a:avLst/>
          </a:prstGeom>
          <a:noFill/>
        </p:spPr>
        <p:txBody>
          <a:bodyPr wrap="none" rtlCol="0">
            <a:spAutoFit/>
          </a:bodyPr>
          <a:lstStyle/>
          <a:p>
            <a:r>
              <a:rPr lang="en-US" dirty="0"/>
              <a:t>List of possible MRs</a:t>
            </a:r>
            <a:endParaRPr lang="en-CO" dirty="0"/>
          </a:p>
        </p:txBody>
      </p:sp>
      <p:sp>
        <p:nvSpPr>
          <p:cNvPr id="24" name="TextBox 23">
            <a:extLst>
              <a:ext uri="{FF2B5EF4-FFF2-40B4-BE49-F238E27FC236}">
                <a16:creationId xmlns:a16="http://schemas.microsoft.com/office/drawing/2014/main" id="{49781641-DEA2-51FD-B377-5219F5843E2F}"/>
              </a:ext>
            </a:extLst>
          </p:cNvPr>
          <p:cNvSpPr txBox="1"/>
          <p:nvPr/>
        </p:nvSpPr>
        <p:spPr>
          <a:xfrm>
            <a:off x="9194502" y="4348298"/>
            <a:ext cx="813043" cy="369332"/>
          </a:xfrm>
          <a:prstGeom prst="rect">
            <a:avLst/>
          </a:prstGeom>
          <a:noFill/>
        </p:spPr>
        <p:txBody>
          <a:bodyPr wrap="none" rtlCol="0">
            <a:spAutoFit/>
          </a:bodyPr>
          <a:lstStyle/>
          <a:p>
            <a:r>
              <a:rPr lang="en-US" dirty="0"/>
              <a:t>Query</a:t>
            </a:r>
            <a:endParaRPr lang="en-CO" dirty="0"/>
          </a:p>
        </p:txBody>
      </p:sp>
      <p:sp>
        <p:nvSpPr>
          <p:cNvPr id="26" name="TextBox 25">
            <a:extLst>
              <a:ext uri="{FF2B5EF4-FFF2-40B4-BE49-F238E27FC236}">
                <a16:creationId xmlns:a16="http://schemas.microsoft.com/office/drawing/2014/main" id="{B1DE6D68-85C7-A1FB-5F58-0F5788ADEEE2}"/>
              </a:ext>
            </a:extLst>
          </p:cNvPr>
          <p:cNvSpPr txBox="1"/>
          <p:nvPr/>
        </p:nvSpPr>
        <p:spPr>
          <a:xfrm>
            <a:off x="9112849" y="5245173"/>
            <a:ext cx="1287532" cy="646331"/>
          </a:xfrm>
          <a:prstGeom prst="rect">
            <a:avLst/>
          </a:prstGeom>
          <a:noFill/>
        </p:spPr>
        <p:txBody>
          <a:bodyPr wrap="none" rtlCol="0">
            <a:spAutoFit/>
          </a:bodyPr>
          <a:lstStyle/>
          <a:p>
            <a:r>
              <a:rPr lang="en-US" dirty="0"/>
              <a:t>Query</a:t>
            </a:r>
          </a:p>
          <a:p>
            <a:r>
              <a:rPr lang="en-US" dirty="0"/>
              <a:t> Response</a:t>
            </a:r>
            <a:endParaRPr lang="en-CO" dirty="0"/>
          </a:p>
        </p:txBody>
      </p:sp>
      <p:pic>
        <p:nvPicPr>
          <p:cNvPr id="27" name="Picture 26">
            <a:extLst>
              <a:ext uri="{FF2B5EF4-FFF2-40B4-BE49-F238E27FC236}">
                <a16:creationId xmlns:a16="http://schemas.microsoft.com/office/drawing/2014/main" id="{2F57FE53-6E52-84C4-D471-8B522C8A00E6}"/>
              </a:ext>
            </a:extLst>
          </p:cNvPr>
          <p:cNvPicPr>
            <a:picLocks noChangeAspect="1"/>
          </p:cNvPicPr>
          <p:nvPr/>
        </p:nvPicPr>
        <p:blipFill>
          <a:blip r:embed="rId4"/>
          <a:stretch>
            <a:fillRect/>
          </a:stretch>
        </p:blipFill>
        <p:spPr>
          <a:xfrm>
            <a:off x="532051" y="3014636"/>
            <a:ext cx="954107" cy="954107"/>
          </a:xfrm>
          <a:prstGeom prst="rect">
            <a:avLst/>
          </a:prstGeom>
        </p:spPr>
      </p:pic>
      <p:pic>
        <p:nvPicPr>
          <p:cNvPr id="28" name="Picture 27">
            <a:extLst>
              <a:ext uri="{FF2B5EF4-FFF2-40B4-BE49-F238E27FC236}">
                <a16:creationId xmlns:a16="http://schemas.microsoft.com/office/drawing/2014/main" id="{92CDF48F-687E-75CF-5604-621DC7CA7615}"/>
              </a:ext>
            </a:extLst>
          </p:cNvPr>
          <p:cNvPicPr>
            <a:picLocks noChangeAspect="1"/>
          </p:cNvPicPr>
          <p:nvPr/>
        </p:nvPicPr>
        <p:blipFill>
          <a:blip r:embed="rId5"/>
          <a:stretch>
            <a:fillRect/>
          </a:stretch>
        </p:blipFill>
        <p:spPr>
          <a:xfrm>
            <a:off x="461788" y="5218958"/>
            <a:ext cx="1024370" cy="1024370"/>
          </a:xfrm>
          <a:prstGeom prst="rect">
            <a:avLst/>
          </a:prstGeom>
        </p:spPr>
      </p:pic>
      <p:sp>
        <p:nvSpPr>
          <p:cNvPr id="29" name="TextBox 28">
            <a:extLst>
              <a:ext uri="{FF2B5EF4-FFF2-40B4-BE49-F238E27FC236}">
                <a16:creationId xmlns:a16="http://schemas.microsoft.com/office/drawing/2014/main" id="{792473B3-2DD1-D5C8-3523-56B766110C53}"/>
              </a:ext>
            </a:extLst>
          </p:cNvPr>
          <p:cNvSpPr txBox="1"/>
          <p:nvPr/>
        </p:nvSpPr>
        <p:spPr>
          <a:xfrm>
            <a:off x="0" y="4003874"/>
            <a:ext cx="1697901" cy="646331"/>
          </a:xfrm>
          <a:prstGeom prst="rect">
            <a:avLst/>
          </a:prstGeom>
          <a:noFill/>
        </p:spPr>
        <p:txBody>
          <a:bodyPr wrap="none" rtlCol="0">
            <a:spAutoFit/>
          </a:bodyPr>
          <a:lstStyle/>
          <a:p>
            <a:pPr algn="ctr"/>
            <a:r>
              <a:rPr lang="en-US" dirty="0"/>
              <a:t>Software </a:t>
            </a:r>
          </a:p>
          <a:p>
            <a:pPr algn="ctr"/>
            <a:r>
              <a:rPr lang="en-US" dirty="0"/>
              <a:t>documentation</a:t>
            </a:r>
            <a:endParaRPr lang="en-CO" dirty="0"/>
          </a:p>
        </p:txBody>
      </p:sp>
      <p:sp>
        <p:nvSpPr>
          <p:cNvPr id="36" name="Right Brace 35">
            <a:extLst>
              <a:ext uri="{FF2B5EF4-FFF2-40B4-BE49-F238E27FC236}">
                <a16:creationId xmlns:a16="http://schemas.microsoft.com/office/drawing/2014/main" id="{9F294C8A-A3D5-0636-1B7A-06788893225D}"/>
              </a:ext>
            </a:extLst>
          </p:cNvPr>
          <p:cNvSpPr/>
          <p:nvPr/>
        </p:nvSpPr>
        <p:spPr>
          <a:xfrm>
            <a:off x="1723212" y="2978541"/>
            <a:ext cx="404899" cy="3264787"/>
          </a:xfrm>
          <a:prstGeom prst="rightBrace">
            <a:avLst>
              <a:gd name="adj1" fmla="val 8333"/>
              <a:gd name="adj2" fmla="val 53440"/>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a:p>
        </p:txBody>
      </p:sp>
      <p:sp>
        <p:nvSpPr>
          <p:cNvPr id="37" name="Rectangle 36">
            <a:extLst>
              <a:ext uri="{FF2B5EF4-FFF2-40B4-BE49-F238E27FC236}">
                <a16:creationId xmlns:a16="http://schemas.microsoft.com/office/drawing/2014/main" id="{5CA3B2F8-FD60-A376-BD61-A9862E07897C}"/>
              </a:ext>
            </a:extLst>
          </p:cNvPr>
          <p:cNvSpPr/>
          <p:nvPr/>
        </p:nvSpPr>
        <p:spPr>
          <a:xfrm>
            <a:off x="2249692" y="4062118"/>
            <a:ext cx="1754078" cy="1390666"/>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b="1" dirty="0">
                <a:solidFill>
                  <a:schemeClr val="tx1"/>
                </a:solidFill>
              </a:rPr>
              <a:t>System Knowledge Extractor</a:t>
            </a:r>
          </a:p>
        </p:txBody>
      </p:sp>
      <p:cxnSp>
        <p:nvCxnSpPr>
          <p:cNvPr id="38" name="Straight Arrow Connector 37">
            <a:extLst>
              <a:ext uri="{FF2B5EF4-FFF2-40B4-BE49-F238E27FC236}">
                <a16:creationId xmlns:a16="http://schemas.microsoft.com/office/drawing/2014/main" id="{542E26AF-8D3D-19E8-59C8-7F4B0C7EE870}"/>
              </a:ext>
            </a:extLst>
          </p:cNvPr>
          <p:cNvCxnSpPr>
            <a:cxnSpLocks/>
            <a:stCxn id="37" idx="3"/>
            <a:endCxn id="11" idx="1"/>
          </p:cNvCxnSpPr>
          <p:nvPr/>
        </p:nvCxnSpPr>
        <p:spPr>
          <a:xfrm>
            <a:off x="4003770" y="4757451"/>
            <a:ext cx="1939829"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9" name="TextBox 38">
            <a:extLst>
              <a:ext uri="{FF2B5EF4-FFF2-40B4-BE49-F238E27FC236}">
                <a16:creationId xmlns:a16="http://schemas.microsoft.com/office/drawing/2014/main" id="{BF30E542-0056-0A48-CD09-43B43DDACEC0}"/>
              </a:ext>
            </a:extLst>
          </p:cNvPr>
          <p:cNvSpPr txBox="1"/>
          <p:nvPr/>
        </p:nvSpPr>
        <p:spPr>
          <a:xfrm>
            <a:off x="4125351" y="4247368"/>
            <a:ext cx="1607187" cy="369332"/>
          </a:xfrm>
          <a:prstGeom prst="rect">
            <a:avLst/>
          </a:prstGeom>
          <a:noFill/>
        </p:spPr>
        <p:txBody>
          <a:bodyPr wrap="square" rtlCol="0">
            <a:spAutoFit/>
          </a:bodyPr>
          <a:lstStyle/>
          <a:p>
            <a:pPr algn="ctr"/>
            <a:r>
              <a:rPr lang="en-CO" dirty="0"/>
              <a:t>“</a:t>
            </a:r>
            <a:r>
              <a:rPr lang="en-GB" dirty="0"/>
              <a:t>K</a:t>
            </a:r>
            <a:r>
              <a:rPr lang="en-CO" dirty="0"/>
              <a:t>eywords”</a:t>
            </a:r>
          </a:p>
        </p:txBody>
      </p:sp>
      <p:cxnSp>
        <p:nvCxnSpPr>
          <p:cNvPr id="42" name="Elbow Connector 41">
            <a:extLst>
              <a:ext uri="{FF2B5EF4-FFF2-40B4-BE49-F238E27FC236}">
                <a16:creationId xmlns:a16="http://schemas.microsoft.com/office/drawing/2014/main" id="{49F5F71B-5053-0D20-9B9B-F0CB53630FDB}"/>
              </a:ext>
            </a:extLst>
          </p:cNvPr>
          <p:cNvCxnSpPr>
            <a:stCxn id="11" idx="2"/>
            <a:endCxn id="23" idx="3"/>
          </p:cNvCxnSpPr>
          <p:nvPr/>
        </p:nvCxnSpPr>
        <p:spPr>
          <a:xfrm rot="5400000">
            <a:off x="6562577" y="5313776"/>
            <a:ext cx="427740" cy="1503554"/>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28215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2</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514815" y="3872841"/>
            <a:ext cx="640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Metamorphic Testing (MT)</a:t>
            </a:r>
          </a:p>
        </p:txBody>
      </p:sp>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453855" y="1155939"/>
            <a:ext cx="4648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Test Oracle Problem</a:t>
            </a:r>
          </a:p>
        </p:txBody>
      </p:sp>
      <p:sp>
        <p:nvSpPr>
          <p:cNvPr id="12" name="Subtitle 7">
            <a:extLst>
              <a:ext uri="{FF2B5EF4-FFF2-40B4-BE49-F238E27FC236}">
                <a16:creationId xmlns:a16="http://schemas.microsoft.com/office/drawing/2014/main" id="{D6AF2743-405F-483C-ABC5-96C282902442}"/>
              </a:ext>
            </a:extLst>
          </p:cNvPr>
          <p:cNvSpPr txBox="1">
            <a:spLocks/>
          </p:cNvSpPr>
          <p:nvPr/>
        </p:nvSpPr>
        <p:spPr>
          <a:xfrm>
            <a:off x="609600" y="1805847"/>
            <a:ext cx="4572000" cy="1696727"/>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fontAlgn="auto" hangingPunct="1">
              <a:lnSpc>
                <a:spcPct val="100000"/>
              </a:lnSpc>
              <a:spcBef>
                <a:spcPts val="0"/>
              </a:spcBef>
              <a:spcAft>
                <a:spcPts val="0"/>
              </a:spcAft>
              <a:buNone/>
              <a:defRPr/>
            </a:pPr>
            <a:r>
              <a:rPr lang="en-US" sz="2000" dirty="0">
                <a:latin typeface="Segoe UI" panose="020B0502040204020203" pitchFamily="34" charset="0"/>
                <a:cs typeface="Segoe UI" panose="020B0502040204020203" pitchFamily="34" charset="0"/>
              </a:rPr>
              <a:t>The oracle problem arises when the System Under Test (SUT) lacks an oracle or when developing one to verify computed outputs is practically impossible</a:t>
            </a:r>
          </a:p>
        </p:txBody>
      </p:sp>
      <p:sp>
        <p:nvSpPr>
          <p:cNvPr id="13" name="Rounded Rectangle 12"/>
          <p:cNvSpPr/>
          <p:nvPr/>
        </p:nvSpPr>
        <p:spPr>
          <a:xfrm>
            <a:off x="5257801" y="2270365"/>
            <a:ext cx="1261574" cy="552450"/>
          </a:xfrm>
          <a:prstGeom prst="roundRect">
            <a:avLst/>
          </a:prstGeom>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Test inputs</a:t>
            </a:r>
            <a:r>
              <a:rPr lang="en-US" dirty="0">
                <a:solidFill>
                  <a:sysClr val="windowText" lastClr="000000"/>
                </a:solidFill>
              </a:rPr>
              <a:t> </a:t>
            </a:r>
            <a:endParaRPr lang="en-US" dirty="0">
              <a:solidFill>
                <a:sysClr val="windowText" lastClr="000000"/>
              </a:solidFill>
              <a:latin typeface="Times New Roman" panose="02020603050405020304" pitchFamily="18" charset="0"/>
              <a:cs typeface="Times New Roman" panose="02020603050405020304" pitchFamily="18" charset="0"/>
            </a:endParaRPr>
          </a:p>
        </p:txBody>
      </p:sp>
      <p:sp>
        <p:nvSpPr>
          <p:cNvPr id="14" name="Subtitle 7">
            <a:extLst>
              <a:ext uri="{FF2B5EF4-FFF2-40B4-BE49-F238E27FC236}">
                <a16:creationId xmlns:a16="http://schemas.microsoft.com/office/drawing/2014/main" id="{D6AF2743-405F-483C-ABC5-96C282902442}"/>
              </a:ext>
            </a:extLst>
          </p:cNvPr>
          <p:cNvSpPr txBox="1">
            <a:spLocks/>
          </p:cNvSpPr>
          <p:nvPr/>
        </p:nvSpPr>
        <p:spPr>
          <a:xfrm>
            <a:off x="514815" y="4458558"/>
            <a:ext cx="8153400" cy="1295401"/>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None/>
            </a:pPr>
            <a:r>
              <a:rPr lang="en-US" sz="2000" dirty="0">
                <a:latin typeface="Segoe UI" panose="020B0502040204020203" pitchFamily="34" charset="0"/>
                <a:cs typeface="Segoe UI" panose="020B0502040204020203" pitchFamily="34" charset="0"/>
              </a:rPr>
              <a:t>MT differs from traditional testing approaches in that it examines the </a:t>
            </a:r>
            <a:r>
              <a:rPr lang="en-US" sz="2000" i="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relations</a:t>
            </a:r>
            <a:r>
              <a:rPr lang="en-US" sz="2000" dirty="0">
                <a:latin typeface="Segoe UI" panose="020B0502040204020203" pitchFamily="34" charset="0"/>
                <a:cs typeface="Segoe UI" panose="020B0502040204020203" pitchFamily="34" charset="0"/>
              </a:rPr>
              <a:t> between input-output pairs of consecutive SUT executions rather than the outputs of individual SUT executions</a:t>
            </a:r>
            <a:endParaRPr lang="en-US" sz="2000" i="1" dirty="0">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endParaRPr>
          </a:p>
        </p:txBody>
      </p:sp>
      <p:sp>
        <p:nvSpPr>
          <p:cNvPr id="15" name="Rectangle 14"/>
          <p:cNvSpPr/>
          <p:nvPr/>
        </p:nvSpPr>
        <p:spPr>
          <a:xfrm>
            <a:off x="6915615" y="1684648"/>
            <a:ext cx="1222545" cy="552450"/>
          </a:xfrm>
          <a:prstGeom prst="rect">
            <a:avLst/>
          </a:prstGeom>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SUT</a:t>
            </a:r>
            <a:endParaRPr lang="en-US" sz="2000" dirty="0">
              <a:solidFill>
                <a:sysClr val="windowText" lastClr="00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6915615" y="2856082"/>
            <a:ext cx="1222545" cy="552450"/>
          </a:xfrm>
          <a:prstGeom prst="rect">
            <a:avLst/>
          </a:prstGeom>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Test oracle</a:t>
            </a:r>
          </a:p>
        </p:txBody>
      </p:sp>
      <p:cxnSp>
        <p:nvCxnSpPr>
          <p:cNvPr id="18" name="Elbow Connector 17"/>
          <p:cNvCxnSpPr>
            <a:stCxn id="13" idx="3"/>
            <a:endCxn id="15" idx="1"/>
          </p:cNvCxnSpPr>
          <p:nvPr/>
        </p:nvCxnSpPr>
        <p:spPr>
          <a:xfrm flipV="1">
            <a:off x="6519375" y="1960873"/>
            <a:ext cx="396240" cy="585717"/>
          </a:xfrm>
          <a:prstGeom prst="bentConnector3">
            <a:avLst/>
          </a:prstGeom>
          <a:ln w="19050">
            <a:solidFill>
              <a:srgbClr val="000000"/>
            </a:solidFill>
            <a:tailEnd type="triangle"/>
          </a:ln>
        </p:spPr>
        <p:style>
          <a:lnRef idx="1">
            <a:schemeClr val="accent5"/>
          </a:lnRef>
          <a:fillRef idx="0">
            <a:schemeClr val="accent5"/>
          </a:fillRef>
          <a:effectRef idx="0">
            <a:schemeClr val="accent5"/>
          </a:effectRef>
          <a:fontRef idx="minor">
            <a:schemeClr val="tx1"/>
          </a:fontRef>
        </p:style>
      </p:cxnSp>
      <p:cxnSp>
        <p:nvCxnSpPr>
          <p:cNvPr id="19" name="Elbow Connector 18"/>
          <p:cNvCxnSpPr>
            <a:stCxn id="13" idx="3"/>
            <a:endCxn id="16" idx="1"/>
          </p:cNvCxnSpPr>
          <p:nvPr/>
        </p:nvCxnSpPr>
        <p:spPr>
          <a:xfrm>
            <a:off x="6519375" y="2546590"/>
            <a:ext cx="396240" cy="585717"/>
          </a:xfrm>
          <a:prstGeom prst="bentConnector3">
            <a:avLst>
              <a:gd name="adj1" fmla="val 50000"/>
            </a:avLst>
          </a:prstGeom>
          <a:ln w="19050">
            <a:solidFill>
              <a:srgbClr val="000000"/>
            </a:solidFill>
            <a:tailEnd type="triangle"/>
          </a:ln>
        </p:spPr>
        <p:style>
          <a:lnRef idx="1">
            <a:schemeClr val="accent5"/>
          </a:lnRef>
          <a:fillRef idx="0">
            <a:schemeClr val="accent5"/>
          </a:fillRef>
          <a:effectRef idx="0">
            <a:schemeClr val="accent5"/>
          </a:effectRef>
          <a:fontRef idx="minor">
            <a:schemeClr val="tx1"/>
          </a:fontRef>
        </p:style>
      </p:cxnSp>
      <p:sp>
        <p:nvSpPr>
          <p:cNvPr id="25" name="Isosceles Triangle 24"/>
          <p:cNvSpPr/>
          <p:nvPr/>
        </p:nvSpPr>
        <p:spPr>
          <a:xfrm rot="5400000">
            <a:off x="8689988" y="1701856"/>
            <a:ext cx="1524001" cy="1689467"/>
          </a:xfrm>
          <a:custGeom>
            <a:avLst/>
            <a:gdLst>
              <a:gd name="connsiteX0" fmla="*/ 0 w 1524001"/>
              <a:gd name="connsiteY0" fmla="*/ 2513380 h 2513380"/>
              <a:gd name="connsiteX1" fmla="*/ 762001 w 1524001"/>
              <a:gd name="connsiteY1" fmla="*/ 0 h 2513380"/>
              <a:gd name="connsiteX2" fmla="*/ 1524001 w 1524001"/>
              <a:gd name="connsiteY2" fmla="*/ 2513380 h 2513380"/>
              <a:gd name="connsiteX3" fmla="*/ 0 w 1524001"/>
              <a:gd name="connsiteY3" fmla="*/ 2513380 h 2513380"/>
              <a:gd name="connsiteX0" fmla="*/ 0 w 1524001"/>
              <a:gd name="connsiteY0" fmla="*/ 1689467 h 1689467"/>
              <a:gd name="connsiteX1" fmla="*/ 769147 w 1524001"/>
              <a:gd name="connsiteY1" fmla="*/ 0 h 1689467"/>
              <a:gd name="connsiteX2" fmla="*/ 1524001 w 1524001"/>
              <a:gd name="connsiteY2" fmla="*/ 1689467 h 1689467"/>
              <a:gd name="connsiteX3" fmla="*/ 0 w 1524001"/>
              <a:gd name="connsiteY3" fmla="*/ 1689467 h 1689467"/>
              <a:gd name="connsiteX0" fmla="*/ 0 w 1524001"/>
              <a:gd name="connsiteY0" fmla="*/ 1689467 h 1689467"/>
              <a:gd name="connsiteX1" fmla="*/ 769147 w 1524001"/>
              <a:gd name="connsiteY1" fmla="*/ 0 h 1689467"/>
              <a:gd name="connsiteX2" fmla="*/ 1524001 w 1524001"/>
              <a:gd name="connsiteY2" fmla="*/ 1689467 h 1689467"/>
              <a:gd name="connsiteX3" fmla="*/ 0 w 1524001"/>
              <a:gd name="connsiteY3" fmla="*/ 1689467 h 1689467"/>
              <a:gd name="connsiteX0" fmla="*/ 0 w 1524001"/>
              <a:gd name="connsiteY0" fmla="*/ 1689467 h 1689467"/>
              <a:gd name="connsiteX1" fmla="*/ 769147 w 1524001"/>
              <a:gd name="connsiteY1" fmla="*/ 0 h 1689467"/>
              <a:gd name="connsiteX2" fmla="*/ 1524001 w 1524001"/>
              <a:gd name="connsiteY2" fmla="*/ 1689467 h 1689467"/>
              <a:gd name="connsiteX3" fmla="*/ 0 w 1524001"/>
              <a:gd name="connsiteY3" fmla="*/ 1689467 h 1689467"/>
            </a:gdLst>
            <a:ahLst/>
            <a:cxnLst>
              <a:cxn ang="0">
                <a:pos x="connsiteX0" y="connsiteY0"/>
              </a:cxn>
              <a:cxn ang="0">
                <a:pos x="connsiteX1" y="connsiteY1"/>
              </a:cxn>
              <a:cxn ang="0">
                <a:pos x="connsiteX2" y="connsiteY2"/>
              </a:cxn>
              <a:cxn ang="0">
                <a:pos x="connsiteX3" y="connsiteY3"/>
              </a:cxn>
            </a:cxnLst>
            <a:rect l="l" t="t" r="r" b="b"/>
            <a:pathLst>
              <a:path w="1524001" h="1689467">
                <a:moveTo>
                  <a:pt x="0" y="1689467"/>
                </a:moveTo>
                <a:cubicBezTo>
                  <a:pt x="256382" y="1126311"/>
                  <a:pt x="62709" y="1558519"/>
                  <a:pt x="769147" y="0"/>
                </a:cubicBezTo>
                <a:lnTo>
                  <a:pt x="1524001" y="1689467"/>
                </a:lnTo>
                <a:lnTo>
                  <a:pt x="0" y="1689467"/>
                </a:lnTo>
                <a:close/>
              </a:path>
            </a:pathLst>
          </a:custGeom>
          <a:ln>
            <a:solidFill>
              <a:srgbClr val="000000"/>
            </a:solidFill>
          </a:ln>
        </p:spPr>
        <p:style>
          <a:lnRef idx="2">
            <a:schemeClr val="dk1"/>
          </a:lnRef>
          <a:fillRef idx="1">
            <a:schemeClr val="lt1"/>
          </a:fillRef>
          <a:effectRef idx="0">
            <a:schemeClr val="dk1"/>
          </a:effectRef>
          <a:fontRef idx="minor">
            <a:schemeClr val="dk1"/>
          </a:fontRef>
        </p:style>
        <p:txBody>
          <a:bodyPr vert="vert270" rtlCol="0" anchor="ctr"/>
          <a:lstStyle/>
          <a:p>
            <a:r>
              <a:rPr lang="en-US" dirty="0">
                <a:solidFill>
                  <a:srgbClr val="000000"/>
                </a:solidFill>
                <a:latin typeface="Times New Roman" panose="02020603050405020304" pitchFamily="18" charset="0"/>
                <a:cs typeface="Times New Roman" panose="02020603050405020304" pitchFamily="18" charset="0"/>
              </a:rPr>
              <a:t>Comparator</a:t>
            </a:r>
          </a:p>
        </p:txBody>
      </p:sp>
      <p:cxnSp>
        <p:nvCxnSpPr>
          <p:cNvPr id="28" name="Elbow Connector 27"/>
          <p:cNvCxnSpPr>
            <a:stCxn id="15" idx="3"/>
          </p:cNvCxnSpPr>
          <p:nvPr/>
        </p:nvCxnSpPr>
        <p:spPr>
          <a:xfrm>
            <a:off x="8138160" y="1960873"/>
            <a:ext cx="469095" cy="328136"/>
          </a:xfrm>
          <a:prstGeom prst="bentConnector3">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cxnSp>
        <p:nvCxnSpPr>
          <p:cNvPr id="29" name="Elbow Connector 28"/>
          <p:cNvCxnSpPr>
            <a:stCxn id="16" idx="3"/>
          </p:cNvCxnSpPr>
          <p:nvPr/>
        </p:nvCxnSpPr>
        <p:spPr>
          <a:xfrm flipV="1">
            <a:off x="8138160" y="2804171"/>
            <a:ext cx="469095" cy="328136"/>
          </a:xfrm>
          <a:prstGeom prst="bentConnector3">
            <a:avLst>
              <a:gd name="adj1" fmla="val 50000"/>
            </a:avLst>
          </a:prstGeom>
          <a:ln>
            <a:solidFill>
              <a:srgbClr val="000000"/>
            </a:solidFill>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10576560" y="2280690"/>
            <a:ext cx="1066800" cy="552450"/>
          </a:xfrm>
          <a:prstGeom prst="roundRect">
            <a:avLst/>
          </a:prstGeom>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Pass/fail</a:t>
            </a:r>
          </a:p>
        </p:txBody>
      </p:sp>
      <p:cxnSp>
        <p:nvCxnSpPr>
          <p:cNvPr id="45" name="Straight Arrow Connector 44"/>
          <p:cNvCxnSpPr>
            <a:stCxn id="25" idx="1"/>
            <a:endCxn id="33" idx="1"/>
          </p:cNvCxnSpPr>
          <p:nvPr/>
        </p:nvCxnSpPr>
        <p:spPr>
          <a:xfrm>
            <a:off x="10296722" y="2553736"/>
            <a:ext cx="279838" cy="3179"/>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279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20</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4"/>
          <a:stretch>
            <a:fillRect/>
          </a:stretch>
        </p:blipFill>
        <p:spPr>
          <a:xfrm>
            <a:off x="-111507" y="1922245"/>
            <a:ext cx="2661415" cy="2831911"/>
          </a:xfrm>
          <a:prstGeom prst="rect">
            <a:avLst/>
          </a:prstGeom>
        </p:spPr>
      </p:pic>
      <p:sp>
        <p:nvSpPr>
          <p:cNvPr id="23" name="TextBox 22">
            <a:extLst>
              <a:ext uri="{FF2B5EF4-FFF2-40B4-BE49-F238E27FC236}">
                <a16:creationId xmlns:a16="http://schemas.microsoft.com/office/drawing/2014/main" id="{6AD43F4A-4375-4D45-82C4-700CDC9B0DC9}"/>
              </a:ext>
            </a:extLst>
          </p:cNvPr>
          <p:cNvSpPr txBox="1"/>
          <p:nvPr/>
        </p:nvSpPr>
        <p:spPr>
          <a:xfrm>
            <a:off x="609600" y="1025892"/>
            <a:ext cx="8887814" cy="646331"/>
          </a:xfrm>
          <a:prstGeom prst="rect">
            <a:avLst/>
          </a:prstGeom>
          <a:noFill/>
        </p:spPr>
        <p:txBody>
          <a:bodyPr wrap="square">
            <a:spAutoFit/>
          </a:bodyPr>
          <a:lstStyle/>
          <a:p>
            <a:r>
              <a:rPr lang="en-GB" sz="3600" b="1" dirty="0"/>
              <a:t>Research questions scenario No.1:</a:t>
            </a:r>
            <a:endParaRPr lang="en-CO" sz="3600" b="1" dirty="0"/>
          </a:p>
        </p:txBody>
      </p:sp>
      <p:sp>
        <p:nvSpPr>
          <p:cNvPr id="8" name="TextBox 7">
            <a:extLst>
              <a:ext uri="{FF2B5EF4-FFF2-40B4-BE49-F238E27FC236}">
                <a16:creationId xmlns:a16="http://schemas.microsoft.com/office/drawing/2014/main" id="{DD7F7CBF-F71F-3859-85D5-7EF61CA685B5}"/>
              </a:ext>
            </a:extLst>
          </p:cNvPr>
          <p:cNvSpPr txBox="1"/>
          <p:nvPr/>
        </p:nvSpPr>
        <p:spPr>
          <a:xfrm>
            <a:off x="2084985" y="2060780"/>
            <a:ext cx="9878415" cy="4401205"/>
          </a:xfrm>
          <a:prstGeom prst="rect">
            <a:avLst/>
          </a:prstGeom>
          <a:noFill/>
        </p:spPr>
        <p:txBody>
          <a:bodyPr wrap="square">
            <a:spAutoFit/>
          </a:bodyPr>
          <a:lstStyle/>
          <a:p>
            <a:pPr marL="285750" indent="-285750">
              <a:buFont typeface="Arial" panose="020B0604020202020204" pitchFamily="34" charset="0"/>
              <a:buChar char="•"/>
            </a:pPr>
            <a:r>
              <a:rPr lang="en-GB" sz="2800" b="1" dirty="0"/>
              <a:t>RQ1: </a:t>
            </a:r>
            <a:r>
              <a:rPr lang="en-GB" sz="2800" dirty="0"/>
              <a:t>How to present/describe in an understandable and generic way RMs to the end user?</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b="1" dirty="0"/>
              <a:t>RQ2: </a:t>
            </a:r>
            <a:r>
              <a:rPr lang="en-GB" sz="2800" dirty="0"/>
              <a:t>How good are the MRs suggested in terms of finding bugs?</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b="1" dirty="0"/>
              <a:t>RQ3</a:t>
            </a:r>
            <a:r>
              <a:rPr lang="en-GB" sz="2800" dirty="0"/>
              <a:t>: if we have an initial test suite, is it possible to augment the test suite using MT with the suggested MRs? How much will bug detection capability increase by using the suggested MRs to augment the initial test suite?</a:t>
            </a:r>
            <a:endParaRPr lang="en-CO" sz="2800" dirty="0"/>
          </a:p>
        </p:txBody>
      </p:sp>
    </p:spTree>
    <p:extLst>
      <p:ext uri="{BB962C8B-B14F-4D97-AF65-F5344CB8AC3E}">
        <p14:creationId xmlns:p14="http://schemas.microsoft.com/office/powerpoint/2010/main" val="2006918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21</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8" name="TextBox 7">
            <a:extLst>
              <a:ext uri="{FF2B5EF4-FFF2-40B4-BE49-F238E27FC236}">
                <a16:creationId xmlns:a16="http://schemas.microsoft.com/office/drawing/2014/main" id="{DD7F7CBF-F71F-3859-85D5-7EF61CA685B5}"/>
              </a:ext>
            </a:extLst>
          </p:cNvPr>
          <p:cNvSpPr txBox="1"/>
          <p:nvPr/>
        </p:nvSpPr>
        <p:spPr>
          <a:xfrm>
            <a:off x="2084985" y="1228397"/>
            <a:ext cx="9878415" cy="5201424"/>
          </a:xfrm>
          <a:prstGeom prst="rect">
            <a:avLst/>
          </a:prstGeom>
          <a:noFill/>
        </p:spPr>
        <p:txBody>
          <a:bodyPr wrap="square">
            <a:spAutoFit/>
          </a:bodyPr>
          <a:lstStyle/>
          <a:p>
            <a:pPr marL="514350" indent="-514350">
              <a:buFont typeface="+mj-lt"/>
              <a:buAutoNum type="arabicPeriod"/>
            </a:pPr>
            <a:r>
              <a:rPr lang="en-GB" sz="2800" b="1" dirty="0"/>
              <a:t>Create the DB:</a:t>
            </a:r>
          </a:p>
          <a:p>
            <a:pPr marL="971550" lvl="1" indent="-514350">
              <a:buFont typeface="Arial" panose="020B0604020202020204" pitchFamily="34" charset="0"/>
              <a:buChar char="•"/>
            </a:pPr>
            <a:r>
              <a:rPr lang="en-GB" sz="2800" dirty="0"/>
              <a:t>Take advantage of </a:t>
            </a:r>
            <a:r>
              <a:rPr lang="en-GB" sz="2800" dirty="0" err="1"/>
              <a:t>METWiki</a:t>
            </a:r>
            <a:r>
              <a:rPr lang="en-GB" sz="2800" dirty="0"/>
              <a:t>. I’m extracting all the MRs presented there.</a:t>
            </a:r>
          </a:p>
          <a:p>
            <a:pPr marL="1428750" lvl="2" indent="-514350">
              <a:buFont typeface="Arial" panose="020B0604020202020204" pitchFamily="34" charset="0"/>
              <a:buChar char="•"/>
            </a:pPr>
            <a:r>
              <a:rPr lang="en-GB" sz="2800" b="1" dirty="0"/>
              <a:t>Status -&gt; 60% </a:t>
            </a:r>
            <a:endParaRPr lang="en-GB" sz="2800" dirty="0"/>
          </a:p>
          <a:p>
            <a:pPr marL="971550" lvl="1" indent="-514350">
              <a:buFont typeface="Arial" panose="020B0604020202020204" pitchFamily="34" charset="0"/>
              <a:buChar char="•"/>
            </a:pPr>
            <a:r>
              <a:rPr lang="en-GB" sz="2800" dirty="0"/>
              <a:t>Find ‘generic MRs’ , e.g., Permutation, exclusion, etc.</a:t>
            </a:r>
          </a:p>
          <a:p>
            <a:pPr marL="971550" lvl="1" indent="-514350">
              <a:buFont typeface="Arial" panose="020B0604020202020204" pitchFamily="34" charset="0"/>
              <a:buChar char="•"/>
            </a:pPr>
            <a:endParaRPr lang="en-GB" sz="2800" dirty="0"/>
          </a:p>
          <a:p>
            <a:pPr marL="514350" indent="-514350">
              <a:buFont typeface="+mj-lt"/>
              <a:buAutoNum type="arabicPeriod"/>
            </a:pPr>
            <a:r>
              <a:rPr lang="en-GB" sz="2800" b="1" dirty="0"/>
              <a:t>How to present/describe in an understandable and generic way RMs to the end user? </a:t>
            </a:r>
          </a:p>
          <a:p>
            <a:pPr marL="971550" lvl="1" indent="-514350">
              <a:buFont typeface="Arial" panose="020B0604020202020204" pitchFamily="34" charset="0"/>
              <a:buChar char="•"/>
            </a:pPr>
            <a:r>
              <a:rPr lang="en-GB" sz="2800" dirty="0"/>
              <a:t>Key paper: </a:t>
            </a:r>
          </a:p>
          <a:p>
            <a:pPr lvl="1"/>
            <a:r>
              <a:rPr lang="en-GB" sz="2000" dirty="0"/>
              <a:t>S. Segura, A. Durán, J. Troya and A. R. Cortés, "</a:t>
            </a:r>
            <a:r>
              <a:rPr lang="en-GB" sz="2000" b="1" dirty="0"/>
              <a:t>A Template-Based Approach to Describing Metamorphic Relations</a:t>
            </a:r>
            <a:r>
              <a:rPr lang="en-GB" sz="2000" dirty="0"/>
              <a:t>," 2017 IEEE/ACM 2nd International Workshop on Metamorphic Testing (MET), 2017, pp. 3-9, </a:t>
            </a:r>
            <a:r>
              <a:rPr lang="en-GB" sz="2000" dirty="0" err="1"/>
              <a:t>doi</a:t>
            </a:r>
            <a:r>
              <a:rPr lang="en-GB" sz="2000" dirty="0"/>
              <a:t>: 10.1109/MET.2017.3.</a:t>
            </a:r>
          </a:p>
        </p:txBody>
      </p:sp>
      <p:pic>
        <p:nvPicPr>
          <p:cNvPr id="4" name="Picture 3">
            <a:extLst>
              <a:ext uri="{FF2B5EF4-FFF2-40B4-BE49-F238E27FC236}">
                <a16:creationId xmlns:a16="http://schemas.microsoft.com/office/drawing/2014/main" id="{A030EF9A-BF7E-B655-0271-5FE1682A5112}"/>
              </a:ext>
            </a:extLst>
          </p:cNvPr>
          <p:cNvPicPr>
            <a:picLocks noChangeAspect="1"/>
          </p:cNvPicPr>
          <p:nvPr/>
        </p:nvPicPr>
        <p:blipFill>
          <a:blip r:embed="rId4"/>
          <a:stretch>
            <a:fillRect/>
          </a:stretch>
        </p:blipFill>
        <p:spPr>
          <a:xfrm>
            <a:off x="228600" y="1025892"/>
            <a:ext cx="2006600" cy="2006600"/>
          </a:xfrm>
          <a:prstGeom prst="rect">
            <a:avLst/>
          </a:prstGeom>
        </p:spPr>
      </p:pic>
    </p:spTree>
    <p:extLst>
      <p:ext uri="{BB962C8B-B14F-4D97-AF65-F5344CB8AC3E}">
        <p14:creationId xmlns:p14="http://schemas.microsoft.com/office/powerpoint/2010/main" val="1495486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22</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8" name="TextBox 7">
            <a:extLst>
              <a:ext uri="{FF2B5EF4-FFF2-40B4-BE49-F238E27FC236}">
                <a16:creationId xmlns:a16="http://schemas.microsoft.com/office/drawing/2014/main" id="{DD7F7CBF-F71F-3859-85D5-7EF61CA685B5}"/>
              </a:ext>
            </a:extLst>
          </p:cNvPr>
          <p:cNvSpPr txBox="1"/>
          <p:nvPr/>
        </p:nvSpPr>
        <p:spPr>
          <a:xfrm>
            <a:off x="2084985" y="1228397"/>
            <a:ext cx="9878415" cy="1323439"/>
          </a:xfrm>
          <a:prstGeom prst="rect">
            <a:avLst/>
          </a:prstGeom>
          <a:noFill/>
        </p:spPr>
        <p:txBody>
          <a:bodyPr wrap="square">
            <a:spAutoFit/>
          </a:bodyPr>
          <a:lstStyle/>
          <a:p>
            <a:pPr lvl="1"/>
            <a:r>
              <a:rPr lang="en-GB" sz="2000" dirty="0"/>
              <a:t>S. Segura, A. Durán, J. Troya and A. R. Cortés, "</a:t>
            </a:r>
            <a:r>
              <a:rPr lang="en-GB" sz="2000" b="1" dirty="0"/>
              <a:t>A Template-Based Approach to Describing Metamorphic Relations</a:t>
            </a:r>
            <a:r>
              <a:rPr lang="en-GB" sz="2000" dirty="0"/>
              <a:t>," 2017 IEEE/ACM 2nd International Workshop on Metamorphic Testing (MET), 2017, pp. 3-9, </a:t>
            </a:r>
            <a:r>
              <a:rPr lang="en-GB" sz="2000" dirty="0" err="1"/>
              <a:t>doi</a:t>
            </a:r>
            <a:r>
              <a:rPr lang="en-GB" sz="2000" dirty="0"/>
              <a:t>: 10.1109/MET.2017.3.</a:t>
            </a:r>
          </a:p>
        </p:txBody>
      </p:sp>
      <p:pic>
        <p:nvPicPr>
          <p:cNvPr id="4" name="Picture 3">
            <a:extLst>
              <a:ext uri="{FF2B5EF4-FFF2-40B4-BE49-F238E27FC236}">
                <a16:creationId xmlns:a16="http://schemas.microsoft.com/office/drawing/2014/main" id="{A030EF9A-BF7E-B655-0271-5FE1682A5112}"/>
              </a:ext>
            </a:extLst>
          </p:cNvPr>
          <p:cNvPicPr>
            <a:picLocks noChangeAspect="1"/>
          </p:cNvPicPr>
          <p:nvPr/>
        </p:nvPicPr>
        <p:blipFill>
          <a:blip r:embed="rId4"/>
          <a:stretch>
            <a:fillRect/>
          </a:stretch>
        </p:blipFill>
        <p:spPr>
          <a:xfrm>
            <a:off x="228600" y="1025892"/>
            <a:ext cx="2006600" cy="2006600"/>
          </a:xfrm>
          <a:prstGeom prst="rect">
            <a:avLst/>
          </a:prstGeom>
        </p:spPr>
      </p:pic>
      <p:pic>
        <p:nvPicPr>
          <p:cNvPr id="6" name="Picture 5" descr="Text, letter&#10;&#10;Description automatically generated">
            <a:extLst>
              <a:ext uri="{FF2B5EF4-FFF2-40B4-BE49-F238E27FC236}">
                <a16:creationId xmlns:a16="http://schemas.microsoft.com/office/drawing/2014/main" id="{156A1335-4F17-2DA9-3B2B-7428C7BA0E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620" y="2986172"/>
            <a:ext cx="5860049" cy="3293251"/>
          </a:xfrm>
          <a:prstGeom prst="rect">
            <a:avLst/>
          </a:prstGeom>
        </p:spPr>
      </p:pic>
      <p:pic>
        <p:nvPicPr>
          <p:cNvPr id="9" name="Picture 8" descr="Text&#10;&#10;Description automatically generated">
            <a:extLst>
              <a:ext uri="{FF2B5EF4-FFF2-40B4-BE49-F238E27FC236}">
                <a16:creationId xmlns:a16="http://schemas.microsoft.com/office/drawing/2014/main" id="{DB7F460F-F799-38E2-776D-E8E4440A69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5019" y="2551836"/>
            <a:ext cx="4411581" cy="3910703"/>
          </a:xfrm>
          <a:prstGeom prst="rect">
            <a:avLst/>
          </a:prstGeom>
        </p:spPr>
      </p:pic>
    </p:spTree>
    <p:extLst>
      <p:ext uri="{BB962C8B-B14F-4D97-AF65-F5344CB8AC3E}">
        <p14:creationId xmlns:p14="http://schemas.microsoft.com/office/powerpoint/2010/main" val="1042534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23</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8" name="TextBox 7">
            <a:extLst>
              <a:ext uri="{FF2B5EF4-FFF2-40B4-BE49-F238E27FC236}">
                <a16:creationId xmlns:a16="http://schemas.microsoft.com/office/drawing/2014/main" id="{DD7F7CBF-F71F-3859-85D5-7EF61CA685B5}"/>
              </a:ext>
            </a:extLst>
          </p:cNvPr>
          <p:cNvSpPr txBox="1"/>
          <p:nvPr/>
        </p:nvSpPr>
        <p:spPr>
          <a:xfrm>
            <a:off x="2084985" y="1228397"/>
            <a:ext cx="9878415" cy="3108543"/>
          </a:xfrm>
          <a:prstGeom prst="rect">
            <a:avLst/>
          </a:prstGeom>
          <a:noFill/>
        </p:spPr>
        <p:txBody>
          <a:bodyPr wrap="square">
            <a:spAutoFit/>
          </a:bodyPr>
          <a:lstStyle/>
          <a:p>
            <a:pPr marL="514350" indent="-514350">
              <a:buFont typeface="+mj-lt"/>
              <a:buAutoNum type="arabicPeriod" startAt="3"/>
            </a:pPr>
            <a:r>
              <a:rPr lang="en-GB" sz="2800" b="1" dirty="0"/>
              <a:t>Create the Plugin:</a:t>
            </a:r>
          </a:p>
          <a:p>
            <a:pPr marL="914400" lvl="1" indent="-457200">
              <a:buFont typeface="Arial" panose="020B0604020202020204" pitchFamily="34" charset="0"/>
              <a:buChar char="•"/>
            </a:pPr>
            <a:r>
              <a:rPr lang="en-GB" sz="2800" dirty="0"/>
              <a:t>User interface, in which the user provide some “key words”, and receive a set of MRs.</a:t>
            </a:r>
          </a:p>
          <a:p>
            <a:pPr marL="971550" lvl="1" indent="-514350">
              <a:buFont typeface="+mj-lt"/>
              <a:buAutoNum type="arabicPeriod" startAt="3"/>
            </a:pPr>
            <a:endParaRPr lang="en-GB" sz="2800" dirty="0"/>
          </a:p>
          <a:p>
            <a:pPr marL="514350" indent="-514350">
              <a:buFont typeface="+mj-lt"/>
              <a:buAutoNum type="arabicPeriod" startAt="3"/>
            </a:pPr>
            <a:r>
              <a:rPr lang="en-GB" sz="2800" b="1" dirty="0"/>
              <a:t>Evaluate with a hopefully not so trivial example</a:t>
            </a:r>
          </a:p>
          <a:p>
            <a:pPr marL="914400" lvl="1" indent="-457200">
              <a:buFont typeface="Arial" panose="020B0604020202020204" pitchFamily="34" charset="0"/>
              <a:buChar char="•"/>
            </a:pPr>
            <a:r>
              <a:rPr lang="en-GB" sz="2800" dirty="0"/>
              <a:t>To think: in this scenario, we have to find some system that we know. </a:t>
            </a:r>
            <a:r>
              <a:rPr lang="en-GB" sz="2800" b="1" dirty="0"/>
              <a:t> </a:t>
            </a:r>
            <a:endParaRPr lang="en-GB" sz="2000" dirty="0"/>
          </a:p>
        </p:txBody>
      </p:sp>
      <p:pic>
        <p:nvPicPr>
          <p:cNvPr id="4" name="Picture 3">
            <a:extLst>
              <a:ext uri="{FF2B5EF4-FFF2-40B4-BE49-F238E27FC236}">
                <a16:creationId xmlns:a16="http://schemas.microsoft.com/office/drawing/2014/main" id="{A030EF9A-BF7E-B655-0271-5FE1682A5112}"/>
              </a:ext>
            </a:extLst>
          </p:cNvPr>
          <p:cNvPicPr>
            <a:picLocks noChangeAspect="1"/>
          </p:cNvPicPr>
          <p:nvPr/>
        </p:nvPicPr>
        <p:blipFill>
          <a:blip r:embed="rId4"/>
          <a:stretch>
            <a:fillRect/>
          </a:stretch>
        </p:blipFill>
        <p:spPr>
          <a:xfrm>
            <a:off x="228600" y="1025892"/>
            <a:ext cx="2006600" cy="2006600"/>
          </a:xfrm>
          <a:prstGeom prst="rect">
            <a:avLst/>
          </a:prstGeom>
        </p:spPr>
      </p:pic>
      <p:sp>
        <p:nvSpPr>
          <p:cNvPr id="6" name="TextBox 5">
            <a:extLst>
              <a:ext uri="{FF2B5EF4-FFF2-40B4-BE49-F238E27FC236}">
                <a16:creationId xmlns:a16="http://schemas.microsoft.com/office/drawing/2014/main" id="{A88EE7CE-D6AD-6085-F15C-D2343CCB9729}"/>
              </a:ext>
            </a:extLst>
          </p:cNvPr>
          <p:cNvSpPr txBox="1"/>
          <p:nvPr/>
        </p:nvSpPr>
        <p:spPr>
          <a:xfrm>
            <a:off x="633663" y="4539445"/>
            <a:ext cx="10948737" cy="1938992"/>
          </a:xfrm>
          <a:prstGeom prst="rect">
            <a:avLst/>
          </a:prstGeom>
          <a:noFill/>
        </p:spPr>
        <p:txBody>
          <a:bodyPr wrap="square">
            <a:spAutoFit/>
          </a:bodyPr>
          <a:lstStyle/>
          <a:p>
            <a:pPr marL="285750" indent="-285750">
              <a:buFont typeface="Arial" panose="020B0604020202020204" pitchFamily="34" charset="0"/>
              <a:buChar char="•"/>
            </a:pPr>
            <a:r>
              <a:rPr lang="en-GB" sz="2000" b="1" dirty="0"/>
              <a:t>RQ3</a:t>
            </a:r>
            <a:r>
              <a:rPr lang="en-GB" sz="2000" dirty="0"/>
              <a:t>: if we have an initial test suite, is it possible to augment the test suite using MT with the suggested MRs? How much will bug detection capability increase by using the suggested MRs to augment the initial test suite?</a:t>
            </a:r>
          </a:p>
          <a:p>
            <a:pPr marL="742950" lvl="1" indent="-285750">
              <a:buFont typeface="Arial" panose="020B0604020202020204" pitchFamily="34" charset="0"/>
              <a:buChar char="•"/>
            </a:pPr>
            <a:r>
              <a:rPr lang="en-GB" sz="2000" dirty="0"/>
              <a:t>To think: can we use some automatic generation tool </a:t>
            </a:r>
            <a:r>
              <a:rPr lang="en-GB" sz="2000" dirty="0" err="1"/>
              <a:t>Randoop</a:t>
            </a:r>
            <a:r>
              <a:rPr lang="en-GB" sz="2000" dirty="0"/>
              <a:t>/</a:t>
            </a:r>
            <a:r>
              <a:rPr lang="en-GB" sz="2000" dirty="0" err="1"/>
              <a:t>Evosuit</a:t>
            </a:r>
            <a:r>
              <a:rPr lang="en-GB" sz="2000" dirty="0"/>
              <a:t>/</a:t>
            </a:r>
            <a:r>
              <a:rPr lang="en-GB" sz="2000" dirty="0" err="1"/>
              <a:t>Pynguin</a:t>
            </a:r>
            <a:r>
              <a:rPr lang="en-GB" sz="2000" dirty="0"/>
              <a:t> to generate the initial test suit, and then augment the test suite using MT with the suggested MRs?</a:t>
            </a:r>
            <a:endParaRPr lang="en-CO" sz="2000" dirty="0"/>
          </a:p>
        </p:txBody>
      </p:sp>
    </p:spTree>
    <p:extLst>
      <p:ext uri="{BB962C8B-B14F-4D97-AF65-F5344CB8AC3E}">
        <p14:creationId xmlns:p14="http://schemas.microsoft.com/office/powerpoint/2010/main" val="4176485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24</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pic>
        <p:nvPicPr>
          <p:cNvPr id="22" name="Picture 21">
            <a:extLst>
              <a:ext uri="{FF2B5EF4-FFF2-40B4-BE49-F238E27FC236}">
                <a16:creationId xmlns:a16="http://schemas.microsoft.com/office/drawing/2014/main" id="{F16C2195-8D2A-DBE5-22B1-2E2C80AA8579}"/>
              </a:ext>
            </a:extLst>
          </p:cNvPr>
          <p:cNvPicPr>
            <a:picLocks noChangeAspect="1"/>
          </p:cNvPicPr>
          <p:nvPr/>
        </p:nvPicPr>
        <p:blipFill>
          <a:blip r:embed="rId4"/>
          <a:stretch>
            <a:fillRect/>
          </a:stretch>
        </p:blipFill>
        <p:spPr>
          <a:xfrm>
            <a:off x="-111507" y="1922245"/>
            <a:ext cx="2661415" cy="2831911"/>
          </a:xfrm>
          <a:prstGeom prst="rect">
            <a:avLst/>
          </a:prstGeom>
        </p:spPr>
      </p:pic>
      <p:sp>
        <p:nvSpPr>
          <p:cNvPr id="23" name="TextBox 22">
            <a:extLst>
              <a:ext uri="{FF2B5EF4-FFF2-40B4-BE49-F238E27FC236}">
                <a16:creationId xmlns:a16="http://schemas.microsoft.com/office/drawing/2014/main" id="{6AD43F4A-4375-4D45-82C4-700CDC9B0DC9}"/>
              </a:ext>
            </a:extLst>
          </p:cNvPr>
          <p:cNvSpPr txBox="1"/>
          <p:nvPr/>
        </p:nvSpPr>
        <p:spPr>
          <a:xfrm>
            <a:off x="609600" y="1025892"/>
            <a:ext cx="8887814" cy="646331"/>
          </a:xfrm>
          <a:prstGeom prst="rect">
            <a:avLst/>
          </a:prstGeom>
          <a:noFill/>
        </p:spPr>
        <p:txBody>
          <a:bodyPr wrap="square">
            <a:spAutoFit/>
          </a:bodyPr>
          <a:lstStyle/>
          <a:p>
            <a:r>
              <a:rPr lang="en-GB" sz="3600" b="1" dirty="0"/>
              <a:t>Research questions scenario No.2:</a:t>
            </a:r>
            <a:endParaRPr lang="en-CO" sz="3600" b="1" dirty="0"/>
          </a:p>
        </p:txBody>
      </p:sp>
      <p:sp>
        <p:nvSpPr>
          <p:cNvPr id="8" name="TextBox 7">
            <a:extLst>
              <a:ext uri="{FF2B5EF4-FFF2-40B4-BE49-F238E27FC236}">
                <a16:creationId xmlns:a16="http://schemas.microsoft.com/office/drawing/2014/main" id="{DD7F7CBF-F71F-3859-85D5-7EF61CA685B5}"/>
              </a:ext>
            </a:extLst>
          </p:cNvPr>
          <p:cNvSpPr txBox="1"/>
          <p:nvPr/>
        </p:nvSpPr>
        <p:spPr>
          <a:xfrm>
            <a:off x="1905000" y="2060780"/>
            <a:ext cx="10286999" cy="4401205"/>
          </a:xfrm>
          <a:prstGeom prst="rect">
            <a:avLst/>
          </a:prstGeom>
          <a:noFill/>
        </p:spPr>
        <p:txBody>
          <a:bodyPr wrap="square">
            <a:spAutoFit/>
          </a:bodyPr>
          <a:lstStyle/>
          <a:p>
            <a:pPr marL="285750" indent="-285750">
              <a:buFont typeface="Arial" panose="020B0604020202020204" pitchFamily="34" charset="0"/>
              <a:buChar char="•"/>
            </a:pPr>
            <a:r>
              <a:rPr lang="en-GB" sz="2800" b="1" dirty="0"/>
              <a:t>RQ1: </a:t>
            </a:r>
            <a:r>
              <a:rPr lang="en-GB" sz="2800" dirty="0">
                <a:ln w="0"/>
                <a:effectLst>
                  <a:outerShdw blurRad="38100" dist="19050" dir="2700000" algn="tl" rotWithShape="0">
                    <a:schemeClr val="dk1">
                      <a:alpha val="40000"/>
                    </a:schemeClr>
                  </a:outerShdw>
                </a:effectLst>
              </a:rPr>
              <a:t>How to build the missing knowledge in scenario two, and extract from that knowledge "key words" to suggest MRs?</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b="1" dirty="0"/>
              <a:t>RQ2: </a:t>
            </a:r>
            <a:r>
              <a:rPr lang="en-GB" sz="2800" dirty="0"/>
              <a:t>How good are the MRs suggested in terms of finding bugs?</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b="1" dirty="0"/>
              <a:t>RQ3</a:t>
            </a:r>
            <a:r>
              <a:rPr lang="en-GB" sz="2800" dirty="0"/>
              <a:t>: if we have an initial test suite, is it possible to augment the test suite using MT with the suggested MRs? How much will bug detection capability increase by using the suggested MRs to augment the initial test suite?</a:t>
            </a:r>
            <a:endParaRPr lang="en-CO" sz="2800" dirty="0"/>
          </a:p>
        </p:txBody>
      </p:sp>
    </p:spTree>
    <p:extLst>
      <p:ext uri="{BB962C8B-B14F-4D97-AF65-F5344CB8AC3E}">
        <p14:creationId xmlns:p14="http://schemas.microsoft.com/office/powerpoint/2010/main" val="2199832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25</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8" name="TextBox 7">
            <a:extLst>
              <a:ext uri="{FF2B5EF4-FFF2-40B4-BE49-F238E27FC236}">
                <a16:creationId xmlns:a16="http://schemas.microsoft.com/office/drawing/2014/main" id="{DD7F7CBF-F71F-3859-85D5-7EF61CA685B5}"/>
              </a:ext>
            </a:extLst>
          </p:cNvPr>
          <p:cNvSpPr txBox="1"/>
          <p:nvPr/>
        </p:nvSpPr>
        <p:spPr>
          <a:xfrm>
            <a:off x="2235200" y="1333411"/>
            <a:ext cx="9603874" cy="5524589"/>
          </a:xfrm>
          <a:prstGeom prst="rect">
            <a:avLst/>
          </a:prstGeom>
          <a:noFill/>
        </p:spPr>
        <p:txBody>
          <a:bodyPr wrap="square">
            <a:spAutoFit/>
          </a:bodyPr>
          <a:lstStyle/>
          <a:p>
            <a:r>
              <a:rPr lang="en-GB" sz="2800" dirty="0">
                <a:ln w="0"/>
                <a:effectLst>
                  <a:outerShdw blurRad="38100" dist="19050" dir="2700000" algn="tl" rotWithShape="0">
                    <a:schemeClr val="dk1">
                      <a:alpha val="40000"/>
                    </a:schemeClr>
                  </a:outerShdw>
                </a:effectLst>
              </a:rPr>
              <a:t>How to build the missing knowledge in scenario two, and extract from that knowledge "key words" to suggest MRs?</a:t>
            </a:r>
          </a:p>
          <a:p>
            <a:endParaRPr lang="en-GB" sz="2800" dirty="0">
              <a:ln w="0"/>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GB" sz="2800" dirty="0"/>
              <a:t>Key papers: </a:t>
            </a:r>
          </a:p>
          <a:p>
            <a:pPr marL="457200" indent="-457200">
              <a:buFont typeface="Arial" panose="020B0604020202020204" pitchFamily="34" charset="0"/>
              <a:buChar char="•"/>
            </a:pPr>
            <a:endParaRPr lang="en-GB" sz="1600" dirty="0"/>
          </a:p>
          <a:p>
            <a:pPr marL="800100" lvl="1" indent="-342900">
              <a:buFontTx/>
              <a:buChar char="-"/>
            </a:pPr>
            <a:r>
              <a:rPr lang="en-GB" sz="2000" dirty="0"/>
              <a:t>Tian, F., &amp; </a:t>
            </a:r>
            <a:r>
              <a:rPr lang="en-GB" sz="2000" dirty="0" err="1"/>
              <a:t>Treude</a:t>
            </a:r>
            <a:r>
              <a:rPr lang="en-GB" sz="2000" dirty="0"/>
              <a:t>, C. (2022). </a:t>
            </a:r>
            <a:r>
              <a:rPr lang="en-GB" sz="2000" b="1" dirty="0"/>
              <a:t>Adding Context to Source Code Representations for Deep Learning</a:t>
            </a:r>
            <a:r>
              <a:rPr lang="en-GB" sz="2000" dirty="0"/>
              <a:t>. </a:t>
            </a:r>
            <a:r>
              <a:rPr lang="en-GB" sz="2000" i="1" dirty="0" err="1"/>
              <a:t>arXiv</a:t>
            </a:r>
            <a:r>
              <a:rPr lang="en-GB" sz="2000" i="1" dirty="0"/>
              <a:t> preprint arXiv:2208.00203</a:t>
            </a:r>
            <a:r>
              <a:rPr lang="en-GB" sz="2000" dirty="0"/>
              <a:t>.</a:t>
            </a:r>
          </a:p>
          <a:p>
            <a:pPr marL="800100" lvl="1" indent="-342900">
              <a:buFontTx/>
              <a:buChar char="-"/>
            </a:pPr>
            <a:endParaRPr lang="en-GB" sz="1100" dirty="0"/>
          </a:p>
          <a:p>
            <a:pPr marL="800100" lvl="1" indent="-342900">
              <a:buFontTx/>
              <a:buChar char="-"/>
            </a:pPr>
            <a:r>
              <a:rPr lang="en-GB" sz="2000" dirty="0"/>
              <a:t>Feng, Z., Guo, D., Tang, D., Duan, N., Feng, X., Gong, M., ... &amp; Zhou, M. (2020). </a:t>
            </a:r>
            <a:r>
              <a:rPr lang="en-GB" sz="2000" b="1" dirty="0" err="1"/>
              <a:t>Codebert</a:t>
            </a:r>
            <a:r>
              <a:rPr lang="en-GB" sz="2000" b="1" dirty="0"/>
              <a:t>: A pre-trained model for programming and natural languages</a:t>
            </a:r>
            <a:r>
              <a:rPr lang="en-GB" sz="2000" dirty="0"/>
              <a:t>. </a:t>
            </a:r>
            <a:r>
              <a:rPr lang="en-GB" sz="2000" i="1" dirty="0" err="1"/>
              <a:t>arXiv</a:t>
            </a:r>
            <a:r>
              <a:rPr lang="en-GB" sz="2000" i="1" dirty="0"/>
              <a:t> preprint arXiv:2002.08155</a:t>
            </a:r>
            <a:r>
              <a:rPr lang="en-GB" sz="2000" dirty="0"/>
              <a:t>.</a:t>
            </a:r>
          </a:p>
          <a:p>
            <a:pPr marL="800100" lvl="1" indent="-342900">
              <a:buFontTx/>
              <a:buChar char="-"/>
            </a:pPr>
            <a:endParaRPr lang="en-GB" sz="1400" dirty="0"/>
          </a:p>
          <a:p>
            <a:pPr marL="800100" lvl="1" indent="-342900">
              <a:buFontTx/>
              <a:buChar char="-"/>
            </a:pPr>
            <a:r>
              <a:rPr lang="en-GB" sz="2000" dirty="0"/>
              <a:t>M. Moser and J. Pichler, "</a:t>
            </a:r>
            <a:r>
              <a:rPr lang="en-GB" sz="2000" b="1" dirty="0" err="1"/>
              <a:t>eknows</a:t>
            </a:r>
            <a:r>
              <a:rPr lang="en-GB" sz="2000" b="1" dirty="0"/>
              <a:t>: Platform for Multi-Language Reverse Engineering and Documentation Generation</a:t>
            </a:r>
            <a:r>
              <a:rPr lang="en-GB" sz="2000" dirty="0"/>
              <a:t>," 2021 IEEE International Conference on Software Maintenance and Evolution (ICSME), 2021, pp. 559-568, </a:t>
            </a:r>
            <a:r>
              <a:rPr lang="en-GB" sz="2000" dirty="0" err="1"/>
              <a:t>doi</a:t>
            </a:r>
            <a:r>
              <a:rPr lang="en-GB" sz="2000" dirty="0"/>
              <a:t>: 10.1109/ICSME52107.2021.00057.</a:t>
            </a:r>
          </a:p>
          <a:p>
            <a:pPr marL="800100" lvl="1" indent="-342900">
              <a:buFontTx/>
              <a:buChar char="-"/>
            </a:pPr>
            <a:endParaRPr lang="en-GB" sz="2000" dirty="0"/>
          </a:p>
        </p:txBody>
      </p:sp>
      <p:pic>
        <p:nvPicPr>
          <p:cNvPr id="4" name="Picture 3">
            <a:extLst>
              <a:ext uri="{FF2B5EF4-FFF2-40B4-BE49-F238E27FC236}">
                <a16:creationId xmlns:a16="http://schemas.microsoft.com/office/drawing/2014/main" id="{A030EF9A-BF7E-B655-0271-5FE1682A5112}"/>
              </a:ext>
            </a:extLst>
          </p:cNvPr>
          <p:cNvPicPr>
            <a:picLocks noChangeAspect="1"/>
          </p:cNvPicPr>
          <p:nvPr/>
        </p:nvPicPr>
        <p:blipFill>
          <a:blip r:embed="rId4"/>
          <a:stretch>
            <a:fillRect/>
          </a:stretch>
        </p:blipFill>
        <p:spPr>
          <a:xfrm>
            <a:off x="228600" y="1025892"/>
            <a:ext cx="2006600" cy="2006600"/>
          </a:xfrm>
          <a:prstGeom prst="rect">
            <a:avLst/>
          </a:prstGeom>
        </p:spPr>
      </p:pic>
    </p:spTree>
    <p:extLst>
      <p:ext uri="{BB962C8B-B14F-4D97-AF65-F5344CB8AC3E}">
        <p14:creationId xmlns:p14="http://schemas.microsoft.com/office/powerpoint/2010/main" val="3156924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3</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304800" y="1157858"/>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MT workflow</a:t>
            </a:r>
          </a:p>
        </p:txBody>
      </p:sp>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63226" y="2356624"/>
            <a:ext cx="6032385" cy="2672576"/>
          </a:xfrm>
          <a:prstGeom prst="rect">
            <a:avLst/>
          </a:prstGeom>
        </p:spPr>
      </p:pic>
      <p:sp>
        <p:nvSpPr>
          <p:cNvPr id="8" name="Subtitle 7">
            <a:extLst>
              <a:ext uri="{FF2B5EF4-FFF2-40B4-BE49-F238E27FC236}">
                <a16:creationId xmlns:a16="http://schemas.microsoft.com/office/drawing/2014/main" id="{D6AF2743-405F-483C-ABC5-96C282902442}"/>
              </a:ext>
            </a:extLst>
          </p:cNvPr>
          <p:cNvSpPr txBox="1">
            <a:spLocks/>
          </p:cNvSpPr>
          <p:nvPr/>
        </p:nvSpPr>
        <p:spPr>
          <a:xfrm>
            <a:off x="533400" y="1828800"/>
            <a:ext cx="5334000" cy="1371600"/>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1800"/>
              </a:spcBef>
              <a:buNone/>
            </a:pPr>
            <a:endParaRPr lang="en-US" sz="1800" dirty="0">
              <a:latin typeface="Segoe UI" panose="020B0502040204020203" pitchFamily="34" charset="0"/>
              <a:ea typeface="+mj-ea"/>
              <a:cs typeface="Segoe UI" panose="020B0502040204020203" pitchFamily="34" charset="0"/>
            </a:endParaRPr>
          </a:p>
        </p:txBody>
      </p:sp>
      <p:sp>
        <p:nvSpPr>
          <p:cNvPr id="9" name="Subtitle 7">
            <a:extLst>
              <a:ext uri="{FF2B5EF4-FFF2-40B4-BE49-F238E27FC236}">
                <a16:creationId xmlns:a16="http://schemas.microsoft.com/office/drawing/2014/main" id="{D6AF2743-405F-483C-ABC5-96C282902442}"/>
              </a:ext>
            </a:extLst>
          </p:cNvPr>
          <p:cNvSpPr txBox="1">
            <a:spLocks/>
          </p:cNvSpPr>
          <p:nvPr/>
        </p:nvSpPr>
        <p:spPr>
          <a:xfrm>
            <a:off x="457200" y="1789740"/>
            <a:ext cx="5181600" cy="4510948"/>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1800"/>
              </a:spcBef>
              <a:buFont typeface="+mj-lt"/>
              <a:buAutoNum type="arabicPeriod"/>
            </a:pPr>
            <a:r>
              <a:rPr lang="en-US" sz="1800" dirty="0">
                <a:latin typeface="Segoe UI" panose="020B0502040204020203" pitchFamily="34" charset="0"/>
                <a:ea typeface="+mj-ea"/>
                <a:cs typeface="Segoe UI" panose="020B0502040204020203" pitchFamily="34" charset="0"/>
              </a:rPr>
              <a:t>Create a set of initial tests or </a:t>
            </a:r>
            <a:r>
              <a:rPr lang="en-US" sz="1800" i="1" dirty="0">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rPr>
              <a:t>source test cases.</a:t>
            </a:r>
          </a:p>
          <a:p>
            <a:pPr marL="342900" indent="-342900">
              <a:lnSpc>
                <a:spcPct val="100000"/>
              </a:lnSpc>
              <a:spcBef>
                <a:spcPts val="1800"/>
              </a:spcBef>
              <a:buFont typeface="+mj-lt"/>
              <a:buAutoNum type="arabicPeriod"/>
            </a:pPr>
            <a:r>
              <a:rPr lang="en-US" sz="1800" dirty="0">
                <a:latin typeface="Segoe UI" panose="020B0502040204020203" pitchFamily="34" charset="0"/>
                <a:ea typeface="+mj-ea"/>
                <a:cs typeface="Segoe UI" panose="020B0502040204020203" pitchFamily="34" charset="0"/>
              </a:rPr>
              <a:t>Identify an appropriate </a:t>
            </a:r>
            <a:r>
              <a:rPr lang="en-US" sz="1800" i="1" dirty="0">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rPr>
              <a:t>list of Metamorphic Relations (MRs) </a:t>
            </a:r>
            <a:r>
              <a:rPr lang="en-US" sz="1800" dirty="0">
                <a:latin typeface="Segoe UI" panose="020B0502040204020203" pitchFamily="34" charset="0"/>
                <a:ea typeface="+mj-ea"/>
                <a:cs typeface="Segoe UI" panose="020B0502040204020203" pitchFamily="34" charset="0"/>
              </a:rPr>
              <a:t>that the SUT should satisfy.</a:t>
            </a:r>
          </a:p>
          <a:p>
            <a:pPr marL="342900" indent="-342900">
              <a:lnSpc>
                <a:spcPct val="100000"/>
              </a:lnSpc>
              <a:spcBef>
                <a:spcPts val="1800"/>
              </a:spcBef>
              <a:buFont typeface="+mj-lt"/>
              <a:buAutoNum type="arabicPeriod"/>
            </a:pPr>
            <a:r>
              <a:rPr lang="en-US" sz="1800" dirty="0">
                <a:latin typeface="Segoe UI" panose="020B0502040204020203" pitchFamily="34" charset="0"/>
                <a:ea typeface="+mj-ea"/>
                <a:cs typeface="Segoe UI" panose="020B0502040204020203" pitchFamily="34" charset="0"/>
              </a:rPr>
              <a:t>Create </a:t>
            </a:r>
            <a:r>
              <a:rPr lang="en-US" sz="1800" i="1" dirty="0">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rPr>
              <a:t>follow-up test cases</a:t>
            </a:r>
            <a:r>
              <a:rPr lang="en-US" sz="1800" dirty="0">
                <a:latin typeface="Segoe UI" panose="020B0502040204020203" pitchFamily="34" charset="0"/>
                <a:ea typeface="+mj-ea"/>
                <a:cs typeface="Segoe UI" panose="020B0502040204020203" pitchFamily="34" charset="0"/>
              </a:rPr>
              <a:t> by applying the input transformations required by the identified MRs in Step 2 to each </a:t>
            </a:r>
            <a:r>
              <a:rPr lang="en-US" sz="1800" dirty="0">
                <a:latin typeface="Segoe UI" panose="020B0502040204020203" pitchFamily="34" charset="0"/>
                <a:cs typeface="Segoe UI" panose="020B0502040204020203" pitchFamily="34" charset="0"/>
              </a:rPr>
              <a:t>source</a:t>
            </a:r>
            <a:r>
              <a:rPr lang="en-US" sz="1800" dirty="0">
                <a:latin typeface="Segoe UI" panose="020B0502040204020203" pitchFamily="34" charset="0"/>
                <a:ea typeface="+mj-ea"/>
                <a:cs typeface="Segoe UI" panose="020B0502040204020203" pitchFamily="34" charset="0"/>
              </a:rPr>
              <a:t> test case.</a:t>
            </a:r>
          </a:p>
          <a:p>
            <a:pPr marL="342900" indent="-342900">
              <a:lnSpc>
                <a:spcPct val="100000"/>
              </a:lnSpc>
              <a:spcBef>
                <a:spcPts val="1800"/>
              </a:spcBef>
              <a:buFont typeface="+mj-lt"/>
              <a:buAutoNum type="arabicPeriod"/>
            </a:pPr>
            <a:r>
              <a:rPr lang="en-US" sz="1800" dirty="0">
                <a:latin typeface="Segoe UI" panose="020B0502040204020203" pitchFamily="34" charset="0"/>
                <a:ea typeface="+mj-ea"/>
                <a:cs typeface="Segoe UI" panose="020B0502040204020203" pitchFamily="34" charset="0"/>
              </a:rPr>
              <a:t>Execute the corresponding initial and follow-up test case pairs.</a:t>
            </a:r>
          </a:p>
          <a:p>
            <a:pPr marL="342900" indent="-342900">
              <a:lnSpc>
                <a:spcPct val="100000"/>
              </a:lnSpc>
              <a:spcBef>
                <a:spcPts val="1800"/>
              </a:spcBef>
              <a:buFont typeface="+mj-lt"/>
              <a:buAutoNum type="arabicPeriod"/>
            </a:pPr>
            <a:r>
              <a:rPr lang="en-US" sz="1800" dirty="0">
                <a:latin typeface="Segoe UI" panose="020B0502040204020203" pitchFamily="34" charset="0"/>
                <a:ea typeface="+mj-ea"/>
                <a:cs typeface="Segoe UI" panose="020B0502040204020203" pitchFamily="34" charset="0"/>
              </a:rPr>
              <a:t>Check whether the output change complies with the change predicted by the MR.</a:t>
            </a:r>
          </a:p>
        </p:txBody>
      </p:sp>
    </p:spTree>
    <p:extLst>
      <p:ext uri="{BB962C8B-B14F-4D97-AF65-F5344CB8AC3E}">
        <p14:creationId xmlns:p14="http://schemas.microsoft.com/office/powerpoint/2010/main" val="218643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4</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304800" y="1157858"/>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MT workflow</a:t>
            </a:r>
          </a:p>
        </p:txBody>
      </p:sp>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247116" y="1981200"/>
            <a:ext cx="6707776" cy="2971800"/>
          </a:xfrm>
          <a:prstGeom prst="rect">
            <a:avLst/>
          </a:prstGeom>
        </p:spPr>
      </p:pic>
      <p:sp>
        <p:nvSpPr>
          <p:cNvPr id="8" name="Subtitle 7">
            <a:extLst>
              <a:ext uri="{FF2B5EF4-FFF2-40B4-BE49-F238E27FC236}">
                <a16:creationId xmlns:a16="http://schemas.microsoft.com/office/drawing/2014/main" id="{D6AF2743-405F-483C-ABC5-96C282902442}"/>
              </a:ext>
            </a:extLst>
          </p:cNvPr>
          <p:cNvSpPr txBox="1">
            <a:spLocks/>
          </p:cNvSpPr>
          <p:nvPr/>
        </p:nvSpPr>
        <p:spPr>
          <a:xfrm>
            <a:off x="533400" y="1828800"/>
            <a:ext cx="5334000" cy="1371600"/>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1800"/>
              </a:spcBef>
              <a:buNone/>
            </a:pPr>
            <a:endParaRPr lang="en-US" sz="1800" dirty="0">
              <a:latin typeface="Segoe UI" panose="020B0502040204020203" pitchFamily="34" charset="0"/>
              <a:ea typeface="+mj-ea"/>
              <a:cs typeface="Segoe UI" panose="020B0502040204020203" pitchFamily="34" charset="0"/>
            </a:endParaRPr>
          </a:p>
        </p:txBody>
      </p:sp>
      <p:sp>
        <p:nvSpPr>
          <p:cNvPr id="9" name="Subtitle 7">
            <a:extLst>
              <a:ext uri="{FF2B5EF4-FFF2-40B4-BE49-F238E27FC236}">
                <a16:creationId xmlns:a16="http://schemas.microsoft.com/office/drawing/2014/main" id="{D6AF2743-405F-483C-ABC5-96C282902442}"/>
              </a:ext>
            </a:extLst>
          </p:cNvPr>
          <p:cNvSpPr txBox="1">
            <a:spLocks/>
          </p:cNvSpPr>
          <p:nvPr/>
        </p:nvSpPr>
        <p:spPr>
          <a:xfrm>
            <a:off x="308811" y="1972302"/>
            <a:ext cx="4724400" cy="4489683"/>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1800"/>
              </a:spcBef>
              <a:buFont typeface="+mj-lt"/>
              <a:buAutoNum type="arabicPeriod"/>
            </a:pPr>
            <a:r>
              <a:rPr lang="en-US" sz="1800" dirty="0">
                <a:latin typeface="Segoe UI" panose="020B0502040204020203" pitchFamily="34" charset="0"/>
                <a:ea typeface="+mj-ea"/>
                <a:cs typeface="Segoe UI" panose="020B0502040204020203" pitchFamily="34" charset="0"/>
              </a:rPr>
              <a:t>Create a set of initial tests or </a:t>
            </a:r>
            <a:r>
              <a:rPr lang="en-US" sz="1800" i="1" dirty="0">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rPr>
              <a:t>source test cases.</a:t>
            </a:r>
          </a:p>
          <a:p>
            <a:pPr marL="342900" indent="-342900">
              <a:lnSpc>
                <a:spcPct val="100000"/>
              </a:lnSpc>
              <a:spcBef>
                <a:spcPts val="1800"/>
              </a:spcBef>
              <a:buFont typeface="+mj-lt"/>
              <a:buAutoNum type="arabicPeriod"/>
            </a:pPr>
            <a:r>
              <a:rPr lang="en-US" sz="1800" dirty="0">
                <a:solidFill>
                  <a:srgbClr val="FF0000"/>
                </a:solidFill>
                <a:latin typeface="Segoe UI" panose="020B0502040204020203" pitchFamily="34" charset="0"/>
                <a:ea typeface="+mj-ea"/>
                <a:cs typeface="Segoe UI" panose="020B0502040204020203" pitchFamily="34" charset="0"/>
              </a:rPr>
              <a:t>Identify an appropriate </a:t>
            </a:r>
            <a:r>
              <a:rPr lang="en-US" sz="1800" i="1" dirty="0">
                <a:solidFill>
                  <a:srgbClr val="FF0000"/>
                </a:solidFill>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rPr>
              <a:t>list of Metamorphic Relations (MRs) </a:t>
            </a:r>
            <a:r>
              <a:rPr lang="en-US" sz="1800" dirty="0">
                <a:solidFill>
                  <a:srgbClr val="FF0000"/>
                </a:solidFill>
                <a:latin typeface="Segoe UI" panose="020B0502040204020203" pitchFamily="34" charset="0"/>
                <a:ea typeface="+mj-ea"/>
                <a:cs typeface="Segoe UI" panose="020B0502040204020203" pitchFamily="34" charset="0"/>
              </a:rPr>
              <a:t>that the SUT should satisfy.</a:t>
            </a:r>
          </a:p>
          <a:p>
            <a:pPr marL="342900" indent="-342900">
              <a:lnSpc>
                <a:spcPct val="100000"/>
              </a:lnSpc>
              <a:spcBef>
                <a:spcPts val="1800"/>
              </a:spcBef>
              <a:buFont typeface="+mj-lt"/>
              <a:buAutoNum type="arabicPeriod"/>
            </a:pPr>
            <a:r>
              <a:rPr lang="en-US" sz="1800" dirty="0">
                <a:solidFill>
                  <a:schemeClr val="accent5">
                    <a:lumMod val="75000"/>
                  </a:schemeClr>
                </a:solidFill>
                <a:latin typeface="Segoe UI" panose="020B0502040204020203" pitchFamily="34" charset="0"/>
                <a:ea typeface="+mj-ea"/>
                <a:cs typeface="Segoe UI" panose="020B0502040204020203" pitchFamily="34" charset="0"/>
              </a:rPr>
              <a:t>Create </a:t>
            </a:r>
            <a:r>
              <a:rPr lang="en-US" sz="1800" i="1" dirty="0">
                <a:solidFill>
                  <a:schemeClr val="accent5">
                    <a:lumMod val="75000"/>
                  </a:schemeClr>
                </a:solidFill>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rPr>
              <a:t>follow-up test cases</a:t>
            </a:r>
            <a:r>
              <a:rPr lang="en-US" sz="1800" dirty="0">
                <a:solidFill>
                  <a:schemeClr val="accent5">
                    <a:lumMod val="75000"/>
                  </a:schemeClr>
                </a:solidFill>
                <a:latin typeface="Segoe UI" panose="020B0502040204020203" pitchFamily="34" charset="0"/>
                <a:ea typeface="+mj-ea"/>
                <a:cs typeface="Segoe UI" panose="020B0502040204020203" pitchFamily="34" charset="0"/>
              </a:rPr>
              <a:t> by applying the input transformations required by the identified MRs in Step 2 to each </a:t>
            </a:r>
            <a:r>
              <a:rPr lang="en-US" sz="1800" dirty="0">
                <a:solidFill>
                  <a:schemeClr val="accent5">
                    <a:lumMod val="75000"/>
                  </a:schemeClr>
                </a:solidFill>
                <a:latin typeface="Segoe UI" panose="020B0502040204020203" pitchFamily="34" charset="0"/>
                <a:cs typeface="Segoe UI" panose="020B0502040204020203" pitchFamily="34" charset="0"/>
              </a:rPr>
              <a:t>source</a:t>
            </a:r>
            <a:r>
              <a:rPr lang="en-US" sz="1800" dirty="0">
                <a:solidFill>
                  <a:schemeClr val="accent5">
                    <a:lumMod val="75000"/>
                  </a:schemeClr>
                </a:solidFill>
                <a:latin typeface="Segoe UI" panose="020B0502040204020203" pitchFamily="34" charset="0"/>
                <a:ea typeface="+mj-ea"/>
                <a:cs typeface="Segoe UI" panose="020B0502040204020203" pitchFamily="34" charset="0"/>
              </a:rPr>
              <a:t> test case.</a:t>
            </a:r>
          </a:p>
          <a:p>
            <a:pPr marL="342900" indent="-342900">
              <a:lnSpc>
                <a:spcPct val="100000"/>
              </a:lnSpc>
              <a:spcBef>
                <a:spcPts val="1800"/>
              </a:spcBef>
              <a:buFont typeface="+mj-lt"/>
              <a:buAutoNum type="arabicPeriod"/>
            </a:pPr>
            <a:r>
              <a:rPr lang="en-US" sz="1800" dirty="0">
                <a:solidFill>
                  <a:srgbClr val="7030A0"/>
                </a:solidFill>
                <a:latin typeface="Segoe UI" panose="020B0502040204020203" pitchFamily="34" charset="0"/>
                <a:ea typeface="+mj-ea"/>
                <a:cs typeface="Segoe UI" panose="020B0502040204020203" pitchFamily="34" charset="0"/>
              </a:rPr>
              <a:t>Execute the corresponding initial and follow-up test case pairs.</a:t>
            </a:r>
          </a:p>
          <a:p>
            <a:pPr marL="342900" indent="-342900">
              <a:lnSpc>
                <a:spcPct val="100000"/>
              </a:lnSpc>
              <a:spcBef>
                <a:spcPts val="1800"/>
              </a:spcBef>
              <a:buFont typeface="+mj-lt"/>
              <a:buAutoNum type="arabicPeriod"/>
            </a:pPr>
            <a:r>
              <a:rPr lang="en-US" sz="1800" dirty="0">
                <a:solidFill>
                  <a:srgbClr val="7030A0"/>
                </a:solidFill>
                <a:latin typeface="Segoe UI" panose="020B0502040204020203" pitchFamily="34" charset="0"/>
                <a:ea typeface="+mj-ea"/>
                <a:cs typeface="Segoe UI" panose="020B0502040204020203" pitchFamily="34" charset="0"/>
              </a:rPr>
              <a:t>Check whether the output change complies with the change predicted by the MR.</a:t>
            </a:r>
          </a:p>
        </p:txBody>
      </p:sp>
      <p:sp>
        <p:nvSpPr>
          <p:cNvPr id="4" name="TextBox 3">
            <a:extLst>
              <a:ext uri="{FF2B5EF4-FFF2-40B4-BE49-F238E27FC236}">
                <a16:creationId xmlns:a16="http://schemas.microsoft.com/office/drawing/2014/main" id="{DB3972B9-02B7-7D8C-AE9C-D7B890A243BB}"/>
              </a:ext>
            </a:extLst>
          </p:cNvPr>
          <p:cNvSpPr txBox="1"/>
          <p:nvPr/>
        </p:nvSpPr>
        <p:spPr>
          <a:xfrm>
            <a:off x="5426726" y="5242942"/>
            <a:ext cx="6707776" cy="1200329"/>
          </a:xfrm>
          <a:prstGeom prst="rect">
            <a:avLst/>
          </a:prstGeom>
          <a:noFill/>
        </p:spPr>
        <p:txBody>
          <a:bodyPr wrap="square" rtlCol="0">
            <a:spAutoFit/>
          </a:bodyPr>
          <a:lstStyle/>
          <a:p>
            <a:r>
              <a:rPr lang="en-GB" dirty="0"/>
              <a:t>The generation of MRs is the key point for the successful application of metamorphic testing, but not the only one. Automating the whole testing process (</a:t>
            </a:r>
            <a:r>
              <a:rPr lang="en-GB" dirty="0">
                <a:solidFill>
                  <a:schemeClr val="accent3"/>
                </a:solidFill>
              </a:rPr>
              <a:t>MR generation </a:t>
            </a:r>
            <a:r>
              <a:rPr lang="en-GB" dirty="0">
                <a:solidFill>
                  <a:schemeClr val="accent5">
                    <a:lumMod val="75000"/>
                  </a:schemeClr>
                </a:solidFill>
                <a:latin typeface="Segoe UI" panose="020B0502040204020203" pitchFamily="34" charset="0"/>
                <a:ea typeface="+mj-ea"/>
                <a:cs typeface="Segoe UI" panose="020B0502040204020203" pitchFamily="34" charset="0"/>
              </a:rPr>
              <a:t>+ test case generation</a:t>
            </a:r>
            <a:r>
              <a:rPr lang="en-GB" dirty="0">
                <a:solidFill>
                  <a:schemeClr val="accent5"/>
                </a:solidFill>
              </a:rPr>
              <a:t> </a:t>
            </a:r>
            <a:r>
              <a:rPr lang="en-GB" dirty="0">
                <a:solidFill>
                  <a:srgbClr val="7030A0"/>
                </a:solidFill>
                <a:latin typeface="Segoe UI" panose="020B0502040204020203" pitchFamily="34" charset="0"/>
                <a:ea typeface="+mj-ea"/>
                <a:cs typeface="Segoe UI" panose="020B0502040204020203" pitchFamily="34" charset="0"/>
              </a:rPr>
              <a:t>+ test case execution</a:t>
            </a:r>
            <a:r>
              <a:rPr lang="en-GB" dirty="0"/>
              <a:t>) is a challenge.</a:t>
            </a:r>
          </a:p>
        </p:txBody>
      </p:sp>
    </p:spTree>
    <p:extLst>
      <p:ext uri="{BB962C8B-B14F-4D97-AF65-F5344CB8AC3E}">
        <p14:creationId xmlns:p14="http://schemas.microsoft.com/office/powerpoint/2010/main" val="2777217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5</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533400" y="105342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What have we done so far?</a:t>
            </a:r>
          </a:p>
        </p:txBody>
      </p:sp>
      <p:sp>
        <p:nvSpPr>
          <p:cNvPr id="9" name="Subtitle 7">
            <a:extLst>
              <a:ext uri="{FF2B5EF4-FFF2-40B4-BE49-F238E27FC236}">
                <a16:creationId xmlns:a16="http://schemas.microsoft.com/office/drawing/2014/main" id="{D6AF2743-405F-483C-ABC5-96C282902442}"/>
              </a:ext>
            </a:extLst>
          </p:cNvPr>
          <p:cNvSpPr txBox="1">
            <a:spLocks/>
          </p:cNvSpPr>
          <p:nvPr/>
        </p:nvSpPr>
        <p:spPr>
          <a:xfrm>
            <a:off x="569259" y="1789237"/>
            <a:ext cx="9549886" cy="533400"/>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None/>
            </a:pPr>
            <a:r>
              <a:rPr lang="en-US" sz="1800" dirty="0">
                <a:solidFill>
                  <a:srgbClr val="FF0000"/>
                </a:solidFill>
                <a:latin typeface="Segoe UI" panose="020B0502040204020203" pitchFamily="34" charset="0"/>
                <a:ea typeface="+mj-ea"/>
                <a:cs typeface="Segoe UI" panose="020B0502040204020203" pitchFamily="34" charset="0"/>
              </a:rPr>
              <a:t>2. Identify an appropriate </a:t>
            </a:r>
            <a:r>
              <a:rPr lang="en-US" sz="1800" i="1" dirty="0">
                <a:solidFill>
                  <a:srgbClr val="FF0000"/>
                </a:solidFill>
                <a:effectLst>
                  <a:outerShdw blurRad="38100" dist="38100" dir="2700000" algn="tl">
                    <a:srgbClr val="000000">
                      <a:alpha val="43137"/>
                    </a:srgbClr>
                  </a:outerShdw>
                </a:effectLst>
                <a:latin typeface="Segoe UI" panose="020B0502040204020203" pitchFamily="34" charset="0"/>
                <a:ea typeface="+mj-ea"/>
                <a:cs typeface="Segoe UI" panose="020B0502040204020203" pitchFamily="34" charset="0"/>
              </a:rPr>
              <a:t>list of Metamorphic Relations (MRs) </a:t>
            </a:r>
            <a:r>
              <a:rPr lang="en-US" sz="1800" dirty="0">
                <a:solidFill>
                  <a:srgbClr val="FF0000"/>
                </a:solidFill>
                <a:latin typeface="Segoe UI" panose="020B0502040204020203" pitchFamily="34" charset="0"/>
                <a:ea typeface="+mj-ea"/>
                <a:cs typeface="Segoe UI" panose="020B0502040204020203" pitchFamily="34" charset="0"/>
              </a:rPr>
              <a:t>that the SUT should satisfy.</a:t>
            </a:r>
          </a:p>
        </p:txBody>
      </p:sp>
      <p:sp>
        <p:nvSpPr>
          <p:cNvPr id="12" name="TextBox 11">
            <a:extLst>
              <a:ext uri="{FF2B5EF4-FFF2-40B4-BE49-F238E27FC236}">
                <a16:creationId xmlns:a16="http://schemas.microsoft.com/office/drawing/2014/main" id="{E8C427E0-3ED0-9E26-463F-98E4EF604B6A}"/>
              </a:ext>
            </a:extLst>
          </p:cNvPr>
          <p:cNvSpPr txBox="1"/>
          <p:nvPr/>
        </p:nvSpPr>
        <p:spPr>
          <a:xfrm>
            <a:off x="627528" y="3911171"/>
            <a:ext cx="10497671" cy="1200329"/>
          </a:xfrm>
          <a:prstGeom prst="rect">
            <a:avLst/>
          </a:prstGeom>
          <a:noFill/>
        </p:spPr>
        <p:txBody>
          <a:bodyPr wrap="square" rtlCol="0">
            <a:spAutoFit/>
          </a:bodyPr>
          <a:lstStyle/>
          <a:p>
            <a:r>
              <a:rPr lang="en-GB" dirty="0"/>
              <a:t>A. Duque-Torres, D. </a:t>
            </a:r>
            <a:r>
              <a:rPr lang="en-GB" dirty="0" err="1"/>
              <a:t>Pfahl</a:t>
            </a:r>
            <a:r>
              <a:rPr lang="en-GB" dirty="0"/>
              <a:t>, C. </a:t>
            </a:r>
            <a:r>
              <a:rPr lang="en-GB" dirty="0" err="1"/>
              <a:t>Klammer</a:t>
            </a:r>
            <a:r>
              <a:rPr lang="en-GB" dirty="0"/>
              <a:t> and S. Fischer, "</a:t>
            </a:r>
            <a:r>
              <a:rPr lang="en-GB" b="1" i="1" u="sng" dirty="0"/>
              <a:t>Using Source Code Metrics for Predicting Metamorphic Relations at Method Level,</a:t>
            </a:r>
            <a:r>
              <a:rPr lang="en-GB" dirty="0"/>
              <a:t>" </a:t>
            </a:r>
            <a:r>
              <a:rPr lang="en-GB" i="1" dirty="0"/>
              <a:t>2022 IEEE International Conference on Software Analysis, Evolution and Reengineering (SANER)</a:t>
            </a:r>
            <a:r>
              <a:rPr lang="en-GB" dirty="0"/>
              <a:t>, 2022, pp. 1147-1154, </a:t>
            </a:r>
            <a:r>
              <a:rPr lang="en-GB" dirty="0" err="1"/>
              <a:t>doi</a:t>
            </a:r>
            <a:r>
              <a:rPr lang="en-GB" dirty="0"/>
              <a:t>: 10.1109/SANER53432.2022.00132.</a:t>
            </a:r>
            <a:endParaRPr lang="en-CO" dirty="0"/>
          </a:p>
        </p:txBody>
      </p:sp>
      <p:sp>
        <p:nvSpPr>
          <p:cNvPr id="13" name="TextBox 12">
            <a:extLst>
              <a:ext uri="{FF2B5EF4-FFF2-40B4-BE49-F238E27FC236}">
                <a16:creationId xmlns:a16="http://schemas.microsoft.com/office/drawing/2014/main" id="{F8FFF02A-1BC7-BF52-1796-7220AF58507B}"/>
              </a:ext>
            </a:extLst>
          </p:cNvPr>
          <p:cNvSpPr txBox="1"/>
          <p:nvPr/>
        </p:nvSpPr>
        <p:spPr>
          <a:xfrm>
            <a:off x="627529" y="2529536"/>
            <a:ext cx="10497671" cy="1200329"/>
          </a:xfrm>
          <a:prstGeom prst="rect">
            <a:avLst/>
          </a:prstGeom>
          <a:noFill/>
        </p:spPr>
        <p:txBody>
          <a:bodyPr wrap="square" rtlCol="0">
            <a:spAutoFit/>
          </a:bodyPr>
          <a:lstStyle/>
          <a:p>
            <a:r>
              <a:rPr lang="en-GB" dirty="0"/>
              <a:t>A. Duque-Torres, D. </a:t>
            </a:r>
            <a:r>
              <a:rPr lang="en-GB" dirty="0" err="1"/>
              <a:t>Pfahl</a:t>
            </a:r>
            <a:r>
              <a:rPr lang="en-GB" dirty="0"/>
              <a:t>, R. </a:t>
            </a:r>
            <a:r>
              <a:rPr lang="en-GB" dirty="0" err="1"/>
              <a:t>Ramler</a:t>
            </a:r>
            <a:r>
              <a:rPr lang="en-GB" dirty="0"/>
              <a:t> and C. </a:t>
            </a:r>
            <a:r>
              <a:rPr lang="en-GB" dirty="0" err="1"/>
              <a:t>Klammer</a:t>
            </a:r>
            <a:r>
              <a:rPr lang="en-GB" dirty="0"/>
              <a:t>, "</a:t>
            </a:r>
            <a:r>
              <a:rPr lang="en-GB" b="1" u="sng" dirty="0"/>
              <a:t>A Replication Study on Predicting Metamorphic Relations at Unit Testing Level,</a:t>
            </a:r>
            <a:r>
              <a:rPr lang="en-GB" dirty="0"/>
              <a:t>" 2022 IEEE International Conference on Software Analysis, Evolution and Reengineering (SANER), 2022, pp. 709-719, </a:t>
            </a:r>
            <a:r>
              <a:rPr lang="en-GB" dirty="0" err="1"/>
              <a:t>doi</a:t>
            </a:r>
            <a:r>
              <a:rPr lang="en-GB" dirty="0"/>
              <a:t>: 10.1109/SANER53432.2022.00088.</a:t>
            </a:r>
            <a:endParaRPr lang="en-CO" dirty="0"/>
          </a:p>
        </p:txBody>
      </p:sp>
      <p:sp>
        <p:nvSpPr>
          <p:cNvPr id="14" name="TextBox 13">
            <a:extLst>
              <a:ext uri="{FF2B5EF4-FFF2-40B4-BE49-F238E27FC236}">
                <a16:creationId xmlns:a16="http://schemas.microsoft.com/office/drawing/2014/main" id="{FDAC9E6F-2474-D773-E6DB-0FF321B2EB5A}"/>
              </a:ext>
            </a:extLst>
          </p:cNvPr>
          <p:cNvSpPr txBox="1"/>
          <p:nvPr/>
        </p:nvSpPr>
        <p:spPr>
          <a:xfrm>
            <a:off x="627529" y="5292807"/>
            <a:ext cx="10497671" cy="646331"/>
          </a:xfrm>
          <a:prstGeom prst="rect">
            <a:avLst/>
          </a:prstGeom>
          <a:noFill/>
        </p:spPr>
        <p:txBody>
          <a:bodyPr wrap="square" rtlCol="0">
            <a:spAutoFit/>
          </a:bodyPr>
          <a:lstStyle/>
          <a:p>
            <a:r>
              <a:rPr lang="en-GB" dirty="0"/>
              <a:t>A. Duque-Torres, and D. </a:t>
            </a:r>
            <a:r>
              <a:rPr lang="en-GB" dirty="0" err="1"/>
              <a:t>Pfahl</a:t>
            </a:r>
            <a:r>
              <a:rPr lang="en-GB" dirty="0"/>
              <a:t>, "</a:t>
            </a:r>
            <a:r>
              <a:rPr lang="en-GB" b="1" i="1" u="sng" dirty="0"/>
              <a:t>Inferring Metamorphic Relations from </a:t>
            </a:r>
            <a:r>
              <a:rPr lang="en-GB" b="1" i="1" u="sng" dirty="0" err="1"/>
              <a:t>JavaDocs</a:t>
            </a:r>
            <a:r>
              <a:rPr lang="en-GB" b="1" i="1" u="sng" dirty="0"/>
              <a:t>: A Deep Dive Into the </a:t>
            </a:r>
            <a:r>
              <a:rPr lang="en-GB" b="1" i="1" u="sng" dirty="0" err="1"/>
              <a:t>MeMo</a:t>
            </a:r>
            <a:r>
              <a:rPr lang="en-GB" b="1" i="1" u="sng" dirty="0"/>
              <a:t> Approach,</a:t>
            </a:r>
            <a:r>
              <a:rPr lang="en-GB" dirty="0"/>
              <a:t>" </a:t>
            </a:r>
            <a:r>
              <a:rPr lang="en-GB" i="1" dirty="0"/>
              <a:t>Submitted to PROFES2022</a:t>
            </a:r>
            <a:r>
              <a:rPr lang="en-GB" dirty="0"/>
              <a:t>.</a:t>
            </a:r>
            <a:endParaRPr lang="en-CO" dirty="0"/>
          </a:p>
        </p:txBody>
      </p:sp>
    </p:spTree>
    <p:extLst>
      <p:ext uri="{BB962C8B-B14F-4D97-AF65-F5344CB8AC3E}">
        <p14:creationId xmlns:p14="http://schemas.microsoft.com/office/powerpoint/2010/main" val="68247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6</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533400" y="105342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What have we done so far?</a:t>
            </a:r>
          </a:p>
        </p:txBody>
      </p:sp>
      <p:sp>
        <p:nvSpPr>
          <p:cNvPr id="3" name="TextBox 2">
            <a:extLst>
              <a:ext uri="{FF2B5EF4-FFF2-40B4-BE49-F238E27FC236}">
                <a16:creationId xmlns:a16="http://schemas.microsoft.com/office/drawing/2014/main" id="{6BD68C3A-CA79-EF88-6126-F2ACAF605E60}"/>
              </a:ext>
            </a:extLst>
          </p:cNvPr>
          <p:cNvSpPr txBox="1"/>
          <p:nvPr/>
        </p:nvSpPr>
        <p:spPr>
          <a:xfrm>
            <a:off x="652110" y="1899557"/>
            <a:ext cx="10497671" cy="646331"/>
          </a:xfrm>
          <a:prstGeom prst="rect">
            <a:avLst/>
          </a:prstGeom>
          <a:noFill/>
        </p:spPr>
        <p:txBody>
          <a:bodyPr wrap="square" rtlCol="0">
            <a:spAutoFit/>
          </a:bodyPr>
          <a:lstStyle/>
          <a:p>
            <a:r>
              <a:rPr lang="en-GB" dirty="0"/>
              <a:t>A. Duque-Torres, and D. </a:t>
            </a:r>
            <a:r>
              <a:rPr lang="en-GB" dirty="0" err="1"/>
              <a:t>Pfahl</a:t>
            </a:r>
            <a:r>
              <a:rPr lang="en-GB" dirty="0"/>
              <a:t>, "</a:t>
            </a:r>
            <a:r>
              <a:rPr lang="en-GB" b="1" i="1" u="sng" dirty="0"/>
              <a:t>Inferring Metamorphic Relations from </a:t>
            </a:r>
            <a:r>
              <a:rPr lang="en-GB" b="1" i="1" u="sng" dirty="0" err="1"/>
              <a:t>JavaDocs</a:t>
            </a:r>
            <a:r>
              <a:rPr lang="en-GB" b="1" i="1" u="sng" dirty="0"/>
              <a:t>: A Deep Dive Into the </a:t>
            </a:r>
            <a:r>
              <a:rPr lang="en-GB" b="1" i="1" u="sng" dirty="0" err="1"/>
              <a:t>MeMo</a:t>
            </a:r>
            <a:r>
              <a:rPr lang="en-GB" b="1" i="1" u="sng" dirty="0"/>
              <a:t> Approach,</a:t>
            </a:r>
            <a:r>
              <a:rPr lang="en-GB" dirty="0"/>
              <a:t>" </a:t>
            </a:r>
            <a:r>
              <a:rPr lang="en-GB" i="1" dirty="0"/>
              <a:t>Submitted to PROFES2022</a:t>
            </a:r>
            <a:r>
              <a:rPr lang="en-GB" dirty="0"/>
              <a:t>.</a:t>
            </a:r>
            <a:endParaRPr lang="en-CO" dirty="0"/>
          </a:p>
        </p:txBody>
      </p:sp>
      <p:sp>
        <p:nvSpPr>
          <p:cNvPr id="4" name="Title 6">
            <a:extLst>
              <a:ext uri="{FF2B5EF4-FFF2-40B4-BE49-F238E27FC236}">
                <a16:creationId xmlns:a16="http://schemas.microsoft.com/office/drawing/2014/main" id="{4181EC97-B9B2-CD52-90FD-CA71AC3B5C4E}"/>
              </a:ext>
            </a:extLst>
          </p:cNvPr>
          <p:cNvSpPr txBox="1">
            <a:spLocks/>
          </p:cNvSpPr>
          <p:nvPr/>
        </p:nvSpPr>
        <p:spPr bwMode="auto">
          <a:xfrm>
            <a:off x="652110" y="3765627"/>
            <a:ext cx="10976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1800" i="1" dirty="0">
                <a:latin typeface="Segoe UI" panose="020B0502040204020203" pitchFamily="34" charset="0"/>
                <a:cs typeface="Segoe UI" panose="020B0502040204020203" pitchFamily="34" charset="0"/>
              </a:rPr>
              <a:t>K. Rahman, I. </a:t>
            </a:r>
            <a:r>
              <a:rPr lang="en-US" sz="1800" i="1" dirty="0" err="1">
                <a:latin typeface="Segoe UI" panose="020B0502040204020203" pitchFamily="34" charset="0"/>
                <a:cs typeface="Segoe UI" panose="020B0502040204020203" pitchFamily="34" charset="0"/>
              </a:rPr>
              <a:t>Kahanda</a:t>
            </a:r>
            <a:r>
              <a:rPr lang="en-US" sz="1800" i="1" dirty="0">
                <a:latin typeface="Segoe UI" panose="020B0502040204020203" pitchFamily="34" charset="0"/>
                <a:cs typeface="Segoe UI" panose="020B0502040204020203" pitchFamily="34" charset="0"/>
              </a:rPr>
              <a:t>, and U. Kanewala, </a:t>
            </a:r>
            <a:r>
              <a:rPr lang="en-US" sz="1800" b="1" i="1" dirty="0">
                <a:latin typeface="Segoe UI" panose="020B0502040204020203" pitchFamily="34" charset="0"/>
                <a:cs typeface="Segoe UI" panose="020B0502040204020203" pitchFamily="34" charset="0"/>
              </a:rPr>
              <a:t>“</a:t>
            </a:r>
            <a:r>
              <a:rPr lang="en-US" sz="1800" b="1" i="1" dirty="0" err="1">
                <a:latin typeface="Segoe UI" panose="020B0502040204020203" pitchFamily="34" charset="0"/>
                <a:cs typeface="Segoe UI" panose="020B0502040204020203" pitchFamily="34" charset="0"/>
              </a:rPr>
              <a:t>MRPredt</a:t>
            </a:r>
            <a:r>
              <a:rPr lang="en-US" sz="1800" b="1" i="1" dirty="0">
                <a:latin typeface="Segoe UI" panose="020B0502040204020203" pitchFamily="34" charset="0"/>
                <a:cs typeface="Segoe UI" panose="020B0502040204020203" pitchFamily="34" charset="0"/>
              </a:rPr>
              <a:t>: Using text mining for metamorphic relation prediction,” </a:t>
            </a:r>
            <a:r>
              <a:rPr lang="en-US" sz="1800" i="1" dirty="0">
                <a:latin typeface="Segoe UI" panose="020B0502040204020203" pitchFamily="34" charset="0"/>
                <a:cs typeface="Segoe UI" panose="020B0502040204020203" pitchFamily="34" charset="0"/>
              </a:rPr>
              <a:t>in Proceedings of </a:t>
            </a:r>
            <a:r>
              <a:rPr lang="en-US" sz="1800" i="1" dirty="0" err="1">
                <a:latin typeface="Segoe UI" panose="020B0502040204020203" pitchFamily="34" charset="0"/>
                <a:cs typeface="Segoe UI" panose="020B0502040204020203" pitchFamily="34" charset="0"/>
              </a:rPr>
              <a:t>theIEEE</a:t>
            </a:r>
            <a:r>
              <a:rPr lang="en-US" sz="1800" i="1" dirty="0">
                <a:latin typeface="Segoe UI" panose="020B0502040204020203" pitchFamily="34" charset="0"/>
                <a:cs typeface="Segoe UI" panose="020B0502040204020203" pitchFamily="34" charset="0"/>
              </a:rPr>
              <a:t>/ACM 42nd International Conference on Software Engineering Workshops. New York, NY, USA: Association for Computing Machinery, </a:t>
            </a:r>
            <a:r>
              <a:rPr lang="en-US" sz="1800" b="1" i="1" dirty="0">
                <a:latin typeface="Segoe UI" panose="020B0502040204020203" pitchFamily="34" charset="0"/>
                <a:cs typeface="Segoe UI" panose="020B0502040204020203" pitchFamily="34" charset="0"/>
              </a:rPr>
              <a:t>2020</a:t>
            </a:r>
            <a:r>
              <a:rPr lang="en-US" sz="1800" i="1" dirty="0">
                <a:latin typeface="Segoe UI" panose="020B0502040204020203" pitchFamily="34" charset="0"/>
                <a:cs typeface="Segoe UI" panose="020B0502040204020203" pitchFamily="34" charset="0"/>
              </a:rPr>
              <a:t>, pp. 420–424.</a:t>
            </a:r>
          </a:p>
        </p:txBody>
      </p:sp>
      <p:sp>
        <p:nvSpPr>
          <p:cNvPr id="7" name="Title 6">
            <a:extLst>
              <a:ext uri="{FF2B5EF4-FFF2-40B4-BE49-F238E27FC236}">
                <a16:creationId xmlns:a16="http://schemas.microsoft.com/office/drawing/2014/main" id="{A6932B1B-DBA3-283A-9BE4-E9DF8AFAF931}"/>
              </a:ext>
            </a:extLst>
          </p:cNvPr>
          <p:cNvSpPr txBox="1">
            <a:spLocks/>
          </p:cNvSpPr>
          <p:nvPr/>
        </p:nvSpPr>
        <p:spPr bwMode="auto">
          <a:xfrm>
            <a:off x="652110" y="5835187"/>
            <a:ext cx="10976113" cy="73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1800" i="1" dirty="0">
                <a:latin typeface="Segoe UI" panose="020B0502040204020203" pitchFamily="34" charset="0"/>
                <a:cs typeface="Segoe UI" panose="020B0502040204020203" pitchFamily="34" charset="0"/>
              </a:rPr>
              <a:t>A. </a:t>
            </a:r>
            <a:r>
              <a:rPr lang="en-US" sz="1800" i="1" dirty="0" err="1">
                <a:latin typeface="Segoe UI" panose="020B0502040204020203" pitchFamily="34" charset="0"/>
                <a:cs typeface="Segoe UI" panose="020B0502040204020203" pitchFamily="34" charset="0"/>
              </a:rPr>
              <a:t>Blasi</a:t>
            </a:r>
            <a:r>
              <a:rPr lang="en-US" sz="1800" i="1" dirty="0">
                <a:latin typeface="Segoe UI" panose="020B0502040204020203" pitchFamily="34" charset="0"/>
                <a:cs typeface="Segoe UI" panose="020B0502040204020203" pitchFamily="34" charset="0"/>
              </a:rPr>
              <a:t>, A. Gorla, M. D. Ernst, M. </a:t>
            </a:r>
            <a:r>
              <a:rPr lang="en-US" sz="1800" i="1" dirty="0" err="1">
                <a:latin typeface="Segoe UI" panose="020B0502040204020203" pitchFamily="34" charset="0"/>
                <a:cs typeface="Segoe UI" panose="020B0502040204020203" pitchFamily="34" charset="0"/>
              </a:rPr>
              <a:t>Pezz`e</a:t>
            </a:r>
            <a:r>
              <a:rPr lang="en-US" sz="1800" i="1" dirty="0">
                <a:latin typeface="Segoe UI" panose="020B0502040204020203" pitchFamily="34" charset="0"/>
                <a:cs typeface="Segoe UI" panose="020B0502040204020203" pitchFamily="34" charset="0"/>
              </a:rPr>
              <a:t>, and A. </a:t>
            </a:r>
            <a:r>
              <a:rPr lang="en-US" sz="1800" i="1" dirty="0" err="1">
                <a:latin typeface="Segoe UI" panose="020B0502040204020203" pitchFamily="34" charset="0"/>
                <a:cs typeface="Segoe UI" panose="020B0502040204020203" pitchFamily="34" charset="0"/>
              </a:rPr>
              <a:t>Carzaniga</a:t>
            </a:r>
            <a:r>
              <a:rPr lang="en-US" sz="1800" i="1" dirty="0">
                <a:latin typeface="Segoe UI" panose="020B0502040204020203" pitchFamily="34" charset="0"/>
                <a:cs typeface="Segoe UI" panose="020B0502040204020203" pitchFamily="34" charset="0"/>
              </a:rPr>
              <a:t>, </a:t>
            </a:r>
            <a:r>
              <a:rPr lang="en-US" sz="1800" b="1" i="1" dirty="0">
                <a:latin typeface="Segoe UI" panose="020B0502040204020203" pitchFamily="34" charset="0"/>
                <a:cs typeface="Segoe UI" panose="020B0502040204020203" pitchFamily="34" charset="0"/>
              </a:rPr>
              <a:t>“Memo: Automatically identifying metamorphic relations in </a:t>
            </a:r>
            <a:r>
              <a:rPr lang="en-US" sz="1800" b="1" i="1" dirty="0" err="1">
                <a:latin typeface="Segoe UI" panose="020B0502040204020203" pitchFamily="34" charset="0"/>
                <a:cs typeface="Segoe UI" panose="020B0502040204020203" pitchFamily="34" charset="0"/>
              </a:rPr>
              <a:t>javadoc</a:t>
            </a:r>
            <a:r>
              <a:rPr lang="en-US" sz="1800" b="1" i="1" dirty="0">
                <a:latin typeface="Segoe UI" panose="020B0502040204020203" pitchFamily="34" charset="0"/>
                <a:cs typeface="Segoe UI" panose="020B0502040204020203" pitchFamily="34" charset="0"/>
              </a:rPr>
              <a:t> comments for test automation,” </a:t>
            </a:r>
            <a:r>
              <a:rPr lang="en-US" sz="1800" i="1" dirty="0">
                <a:latin typeface="Segoe UI" panose="020B0502040204020203" pitchFamily="34" charset="0"/>
                <a:cs typeface="Segoe UI" panose="020B0502040204020203" pitchFamily="34" charset="0"/>
              </a:rPr>
              <a:t>Journal of Systems and Software, vol. 181, p. 111 041, </a:t>
            </a:r>
            <a:r>
              <a:rPr lang="en-US" sz="1800" b="1" i="1" dirty="0">
                <a:latin typeface="Segoe UI" panose="020B0502040204020203" pitchFamily="34" charset="0"/>
                <a:cs typeface="Segoe UI" panose="020B0502040204020203" pitchFamily="34" charset="0"/>
              </a:rPr>
              <a:t>2021</a:t>
            </a:r>
          </a:p>
        </p:txBody>
      </p:sp>
      <p:sp>
        <p:nvSpPr>
          <p:cNvPr id="8" name="Title 6">
            <a:extLst>
              <a:ext uri="{FF2B5EF4-FFF2-40B4-BE49-F238E27FC236}">
                <a16:creationId xmlns:a16="http://schemas.microsoft.com/office/drawing/2014/main" id="{0577AA42-49D7-476C-A78F-B5E6D8BC303F}"/>
              </a:ext>
            </a:extLst>
          </p:cNvPr>
          <p:cNvSpPr txBox="1">
            <a:spLocks/>
          </p:cNvSpPr>
          <p:nvPr/>
        </p:nvSpPr>
        <p:spPr bwMode="auto">
          <a:xfrm>
            <a:off x="652110" y="2731096"/>
            <a:ext cx="10823713" cy="103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200" b="1" dirty="0">
                <a:latin typeface="Segoe UI" panose="020B0502040204020203" pitchFamily="34" charset="0"/>
                <a:cs typeface="Segoe UI" panose="020B0502040204020203" pitchFamily="34" charset="0"/>
              </a:rPr>
              <a:t>How to infer MRs from software documentation?</a:t>
            </a:r>
          </a:p>
        </p:txBody>
      </p:sp>
      <p:sp>
        <p:nvSpPr>
          <p:cNvPr id="10" name="Title 6">
            <a:extLst>
              <a:ext uri="{FF2B5EF4-FFF2-40B4-BE49-F238E27FC236}">
                <a16:creationId xmlns:a16="http://schemas.microsoft.com/office/drawing/2014/main" id="{2A13BB47-CC46-A638-A54C-EE1F1B6DC6CA}"/>
              </a:ext>
            </a:extLst>
          </p:cNvPr>
          <p:cNvSpPr txBox="1">
            <a:spLocks/>
          </p:cNvSpPr>
          <p:nvPr/>
        </p:nvSpPr>
        <p:spPr bwMode="auto">
          <a:xfrm>
            <a:off x="655423" y="4897236"/>
            <a:ext cx="10976113" cy="720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1800" i="1" dirty="0">
                <a:latin typeface="Segoe UI" panose="020B0502040204020203" pitchFamily="34" charset="0"/>
                <a:cs typeface="Segoe UI" panose="020B0502040204020203" pitchFamily="34" charset="0"/>
              </a:rPr>
              <a:t>X. Lin, M. Simon, Z. Peng and N. </a:t>
            </a:r>
            <a:r>
              <a:rPr lang="en-US" sz="1800" i="1" dirty="0" err="1">
                <a:latin typeface="Segoe UI" panose="020B0502040204020203" pitchFamily="34" charset="0"/>
                <a:cs typeface="Segoe UI" panose="020B0502040204020203" pitchFamily="34" charset="0"/>
              </a:rPr>
              <a:t>Niu</a:t>
            </a:r>
            <a:r>
              <a:rPr lang="en-US" sz="1800" i="1" dirty="0">
                <a:latin typeface="Segoe UI" panose="020B0502040204020203" pitchFamily="34" charset="0"/>
                <a:cs typeface="Segoe UI" panose="020B0502040204020203" pitchFamily="34" charset="0"/>
              </a:rPr>
              <a:t>, </a:t>
            </a:r>
            <a:r>
              <a:rPr lang="en-US" sz="1800" b="1" i="1" dirty="0">
                <a:latin typeface="Segoe UI" panose="020B0502040204020203" pitchFamily="34" charset="0"/>
                <a:cs typeface="Segoe UI" panose="020B0502040204020203" pitchFamily="34" charset="0"/>
              </a:rPr>
              <a:t>"Discovering Metamorphic Relations for Scientific Software From User Forums,"</a:t>
            </a:r>
            <a:r>
              <a:rPr lang="en-US" sz="1800" i="1" dirty="0">
                <a:latin typeface="Segoe UI" panose="020B0502040204020203" pitchFamily="34" charset="0"/>
                <a:cs typeface="Segoe UI" panose="020B0502040204020203" pitchFamily="34" charset="0"/>
              </a:rPr>
              <a:t> in Computing in Science &amp; Engineering, vol. 23, no. 2, pp. 65-72, 1 March-April </a:t>
            </a:r>
            <a:r>
              <a:rPr lang="en-US" sz="1800" b="1" i="1" dirty="0">
                <a:latin typeface="Segoe UI" panose="020B0502040204020203" pitchFamily="34" charset="0"/>
                <a:cs typeface="Segoe UI" panose="020B0502040204020203" pitchFamily="34" charset="0"/>
              </a:rPr>
              <a:t>2021</a:t>
            </a:r>
            <a:endParaRPr lang="en-US" sz="1800" i="1" dirty="0">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DE94432C-8482-5718-3490-AB731F76AAE3}"/>
              </a:ext>
            </a:extLst>
          </p:cNvPr>
          <p:cNvSpPr/>
          <p:nvPr/>
        </p:nvSpPr>
        <p:spPr>
          <a:xfrm>
            <a:off x="652110" y="4833557"/>
            <a:ext cx="11055626" cy="837430"/>
          </a:xfrm>
          <a:prstGeom prst="rect">
            <a:avLst/>
          </a:prstGeom>
          <a:noFill/>
          <a:ln w="38100" cap="flat" cmpd="sng" algn="ctr">
            <a:solidFill>
              <a:schemeClr val="accent3">
                <a:lumMod val="75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5" name="&quot;No&quot; Symbol 14">
            <a:extLst>
              <a:ext uri="{FF2B5EF4-FFF2-40B4-BE49-F238E27FC236}">
                <a16:creationId xmlns:a16="http://schemas.microsoft.com/office/drawing/2014/main" id="{76708AC7-AAEC-765E-F932-92C079E339D1}"/>
              </a:ext>
            </a:extLst>
          </p:cNvPr>
          <p:cNvSpPr/>
          <p:nvPr/>
        </p:nvSpPr>
        <p:spPr>
          <a:xfrm>
            <a:off x="11275038" y="5252272"/>
            <a:ext cx="689113" cy="608830"/>
          </a:xfrm>
          <a:prstGeom prst="noSmoking">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3641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p:bldP spid="11"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7</a:t>
            </a:fld>
            <a:endParaRPr lang="en-US" dirty="0"/>
          </a:p>
        </p:txBody>
      </p:sp>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606287" y="1828800"/>
            <a:ext cx="10976113" cy="1371600"/>
          </a:xfrm>
          <a:prstGeom prst="rect">
            <a:avLst/>
          </a:prstGeom>
          <a:ln w="38100">
            <a:solidFill>
              <a:srgbClr val="C00000"/>
            </a:solidFill>
            <a:prstDash val="sysDot"/>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i="1" dirty="0">
                <a:latin typeface="Segoe UI" panose="020B0502040204020203" pitchFamily="34" charset="0"/>
                <a:cs typeface="Segoe UI" panose="020B0502040204020203" pitchFamily="34" charset="0"/>
              </a:rPr>
              <a:t>K. Rahman, I. </a:t>
            </a:r>
            <a:r>
              <a:rPr lang="en-US" sz="2000" i="1" dirty="0" err="1">
                <a:latin typeface="Segoe UI" panose="020B0502040204020203" pitchFamily="34" charset="0"/>
                <a:cs typeface="Segoe UI" panose="020B0502040204020203" pitchFamily="34" charset="0"/>
              </a:rPr>
              <a:t>Kahanda</a:t>
            </a:r>
            <a:r>
              <a:rPr lang="en-US" sz="2000" i="1" dirty="0">
                <a:latin typeface="Segoe UI" panose="020B0502040204020203" pitchFamily="34" charset="0"/>
                <a:cs typeface="Segoe UI" panose="020B0502040204020203" pitchFamily="34" charset="0"/>
              </a:rPr>
              <a:t>, and U. Kanewala, </a:t>
            </a:r>
            <a:r>
              <a:rPr lang="en-US" sz="2000" b="1" i="1" dirty="0">
                <a:latin typeface="Segoe UI" panose="020B0502040204020203" pitchFamily="34" charset="0"/>
                <a:cs typeface="Segoe UI" panose="020B0502040204020203" pitchFamily="34" charset="0"/>
              </a:rPr>
              <a:t>“</a:t>
            </a:r>
            <a:r>
              <a:rPr lang="en-US" sz="2000" b="1" i="1" dirty="0" err="1">
                <a:latin typeface="Segoe UI" panose="020B0502040204020203" pitchFamily="34" charset="0"/>
                <a:cs typeface="Segoe UI" panose="020B0502040204020203" pitchFamily="34" charset="0"/>
              </a:rPr>
              <a:t>MRPredt</a:t>
            </a:r>
            <a:r>
              <a:rPr lang="en-US" sz="2000" b="1" i="1" dirty="0">
                <a:latin typeface="Segoe UI" panose="020B0502040204020203" pitchFamily="34" charset="0"/>
                <a:cs typeface="Segoe UI" panose="020B0502040204020203" pitchFamily="34" charset="0"/>
              </a:rPr>
              <a:t>: Using text mining for metamorphic relation prediction,” </a:t>
            </a:r>
            <a:r>
              <a:rPr lang="en-US" sz="2000" i="1" dirty="0">
                <a:latin typeface="Segoe UI" panose="020B0502040204020203" pitchFamily="34" charset="0"/>
                <a:cs typeface="Segoe UI" panose="020B0502040204020203" pitchFamily="34" charset="0"/>
              </a:rPr>
              <a:t>in Proceedings of </a:t>
            </a:r>
            <a:r>
              <a:rPr lang="en-US" sz="2000" i="1" dirty="0" err="1">
                <a:latin typeface="Segoe UI" panose="020B0502040204020203" pitchFamily="34" charset="0"/>
                <a:cs typeface="Segoe UI" panose="020B0502040204020203" pitchFamily="34" charset="0"/>
              </a:rPr>
              <a:t>theIEEE</a:t>
            </a:r>
            <a:r>
              <a:rPr lang="en-US" sz="2000" i="1" dirty="0">
                <a:latin typeface="Segoe UI" panose="020B0502040204020203" pitchFamily="34" charset="0"/>
                <a:cs typeface="Segoe UI" panose="020B0502040204020203" pitchFamily="34" charset="0"/>
              </a:rPr>
              <a:t>/ACM 42nd International Conference on Software Engineering Workshops. New York, NY, USA: Association for Computing Machinery, </a:t>
            </a:r>
            <a:r>
              <a:rPr lang="en-US" sz="2000" b="1" i="1" dirty="0">
                <a:latin typeface="Segoe UI" panose="020B0502040204020203" pitchFamily="34" charset="0"/>
                <a:cs typeface="Segoe UI" panose="020B0502040204020203" pitchFamily="34" charset="0"/>
              </a:rPr>
              <a:t>2020</a:t>
            </a:r>
            <a:r>
              <a:rPr lang="en-US" sz="2000" i="1" dirty="0">
                <a:latin typeface="Segoe UI" panose="020B0502040204020203" pitchFamily="34" charset="0"/>
                <a:cs typeface="Segoe UI" panose="020B0502040204020203" pitchFamily="34" charset="0"/>
              </a:rPr>
              <a:t>, pp. 420–424.</a:t>
            </a:r>
          </a:p>
        </p:txBody>
      </p:sp>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533400" y="1000039"/>
            <a:ext cx="10823713" cy="6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How to infer MRs from software documentation?</a:t>
            </a:r>
          </a:p>
        </p:txBody>
      </p:sp>
      <p:pic>
        <p:nvPicPr>
          <p:cNvPr id="3" name="Picture 2"/>
          <p:cNvPicPr>
            <a:picLocks noChangeAspect="1"/>
          </p:cNvPicPr>
          <p:nvPr/>
        </p:nvPicPr>
        <p:blipFill>
          <a:blip r:embed="rId3"/>
          <a:stretch>
            <a:fillRect/>
          </a:stretch>
        </p:blipFill>
        <p:spPr>
          <a:xfrm>
            <a:off x="2567596" y="3466122"/>
            <a:ext cx="7053493" cy="3178426"/>
          </a:xfrm>
          <a:prstGeom prst="rect">
            <a:avLst/>
          </a:prstGeom>
        </p:spPr>
      </p:pic>
    </p:spTree>
    <p:extLst>
      <p:ext uri="{BB962C8B-B14F-4D97-AF65-F5344CB8AC3E}">
        <p14:creationId xmlns:p14="http://schemas.microsoft.com/office/powerpoint/2010/main" val="300514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8</a:t>
            </a:fld>
            <a:endParaRPr lang="en-US" dirty="0"/>
          </a:p>
        </p:txBody>
      </p:sp>
      <p:sp>
        <p:nvSpPr>
          <p:cNvPr id="6" name="Title 6">
            <a:extLst>
              <a:ext uri="{FF2B5EF4-FFF2-40B4-BE49-F238E27FC236}">
                <a16:creationId xmlns:a16="http://schemas.microsoft.com/office/drawing/2014/main" id="{836762BD-F49C-4CED-9CF2-2C9F9C358CD9}"/>
              </a:ext>
            </a:extLst>
          </p:cNvPr>
          <p:cNvSpPr txBox="1">
            <a:spLocks/>
          </p:cNvSpPr>
          <p:nvPr/>
        </p:nvSpPr>
        <p:spPr bwMode="auto">
          <a:xfrm>
            <a:off x="546100" y="1900098"/>
            <a:ext cx="10976113" cy="1104492"/>
          </a:xfrm>
          <a:prstGeom prst="rect">
            <a:avLst/>
          </a:prstGeom>
          <a:ln w="38100">
            <a:solidFill>
              <a:srgbClr val="C00000"/>
            </a:solidFill>
            <a:prstDash val="sysDot"/>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i="1" dirty="0">
                <a:latin typeface="Segoe UI" panose="020B0502040204020203" pitchFamily="34" charset="0"/>
                <a:cs typeface="Segoe UI" panose="020B0502040204020203" pitchFamily="34" charset="0"/>
              </a:rPr>
              <a:t>A. </a:t>
            </a:r>
            <a:r>
              <a:rPr lang="en-US" sz="2000" i="1" dirty="0" err="1">
                <a:latin typeface="Segoe UI" panose="020B0502040204020203" pitchFamily="34" charset="0"/>
                <a:cs typeface="Segoe UI" panose="020B0502040204020203" pitchFamily="34" charset="0"/>
              </a:rPr>
              <a:t>Blasi</a:t>
            </a:r>
            <a:r>
              <a:rPr lang="en-US" sz="2000" i="1" dirty="0">
                <a:latin typeface="Segoe UI" panose="020B0502040204020203" pitchFamily="34" charset="0"/>
                <a:cs typeface="Segoe UI" panose="020B0502040204020203" pitchFamily="34" charset="0"/>
              </a:rPr>
              <a:t>, A. Gorla, M. D. Ernst, M. </a:t>
            </a:r>
            <a:r>
              <a:rPr lang="en-US" sz="2000" i="1" dirty="0" err="1">
                <a:latin typeface="Segoe UI" panose="020B0502040204020203" pitchFamily="34" charset="0"/>
                <a:cs typeface="Segoe UI" panose="020B0502040204020203" pitchFamily="34" charset="0"/>
              </a:rPr>
              <a:t>Pezz`e</a:t>
            </a:r>
            <a:r>
              <a:rPr lang="en-US" sz="2000" i="1" dirty="0">
                <a:latin typeface="Segoe UI" panose="020B0502040204020203" pitchFamily="34" charset="0"/>
                <a:cs typeface="Segoe UI" panose="020B0502040204020203" pitchFamily="34" charset="0"/>
              </a:rPr>
              <a:t>, and A. </a:t>
            </a:r>
            <a:r>
              <a:rPr lang="en-US" sz="2000" i="1" dirty="0" err="1">
                <a:latin typeface="Segoe UI" panose="020B0502040204020203" pitchFamily="34" charset="0"/>
                <a:cs typeface="Segoe UI" panose="020B0502040204020203" pitchFamily="34" charset="0"/>
              </a:rPr>
              <a:t>Carzaniga</a:t>
            </a:r>
            <a:r>
              <a:rPr lang="en-US" sz="2000" i="1" dirty="0">
                <a:latin typeface="Segoe UI" panose="020B0502040204020203" pitchFamily="34" charset="0"/>
                <a:cs typeface="Segoe UI" panose="020B0502040204020203" pitchFamily="34" charset="0"/>
              </a:rPr>
              <a:t>, </a:t>
            </a:r>
            <a:r>
              <a:rPr lang="en-US" sz="2000" b="1" i="1" dirty="0">
                <a:latin typeface="Segoe UI" panose="020B0502040204020203" pitchFamily="34" charset="0"/>
                <a:cs typeface="Segoe UI" panose="020B0502040204020203" pitchFamily="34" charset="0"/>
              </a:rPr>
              <a:t>“Memo: Automatically identifying metamorphic relations in </a:t>
            </a:r>
            <a:r>
              <a:rPr lang="en-US" sz="2000" b="1" i="1" dirty="0" err="1">
                <a:latin typeface="Segoe UI" panose="020B0502040204020203" pitchFamily="34" charset="0"/>
                <a:cs typeface="Segoe UI" panose="020B0502040204020203" pitchFamily="34" charset="0"/>
              </a:rPr>
              <a:t>javadoc</a:t>
            </a:r>
            <a:r>
              <a:rPr lang="en-US" sz="2000" b="1" i="1" dirty="0">
                <a:latin typeface="Segoe UI" panose="020B0502040204020203" pitchFamily="34" charset="0"/>
                <a:cs typeface="Segoe UI" panose="020B0502040204020203" pitchFamily="34" charset="0"/>
              </a:rPr>
              <a:t> comments for test automation,” </a:t>
            </a:r>
            <a:r>
              <a:rPr lang="en-US" sz="2000" i="1" dirty="0">
                <a:latin typeface="Segoe UI" panose="020B0502040204020203" pitchFamily="34" charset="0"/>
                <a:cs typeface="Segoe UI" panose="020B0502040204020203" pitchFamily="34" charset="0"/>
              </a:rPr>
              <a:t>Journal of Systems and Software, vol. 181, p. 111 041, </a:t>
            </a:r>
            <a:r>
              <a:rPr lang="en-US" sz="2000" b="1" i="1" dirty="0">
                <a:latin typeface="Segoe UI" panose="020B0502040204020203" pitchFamily="34" charset="0"/>
                <a:cs typeface="Segoe UI" panose="020B0502040204020203" pitchFamily="34" charset="0"/>
              </a:rPr>
              <a:t>2021</a:t>
            </a:r>
          </a:p>
        </p:txBody>
      </p:sp>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520700" y="897578"/>
            <a:ext cx="10823713" cy="68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How to infer MRs from software documentation?</a:t>
            </a:r>
          </a:p>
        </p:txBody>
      </p:sp>
      <p:pic>
        <p:nvPicPr>
          <p:cNvPr id="8" name="Picture 7"/>
          <p:cNvPicPr>
            <a:picLocks noChangeAspect="1"/>
          </p:cNvPicPr>
          <p:nvPr/>
        </p:nvPicPr>
        <p:blipFill>
          <a:blip r:embed="rId3"/>
          <a:stretch>
            <a:fillRect/>
          </a:stretch>
        </p:blipFill>
        <p:spPr>
          <a:xfrm>
            <a:off x="914400" y="5342261"/>
            <a:ext cx="10277613" cy="1024153"/>
          </a:xfrm>
          <a:prstGeom prst="rect">
            <a:avLst/>
          </a:prstGeom>
        </p:spPr>
      </p:pic>
      <p:sp>
        <p:nvSpPr>
          <p:cNvPr id="10" name="Rectangle 9"/>
          <p:cNvSpPr/>
          <p:nvPr/>
        </p:nvSpPr>
        <p:spPr>
          <a:xfrm>
            <a:off x="600213" y="3479560"/>
            <a:ext cx="10744200" cy="1323439"/>
          </a:xfrm>
          <a:prstGeom prst="rect">
            <a:avLst/>
          </a:prstGeom>
        </p:spPr>
        <p:txBody>
          <a:bodyPr wrap="square">
            <a:spAutoFit/>
          </a:bodyPr>
          <a:lstStyle/>
          <a:p>
            <a:r>
              <a:rPr lang="en-US" sz="2000" b="1" i="1" dirty="0">
                <a:latin typeface="Segoe UI" panose="020B0502040204020203" pitchFamily="34" charset="0"/>
                <a:ea typeface="+mj-ea"/>
                <a:cs typeface="Segoe UI" panose="020B0502040204020203" pitchFamily="34" charset="0"/>
              </a:rPr>
              <a:t>MeMo</a:t>
            </a:r>
            <a:r>
              <a:rPr lang="en-US" sz="2000" dirty="0">
                <a:latin typeface="Segoe UI" panose="020B0502040204020203" pitchFamily="34" charset="0"/>
                <a:ea typeface="+mj-ea"/>
                <a:cs typeface="Segoe UI" panose="020B0502040204020203" pitchFamily="34" charset="0"/>
              </a:rPr>
              <a:t>, a technique and a tool to automatically infer </a:t>
            </a:r>
            <a:r>
              <a:rPr lang="en-US" sz="2000" b="1" i="1" dirty="0">
                <a:latin typeface="Segoe UI" panose="020B0502040204020203" pitchFamily="34" charset="0"/>
                <a:ea typeface="+mj-ea"/>
                <a:cs typeface="Segoe UI" panose="020B0502040204020203" pitchFamily="34" charset="0"/>
              </a:rPr>
              <a:t>equivalence MRs </a:t>
            </a:r>
            <a:r>
              <a:rPr lang="en-US" sz="2000" dirty="0">
                <a:latin typeface="Segoe UI" panose="020B0502040204020203" pitchFamily="34" charset="0"/>
                <a:ea typeface="+mj-ea"/>
                <a:cs typeface="Segoe UI" panose="020B0502040204020203" pitchFamily="34" charset="0"/>
              </a:rPr>
              <a:t>from code comments written in natural language.</a:t>
            </a:r>
          </a:p>
          <a:p>
            <a:endParaRPr lang="en-US" sz="2000" b="1" i="1" dirty="0">
              <a:latin typeface="Segoe UI" panose="020B0502040204020203" pitchFamily="34" charset="0"/>
              <a:cs typeface="Segoe UI" panose="020B0502040204020203" pitchFamily="34" charset="0"/>
            </a:endParaRPr>
          </a:p>
          <a:p>
            <a:pPr algn="ctr"/>
            <a:r>
              <a:rPr lang="en-US" sz="2000" b="1" i="1" dirty="0">
                <a:latin typeface="Segoe UI" panose="020B0502040204020203" pitchFamily="34" charset="0"/>
                <a:cs typeface="Segoe UI" panose="020B0502040204020203" pitchFamily="34" charset="0"/>
              </a:rPr>
              <a:t>Equivalence MRs example:  </a:t>
            </a:r>
            <a:r>
              <a:rPr lang="en-US" sz="2000" i="1" dirty="0" err="1">
                <a:latin typeface="Segoe UI" panose="020B0502040204020203" pitchFamily="34" charset="0"/>
                <a:cs typeface="Segoe UI" panose="020B0502040204020203" pitchFamily="34" charset="0"/>
              </a:rPr>
              <a:t>array.</a:t>
            </a:r>
            <a:r>
              <a:rPr lang="en-US" sz="2000" b="1" i="1" dirty="0" err="1">
                <a:latin typeface="Segoe UI" panose="020B0502040204020203" pitchFamily="34" charset="0"/>
                <a:cs typeface="Segoe UI" panose="020B0502040204020203" pitchFamily="34" charset="0"/>
              </a:rPr>
              <a:t>clear</a:t>
            </a:r>
            <a:r>
              <a:rPr lang="en-US" sz="2000" b="1" i="1" dirty="0">
                <a:latin typeface="Segoe UI" panose="020B0502040204020203" pitchFamily="34" charset="0"/>
                <a:cs typeface="Segoe UI" panose="020B0502040204020203" pitchFamily="34" charset="0"/>
              </a:rPr>
              <a:t>() </a:t>
            </a:r>
            <a:r>
              <a:rPr lang="en-US" sz="2000" i="1" dirty="0">
                <a:latin typeface="Segoe UI" panose="020B0502040204020203" pitchFamily="34" charset="0"/>
                <a:cs typeface="Segoe UI" panose="020B0502040204020203" pitchFamily="34" charset="0"/>
              </a:rPr>
              <a:t>= </a:t>
            </a:r>
            <a:r>
              <a:rPr lang="en-US" sz="2000" i="1" dirty="0" err="1">
                <a:latin typeface="Segoe UI" panose="020B0502040204020203" pitchFamily="34" charset="0"/>
                <a:cs typeface="Segoe UI" panose="020B0502040204020203" pitchFamily="34" charset="0"/>
              </a:rPr>
              <a:t>array.</a:t>
            </a:r>
            <a:r>
              <a:rPr lang="en-US" sz="2000" b="1" i="1" dirty="0" err="1">
                <a:latin typeface="Segoe UI" panose="020B0502040204020203" pitchFamily="34" charset="0"/>
                <a:cs typeface="Segoe UI" panose="020B0502040204020203" pitchFamily="34" charset="0"/>
              </a:rPr>
              <a:t>removeAll</a:t>
            </a:r>
            <a:r>
              <a:rPr lang="en-US" sz="2000" b="1" i="1" dirty="0">
                <a:latin typeface="Segoe UI" panose="020B0502040204020203" pitchFamily="34" charset="0"/>
                <a:cs typeface="Segoe UI" panose="020B0502040204020203" pitchFamily="34" charset="0"/>
              </a:rPr>
              <a:t>()</a:t>
            </a:r>
            <a:endParaRPr lang="en-US" sz="2000" i="1" dirty="0">
              <a:latin typeface="Segoe UI" panose="020B0502040204020203" pitchFamily="34" charset="0"/>
              <a:ea typeface="+mj-ea"/>
              <a:cs typeface="Segoe UI" panose="020B0502040204020203" pitchFamily="34" charset="0"/>
            </a:endParaRPr>
          </a:p>
        </p:txBody>
      </p:sp>
      <p:sp>
        <p:nvSpPr>
          <p:cNvPr id="9" name="Rectangle 8"/>
          <p:cNvSpPr/>
          <p:nvPr/>
        </p:nvSpPr>
        <p:spPr>
          <a:xfrm>
            <a:off x="719206" y="5076825"/>
            <a:ext cx="5334000" cy="1555023"/>
          </a:xfrm>
          <a:prstGeom prst="rect">
            <a:avLst/>
          </a:prstGeom>
          <a:noFill/>
          <a:ln w="57150" cap="flat" cmpd="sng" algn="ctr">
            <a:solidFill>
              <a:schemeClr val="accent3"/>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316684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9</a:t>
            </a:fld>
            <a:endParaRPr lang="en-US" dirty="0"/>
          </a:p>
        </p:txBody>
      </p:sp>
      <p:sp>
        <p:nvSpPr>
          <p:cNvPr id="11" name="Title 6">
            <a:extLst>
              <a:ext uri="{FF2B5EF4-FFF2-40B4-BE49-F238E27FC236}">
                <a16:creationId xmlns:a16="http://schemas.microsoft.com/office/drawing/2014/main" id="{836762BD-F49C-4CED-9CF2-2C9F9C358CD9}"/>
              </a:ext>
            </a:extLst>
          </p:cNvPr>
          <p:cNvSpPr txBox="1">
            <a:spLocks/>
          </p:cNvSpPr>
          <p:nvPr/>
        </p:nvSpPr>
        <p:spPr bwMode="auto">
          <a:xfrm>
            <a:off x="499730" y="769281"/>
            <a:ext cx="4051300" cy="115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err="1">
                <a:latin typeface="Segoe UI" panose="020B0502040204020203" pitchFamily="34" charset="0"/>
                <a:cs typeface="Segoe UI" panose="020B0502040204020203" pitchFamily="34" charset="0"/>
              </a:rPr>
              <a:t>MeMo</a:t>
            </a:r>
            <a:r>
              <a:rPr lang="en-US" sz="3600" b="1" dirty="0">
                <a:latin typeface="Segoe UI" panose="020B0502040204020203" pitchFamily="34" charset="0"/>
                <a:cs typeface="Segoe UI" panose="020B0502040204020203" pitchFamily="34" charset="0"/>
              </a:rPr>
              <a:t>, </a:t>
            </a:r>
            <a:r>
              <a:rPr lang="en-US" sz="3600" b="1" i="1" dirty="0">
                <a:latin typeface="Segoe UI" panose="020B0502040204020203" pitchFamily="34" charset="0"/>
                <a:cs typeface="Segoe UI" panose="020B0502040204020203" pitchFamily="34" charset="0"/>
              </a:rPr>
              <a:t>MR finder</a:t>
            </a:r>
            <a:endParaRPr lang="en-US" sz="3600" b="1" dirty="0">
              <a:latin typeface="Segoe UI" panose="020B0502040204020203" pitchFamily="34" charset="0"/>
              <a:cs typeface="Segoe UI" panose="020B0502040204020203" pitchFamily="34" charset="0"/>
            </a:endParaRPr>
          </a:p>
        </p:txBody>
      </p:sp>
      <p:sp>
        <p:nvSpPr>
          <p:cNvPr id="10" name="Rectangle 9"/>
          <p:cNvSpPr/>
          <p:nvPr/>
        </p:nvSpPr>
        <p:spPr>
          <a:xfrm>
            <a:off x="2036568" y="1705405"/>
            <a:ext cx="9077187" cy="400110"/>
          </a:xfrm>
          <a:prstGeom prst="rect">
            <a:avLst/>
          </a:prstGeom>
        </p:spPr>
        <p:txBody>
          <a:bodyPr wrap="square">
            <a:spAutoFit/>
          </a:bodyPr>
          <a:lstStyle/>
          <a:p>
            <a:r>
              <a:rPr lang="en-US" sz="2000" i="1" dirty="0">
                <a:latin typeface="Segoe UI" panose="020B0502040204020203" pitchFamily="34" charset="0"/>
                <a:ea typeface="+mj-ea"/>
                <a:cs typeface="Segoe UI" panose="020B0502040204020203" pitchFamily="34" charset="0"/>
              </a:rPr>
              <a:t>“Is the given sentence in the comment also expressing an equivalence?”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05200"/>
            <a:ext cx="5249008" cy="1991003"/>
          </a:xfrm>
          <a:prstGeom prst="rect">
            <a:avLst/>
          </a:prstGeom>
        </p:spPr>
      </p:pic>
      <p:sp>
        <p:nvSpPr>
          <p:cNvPr id="4" name="Rectangle 3"/>
          <p:cNvSpPr/>
          <p:nvPr/>
        </p:nvSpPr>
        <p:spPr>
          <a:xfrm>
            <a:off x="499730" y="3505200"/>
            <a:ext cx="5206478" cy="1143000"/>
          </a:xfrm>
          <a:prstGeom prst="rect">
            <a:avLst/>
          </a:prstGeom>
          <a:noFill/>
          <a:ln w="28575"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4" name="Rectangle 13"/>
          <p:cNvSpPr/>
          <p:nvPr/>
        </p:nvSpPr>
        <p:spPr>
          <a:xfrm>
            <a:off x="457199" y="5461943"/>
            <a:ext cx="4910471" cy="276999"/>
          </a:xfrm>
          <a:prstGeom prst="rect">
            <a:avLst/>
          </a:prstGeom>
        </p:spPr>
        <p:txBody>
          <a:bodyPr wrap="square">
            <a:spAutoFit/>
          </a:bodyPr>
          <a:lstStyle/>
          <a:p>
            <a:r>
              <a:rPr lang="en-US" sz="1200" dirty="0">
                <a:latin typeface="Segoe UI" panose="020B0502040204020203" pitchFamily="34" charset="0"/>
                <a:ea typeface="+mj-ea"/>
                <a:cs typeface="Segoe UI" panose="020B0502040204020203" pitchFamily="34" charset="0"/>
              </a:rPr>
              <a:t>Library Commons Math, Class Interpolation, Method </a:t>
            </a:r>
            <a:r>
              <a:rPr lang="en-US" sz="1200" dirty="0" err="1">
                <a:latin typeface="Segoe UI" panose="020B0502040204020203" pitchFamily="34" charset="0"/>
                <a:ea typeface="+mj-ea"/>
                <a:cs typeface="Segoe UI" panose="020B0502040204020203" pitchFamily="34" charset="0"/>
              </a:rPr>
              <a:t>LoessIterpolator</a:t>
            </a:r>
            <a:r>
              <a:rPr lang="en-US" sz="1200" dirty="0">
                <a:latin typeface="Segoe UI" panose="020B0502040204020203" pitchFamily="34" charset="0"/>
                <a:ea typeface="+mj-ea"/>
                <a:cs typeface="Segoe UI" panose="020B0502040204020203" pitchFamily="34" charset="0"/>
              </a:rPr>
              <a:t> </a:t>
            </a:r>
          </a:p>
        </p:txBody>
      </p:sp>
      <p:sp>
        <p:nvSpPr>
          <p:cNvPr id="15" name="Rectangle 14"/>
          <p:cNvSpPr/>
          <p:nvPr/>
        </p:nvSpPr>
        <p:spPr>
          <a:xfrm>
            <a:off x="381000" y="2946967"/>
            <a:ext cx="5249009" cy="523220"/>
          </a:xfrm>
          <a:prstGeom prst="rect">
            <a:avLst/>
          </a:prstGeom>
        </p:spPr>
        <p:txBody>
          <a:bodyPr wrap="square">
            <a:spAutoFit/>
          </a:bodyPr>
          <a:lstStyle/>
          <a:p>
            <a:r>
              <a:rPr lang="en-US" sz="1400" b="1" dirty="0">
                <a:latin typeface="Segoe UI" panose="020B0502040204020203" pitchFamily="34" charset="0"/>
                <a:ea typeface="+mj-ea"/>
                <a:cs typeface="Segoe UI" panose="020B0502040204020203" pitchFamily="34" charset="0"/>
              </a:rPr>
              <a:t>Example of a </a:t>
            </a:r>
            <a:r>
              <a:rPr lang="en-US" sz="1400" b="1" dirty="0" err="1">
                <a:latin typeface="Segoe UI" panose="020B0502040204020203" pitchFamily="34" charset="0"/>
                <a:ea typeface="+mj-ea"/>
                <a:cs typeface="Segoe UI" panose="020B0502040204020203" pitchFamily="34" charset="0"/>
              </a:rPr>
              <a:t>JavaDoc</a:t>
            </a:r>
            <a:r>
              <a:rPr lang="en-US" sz="1400" b="1" dirty="0">
                <a:latin typeface="Segoe UI" panose="020B0502040204020203" pitchFamily="34" charset="0"/>
                <a:ea typeface="+mj-ea"/>
                <a:cs typeface="Segoe UI" panose="020B0502040204020203" pitchFamily="34" charset="0"/>
              </a:rPr>
              <a:t> comment which does not express an Equivalence Relation</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5327" y="3048000"/>
            <a:ext cx="4858428" cy="3686689"/>
          </a:xfrm>
          <a:prstGeom prst="rect">
            <a:avLst/>
          </a:prstGeom>
        </p:spPr>
      </p:pic>
      <p:sp>
        <p:nvSpPr>
          <p:cNvPr id="21" name="Rectangle 20"/>
          <p:cNvSpPr/>
          <p:nvPr/>
        </p:nvSpPr>
        <p:spPr>
          <a:xfrm>
            <a:off x="6172200" y="2527265"/>
            <a:ext cx="5249009" cy="523220"/>
          </a:xfrm>
          <a:prstGeom prst="rect">
            <a:avLst/>
          </a:prstGeom>
        </p:spPr>
        <p:txBody>
          <a:bodyPr wrap="square">
            <a:spAutoFit/>
          </a:bodyPr>
          <a:lstStyle/>
          <a:p>
            <a:r>
              <a:rPr lang="en-US" sz="1400" b="1" dirty="0">
                <a:latin typeface="Segoe UI" panose="020B0502040204020203" pitchFamily="34" charset="0"/>
                <a:ea typeface="+mj-ea"/>
                <a:cs typeface="Segoe UI" panose="020B0502040204020203" pitchFamily="34" charset="0"/>
              </a:rPr>
              <a:t>Example of a </a:t>
            </a:r>
            <a:r>
              <a:rPr lang="en-US" sz="1400" b="1" dirty="0" err="1">
                <a:latin typeface="Segoe UI" panose="020B0502040204020203" pitchFamily="34" charset="0"/>
                <a:ea typeface="+mj-ea"/>
                <a:cs typeface="Segoe UI" panose="020B0502040204020203" pitchFamily="34" charset="0"/>
              </a:rPr>
              <a:t>JavaDoc</a:t>
            </a:r>
            <a:r>
              <a:rPr lang="en-US" sz="1400" b="1" dirty="0">
                <a:latin typeface="Segoe UI" panose="020B0502040204020203" pitchFamily="34" charset="0"/>
                <a:ea typeface="+mj-ea"/>
                <a:cs typeface="Segoe UI" panose="020B0502040204020203" pitchFamily="34" charset="0"/>
              </a:rPr>
              <a:t> comment expressing an equivalence relation</a:t>
            </a:r>
          </a:p>
        </p:txBody>
      </p:sp>
      <p:sp>
        <p:nvSpPr>
          <p:cNvPr id="22" name="Rectangle 21"/>
          <p:cNvSpPr/>
          <p:nvPr/>
        </p:nvSpPr>
        <p:spPr>
          <a:xfrm>
            <a:off x="6255327" y="3048000"/>
            <a:ext cx="4793673" cy="1219200"/>
          </a:xfrm>
          <a:prstGeom prst="rect">
            <a:avLst/>
          </a:prstGeom>
          <a:noFill/>
          <a:ln w="28575"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23" name="Rectangle 22"/>
          <p:cNvSpPr/>
          <p:nvPr/>
        </p:nvSpPr>
        <p:spPr>
          <a:xfrm>
            <a:off x="6357011" y="6581001"/>
            <a:ext cx="4910471" cy="276999"/>
          </a:xfrm>
          <a:prstGeom prst="rect">
            <a:avLst/>
          </a:prstGeom>
        </p:spPr>
        <p:txBody>
          <a:bodyPr wrap="square">
            <a:spAutoFit/>
          </a:bodyPr>
          <a:lstStyle/>
          <a:p>
            <a:r>
              <a:rPr lang="en-US" sz="1200" dirty="0">
                <a:latin typeface="Segoe UI" panose="020B0502040204020203" pitchFamily="34" charset="0"/>
                <a:ea typeface="+mj-ea"/>
                <a:cs typeface="Segoe UI" panose="020B0502040204020203" pitchFamily="34" charset="0"/>
              </a:rPr>
              <a:t>Library Commons Math, Class Interpolation, Method </a:t>
            </a:r>
            <a:r>
              <a:rPr lang="en-US" sz="1200" dirty="0" err="1">
                <a:latin typeface="Segoe UI" panose="020B0502040204020203" pitchFamily="34" charset="0"/>
                <a:ea typeface="+mj-ea"/>
                <a:cs typeface="Segoe UI" panose="020B0502040204020203" pitchFamily="34" charset="0"/>
              </a:rPr>
              <a:t>LoessIterpolator</a:t>
            </a:r>
            <a:r>
              <a:rPr lang="en-US" sz="1200" dirty="0">
                <a:latin typeface="Segoe UI" panose="020B0502040204020203" pitchFamily="34" charset="0"/>
                <a:ea typeface="+mj-ea"/>
                <a:cs typeface="Segoe UI" panose="020B0502040204020203" pitchFamily="34" charset="0"/>
              </a:rPr>
              <a:t> </a:t>
            </a:r>
          </a:p>
        </p:txBody>
      </p:sp>
    </p:spTree>
    <p:extLst>
      <p:ext uri="{BB962C8B-B14F-4D97-AF65-F5344CB8AC3E}">
        <p14:creationId xmlns:p14="http://schemas.microsoft.com/office/powerpoint/2010/main" val="50501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P spid="15" grpId="0"/>
      <p:bldP spid="21" grpId="0"/>
      <p:bldP spid="22" grpId="0" animBg="1"/>
      <p:bldP spid="23" grpId="0"/>
    </p:bldLst>
  </p:timing>
</p:sld>
</file>

<file path=ppt/theme/theme1.xml><?xml version="1.0" encoding="utf-8"?>
<a:theme xmlns:a="http://schemas.openxmlformats.org/drawingml/2006/main" name="UT_2019 Theme">
  <a:themeElements>
    <a:clrScheme name="UT_2019">
      <a:dk1>
        <a:srgbClr val="2C5696"/>
      </a:dk1>
      <a:lt1>
        <a:srgbClr val="FFFFFF"/>
      </a:lt1>
      <a:dk2>
        <a:srgbClr val="102064"/>
      </a:dk2>
      <a:lt2>
        <a:srgbClr val="FFFFFF"/>
      </a:lt2>
      <a:accent1>
        <a:srgbClr val="00A6E9"/>
      </a:accent1>
      <a:accent2>
        <a:srgbClr val="ED7D31"/>
      </a:accent2>
      <a:accent3>
        <a:srgbClr val="E52143"/>
      </a:accent3>
      <a:accent4>
        <a:srgbClr val="AE78B1"/>
      </a:accent4>
      <a:accent5>
        <a:srgbClr val="87BC1F"/>
      </a:accent5>
      <a:accent6>
        <a:srgbClr val="FAA41A"/>
      </a:accent6>
      <a:hlink>
        <a:srgbClr val="FF6F20"/>
      </a:hlink>
      <a:folHlink>
        <a:srgbClr val="00A6E9"/>
      </a:folHlink>
    </a:clrScheme>
    <a:fontScheme name="UT_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3232</TotalTime>
  <Words>2700</Words>
  <Application>Microsoft Macintosh PowerPoint</Application>
  <PresentationFormat>Widescreen</PresentationFormat>
  <Paragraphs>230</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Calibri</vt:lpstr>
      <vt:lpstr>Rubik</vt:lpstr>
      <vt:lpstr>Rubik Bold</vt:lpstr>
      <vt:lpstr>Segoe UI</vt:lpstr>
      <vt:lpstr>Times New Roman</vt:lpstr>
      <vt:lpstr>UT_2019 Theme</vt:lpstr>
      <vt:lpstr>Metamorphic Testing – Full Test Automation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Võime muuta maailma!</dc:title>
  <dc:creator>Heiko Unt</dc:creator>
  <cp:lastModifiedBy>Alejandra Duque Torres</cp:lastModifiedBy>
  <cp:revision>157</cp:revision>
  <dcterms:created xsi:type="dcterms:W3CDTF">2018-12-27T16:27:33Z</dcterms:created>
  <dcterms:modified xsi:type="dcterms:W3CDTF">2022-09-06T12:37:25Z</dcterms:modified>
</cp:coreProperties>
</file>