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4" r:id="rId3"/>
    <p:sldId id="272" r:id="rId4"/>
    <p:sldId id="273" r:id="rId5"/>
    <p:sldId id="315" r:id="rId6"/>
    <p:sldId id="317" r:id="rId7"/>
    <p:sldId id="318" r:id="rId8"/>
    <p:sldId id="274" r:id="rId9"/>
    <p:sldId id="295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1B3B3"/>
    <a:srgbClr val="2C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95850" autoAdjust="0"/>
  </p:normalViewPr>
  <p:slideViewPr>
    <p:cSldViewPr>
      <p:cViewPr varScale="1">
        <p:scale>
          <a:sx n="122" d="100"/>
          <a:sy n="122" d="100"/>
        </p:scale>
        <p:origin x="7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34B3-39E4-4EA9-B6D8-1893401FA29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87CB9-1938-49CA-A3AC-4FF6FBE8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07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07198-C646-4740-8A01-B3113DE25228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77BB-602A-4124-BBA3-1C4AA191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23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777BB-602A-4124-BBA3-1C4AA1910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777BB-602A-4124-BBA3-1C4AA1910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777BB-602A-4124-BBA3-1C4AA1910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777BB-602A-4124-BBA3-1C4AA1910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777BB-602A-4124-BBA3-1C4AA1910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777BB-602A-4124-BBA3-1C4AA1910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777BB-602A-4124-BBA3-1C4AA1910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777BB-602A-4124-BBA3-1C4AA1910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Images/ut_logo.svg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Images/ut_logo.svg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Start_0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63200"/>
            <a:ext cx="5486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243600"/>
            <a:ext cx="54864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BA0464-189F-412C-B110-2A92686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8914" y="6279424"/>
            <a:ext cx="2743200" cy="36512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F3314B-9362-4A27-934E-2CF2F3EEE0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27950" y="5029199"/>
            <a:ext cx="3854450" cy="365125"/>
          </a:xfrm>
        </p:spPr>
        <p:txBody>
          <a:bodyPr/>
          <a:lstStyle>
            <a:lvl1pPr marL="0" indent="0">
              <a:buFontTx/>
              <a:buNone/>
              <a:defRPr sz="2400" b="0">
                <a:latin typeface="+mj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Name</a:t>
            </a:r>
            <a:r>
              <a:rPr lang="et-EE" dirty="0"/>
              <a:t> </a:t>
            </a:r>
            <a:r>
              <a:rPr lang="et-EE" dirty="0" err="1"/>
              <a:t>here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E299A46-8A25-4182-B9E3-BBD0007CA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27950" y="5507669"/>
            <a:ext cx="3854449" cy="664531"/>
          </a:xfrm>
        </p:spPr>
        <p:txBody>
          <a:bodyPr/>
          <a:lstStyle>
            <a:lvl1pPr marL="0" indent="0">
              <a:buFontTx/>
              <a:buNone/>
              <a:defRPr sz="1800" b="0" cap="all" baseline="0">
                <a:solidFill>
                  <a:srgbClr val="B1B3B3"/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/>
              <a:t>YOUR </a:t>
            </a:r>
            <a:r>
              <a:rPr lang="et-EE" dirty="0" err="1"/>
              <a:t>profession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BE9BE2-87D2-4607-9EF1-30AC02D907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4806225"/>
            <a:ext cx="1371600" cy="13659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00FEA0-26F5-43E0-AE4F-2C013B1F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145CDC8-4A79-4472-924B-DCC859171F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1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0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F9D15BD-9655-41C0-BC62-AA861D9BDD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38600" y="0"/>
            <a:ext cx="81534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3277246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E5A424-D7E1-468C-8698-15E31BEDD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2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Europ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5791846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F7E232-B65B-4C66-B30C-FF8BF4461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5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Eston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3276000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1652932-D49F-4984-8868-A024D281D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19_Estonia_v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5106046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1652932-D49F-4984-8868-A024D281D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1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Logo, 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3274C6-6DEF-4034-9153-8BD150C35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0917C-B12D-46C7-B6BB-0C34E7D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543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8600" y="1828800"/>
            <a:ext cx="7543800" cy="43434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A6F4B8-096A-4247-9A01-EA890DCAA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auto">
          <a:xfrm>
            <a:off x="-3111" y="2169735"/>
            <a:ext cx="3203511" cy="4687597"/>
          </a:xfrm>
          <a:custGeom>
            <a:avLst/>
            <a:gdLst>
              <a:gd name="connsiteX0" fmla="*/ 0 w 5943600"/>
              <a:gd name="connsiteY0" fmla="*/ 5486400 h 5486400"/>
              <a:gd name="connsiteX1" fmla="*/ 1371600 w 5943600"/>
              <a:gd name="connsiteY1" fmla="*/ 0 h 5486400"/>
              <a:gd name="connsiteX2" fmla="*/ 5943600 w 5943600"/>
              <a:gd name="connsiteY2" fmla="*/ 0 h 5486400"/>
              <a:gd name="connsiteX3" fmla="*/ 4572000 w 5943600"/>
              <a:gd name="connsiteY3" fmla="*/ 5486400 h 5486400"/>
              <a:gd name="connsiteX4" fmla="*/ 0 w 5943600"/>
              <a:gd name="connsiteY4" fmla="*/ 5486400 h 5486400"/>
              <a:gd name="connsiteX0" fmla="*/ 1383632 w 7327232"/>
              <a:gd name="connsiteY0" fmla="*/ 5486400 h 5486400"/>
              <a:gd name="connsiteX1" fmla="*/ 0 w 7327232"/>
              <a:gd name="connsiteY1" fmla="*/ 733926 h 5486400"/>
              <a:gd name="connsiteX2" fmla="*/ 7327232 w 7327232"/>
              <a:gd name="connsiteY2" fmla="*/ 0 h 5486400"/>
              <a:gd name="connsiteX3" fmla="*/ 5955632 w 7327232"/>
              <a:gd name="connsiteY3" fmla="*/ 5486400 h 5486400"/>
              <a:gd name="connsiteX4" fmla="*/ 1383632 w 7327232"/>
              <a:gd name="connsiteY4" fmla="*/ 5486400 h 5486400"/>
              <a:gd name="connsiteX0" fmla="*/ 12032 w 7327232"/>
              <a:gd name="connsiteY0" fmla="*/ 5498432 h 5498432"/>
              <a:gd name="connsiteX1" fmla="*/ 0 w 7327232"/>
              <a:gd name="connsiteY1" fmla="*/ 733926 h 5498432"/>
              <a:gd name="connsiteX2" fmla="*/ 7327232 w 7327232"/>
              <a:gd name="connsiteY2" fmla="*/ 0 h 5498432"/>
              <a:gd name="connsiteX3" fmla="*/ 5955632 w 7327232"/>
              <a:gd name="connsiteY3" fmla="*/ 5486400 h 5498432"/>
              <a:gd name="connsiteX4" fmla="*/ 12032 w 7327232"/>
              <a:gd name="connsiteY4" fmla="*/ 5498432 h 5498432"/>
              <a:gd name="connsiteX0" fmla="*/ 12032 w 5955632"/>
              <a:gd name="connsiteY0" fmla="*/ 4764506 h 4764506"/>
              <a:gd name="connsiteX1" fmla="*/ 0 w 5955632"/>
              <a:gd name="connsiteY1" fmla="*/ 0 h 4764506"/>
              <a:gd name="connsiteX2" fmla="*/ 3212432 w 5955632"/>
              <a:gd name="connsiteY2" fmla="*/ 1888958 h 4764506"/>
              <a:gd name="connsiteX3" fmla="*/ 5955632 w 5955632"/>
              <a:gd name="connsiteY3" fmla="*/ 4752474 h 4764506"/>
              <a:gd name="connsiteX4" fmla="*/ 12032 w 5955632"/>
              <a:gd name="connsiteY4" fmla="*/ 4764506 h 4764506"/>
              <a:gd name="connsiteX0" fmla="*/ 1158 w 5944758"/>
              <a:gd name="connsiteY0" fmla="*/ 4704348 h 4704348"/>
              <a:gd name="connsiteX1" fmla="*/ 1158 w 5944758"/>
              <a:gd name="connsiteY1" fmla="*/ 0 h 4704348"/>
              <a:gd name="connsiteX2" fmla="*/ 3201558 w 5944758"/>
              <a:gd name="connsiteY2" fmla="*/ 1828800 h 4704348"/>
              <a:gd name="connsiteX3" fmla="*/ 5944758 w 5944758"/>
              <a:gd name="connsiteY3" fmla="*/ 4692316 h 4704348"/>
              <a:gd name="connsiteX4" fmla="*/ 1158 w 5944758"/>
              <a:gd name="connsiteY4" fmla="*/ 4704348 h 4704348"/>
              <a:gd name="connsiteX0" fmla="*/ 1158 w 3201558"/>
              <a:gd name="connsiteY0" fmla="*/ 4704348 h 4728410"/>
              <a:gd name="connsiteX1" fmla="*/ 1158 w 3201558"/>
              <a:gd name="connsiteY1" fmla="*/ 0 h 4728410"/>
              <a:gd name="connsiteX2" fmla="*/ 3201558 w 3201558"/>
              <a:gd name="connsiteY2" fmla="*/ 1828800 h 4728410"/>
              <a:gd name="connsiteX3" fmla="*/ 1529169 w 3201558"/>
              <a:gd name="connsiteY3" fmla="*/ 4728410 h 4728410"/>
              <a:gd name="connsiteX4" fmla="*/ 1158 w 3201558"/>
              <a:gd name="connsiteY4" fmla="*/ 4704348 h 4728410"/>
              <a:gd name="connsiteX0" fmla="*/ 1158 w 3201558"/>
              <a:gd name="connsiteY0" fmla="*/ 4704348 h 4728410"/>
              <a:gd name="connsiteX1" fmla="*/ 1158 w 3201558"/>
              <a:gd name="connsiteY1" fmla="*/ 0 h 4728410"/>
              <a:gd name="connsiteX2" fmla="*/ 3201558 w 3201558"/>
              <a:gd name="connsiteY2" fmla="*/ 1852863 h 4728410"/>
              <a:gd name="connsiteX3" fmla="*/ 1529169 w 3201558"/>
              <a:gd name="connsiteY3" fmla="*/ 4728410 h 4728410"/>
              <a:gd name="connsiteX4" fmla="*/ 1158 w 3201558"/>
              <a:gd name="connsiteY4" fmla="*/ 4704348 h 4728410"/>
              <a:gd name="connsiteX0" fmla="*/ 12032 w 3212432"/>
              <a:gd name="connsiteY0" fmla="*/ 4740442 h 4764504"/>
              <a:gd name="connsiteX1" fmla="*/ 0 w 3212432"/>
              <a:gd name="connsiteY1" fmla="*/ 0 h 4764504"/>
              <a:gd name="connsiteX2" fmla="*/ 3212432 w 3212432"/>
              <a:gd name="connsiteY2" fmla="*/ 1888957 h 4764504"/>
              <a:gd name="connsiteX3" fmla="*/ 1540043 w 3212432"/>
              <a:gd name="connsiteY3" fmla="*/ 4764504 h 4764504"/>
              <a:gd name="connsiteX4" fmla="*/ 12032 w 3212432"/>
              <a:gd name="connsiteY4" fmla="*/ 4740442 h 4764504"/>
              <a:gd name="connsiteX0" fmla="*/ 3111 w 3203511"/>
              <a:gd name="connsiteY0" fmla="*/ 4700297 h 4724359"/>
              <a:gd name="connsiteX1" fmla="*/ 0 w 3203511"/>
              <a:gd name="connsiteY1" fmla="*/ 0 h 4724359"/>
              <a:gd name="connsiteX2" fmla="*/ 3203511 w 3203511"/>
              <a:gd name="connsiteY2" fmla="*/ 1848812 h 4724359"/>
              <a:gd name="connsiteX3" fmla="*/ 1531122 w 3203511"/>
              <a:gd name="connsiteY3" fmla="*/ 4724359 h 4724359"/>
              <a:gd name="connsiteX4" fmla="*/ 3111 w 3203511"/>
              <a:gd name="connsiteY4" fmla="*/ 4700297 h 4724359"/>
              <a:gd name="connsiteX0" fmla="*/ 9461 w 3203511"/>
              <a:gd name="connsiteY0" fmla="*/ 4700297 h 4724359"/>
              <a:gd name="connsiteX1" fmla="*/ 0 w 3203511"/>
              <a:gd name="connsiteY1" fmla="*/ 0 h 4724359"/>
              <a:gd name="connsiteX2" fmla="*/ 3203511 w 3203511"/>
              <a:gd name="connsiteY2" fmla="*/ 1848812 h 4724359"/>
              <a:gd name="connsiteX3" fmla="*/ 1531122 w 3203511"/>
              <a:gd name="connsiteY3" fmla="*/ 4724359 h 4724359"/>
              <a:gd name="connsiteX4" fmla="*/ 9461 w 3203511"/>
              <a:gd name="connsiteY4" fmla="*/ 4700297 h 4724359"/>
              <a:gd name="connsiteX0" fmla="*/ 9461 w 3203511"/>
              <a:gd name="connsiteY0" fmla="*/ 4700297 h 4700297"/>
              <a:gd name="connsiteX1" fmla="*/ 0 w 3203511"/>
              <a:gd name="connsiteY1" fmla="*/ 0 h 4700297"/>
              <a:gd name="connsiteX2" fmla="*/ 3203511 w 3203511"/>
              <a:gd name="connsiteY2" fmla="*/ 1848812 h 4700297"/>
              <a:gd name="connsiteX3" fmla="*/ 1553982 w 3203511"/>
              <a:gd name="connsiteY3" fmla="*/ 4686259 h 4700297"/>
              <a:gd name="connsiteX4" fmla="*/ 9461 w 3203511"/>
              <a:gd name="connsiteY4" fmla="*/ 4700297 h 4700297"/>
              <a:gd name="connsiteX0" fmla="*/ 4381 w 3203511"/>
              <a:gd name="connsiteY0" fmla="*/ 4687597 h 4687597"/>
              <a:gd name="connsiteX1" fmla="*/ 0 w 3203511"/>
              <a:gd name="connsiteY1" fmla="*/ 0 h 4687597"/>
              <a:gd name="connsiteX2" fmla="*/ 3203511 w 3203511"/>
              <a:gd name="connsiteY2" fmla="*/ 1848812 h 4687597"/>
              <a:gd name="connsiteX3" fmla="*/ 1553982 w 3203511"/>
              <a:gd name="connsiteY3" fmla="*/ 4686259 h 4687597"/>
              <a:gd name="connsiteX4" fmla="*/ 4381 w 3203511"/>
              <a:gd name="connsiteY4" fmla="*/ 4687597 h 468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511" h="4687597">
                <a:moveTo>
                  <a:pt x="4381" y="4687597"/>
                </a:moveTo>
                <a:cubicBezTo>
                  <a:pt x="370" y="3099428"/>
                  <a:pt x="4011" y="1588169"/>
                  <a:pt x="0" y="0"/>
                </a:cubicBezTo>
                <a:lnTo>
                  <a:pt x="3203511" y="1848812"/>
                </a:lnTo>
                <a:lnTo>
                  <a:pt x="1553982" y="4686259"/>
                </a:lnTo>
                <a:lnTo>
                  <a:pt x="4381" y="468759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6ADEAE-AF39-4D6C-A4BC-5EE14E02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2E3809-E520-4AAD-BCF6-17A9D91547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ext on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93CB-F237-45BF-8F67-B555E6BD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800600"/>
            <a:ext cx="6858000" cy="1600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7076630-4D03-480B-AB4E-CAE8943BA3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auto">
          <a:xfrm>
            <a:off x="0" y="-6116"/>
            <a:ext cx="12204467" cy="6868301"/>
          </a:xfrm>
          <a:custGeom>
            <a:avLst/>
            <a:gdLst>
              <a:gd name="connsiteX0" fmla="*/ 0 w 5943600"/>
              <a:gd name="connsiteY0" fmla="*/ 5486400 h 5486400"/>
              <a:gd name="connsiteX1" fmla="*/ 1371600 w 5943600"/>
              <a:gd name="connsiteY1" fmla="*/ 0 h 5486400"/>
              <a:gd name="connsiteX2" fmla="*/ 5943600 w 5943600"/>
              <a:gd name="connsiteY2" fmla="*/ 0 h 5486400"/>
              <a:gd name="connsiteX3" fmla="*/ 4572000 w 5943600"/>
              <a:gd name="connsiteY3" fmla="*/ 5486400 h 5486400"/>
              <a:gd name="connsiteX4" fmla="*/ 0 w 5943600"/>
              <a:gd name="connsiteY4" fmla="*/ 5486400 h 5486400"/>
              <a:gd name="connsiteX0" fmla="*/ 1383632 w 7327232"/>
              <a:gd name="connsiteY0" fmla="*/ 5486400 h 5486400"/>
              <a:gd name="connsiteX1" fmla="*/ 0 w 7327232"/>
              <a:gd name="connsiteY1" fmla="*/ 733926 h 5486400"/>
              <a:gd name="connsiteX2" fmla="*/ 7327232 w 7327232"/>
              <a:gd name="connsiteY2" fmla="*/ 0 h 5486400"/>
              <a:gd name="connsiteX3" fmla="*/ 5955632 w 7327232"/>
              <a:gd name="connsiteY3" fmla="*/ 5486400 h 5486400"/>
              <a:gd name="connsiteX4" fmla="*/ 1383632 w 7327232"/>
              <a:gd name="connsiteY4" fmla="*/ 5486400 h 5486400"/>
              <a:gd name="connsiteX0" fmla="*/ 12032 w 7327232"/>
              <a:gd name="connsiteY0" fmla="*/ 5498432 h 5498432"/>
              <a:gd name="connsiteX1" fmla="*/ 0 w 7327232"/>
              <a:gd name="connsiteY1" fmla="*/ 733926 h 5498432"/>
              <a:gd name="connsiteX2" fmla="*/ 7327232 w 7327232"/>
              <a:gd name="connsiteY2" fmla="*/ 0 h 5498432"/>
              <a:gd name="connsiteX3" fmla="*/ 5955632 w 7327232"/>
              <a:gd name="connsiteY3" fmla="*/ 5486400 h 5498432"/>
              <a:gd name="connsiteX4" fmla="*/ 12032 w 7327232"/>
              <a:gd name="connsiteY4" fmla="*/ 5498432 h 5498432"/>
              <a:gd name="connsiteX0" fmla="*/ 12032 w 5955632"/>
              <a:gd name="connsiteY0" fmla="*/ 4764506 h 4764506"/>
              <a:gd name="connsiteX1" fmla="*/ 0 w 5955632"/>
              <a:gd name="connsiteY1" fmla="*/ 0 h 4764506"/>
              <a:gd name="connsiteX2" fmla="*/ 3212432 w 5955632"/>
              <a:gd name="connsiteY2" fmla="*/ 1888958 h 4764506"/>
              <a:gd name="connsiteX3" fmla="*/ 5955632 w 5955632"/>
              <a:gd name="connsiteY3" fmla="*/ 4752474 h 4764506"/>
              <a:gd name="connsiteX4" fmla="*/ 12032 w 5955632"/>
              <a:gd name="connsiteY4" fmla="*/ 4764506 h 4764506"/>
              <a:gd name="connsiteX0" fmla="*/ 1158 w 5944758"/>
              <a:gd name="connsiteY0" fmla="*/ 4704348 h 4704348"/>
              <a:gd name="connsiteX1" fmla="*/ 1158 w 5944758"/>
              <a:gd name="connsiteY1" fmla="*/ 0 h 4704348"/>
              <a:gd name="connsiteX2" fmla="*/ 3201558 w 5944758"/>
              <a:gd name="connsiteY2" fmla="*/ 1828800 h 4704348"/>
              <a:gd name="connsiteX3" fmla="*/ 5944758 w 5944758"/>
              <a:gd name="connsiteY3" fmla="*/ 4692316 h 4704348"/>
              <a:gd name="connsiteX4" fmla="*/ 1158 w 5944758"/>
              <a:gd name="connsiteY4" fmla="*/ 4704348 h 4704348"/>
              <a:gd name="connsiteX0" fmla="*/ 1158 w 3201558"/>
              <a:gd name="connsiteY0" fmla="*/ 4704348 h 4728410"/>
              <a:gd name="connsiteX1" fmla="*/ 1158 w 3201558"/>
              <a:gd name="connsiteY1" fmla="*/ 0 h 4728410"/>
              <a:gd name="connsiteX2" fmla="*/ 3201558 w 3201558"/>
              <a:gd name="connsiteY2" fmla="*/ 1828800 h 4728410"/>
              <a:gd name="connsiteX3" fmla="*/ 1529169 w 3201558"/>
              <a:gd name="connsiteY3" fmla="*/ 4728410 h 4728410"/>
              <a:gd name="connsiteX4" fmla="*/ 1158 w 3201558"/>
              <a:gd name="connsiteY4" fmla="*/ 4704348 h 4728410"/>
              <a:gd name="connsiteX0" fmla="*/ 1158 w 3201558"/>
              <a:gd name="connsiteY0" fmla="*/ 4704348 h 4728410"/>
              <a:gd name="connsiteX1" fmla="*/ 1158 w 3201558"/>
              <a:gd name="connsiteY1" fmla="*/ 0 h 4728410"/>
              <a:gd name="connsiteX2" fmla="*/ 3201558 w 3201558"/>
              <a:gd name="connsiteY2" fmla="*/ 1852863 h 4728410"/>
              <a:gd name="connsiteX3" fmla="*/ 1529169 w 3201558"/>
              <a:gd name="connsiteY3" fmla="*/ 4728410 h 4728410"/>
              <a:gd name="connsiteX4" fmla="*/ 1158 w 3201558"/>
              <a:gd name="connsiteY4" fmla="*/ 4704348 h 4728410"/>
              <a:gd name="connsiteX0" fmla="*/ 12032 w 3212432"/>
              <a:gd name="connsiteY0" fmla="*/ 4740442 h 4764504"/>
              <a:gd name="connsiteX1" fmla="*/ 0 w 3212432"/>
              <a:gd name="connsiteY1" fmla="*/ 0 h 4764504"/>
              <a:gd name="connsiteX2" fmla="*/ 3212432 w 3212432"/>
              <a:gd name="connsiteY2" fmla="*/ 1888957 h 4764504"/>
              <a:gd name="connsiteX3" fmla="*/ 1540043 w 3212432"/>
              <a:gd name="connsiteY3" fmla="*/ 4764504 h 4764504"/>
              <a:gd name="connsiteX4" fmla="*/ 12032 w 3212432"/>
              <a:gd name="connsiteY4" fmla="*/ 4740442 h 4764504"/>
              <a:gd name="connsiteX0" fmla="*/ 3111 w 3203511"/>
              <a:gd name="connsiteY0" fmla="*/ 4700297 h 4724359"/>
              <a:gd name="connsiteX1" fmla="*/ 0 w 3203511"/>
              <a:gd name="connsiteY1" fmla="*/ 0 h 4724359"/>
              <a:gd name="connsiteX2" fmla="*/ 3203511 w 3203511"/>
              <a:gd name="connsiteY2" fmla="*/ 1848812 h 4724359"/>
              <a:gd name="connsiteX3" fmla="*/ 1531122 w 3203511"/>
              <a:gd name="connsiteY3" fmla="*/ 4724359 h 4724359"/>
              <a:gd name="connsiteX4" fmla="*/ 3111 w 3203511"/>
              <a:gd name="connsiteY4" fmla="*/ 4700297 h 4724359"/>
              <a:gd name="connsiteX0" fmla="*/ 9461 w 3203511"/>
              <a:gd name="connsiteY0" fmla="*/ 4700297 h 4724359"/>
              <a:gd name="connsiteX1" fmla="*/ 0 w 3203511"/>
              <a:gd name="connsiteY1" fmla="*/ 0 h 4724359"/>
              <a:gd name="connsiteX2" fmla="*/ 3203511 w 3203511"/>
              <a:gd name="connsiteY2" fmla="*/ 1848812 h 4724359"/>
              <a:gd name="connsiteX3" fmla="*/ 1531122 w 3203511"/>
              <a:gd name="connsiteY3" fmla="*/ 4724359 h 4724359"/>
              <a:gd name="connsiteX4" fmla="*/ 9461 w 3203511"/>
              <a:gd name="connsiteY4" fmla="*/ 4700297 h 4724359"/>
              <a:gd name="connsiteX0" fmla="*/ 9461 w 3203511"/>
              <a:gd name="connsiteY0" fmla="*/ 4700297 h 4700297"/>
              <a:gd name="connsiteX1" fmla="*/ 0 w 3203511"/>
              <a:gd name="connsiteY1" fmla="*/ 0 h 4700297"/>
              <a:gd name="connsiteX2" fmla="*/ 3203511 w 3203511"/>
              <a:gd name="connsiteY2" fmla="*/ 1848812 h 4700297"/>
              <a:gd name="connsiteX3" fmla="*/ 1553982 w 3203511"/>
              <a:gd name="connsiteY3" fmla="*/ 4686259 h 4700297"/>
              <a:gd name="connsiteX4" fmla="*/ 9461 w 3203511"/>
              <a:gd name="connsiteY4" fmla="*/ 4700297 h 4700297"/>
              <a:gd name="connsiteX0" fmla="*/ 4381 w 3203511"/>
              <a:gd name="connsiteY0" fmla="*/ 4687597 h 4687597"/>
              <a:gd name="connsiteX1" fmla="*/ 0 w 3203511"/>
              <a:gd name="connsiteY1" fmla="*/ 0 h 4687597"/>
              <a:gd name="connsiteX2" fmla="*/ 3203511 w 3203511"/>
              <a:gd name="connsiteY2" fmla="*/ 1848812 h 4687597"/>
              <a:gd name="connsiteX3" fmla="*/ 1553982 w 3203511"/>
              <a:gd name="connsiteY3" fmla="*/ 4686259 h 4687597"/>
              <a:gd name="connsiteX4" fmla="*/ 4381 w 3203511"/>
              <a:gd name="connsiteY4" fmla="*/ 4687597 h 4687597"/>
              <a:gd name="connsiteX0" fmla="*/ 4381 w 12203820"/>
              <a:gd name="connsiteY0" fmla="*/ 4693711 h 4693711"/>
              <a:gd name="connsiteX1" fmla="*/ 0 w 12203820"/>
              <a:gd name="connsiteY1" fmla="*/ 6114 h 4693711"/>
              <a:gd name="connsiteX2" fmla="*/ 12203820 w 12203820"/>
              <a:gd name="connsiteY2" fmla="*/ 0 h 4693711"/>
              <a:gd name="connsiteX3" fmla="*/ 1553982 w 12203820"/>
              <a:gd name="connsiteY3" fmla="*/ 4692373 h 4693711"/>
              <a:gd name="connsiteX4" fmla="*/ 4381 w 12203820"/>
              <a:gd name="connsiteY4" fmla="*/ 4693711 h 4693711"/>
              <a:gd name="connsiteX0" fmla="*/ 4381 w 12213274"/>
              <a:gd name="connsiteY0" fmla="*/ 4693711 h 6860807"/>
              <a:gd name="connsiteX1" fmla="*/ 0 w 12213274"/>
              <a:gd name="connsiteY1" fmla="*/ 6114 h 6860807"/>
              <a:gd name="connsiteX2" fmla="*/ 12203820 w 12213274"/>
              <a:gd name="connsiteY2" fmla="*/ 0 h 6860807"/>
              <a:gd name="connsiteX3" fmla="*/ 12213274 w 12213274"/>
              <a:gd name="connsiteY3" fmla="*/ 6860807 h 6860807"/>
              <a:gd name="connsiteX4" fmla="*/ 4381 w 12213274"/>
              <a:gd name="connsiteY4" fmla="*/ 4693711 h 6860807"/>
              <a:gd name="connsiteX0" fmla="*/ 4381 w 12213274"/>
              <a:gd name="connsiteY0" fmla="*/ 4693711 h 7224963"/>
              <a:gd name="connsiteX1" fmla="*/ 0 w 12213274"/>
              <a:gd name="connsiteY1" fmla="*/ 6114 h 7224963"/>
              <a:gd name="connsiteX2" fmla="*/ 12203820 w 12213274"/>
              <a:gd name="connsiteY2" fmla="*/ 0 h 7224963"/>
              <a:gd name="connsiteX3" fmla="*/ 12213274 w 12213274"/>
              <a:gd name="connsiteY3" fmla="*/ 6860807 h 7224963"/>
              <a:gd name="connsiteX4" fmla="*/ 9444445 w 12213274"/>
              <a:gd name="connsiteY4" fmla="*/ 7203748 h 7224963"/>
              <a:gd name="connsiteX5" fmla="*/ 4381 w 12213274"/>
              <a:gd name="connsiteY5" fmla="*/ 4693711 h 7224963"/>
              <a:gd name="connsiteX0" fmla="*/ 4381 w 12213274"/>
              <a:gd name="connsiteY0" fmla="*/ 4693711 h 7207198"/>
              <a:gd name="connsiteX1" fmla="*/ 0 w 12213274"/>
              <a:gd name="connsiteY1" fmla="*/ 6114 h 7207198"/>
              <a:gd name="connsiteX2" fmla="*/ 12203820 w 12213274"/>
              <a:gd name="connsiteY2" fmla="*/ 0 h 7207198"/>
              <a:gd name="connsiteX3" fmla="*/ 12213274 w 12213274"/>
              <a:gd name="connsiteY3" fmla="*/ 6860807 h 7207198"/>
              <a:gd name="connsiteX4" fmla="*/ 9444445 w 12213274"/>
              <a:gd name="connsiteY4" fmla="*/ 7203748 h 7207198"/>
              <a:gd name="connsiteX5" fmla="*/ 4381 w 12213274"/>
              <a:gd name="connsiteY5" fmla="*/ 4693711 h 7207198"/>
              <a:gd name="connsiteX0" fmla="*/ 4381 w 12213274"/>
              <a:gd name="connsiteY0" fmla="*/ 4693711 h 6885393"/>
              <a:gd name="connsiteX1" fmla="*/ 0 w 12213274"/>
              <a:gd name="connsiteY1" fmla="*/ 6114 h 6885393"/>
              <a:gd name="connsiteX2" fmla="*/ 12203820 w 12213274"/>
              <a:gd name="connsiteY2" fmla="*/ 0 h 6885393"/>
              <a:gd name="connsiteX3" fmla="*/ 12213274 w 12213274"/>
              <a:gd name="connsiteY3" fmla="*/ 6860807 h 6885393"/>
              <a:gd name="connsiteX4" fmla="*/ 9679576 w 12213274"/>
              <a:gd name="connsiteY4" fmla="*/ 6877176 h 6885393"/>
              <a:gd name="connsiteX5" fmla="*/ 4381 w 12213274"/>
              <a:gd name="connsiteY5" fmla="*/ 4693711 h 6885393"/>
              <a:gd name="connsiteX0" fmla="*/ 4381 w 12213274"/>
              <a:gd name="connsiteY0" fmla="*/ 4693711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4381 w 12213274"/>
              <a:gd name="connsiteY5" fmla="*/ 4693711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4381 w 12213274"/>
              <a:gd name="connsiteY5" fmla="*/ 2642843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58399 w 12213274"/>
              <a:gd name="connsiteY5" fmla="*/ 5348824 h 6901759"/>
              <a:gd name="connsiteX6" fmla="*/ 4381 w 12213274"/>
              <a:gd name="connsiteY6" fmla="*/ 2642843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58399 w 12213274"/>
              <a:gd name="connsiteY5" fmla="*/ 5348824 h 6901759"/>
              <a:gd name="connsiteX6" fmla="*/ 4381 w 12213274"/>
              <a:gd name="connsiteY6" fmla="*/ 2642843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58399 w 12213274"/>
              <a:gd name="connsiteY5" fmla="*/ 5348824 h 6901759"/>
              <a:gd name="connsiteX6" fmla="*/ 4381 w 12213274"/>
              <a:gd name="connsiteY6" fmla="*/ 2642843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71462 w 12213274"/>
              <a:gd name="connsiteY5" fmla="*/ 5388012 h 6901759"/>
              <a:gd name="connsiteX6" fmla="*/ 4381 w 12213274"/>
              <a:gd name="connsiteY6" fmla="*/ 2642843 h 6901759"/>
              <a:gd name="connsiteX0" fmla="*/ 4381 w 12213274"/>
              <a:gd name="connsiteY0" fmla="*/ 2668969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71462 w 12213274"/>
              <a:gd name="connsiteY5" fmla="*/ 5388012 h 6901759"/>
              <a:gd name="connsiteX6" fmla="*/ 4381 w 12213274"/>
              <a:gd name="connsiteY6" fmla="*/ 2668969 h 6901759"/>
              <a:gd name="connsiteX0" fmla="*/ 4381 w 12213274"/>
              <a:gd name="connsiteY0" fmla="*/ 2668969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84162 w 12213274"/>
              <a:gd name="connsiteY5" fmla="*/ 5375312 h 6901759"/>
              <a:gd name="connsiteX6" fmla="*/ 4381 w 12213274"/>
              <a:gd name="connsiteY6" fmla="*/ 2668969 h 6901759"/>
              <a:gd name="connsiteX0" fmla="*/ 4381 w 12213274"/>
              <a:gd name="connsiteY0" fmla="*/ 2668969 h 6884913"/>
              <a:gd name="connsiteX1" fmla="*/ 0 w 12213274"/>
              <a:gd name="connsiteY1" fmla="*/ 6114 h 6884913"/>
              <a:gd name="connsiteX2" fmla="*/ 12203820 w 12213274"/>
              <a:gd name="connsiteY2" fmla="*/ 0 h 6884913"/>
              <a:gd name="connsiteX3" fmla="*/ 12213274 w 12213274"/>
              <a:gd name="connsiteY3" fmla="*/ 6860807 h 6884913"/>
              <a:gd name="connsiteX4" fmla="*/ 9679576 w 12213274"/>
              <a:gd name="connsiteY4" fmla="*/ 6877176 h 6884913"/>
              <a:gd name="connsiteX5" fmla="*/ 10084162 w 12213274"/>
              <a:gd name="connsiteY5" fmla="*/ 5375312 h 6884913"/>
              <a:gd name="connsiteX6" fmla="*/ 4381 w 12213274"/>
              <a:gd name="connsiteY6" fmla="*/ 2668969 h 6884913"/>
              <a:gd name="connsiteX0" fmla="*/ 4381 w 12204467"/>
              <a:gd name="connsiteY0" fmla="*/ 2668969 h 6881968"/>
              <a:gd name="connsiteX1" fmla="*/ 0 w 12204467"/>
              <a:gd name="connsiteY1" fmla="*/ 6114 h 6881968"/>
              <a:gd name="connsiteX2" fmla="*/ 12203820 w 12204467"/>
              <a:gd name="connsiteY2" fmla="*/ 0 h 6881968"/>
              <a:gd name="connsiteX3" fmla="*/ 12200574 w 12204467"/>
              <a:gd name="connsiteY3" fmla="*/ 6848107 h 6881968"/>
              <a:gd name="connsiteX4" fmla="*/ 9679576 w 12204467"/>
              <a:gd name="connsiteY4" fmla="*/ 6877176 h 6881968"/>
              <a:gd name="connsiteX5" fmla="*/ 10084162 w 12204467"/>
              <a:gd name="connsiteY5" fmla="*/ 5375312 h 6881968"/>
              <a:gd name="connsiteX6" fmla="*/ 4381 w 12204467"/>
              <a:gd name="connsiteY6" fmla="*/ 2668969 h 6881968"/>
              <a:gd name="connsiteX0" fmla="*/ 4381 w 12204467"/>
              <a:gd name="connsiteY0" fmla="*/ 2668969 h 6868301"/>
              <a:gd name="connsiteX1" fmla="*/ 0 w 12204467"/>
              <a:gd name="connsiteY1" fmla="*/ 6114 h 6868301"/>
              <a:gd name="connsiteX2" fmla="*/ 12203820 w 12204467"/>
              <a:gd name="connsiteY2" fmla="*/ 0 h 6868301"/>
              <a:gd name="connsiteX3" fmla="*/ 12200574 w 12204467"/>
              <a:gd name="connsiteY3" fmla="*/ 6848107 h 6868301"/>
              <a:gd name="connsiteX4" fmla="*/ 9679576 w 12204467"/>
              <a:gd name="connsiteY4" fmla="*/ 6858126 h 6868301"/>
              <a:gd name="connsiteX5" fmla="*/ 10084162 w 12204467"/>
              <a:gd name="connsiteY5" fmla="*/ 5375312 h 6868301"/>
              <a:gd name="connsiteX6" fmla="*/ 4381 w 12204467"/>
              <a:gd name="connsiteY6" fmla="*/ 2668969 h 6868301"/>
              <a:gd name="connsiteX0" fmla="*/ 4381 w 12204467"/>
              <a:gd name="connsiteY0" fmla="*/ 2668969 h 6868301"/>
              <a:gd name="connsiteX1" fmla="*/ 0 w 12204467"/>
              <a:gd name="connsiteY1" fmla="*/ 6114 h 6868301"/>
              <a:gd name="connsiteX2" fmla="*/ 12203820 w 12204467"/>
              <a:gd name="connsiteY2" fmla="*/ 0 h 6868301"/>
              <a:gd name="connsiteX3" fmla="*/ 12200574 w 12204467"/>
              <a:gd name="connsiteY3" fmla="*/ 6848107 h 6868301"/>
              <a:gd name="connsiteX4" fmla="*/ 9679576 w 12204467"/>
              <a:gd name="connsiteY4" fmla="*/ 6858126 h 6868301"/>
              <a:gd name="connsiteX5" fmla="*/ 10084162 w 12204467"/>
              <a:gd name="connsiteY5" fmla="*/ 5375312 h 6868301"/>
              <a:gd name="connsiteX6" fmla="*/ 4381 w 12204467"/>
              <a:gd name="connsiteY6" fmla="*/ 2668969 h 686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4467" h="6868301">
                <a:moveTo>
                  <a:pt x="4381" y="2668969"/>
                </a:moveTo>
                <a:cubicBezTo>
                  <a:pt x="370" y="1080800"/>
                  <a:pt x="4011" y="1594283"/>
                  <a:pt x="0" y="6114"/>
                </a:cubicBezTo>
                <a:lnTo>
                  <a:pt x="12203820" y="0"/>
                </a:lnTo>
                <a:cubicBezTo>
                  <a:pt x="12206971" y="2286936"/>
                  <a:pt x="12197423" y="4561171"/>
                  <a:pt x="12200574" y="6848107"/>
                </a:cubicBezTo>
                <a:cubicBezTo>
                  <a:pt x="12200739" y="6875336"/>
                  <a:pt x="9679048" y="6871175"/>
                  <a:pt x="9679576" y="6858126"/>
                </a:cubicBezTo>
                <a:cubicBezTo>
                  <a:pt x="10086883" y="5381479"/>
                  <a:pt x="10092870" y="5370957"/>
                  <a:pt x="10084162" y="5375312"/>
                </a:cubicBezTo>
                <a:lnTo>
                  <a:pt x="4381" y="266896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4452C-DBBF-4359-803E-2F40B78AD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00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T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480-F122-4955-9B52-236025FB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0FBA-AA3D-43AC-89B6-682CCF13B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2B9E6-A1AE-4A2C-AE29-BAD7B31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CA2C7C-6300-43A0-911F-AB2B01E44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1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41C7-5902-4D75-A40E-9BA381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03437"/>
            <a:ext cx="10972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6582D-1D00-43AE-9DF6-EBDF057D0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8C5731-8583-43BD-A5E4-1F1635B03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8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Cooper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3734446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977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White_Logo on Big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7FF3CF-7261-4C31-BA96-1D26E52836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C60B0648-14A5-499B-87DB-94B43D3F76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32000" y="360000"/>
            <a:ext cx="323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A01F14-9E55-4FE2-9D20-7628D05FA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Start_0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63200"/>
            <a:ext cx="5486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243600"/>
            <a:ext cx="54864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BA0464-189F-412C-B110-2A92686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8914" y="6279424"/>
            <a:ext cx="2743200" cy="36512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F3314B-9362-4A27-934E-2CF2F3EEE0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27950" y="5029199"/>
            <a:ext cx="3854450" cy="365125"/>
          </a:xfrm>
        </p:spPr>
        <p:txBody>
          <a:bodyPr/>
          <a:lstStyle>
            <a:lvl1pPr marL="0" indent="0">
              <a:buFontTx/>
              <a:buNone/>
              <a:defRPr sz="2400" b="0">
                <a:latin typeface="+mj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Name</a:t>
            </a:r>
            <a:r>
              <a:rPr lang="et-EE" dirty="0"/>
              <a:t> </a:t>
            </a:r>
            <a:r>
              <a:rPr lang="et-EE" dirty="0" err="1"/>
              <a:t>here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E299A46-8A25-4182-B9E3-BBD0007CA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27950" y="5507669"/>
            <a:ext cx="3854449" cy="664531"/>
          </a:xfrm>
        </p:spPr>
        <p:txBody>
          <a:bodyPr/>
          <a:lstStyle>
            <a:lvl1pPr marL="0" indent="0">
              <a:buFontTx/>
              <a:buNone/>
              <a:defRPr sz="1800" b="0" cap="all" baseline="0">
                <a:solidFill>
                  <a:srgbClr val="B1B3B3"/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/>
              <a:t>YOUR </a:t>
            </a:r>
            <a:r>
              <a:rPr lang="et-EE" dirty="0" err="1"/>
              <a:t>profession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BE9BE2-87D2-4607-9EF1-30AC02D907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4806225"/>
            <a:ext cx="1371600" cy="13659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00FEA0-26F5-43E0-AE4F-2C013B1F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145CDC8-4A79-4472-924B-DCC859171F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1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12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19_White_Logo on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921B0BF1-218E-4EF1-B1B4-D0D81484165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C60B0648-14A5-499B-87DB-94B43D3F76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32000" y="360000"/>
            <a:ext cx="323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A01F14-9E55-4FE2-9D20-7628D05FA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18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han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1371600"/>
            <a:ext cx="3276000" cy="27432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B155C1-9AF9-4F62-88B2-05094D420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256633-C23F-472E-A91B-4D9A1DFA26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4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hanks_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B155C1-9AF9-4F62-88B2-05094D420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256633-C23F-472E-A91B-4D9A1DFA26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E0EEA24-B3BC-43F7-8BEE-0C484B779F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2800" y="2766218"/>
            <a:ext cx="5486400" cy="2034382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23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Start_0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5145CDC8-4A79-4472-924B-DCC859171F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1"/>
            <a:ext cx="3240000" cy="43976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C500CC-43BC-4E3D-AB37-ABA8E51DD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0" y="457200"/>
            <a:ext cx="6858000" cy="2693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AD5E3E-F81E-4B39-B414-83E7012B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399" y="3243600"/>
            <a:ext cx="6858000" cy="22428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A3874ED-D425-4FC7-9A25-B3D036F4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6279424"/>
            <a:ext cx="4127715" cy="36512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11E844B-CEEB-4C36-BD37-A5FFB8F3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0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Start_0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338130"/>
            <a:ext cx="7543799" cy="18126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243600"/>
            <a:ext cx="75438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BA0464-189F-412C-B110-2A92686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8597" y="6279425"/>
            <a:ext cx="2070318" cy="34997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F3314B-9362-4A27-934E-2CF2F3EEE0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38598" y="5029199"/>
            <a:ext cx="7543800" cy="371246"/>
          </a:xfrm>
        </p:spPr>
        <p:txBody>
          <a:bodyPr/>
          <a:lstStyle>
            <a:lvl1pPr marL="0" indent="0">
              <a:buFontTx/>
              <a:buNone/>
              <a:defRPr sz="2400" b="0">
                <a:latin typeface="+mj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Name</a:t>
            </a:r>
            <a:r>
              <a:rPr lang="et-EE" dirty="0"/>
              <a:t> </a:t>
            </a:r>
            <a:r>
              <a:rPr lang="et-EE" dirty="0" err="1"/>
              <a:t>here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E299A46-8A25-4182-B9E3-BBD0007CA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8597" y="5507669"/>
            <a:ext cx="7543801" cy="664531"/>
          </a:xfrm>
        </p:spPr>
        <p:txBody>
          <a:bodyPr/>
          <a:lstStyle>
            <a:lvl1pPr marL="0" indent="0">
              <a:buFontTx/>
              <a:buNone/>
              <a:defRPr sz="1800" b="0" cap="all" baseline="0">
                <a:solidFill>
                  <a:srgbClr val="B1B3B3"/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/>
              <a:t>YOUR </a:t>
            </a:r>
            <a:r>
              <a:rPr lang="et-EE" dirty="0" err="1"/>
              <a:t>profession</a:t>
            </a:r>
            <a:endParaRPr lang="en-US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8E1C34A-6EC6-4BCF-BEAC-BE1AAFCC30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38400" y="4806225"/>
            <a:ext cx="1371600" cy="13659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B2E460E-E06F-4758-B53F-7F3D23D19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99B437-8886-493D-816D-595C5C2453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1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5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T19_Section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9" y="847725"/>
            <a:ext cx="7543801" cy="287019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599" y="3810000"/>
            <a:ext cx="7543802" cy="2362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A916E9-F087-4FBE-94E2-5BBEA79EE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08E4F0-8FD4-431E-B5E0-F7173E346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T19_Sectionhead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200" y="847725"/>
            <a:ext cx="7479901" cy="2870199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9200" y="3810000"/>
            <a:ext cx="7479902" cy="2362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A9CA-D5C2-41E8-AC9B-30436F441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2B689A-9D75-4C3A-B151-1732DBF8A4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580D0-7F73-4FC7-B0B1-6F83E479C5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9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Image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917C-B12D-46C7-B6BB-0C34E7D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543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8600" y="1828800"/>
            <a:ext cx="7543800" cy="43434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F9D15BD-9655-41C0-BC62-AA861D9BDD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810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7F442F-6A44-4B33-8CF9-CAAB41F3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917C-B12D-46C7-B6BB-0C34E7D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219200"/>
            <a:ext cx="10972800" cy="4953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7F442F-6A44-4B33-8CF9-CAAB41F3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9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itle and Content_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EE96BF-B884-414B-8D90-BCBCCEB2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0A666D5-2455-4C9C-A088-2915FA416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219200"/>
            <a:ext cx="10972800" cy="4953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6696AE-CD0B-4693-ABFF-D6DFD14FD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3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D8A841E-D890-4E99-9E1F-0DB70974B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639F06-EA6C-4DE7-9585-BB74C1D86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BB18-A9BE-4E26-AEF0-685B460BE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2685-CBD5-44D1-8549-850B27C75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29th IEEE International Conference on Software Analysis, Evolution and Reengineering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EBC4-24A6-4347-B47E-79B2708B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DBB38E-37F0-4099-9E14-30415241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6" r:id="rId2"/>
    <p:sldLayoutId id="2147483727" r:id="rId3"/>
    <p:sldLayoutId id="2147483713" r:id="rId4"/>
    <p:sldLayoutId id="2147483712" r:id="rId5"/>
    <p:sldLayoutId id="2147483714" r:id="rId6"/>
    <p:sldLayoutId id="2147483703" r:id="rId7"/>
    <p:sldLayoutId id="2147483724" r:id="rId8"/>
    <p:sldLayoutId id="2147483728" r:id="rId9"/>
    <p:sldLayoutId id="2147483716" r:id="rId10"/>
    <p:sldLayoutId id="2147483719" r:id="rId11"/>
    <p:sldLayoutId id="2147483720" r:id="rId12"/>
    <p:sldLayoutId id="2147483723" r:id="rId13"/>
    <p:sldLayoutId id="2147483715" r:id="rId14"/>
    <p:sldLayoutId id="2147483704" r:id="rId15"/>
    <p:sldLayoutId id="2147483705" r:id="rId16"/>
    <p:sldLayoutId id="2147483707" r:id="rId17"/>
    <p:sldLayoutId id="2147483722" r:id="rId18"/>
    <p:sldLayoutId id="2147483717" r:id="rId19"/>
    <p:sldLayoutId id="2147483725" r:id="rId20"/>
    <p:sldLayoutId id="2147483721" r:id="rId21"/>
    <p:sldLayoutId id="2147483729" r:id="rId2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6762BD-F49C-4CED-9CF2-2C9F9C35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321" y="1680611"/>
            <a:ext cx="9829800" cy="1203324"/>
          </a:xfrm>
        </p:spPr>
        <p:txBody>
          <a:bodyPr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Metamorphic Testing – Full Test Automation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6AF2743-405F-483C-ABC5-96C282902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538654"/>
            <a:ext cx="9067800" cy="1371600"/>
          </a:xfrm>
        </p:spPr>
        <p:txBody>
          <a:bodyPr anchor="ctr"/>
          <a:lstStyle/>
          <a:p>
            <a:pPr algn="ctr"/>
            <a:r>
              <a:rPr lang="en-US" sz="2000" u="sng" dirty="0" err="1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Aleja</a:t>
            </a:r>
            <a:r>
              <a:rPr lang="en-US" sz="2000" u="sng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Duque-Torres</a:t>
            </a:r>
            <a:endParaRPr lang="en-US" sz="18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04800"/>
            <a:ext cx="1752600" cy="7210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6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F5691-A65B-4601-BD2A-69FDE5E5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04800"/>
            <a:ext cx="1752600" cy="721092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836762BD-F49C-4CED-9CF2-2C9F9C358CD9}"/>
              </a:ext>
            </a:extLst>
          </p:cNvPr>
          <p:cNvSpPr txBox="1">
            <a:spLocks/>
          </p:cNvSpPr>
          <p:nvPr/>
        </p:nvSpPr>
        <p:spPr bwMode="auto">
          <a:xfrm>
            <a:off x="514815" y="3872841"/>
            <a:ext cx="640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9pPr>
          </a:lstStyle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Metamorphic Testing (MT)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836762BD-F49C-4CED-9CF2-2C9F9C358CD9}"/>
              </a:ext>
            </a:extLst>
          </p:cNvPr>
          <p:cNvSpPr txBox="1">
            <a:spLocks/>
          </p:cNvSpPr>
          <p:nvPr/>
        </p:nvSpPr>
        <p:spPr bwMode="auto">
          <a:xfrm>
            <a:off x="453855" y="1155939"/>
            <a:ext cx="464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9pPr>
          </a:lstStyle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Test Oracle Problem</a:t>
            </a:r>
          </a:p>
        </p:txBody>
      </p:sp>
      <p:sp>
        <p:nvSpPr>
          <p:cNvPr id="12" name="Subtitle 7">
            <a:extLst>
              <a:ext uri="{FF2B5EF4-FFF2-40B4-BE49-F238E27FC236}">
                <a16:creationId xmlns:a16="http://schemas.microsoft.com/office/drawing/2014/main" id="{D6AF2743-405F-483C-ABC5-96C282902442}"/>
              </a:ext>
            </a:extLst>
          </p:cNvPr>
          <p:cNvSpPr txBox="1">
            <a:spLocks/>
          </p:cNvSpPr>
          <p:nvPr/>
        </p:nvSpPr>
        <p:spPr>
          <a:xfrm>
            <a:off x="609600" y="1805847"/>
            <a:ext cx="4572000" cy="1696727"/>
          </a:xfrm>
          <a:prstGeom prst="rect">
            <a:avLst/>
          </a:prstGeom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oracle problem arises when the System Under Test (SUT) lacks an oracle or when developing one to verify computed outputs is practically impossible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7801" y="2270365"/>
            <a:ext cx="1261574" cy="552450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inputs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D6AF2743-405F-483C-ABC5-96C282902442}"/>
              </a:ext>
            </a:extLst>
          </p:cNvPr>
          <p:cNvSpPr txBox="1">
            <a:spLocks/>
          </p:cNvSpPr>
          <p:nvPr/>
        </p:nvSpPr>
        <p:spPr>
          <a:xfrm>
            <a:off x="514815" y="4458558"/>
            <a:ext cx="8153400" cy="1295401"/>
          </a:xfrm>
          <a:prstGeom prst="rect">
            <a:avLst/>
          </a:prstGeom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MT differs from traditional testing approaches in that it examines the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relations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input-output pairs of consecutive SUT executions rather than the outputs of individual SUT executions</a:t>
            </a:r>
            <a:endParaRPr 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15615" y="1684648"/>
            <a:ext cx="1222545" cy="5524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15615" y="2856082"/>
            <a:ext cx="1222545" cy="5524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oracle</a:t>
            </a:r>
          </a:p>
        </p:txBody>
      </p:sp>
      <p:cxnSp>
        <p:nvCxnSpPr>
          <p:cNvPr id="18" name="Elbow Connector 17"/>
          <p:cNvCxnSpPr>
            <a:stCxn id="13" idx="3"/>
            <a:endCxn id="15" idx="1"/>
          </p:cNvCxnSpPr>
          <p:nvPr/>
        </p:nvCxnSpPr>
        <p:spPr>
          <a:xfrm flipV="1">
            <a:off x="6519375" y="1960873"/>
            <a:ext cx="396240" cy="585717"/>
          </a:xfrm>
          <a:prstGeom prst="bentConnector3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6" idx="1"/>
          </p:cNvCxnSpPr>
          <p:nvPr/>
        </p:nvCxnSpPr>
        <p:spPr>
          <a:xfrm>
            <a:off x="6519375" y="2546590"/>
            <a:ext cx="396240" cy="585717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5400000">
            <a:off x="8689988" y="1701856"/>
            <a:ext cx="1524001" cy="1689467"/>
          </a:xfrm>
          <a:custGeom>
            <a:avLst/>
            <a:gdLst>
              <a:gd name="connsiteX0" fmla="*/ 0 w 1524001"/>
              <a:gd name="connsiteY0" fmla="*/ 2513380 h 2513380"/>
              <a:gd name="connsiteX1" fmla="*/ 762001 w 1524001"/>
              <a:gd name="connsiteY1" fmla="*/ 0 h 2513380"/>
              <a:gd name="connsiteX2" fmla="*/ 1524001 w 1524001"/>
              <a:gd name="connsiteY2" fmla="*/ 2513380 h 2513380"/>
              <a:gd name="connsiteX3" fmla="*/ 0 w 1524001"/>
              <a:gd name="connsiteY3" fmla="*/ 2513380 h 2513380"/>
              <a:gd name="connsiteX0" fmla="*/ 0 w 1524001"/>
              <a:gd name="connsiteY0" fmla="*/ 1689467 h 1689467"/>
              <a:gd name="connsiteX1" fmla="*/ 769147 w 1524001"/>
              <a:gd name="connsiteY1" fmla="*/ 0 h 1689467"/>
              <a:gd name="connsiteX2" fmla="*/ 1524001 w 1524001"/>
              <a:gd name="connsiteY2" fmla="*/ 1689467 h 1689467"/>
              <a:gd name="connsiteX3" fmla="*/ 0 w 1524001"/>
              <a:gd name="connsiteY3" fmla="*/ 1689467 h 1689467"/>
              <a:gd name="connsiteX0" fmla="*/ 0 w 1524001"/>
              <a:gd name="connsiteY0" fmla="*/ 1689467 h 1689467"/>
              <a:gd name="connsiteX1" fmla="*/ 769147 w 1524001"/>
              <a:gd name="connsiteY1" fmla="*/ 0 h 1689467"/>
              <a:gd name="connsiteX2" fmla="*/ 1524001 w 1524001"/>
              <a:gd name="connsiteY2" fmla="*/ 1689467 h 1689467"/>
              <a:gd name="connsiteX3" fmla="*/ 0 w 1524001"/>
              <a:gd name="connsiteY3" fmla="*/ 1689467 h 1689467"/>
              <a:gd name="connsiteX0" fmla="*/ 0 w 1524001"/>
              <a:gd name="connsiteY0" fmla="*/ 1689467 h 1689467"/>
              <a:gd name="connsiteX1" fmla="*/ 769147 w 1524001"/>
              <a:gd name="connsiteY1" fmla="*/ 0 h 1689467"/>
              <a:gd name="connsiteX2" fmla="*/ 1524001 w 1524001"/>
              <a:gd name="connsiteY2" fmla="*/ 1689467 h 1689467"/>
              <a:gd name="connsiteX3" fmla="*/ 0 w 1524001"/>
              <a:gd name="connsiteY3" fmla="*/ 1689467 h 16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1" h="1689467">
                <a:moveTo>
                  <a:pt x="0" y="1689467"/>
                </a:moveTo>
                <a:cubicBezTo>
                  <a:pt x="256382" y="1126311"/>
                  <a:pt x="62709" y="1558519"/>
                  <a:pt x="769147" y="0"/>
                </a:cubicBezTo>
                <a:lnTo>
                  <a:pt x="1524001" y="1689467"/>
                </a:lnTo>
                <a:lnTo>
                  <a:pt x="0" y="1689467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</p:txBody>
      </p:sp>
      <p:cxnSp>
        <p:nvCxnSpPr>
          <p:cNvPr id="28" name="Elbow Connector 27"/>
          <p:cNvCxnSpPr>
            <a:stCxn id="15" idx="3"/>
          </p:cNvCxnSpPr>
          <p:nvPr/>
        </p:nvCxnSpPr>
        <p:spPr>
          <a:xfrm>
            <a:off x="8138160" y="1960873"/>
            <a:ext cx="469095" cy="328136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3"/>
          </p:cNvCxnSpPr>
          <p:nvPr/>
        </p:nvCxnSpPr>
        <p:spPr>
          <a:xfrm flipV="1">
            <a:off x="8138160" y="2804171"/>
            <a:ext cx="469095" cy="32813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0576560" y="2280690"/>
            <a:ext cx="1066800" cy="552450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Pass/fail</a:t>
            </a:r>
          </a:p>
        </p:txBody>
      </p:sp>
      <p:cxnSp>
        <p:nvCxnSpPr>
          <p:cNvPr id="45" name="Straight Arrow Connector 44"/>
          <p:cNvCxnSpPr>
            <a:stCxn id="25" idx="1"/>
            <a:endCxn id="33" idx="1"/>
          </p:cNvCxnSpPr>
          <p:nvPr/>
        </p:nvCxnSpPr>
        <p:spPr>
          <a:xfrm>
            <a:off x="10296722" y="2553736"/>
            <a:ext cx="279838" cy="317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F5691-A65B-4601-BD2A-69FDE5E5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04800"/>
            <a:ext cx="1752600" cy="721092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836762BD-F49C-4CED-9CF2-2C9F9C358CD9}"/>
              </a:ext>
            </a:extLst>
          </p:cNvPr>
          <p:cNvSpPr txBox="1">
            <a:spLocks/>
          </p:cNvSpPr>
          <p:nvPr/>
        </p:nvSpPr>
        <p:spPr bwMode="auto">
          <a:xfrm>
            <a:off x="304800" y="115785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9pPr>
          </a:lstStyle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MT workflow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26" y="2356624"/>
            <a:ext cx="6032385" cy="2672576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6AF2743-405F-483C-ABC5-96C282902442}"/>
              </a:ext>
            </a:extLst>
          </p:cNvPr>
          <p:cNvSpPr txBox="1">
            <a:spLocks/>
          </p:cNvSpPr>
          <p:nvPr/>
        </p:nvSpPr>
        <p:spPr>
          <a:xfrm>
            <a:off x="533400" y="1828800"/>
            <a:ext cx="5334000" cy="1371600"/>
          </a:xfrm>
          <a:prstGeom prst="rect">
            <a:avLst/>
          </a:prstGeom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endParaRPr lang="en-US" sz="18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D6AF2743-405F-483C-ABC5-96C282902442}"/>
              </a:ext>
            </a:extLst>
          </p:cNvPr>
          <p:cNvSpPr txBox="1">
            <a:spLocks/>
          </p:cNvSpPr>
          <p:nvPr/>
        </p:nvSpPr>
        <p:spPr>
          <a:xfrm>
            <a:off x="457200" y="1789740"/>
            <a:ext cx="5181600" cy="4510948"/>
          </a:xfrm>
          <a:prstGeom prst="rect">
            <a:avLst/>
          </a:prstGeom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Create a set of initial tests or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source test cases.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Identify an appropriate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list of Metamorphic Relations (MRs) </a:t>
            </a:r>
            <a:r>
              <a:rPr lang="en-US" sz="18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that the SUT should satisfy.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Create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follow-up test cases</a:t>
            </a:r>
            <a:r>
              <a:rPr lang="en-US" sz="18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by applying the input transformations required by the identified MRs in Step 2 to each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en-US" sz="18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test case.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Execute the corresponding initial and follow-up test case pairs.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Check whether the output change complies with the change predicted by the MR.</a:t>
            </a:r>
          </a:p>
        </p:txBody>
      </p:sp>
    </p:spTree>
    <p:extLst>
      <p:ext uri="{BB962C8B-B14F-4D97-AF65-F5344CB8AC3E}">
        <p14:creationId xmlns:p14="http://schemas.microsoft.com/office/powerpoint/2010/main" val="218643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F5691-A65B-4601-BD2A-69FDE5E5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04800"/>
            <a:ext cx="1752600" cy="721092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836762BD-F49C-4CED-9CF2-2C9F9C358CD9}"/>
              </a:ext>
            </a:extLst>
          </p:cNvPr>
          <p:cNvSpPr txBox="1">
            <a:spLocks/>
          </p:cNvSpPr>
          <p:nvPr/>
        </p:nvSpPr>
        <p:spPr bwMode="auto">
          <a:xfrm>
            <a:off x="304800" y="115785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9pPr>
          </a:lstStyle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MT workflow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16" y="1981200"/>
            <a:ext cx="6707776" cy="2971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6AF2743-405F-483C-ABC5-96C282902442}"/>
              </a:ext>
            </a:extLst>
          </p:cNvPr>
          <p:cNvSpPr txBox="1">
            <a:spLocks/>
          </p:cNvSpPr>
          <p:nvPr/>
        </p:nvSpPr>
        <p:spPr>
          <a:xfrm>
            <a:off x="533400" y="1828800"/>
            <a:ext cx="5334000" cy="1371600"/>
          </a:xfrm>
          <a:prstGeom prst="rect">
            <a:avLst/>
          </a:prstGeom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endParaRPr lang="en-US" sz="18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D6AF2743-405F-483C-ABC5-96C282902442}"/>
              </a:ext>
            </a:extLst>
          </p:cNvPr>
          <p:cNvSpPr txBox="1">
            <a:spLocks/>
          </p:cNvSpPr>
          <p:nvPr/>
        </p:nvSpPr>
        <p:spPr>
          <a:xfrm>
            <a:off x="308811" y="1972302"/>
            <a:ext cx="4724400" cy="4489683"/>
          </a:xfrm>
          <a:prstGeom prst="rect">
            <a:avLst/>
          </a:prstGeom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Create a set of initial tests or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source test cases.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Identify an appropriate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list of Metamorphic Relations (MRs) 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that the SUT should satisfy.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Create </a:t>
            </a:r>
            <a:r>
              <a:rPr lang="en-US" sz="18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follow-up test cases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by applying the input transformations required by the identified MRs in Step 2 to each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test case.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Execute the corresponding initial and follow-up test case pairs.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Check whether the output change complies with the change predicted by the MR.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972B9-02B7-7D8C-AE9C-D7B890A243BB}"/>
              </a:ext>
            </a:extLst>
          </p:cNvPr>
          <p:cNvSpPr txBox="1"/>
          <p:nvPr/>
        </p:nvSpPr>
        <p:spPr>
          <a:xfrm>
            <a:off x="5426726" y="5242942"/>
            <a:ext cx="6707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generation of MRs is the key point for the successful application of metamorphic testing, but not the only one. Automating the whole testing process (</a:t>
            </a:r>
            <a:r>
              <a:rPr lang="en-GB" dirty="0">
                <a:solidFill>
                  <a:schemeClr val="accent3"/>
                </a:solidFill>
              </a:rPr>
              <a:t>MR generation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+ test case generation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+ test case execution</a:t>
            </a:r>
            <a:r>
              <a:rPr lang="en-GB" dirty="0"/>
              <a:t>) is a challenge.</a:t>
            </a:r>
          </a:p>
        </p:txBody>
      </p:sp>
    </p:spTree>
    <p:extLst>
      <p:ext uri="{BB962C8B-B14F-4D97-AF65-F5344CB8AC3E}">
        <p14:creationId xmlns:p14="http://schemas.microsoft.com/office/powerpoint/2010/main" val="277721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F5691-A65B-4601-BD2A-69FDE5E5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04800"/>
            <a:ext cx="1752600" cy="721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6F8FD6-D500-5B1E-E4C2-0B0837F6C4F0}"/>
              </a:ext>
            </a:extLst>
          </p:cNvPr>
          <p:cNvSpPr txBox="1"/>
          <p:nvPr/>
        </p:nvSpPr>
        <p:spPr>
          <a:xfrm>
            <a:off x="419100" y="1025892"/>
            <a:ext cx="11544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400" b="1" dirty="0"/>
              <a:t>Toy example: </a:t>
            </a:r>
          </a:p>
          <a:p>
            <a:endParaRPr lang="en-CO" sz="2400" b="1" dirty="0"/>
          </a:p>
          <a:p>
            <a:r>
              <a:rPr lang="en-CO" sz="2400" dirty="0"/>
              <a:t>Triangle Class, </a:t>
            </a:r>
            <a:r>
              <a:rPr lang="en-GB" sz="2400" dirty="0"/>
              <a:t>this class receives as input 3 integers, and returns the type of triangle based on sides and based on its angles. It also returns the area.</a:t>
            </a:r>
            <a:endParaRPr lang="en-CO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17A60-2225-BE97-BA5C-4F19BBC4EDCE}"/>
              </a:ext>
            </a:extLst>
          </p:cNvPr>
          <p:cNvSpPr txBox="1"/>
          <p:nvPr/>
        </p:nvSpPr>
        <p:spPr>
          <a:xfrm>
            <a:off x="385453" y="2832725"/>
            <a:ext cx="2433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O" sz="2000" dirty="0"/>
              <a:t>sideClass()</a:t>
            </a:r>
          </a:p>
          <a:p>
            <a:pPr marL="342900" indent="-342900">
              <a:buFontTx/>
              <a:buChar char="-"/>
            </a:pPr>
            <a:r>
              <a:rPr lang="en-CO" sz="2000" dirty="0"/>
              <a:t>angleClass()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a</a:t>
            </a:r>
            <a:r>
              <a:rPr lang="en-CO" sz="2000" dirty="0"/>
              <a:t>rea()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p</a:t>
            </a:r>
            <a:r>
              <a:rPr lang="en-CO" sz="2000" dirty="0"/>
              <a:t>ossible()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C2AE0-4D27-6C4F-4A49-06E334E799DD}"/>
              </a:ext>
            </a:extLst>
          </p:cNvPr>
          <p:cNvSpPr txBox="1"/>
          <p:nvPr/>
        </p:nvSpPr>
        <p:spPr>
          <a:xfrm>
            <a:off x="533400" y="4393337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8080"/>
                </a:solidFill>
                <a:effectLst/>
              </a:rPr>
              <a:t>//checks whether the triangle is possible</a:t>
            </a:r>
            <a:br>
              <a:rPr lang="en-GB" dirty="0">
                <a:solidFill>
                  <a:srgbClr val="808080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public static </a:t>
            </a:r>
            <a:r>
              <a:rPr lang="en-GB" dirty="0"/>
              <a:t>Boolean </a:t>
            </a:r>
            <a:r>
              <a:rPr lang="en-GB" dirty="0">
                <a:solidFill>
                  <a:srgbClr val="FFC66D"/>
                </a:solidFill>
                <a:effectLst/>
              </a:rPr>
              <a:t>possible</a:t>
            </a:r>
            <a:r>
              <a:rPr lang="en-GB" dirty="0"/>
              <a:t>(</a:t>
            </a:r>
            <a:r>
              <a:rPr lang="en-GB" dirty="0">
                <a:solidFill>
                  <a:srgbClr val="CC7832"/>
                </a:solidFill>
                <a:effectLst/>
              </a:rPr>
              <a:t>int </a:t>
            </a:r>
            <a:r>
              <a:rPr lang="en-GB" dirty="0"/>
              <a:t>a</a:t>
            </a:r>
            <a:r>
              <a:rPr lang="en-GB" dirty="0">
                <a:solidFill>
                  <a:srgbClr val="CC7832"/>
                </a:solidFill>
                <a:effectLst/>
              </a:rPr>
              <a:t>, int </a:t>
            </a:r>
            <a:r>
              <a:rPr lang="en-GB" dirty="0"/>
              <a:t>b</a:t>
            </a:r>
            <a:r>
              <a:rPr lang="en-GB" dirty="0">
                <a:solidFill>
                  <a:srgbClr val="CC7832"/>
                </a:solidFill>
                <a:effectLst/>
              </a:rPr>
              <a:t>, int </a:t>
            </a:r>
            <a:r>
              <a:rPr lang="en-GB" dirty="0"/>
              <a:t>c)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return </a:t>
            </a:r>
            <a:r>
              <a:rPr lang="en-GB" dirty="0"/>
              <a:t>a + b &gt; c &amp;&amp; a + c &gt; b &amp;&amp; b + c &gt; a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63692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F5691-A65B-4601-BD2A-69FDE5E5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04800"/>
            <a:ext cx="1752600" cy="721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641B2-B44C-1ADD-516D-26D8BD7A8A36}"/>
              </a:ext>
            </a:extLst>
          </p:cNvPr>
          <p:cNvSpPr txBox="1"/>
          <p:nvPr/>
        </p:nvSpPr>
        <p:spPr>
          <a:xfrm>
            <a:off x="228600" y="914400"/>
            <a:ext cx="108159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The following metamorphic relations should hold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MR1:</a:t>
            </a:r>
          </a:p>
          <a:p>
            <a:pPr lvl="2"/>
            <a:r>
              <a:rPr lang="en-US" sz="2000" b="1" dirty="0"/>
              <a:t>If</a:t>
            </a:r>
            <a:r>
              <a:rPr lang="en-US" sz="2000" dirty="0"/>
              <a:t> the sides of a triangle are a, b, c</a:t>
            </a:r>
            <a:r>
              <a:rPr lang="en-CO" sz="2000" dirty="0"/>
              <a:t> </a:t>
            </a:r>
            <a:r>
              <a:rPr lang="en-CO" sz="2000" b="1" dirty="0"/>
              <a:t> </a:t>
            </a:r>
          </a:p>
          <a:p>
            <a:pPr lvl="3"/>
            <a:r>
              <a:rPr lang="en-CO" sz="2000" b="1" dirty="0"/>
              <a:t>THEN </a:t>
            </a:r>
            <a:r>
              <a:rPr lang="en-CO" sz="2000" dirty="0"/>
              <a:t>triangleType(a,b,c) == traingleType(b,c,a) == triangleType(c,a,b)</a:t>
            </a:r>
          </a:p>
          <a:p>
            <a:pPr lvl="3"/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MR2:</a:t>
            </a:r>
          </a:p>
          <a:p>
            <a:pPr lvl="2"/>
            <a:r>
              <a:rPr lang="en-US" sz="2000" b="1" dirty="0"/>
              <a:t>If</a:t>
            </a:r>
            <a:r>
              <a:rPr lang="en-US" sz="2000" dirty="0"/>
              <a:t> the sides of a triangle are a, b, c</a:t>
            </a:r>
            <a:r>
              <a:rPr lang="en-CO" sz="2000" dirty="0"/>
              <a:t> </a:t>
            </a:r>
            <a:r>
              <a:rPr lang="en-CO" sz="2000" b="1" dirty="0"/>
              <a:t> </a:t>
            </a:r>
          </a:p>
          <a:p>
            <a:pPr lvl="3"/>
            <a:r>
              <a:rPr lang="en-CO" sz="2000" b="1" dirty="0"/>
              <a:t>THEN </a:t>
            </a:r>
            <a:r>
              <a:rPr lang="en-CO" sz="2000" dirty="0"/>
              <a:t>triangleArea(a,b,c) == triangleArea(b,c,a) == triangleArea(c,a,b)</a:t>
            </a:r>
          </a:p>
          <a:p>
            <a:pPr lvl="3"/>
            <a:endParaRPr lang="en-CO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MR3:</a:t>
            </a:r>
          </a:p>
          <a:p>
            <a:pPr lvl="2"/>
            <a:r>
              <a:rPr lang="en-US" sz="2000" b="1" dirty="0"/>
              <a:t>If</a:t>
            </a:r>
            <a:r>
              <a:rPr lang="en-US" sz="2000" dirty="0"/>
              <a:t> the sides of a triangle are a, b, c</a:t>
            </a:r>
            <a:r>
              <a:rPr lang="en-CO" sz="2000" dirty="0"/>
              <a:t> </a:t>
            </a:r>
            <a:r>
              <a:rPr lang="en-CO" sz="2000" b="1" dirty="0"/>
              <a:t> </a:t>
            </a:r>
          </a:p>
          <a:p>
            <a:pPr lvl="3"/>
            <a:r>
              <a:rPr lang="en-CO" sz="2000" b="1" dirty="0"/>
              <a:t>THEN </a:t>
            </a:r>
            <a:r>
              <a:rPr lang="en-CO" sz="2000" dirty="0"/>
              <a:t>triangleArea(a,b,c) &lt; triangleArea(Constant*b, Constant*c, Constant*a)</a:t>
            </a:r>
          </a:p>
          <a:p>
            <a:pPr lvl="3"/>
            <a:endParaRPr lang="en-CO" sz="2000" dirty="0"/>
          </a:p>
        </p:txBody>
      </p:sp>
    </p:spTree>
    <p:extLst>
      <p:ext uri="{BB962C8B-B14F-4D97-AF65-F5344CB8AC3E}">
        <p14:creationId xmlns:p14="http://schemas.microsoft.com/office/powerpoint/2010/main" val="132149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F5691-A65B-4601-BD2A-69FDE5E5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04800"/>
            <a:ext cx="1752600" cy="721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D78DE-D8BD-F676-85C6-5D02F274C5F1}"/>
              </a:ext>
            </a:extLst>
          </p:cNvPr>
          <p:cNvSpPr txBox="1"/>
          <p:nvPr/>
        </p:nvSpPr>
        <p:spPr>
          <a:xfrm>
            <a:off x="42556" y="1919395"/>
            <a:ext cx="5105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BBB529"/>
                </a:solidFill>
                <a:effectLst/>
              </a:rPr>
              <a:t>@Test</a:t>
            </a:r>
            <a:br>
              <a:rPr lang="en-GB" dirty="0">
                <a:solidFill>
                  <a:srgbClr val="BBB529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public final  void </a:t>
            </a:r>
            <a:r>
              <a:rPr lang="en-GB" dirty="0" err="1">
                <a:solidFill>
                  <a:srgbClr val="FFC66D"/>
                </a:solidFill>
                <a:effectLst/>
              </a:rPr>
              <a:t>testSideClass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</a:t>
            </a:r>
            <a:r>
              <a:rPr lang="en-GB" i="1" dirty="0" err="1">
                <a:effectLst/>
              </a:rPr>
              <a:t>assertNull</a:t>
            </a:r>
            <a:r>
              <a:rPr lang="en-GB" dirty="0"/>
              <a:t>(</a:t>
            </a:r>
            <a:r>
              <a:rPr lang="en-GB" dirty="0" err="1"/>
              <a:t>TriangleClass.</a:t>
            </a:r>
            <a:r>
              <a:rPr lang="en-GB" i="1" dirty="0" err="1">
                <a:effectLst/>
              </a:rPr>
              <a:t>sideClass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,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>
                <a:solidFill>
                  <a:srgbClr val="CC7832"/>
                </a:solidFill>
                <a:effectLst/>
              </a:rPr>
              <a:t>,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/>
              <a:t>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BBB529"/>
                </a:solidFill>
                <a:effectLst/>
              </a:rPr>
              <a:t>@Test</a:t>
            </a:r>
            <a:br>
              <a:rPr lang="en-GB" dirty="0">
                <a:solidFill>
                  <a:srgbClr val="BBB529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public final  void </a:t>
            </a:r>
            <a:r>
              <a:rPr lang="en-GB" dirty="0">
                <a:solidFill>
                  <a:srgbClr val="FFC66D"/>
                </a:solidFill>
                <a:effectLst/>
              </a:rPr>
              <a:t>testSideClass2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</a:t>
            </a:r>
            <a:r>
              <a:rPr lang="en-GB" i="1" dirty="0" err="1">
                <a:effectLst/>
              </a:rPr>
              <a:t>assertNull</a:t>
            </a:r>
            <a:r>
              <a:rPr lang="en-GB" dirty="0"/>
              <a:t>(</a:t>
            </a:r>
            <a:r>
              <a:rPr lang="en-GB" dirty="0" err="1"/>
              <a:t>TriangleClass.</a:t>
            </a:r>
            <a:r>
              <a:rPr lang="en-GB" i="1" dirty="0" err="1">
                <a:effectLst/>
              </a:rPr>
              <a:t>sideClass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2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3</a:t>
            </a:r>
            <a:r>
              <a:rPr lang="en-GB" dirty="0"/>
              <a:t>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BBB529"/>
                </a:solidFill>
                <a:effectLst/>
              </a:rPr>
              <a:t>@Test</a:t>
            </a:r>
            <a:br>
              <a:rPr lang="en-GB" dirty="0">
                <a:solidFill>
                  <a:srgbClr val="BBB529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public final  void </a:t>
            </a:r>
            <a:r>
              <a:rPr lang="en-GB" dirty="0">
                <a:solidFill>
                  <a:srgbClr val="FFC66D"/>
                </a:solidFill>
                <a:effectLst/>
              </a:rPr>
              <a:t>area1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</a:t>
            </a:r>
            <a:r>
              <a:rPr lang="en-GB" i="1" dirty="0" err="1">
                <a:effectLst/>
              </a:rPr>
              <a:t>assertNull</a:t>
            </a:r>
            <a:r>
              <a:rPr lang="en-GB" dirty="0"/>
              <a:t>(</a:t>
            </a:r>
            <a:r>
              <a:rPr lang="en-GB" dirty="0" err="1"/>
              <a:t>TriangleClass.</a:t>
            </a:r>
            <a:r>
              <a:rPr lang="en-GB" i="1" dirty="0" err="1">
                <a:effectLst/>
              </a:rPr>
              <a:t>area</a:t>
            </a:r>
            <a:r>
              <a:rPr lang="en-GB" dirty="0"/>
              <a:t>(</a:t>
            </a:r>
            <a:r>
              <a:rPr lang="en-GB" dirty="0">
                <a:solidFill>
                  <a:srgbClr val="6897BB"/>
                </a:solidFill>
                <a:effectLst/>
              </a:rPr>
              <a:t>1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2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897BB"/>
                </a:solidFill>
                <a:effectLst/>
              </a:rPr>
              <a:t>3</a:t>
            </a:r>
            <a:r>
              <a:rPr lang="en-GB" dirty="0"/>
              <a:t>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endParaRPr lang="en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0CA74-94C4-AA3B-82B4-FED7775A2147}"/>
              </a:ext>
            </a:extLst>
          </p:cNvPr>
          <p:cNvSpPr txBox="1"/>
          <p:nvPr/>
        </p:nvSpPr>
        <p:spPr>
          <a:xfrm>
            <a:off x="1905000" y="12954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Initial test suite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AE1C37-03F4-BF71-92F2-0CF328AB7202}"/>
              </a:ext>
            </a:extLst>
          </p:cNvPr>
          <p:cNvCxnSpPr/>
          <p:nvPr/>
        </p:nvCxnSpPr>
        <p:spPr>
          <a:xfrm>
            <a:off x="5112330" y="1402623"/>
            <a:ext cx="0" cy="487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7D57E5-0830-5E48-B556-DAC2F2E79DBE}"/>
              </a:ext>
            </a:extLst>
          </p:cNvPr>
          <p:cNvSpPr txBox="1"/>
          <p:nvPr/>
        </p:nvSpPr>
        <p:spPr>
          <a:xfrm>
            <a:off x="5105403" y="1295400"/>
            <a:ext cx="685799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BBB529"/>
                </a:solidFill>
                <a:effectLst/>
              </a:rPr>
              <a:t>@Test</a:t>
            </a:r>
            <a:br>
              <a:rPr lang="en-GB" sz="1400" dirty="0">
                <a:solidFill>
                  <a:srgbClr val="BBB529"/>
                </a:solidFill>
                <a:effectLst/>
              </a:rPr>
            </a:br>
            <a:r>
              <a:rPr lang="en-GB" sz="1400" dirty="0">
                <a:solidFill>
                  <a:srgbClr val="CC7832"/>
                </a:solidFill>
                <a:effectLst/>
              </a:rPr>
              <a:t>public final  void </a:t>
            </a:r>
            <a:r>
              <a:rPr lang="en-GB" sz="1400" dirty="0">
                <a:solidFill>
                  <a:srgbClr val="FFC66D"/>
                </a:solidFill>
                <a:effectLst/>
              </a:rPr>
              <a:t>testSideClassMR1</a:t>
            </a:r>
            <a:r>
              <a:rPr lang="en-GB" sz="1400" dirty="0"/>
              <a:t>() { </a:t>
            </a:r>
            <a:r>
              <a:rPr lang="en-GB" sz="1400" i="1" dirty="0" err="1">
                <a:effectLst/>
              </a:rPr>
              <a:t>assertEquals</a:t>
            </a:r>
            <a:r>
              <a:rPr lang="en-GB" sz="1400" dirty="0"/>
              <a:t>(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sideClass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0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/>
              <a:t>)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sideClass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>
                <a:solidFill>
                  <a:srgbClr val="6897BB"/>
                </a:solidFill>
                <a:effectLst/>
              </a:rPr>
              <a:t>0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/>
              <a:t>))</a:t>
            </a:r>
            <a:r>
              <a:rPr lang="en-GB" sz="1400" dirty="0">
                <a:solidFill>
                  <a:srgbClr val="CC7832"/>
                </a:solidFill>
                <a:effectLst/>
              </a:rPr>
              <a:t>;</a:t>
            </a:r>
            <a:endParaRPr lang="en-GB" sz="1400" dirty="0">
              <a:solidFill>
                <a:srgbClr val="CC7832"/>
              </a:solidFill>
            </a:endParaRPr>
          </a:p>
          <a:p>
            <a:r>
              <a:rPr lang="en-GB" sz="1400" i="1" dirty="0" err="1">
                <a:effectLst/>
              </a:rPr>
              <a:t>assertEquals</a:t>
            </a:r>
            <a:r>
              <a:rPr lang="en-GB" sz="1400" dirty="0"/>
              <a:t>(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sideClass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0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/>
              <a:t>)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sideClass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>
                <a:solidFill>
                  <a:srgbClr val="CC7832"/>
                </a:solidFill>
                <a:effectLst/>
              </a:rPr>
              <a:t>,</a:t>
            </a:r>
            <a:r>
              <a:rPr lang="en-GB" sz="1400" dirty="0">
                <a:solidFill>
                  <a:srgbClr val="6897BB"/>
                </a:solidFill>
                <a:effectLst/>
              </a:rPr>
              <a:t>0</a:t>
            </a:r>
            <a:r>
              <a:rPr lang="en-GB" sz="1400" dirty="0"/>
              <a:t>))</a:t>
            </a:r>
            <a:r>
              <a:rPr lang="en-GB" sz="1400" dirty="0">
                <a:solidFill>
                  <a:srgbClr val="CC7832"/>
                </a:solidFill>
                <a:effectLst/>
              </a:rPr>
              <a:t>;</a:t>
            </a:r>
            <a:r>
              <a:rPr lang="en-GB" sz="1400" dirty="0"/>
              <a:t>}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>
                <a:solidFill>
                  <a:srgbClr val="BBB529"/>
                </a:solidFill>
                <a:effectLst/>
              </a:rPr>
              <a:t>@Test</a:t>
            </a:r>
            <a:br>
              <a:rPr lang="en-GB" sz="1400" dirty="0">
                <a:solidFill>
                  <a:srgbClr val="BBB529"/>
                </a:solidFill>
                <a:effectLst/>
              </a:rPr>
            </a:br>
            <a:r>
              <a:rPr lang="en-GB" sz="1400" dirty="0">
                <a:solidFill>
                  <a:srgbClr val="CC7832"/>
                </a:solidFill>
                <a:effectLst/>
              </a:rPr>
              <a:t>public final  void </a:t>
            </a:r>
            <a:r>
              <a:rPr lang="en-GB" sz="1400" dirty="0">
                <a:solidFill>
                  <a:srgbClr val="FFC66D"/>
                </a:solidFill>
                <a:effectLst/>
              </a:rPr>
              <a:t>testSideClass2MR1</a:t>
            </a:r>
            <a:r>
              <a:rPr lang="en-GB" sz="1400" dirty="0"/>
              <a:t>() {</a:t>
            </a:r>
            <a:br>
              <a:rPr lang="en-GB" sz="1400" dirty="0"/>
            </a:br>
            <a:r>
              <a:rPr lang="en-GB" sz="1400" dirty="0"/>
              <a:t>    </a:t>
            </a:r>
            <a:r>
              <a:rPr lang="en-GB" sz="1400" i="1" dirty="0" err="1">
                <a:effectLst/>
              </a:rPr>
              <a:t>assertEquals</a:t>
            </a:r>
            <a:r>
              <a:rPr lang="en-GB" sz="1400" dirty="0"/>
              <a:t>(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sideClass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2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3</a:t>
            </a:r>
            <a:r>
              <a:rPr lang="en-GB" sz="1400" dirty="0"/>
              <a:t>)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sideClass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2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3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/>
              <a:t>))</a:t>
            </a:r>
            <a:r>
              <a:rPr lang="en-GB" sz="1400" dirty="0">
                <a:solidFill>
                  <a:srgbClr val="CC7832"/>
                </a:solidFill>
                <a:effectLst/>
              </a:rPr>
              <a:t>;</a:t>
            </a:r>
            <a:br>
              <a:rPr lang="en-GB" sz="1400" dirty="0">
                <a:solidFill>
                  <a:srgbClr val="CC7832"/>
                </a:solidFill>
                <a:effectLst/>
              </a:rPr>
            </a:br>
            <a:r>
              <a:rPr lang="en-GB" sz="14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400" i="1" dirty="0" err="1">
                <a:effectLst/>
              </a:rPr>
              <a:t>assertEquals</a:t>
            </a:r>
            <a:r>
              <a:rPr lang="en-GB" sz="1400" dirty="0"/>
              <a:t>(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sideClass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2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3</a:t>
            </a:r>
            <a:r>
              <a:rPr lang="en-GB" sz="1400" dirty="0"/>
              <a:t>)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sideClass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3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2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0</a:t>
            </a:r>
            <a:r>
              <a:rPr lang="en-GB" sz="1400" dirty="0"/>
              <a:t>))</a:t>
            </a:r>
            <a:r>
              <a:rPr lang="en-GB" sz="1400" dirty="0">
                <a:solidFill>
                  <a:srgbClr val="CC7832"/>
                </a:solidFill>
                <a:effectLst/>
              </a:rPr>
              <a:t>;</a:t>
            </a:r>
            <a:r>
              <a:rPr lang="en-GB" sz="1400" dirty="0"/>
              <a:t>}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>
                <a:solidFill>
                  <a:srgbClr val="BBB529"/>
                </a:solidFill>
                <a:effectLst/>
              </a:rPr>
              <a:t>@Test</a:t>
            </a:r>
            <a:br>
              <a:rPr lang="en-GB" sz="1400" dirty="0">
                <a:solidFill>
                  <a:srgbClr val="BBB529"/>
                </a:solidFill>
                <a:effectLst/>
              </a:rPr>
            </a:br>
            <a:r>
              <a:rPr lang="en-GB" sz="1400" dirty="0">
                <a:solidFill>
                  <a:srgbClr val="CC7832"/>
                </a:solidFill>
                <a:effectLst/>
              </a:rPr>
              <a:t>public final  void </a:t>
            </a:r>
            <a:r>
              <a:rPr lang="en-GB" sz="1400" dirty="0">
                <a:solidFill>
                  <a:srgbClr val="FFC66D"/>
                </a:solidFill>
                <a:effectLst/>
              </a:rPr>
              <a:t>area1_MR2</a:t>
            </a:r>
            <a:r>
              <a:rPr lang="en-GB" sz="1400" dirty="0"/>
              <a:t>() {</a:t>
            </a:r>
            <a:br>
              <a:rPr lang="en-GB" sz="1400" dirty="0"/>
            </a:br>
            <a:r>
              <a:rPr lang="en-GB" sz="1400" dirty="0"/>
              <a:t>    </a:t>
            </a:r>
            <a:r>
              <a:rPr lang="en-GB" sz="1400" i="1" dirty="0" err="1">
                <a:effectLst/>
              </a:rPr>
              <a:t>assertEquals</a:t>
            </a:r>
            <a:r>
              <a:rPr lang="en-GB" sz="1400" dirty="0"/>
              <a:t>(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area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2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3</a:t>
            </a:r>
            <a:r>
              <a:rPr lang="en-GB" sz="1400" dirty="0"/>
              <a:t>)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area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2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3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1</a:t>
            </a:r>
            <a:r>
              <a:rPr lang="en-GB" sz="1400" dirty="0"/>
              <a:t>))</a:t>
            </a:r>
            <a:r>
              <a:rPr lang="en-GB" sz="1400" dirty="0">
                <a:solidFill>
                  <a:srgbClr val="CC7832"/>
                </a:solidFill>
                <a:effectLst/>
              </a:rPr>
              <a:t>;</a:t>
            </a:r>
            <a:br>
              <a:rPr lang="en-GB" sz="1400" dirty="0">
                <a:solidFill>
                  <a:srgbClr val="CC7832"/>
                </a:solidFill>
                <a:effectLst/>
              </a:rPr>
            </a:br>
            <a:r>
              <a:rPr lang="en-GB" sz="14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400" i="1" dirty="0" err="1">
                <a:effectLst/>
              </a:rPr>
              <a:t>assertEquals</a:t>
            </a:r>
            <a:r>
              <a:rPr lang="en-GB" sz="1400" dirty="0"/>
              <a:t>(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area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5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4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3</a:t>
            </a:r>
            <a:r>
              <a:rPr lang="en-GB" sz="1400" dirty="0"/>
              <a:t>)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area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3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4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5</a:t>
            </a:r>
            <a:r>
              <a:rPr lang="en-GB" sz="1400" dirty="0"/>
              <a:t>))</a:t>
            </a:r>
            <a:r>
              <a:rPr lang="en-GB" sz="1400" dirty="0">
                <a:solidFill>
                  <a:srgbClr val="CC7832"/>
                </a:solidFill>
                <a:effectLst/>
              </a:rPr>
              <a:t>;</a:t>
            </a:r>
            <a:r>
              <a:rPr lang="en-GB" sz="1400" dirty="0"/>
              <a:t>}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>
                <a:solidFill>
                  <a:srgbClr val="BBB529"/>
                </a:solidFill>
                <a:effectLst/>
              </a:rPr>
              <a:t>@Test</a:t>
            </a:r>
            <a:br>
              <a:rPr lang="en-GB" sz="1400" dirty="0">
                <a:solidFill>
                  <a:srgbClr val="BBB529"/>
                </a:solidFill>
                <a:effectLst/>
              </a:rPr>
            </a:br>
            <a:r>
              <a:rPr lang="en-GB" sz="1400" dirty="0">
                <a:solidFill>
                  <a:srgbClr val="CC7832"/>
                </a:solidFill>
                <a:effectLst/>
              </a:rPr>
              <a:t>public final  void </a:t>
            </a:r>
            <a:r>
              <a:rPr lang="en-GB" sz="1400" dirty="0">
                <a:solidFill>
                  <a:srgbClr val="FFC66D"/>
                </a:solidFill>
                <a:effectLst/>
              </a:rPr>
              <a:t>area2_MR3</a:t>
            </a:r>
            <a:r>
              <a:rPr lang="en-GB" sz="1400" dirty="0"/>
              <a:t>() {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    Double a = 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area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5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4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3</a:t>
            </a:r>
            <a:r>
              <a:rPr lang="en-GB" sz="1400" dirty="0"/>
              <a:t>)</a:t>
            </a:r>
            <a:r>
              <a:rPr lang="en-GB" sz="1400" dirty="0">
                <a:solidFill>
                  <a:srgbClr val="CC7832"/>
                </a:solidFill>
                <a:effectLst/>
              </a:rPr>
              <a:t>;</a:t>
            </a:r>
            <a:br>
              <a:rPr lang="en-GB" sz="1400" dirty="0">
                <a:solidFill>
                  <a:srgbClr val="CC7832"/>
                </a:solidFill>
                <a:effectLst/>
              </a:rPr>
            </a:br>
            <a:r>
              <a:rPr lang="en-GB" sz="14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400" dirty="0"/>
              <a:t>Double b = </a:t>
            </a:r>
            <a:r>
              <a:rPr lang="en-GB" sz="1400" dirty="0" err="1"/>
              <a:t>TriangleClass.</a:t>
            </a:r>
            <a:r>
              <a:rPr lang="en-GB" sz="1400" i="1" dirty="0" err="1">
                <a:effectLst/>
              </a:rPr>
              <a:t>area</a:t>
            </a:r>
            <a:r>
              <a:rPr lang="en-GB" sz="1400" dirty="0"/>
              <a:t>(</a:t>
            </a:r>
            <a:r>
              <a:rPr lang="en-GB" sz="1400" dirty="0">
                <a:solidFill>
                  <a:srgbClr val="6897BB"/>
                </a:solidFill>
                <a:effectLst/>
              </a:rPr>
              <a:t>10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8</a:t>
            </a:r>
            <a:r>
              <a:rPr lang="en-GB" sz="1400" dirty="0">
                <a:solidFill>
                  <a:srgbClr val="CC7832"/>
                </a:solidFill>
                <a:effectLst/>
              </a:rPr>
              <a:t>, </a:t>
            </a:r>
            <a:r>
              <a:rPr lang="en-GB" sz="1400" dirty="0">
                <a:solidFill>
                  <a:srgbClr val="6897BB"/>
                </a:solidFill>
                <a:effectLst/>
              </a:rPr>
              <a:t>6</a:t>
            </a:r>
            <a:r>
              <a:rPr lang="en-GB" sz="1400" dirty="0"/>
              <a:t>)</a:t>
            </a:r>
            <a:r>
              <a:rPr lang="en-GB" sz="1400" dirty="0">
                <a:solidFill>
                  <a:srgbClr val="CC7832"/>
                </a:solidFill>
                <a:effectLst/>
              </a:rPr>
              <a:t>;</a:t>
            </a:r>
            <a:br>
              <a:rPr lang="en-GB" sz="1400" dirty="0">
                <a:solidFill>
                  <a:srgbClr val="CC7832"/>
                </a:solidFill>
                <a:effectLst/>
              </a:rPr>
            </a:br>
            <a:r>
              <a:rPr lang="en-GB" sz="14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400" i="1" dirty="0" err="1">
                <a:effectLst/>
              </a:rPr>
              <a:t>assertTrue</a:t>
            </a:r>
            <a:r>
              <a:rPr lang="en-GB" sz="1400" dirty="0"/>
              <a:t>(a &lt; b )</a:t>
            </a:r>
            <a:r>
              <a:rPr lang="en-GB" sz="1400" dirty="0">
                <a:solidFill>
                  <a:srgbClr val="CC7832"/>
                </a:solidFill>
                <a:effectLst/>
              </a:rPr>
              <a:t>; </a:t>
            </a:r>
            <a:r>
              <a:rPr lang="en-GB" sz="1400" dirty="0"/>
              <a:t>}</a:t>
            </a:r>
            <a:endParaRPr lang="en-CO" sz="1400" dirty="0"/>
          </a:p>
        </p:txBody>
      </p:sp>
    </p:spTree>
    <p:extLst>
      <p:ext uri="{BB962C8B-B14F-4D97-AF65-F5344CB8AC3E}">
        <p14:creationId xmlns:p14="http://schemas.microsoft.com/office/powerpoint/2010/main" val="296534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F5691-A65B-4601-BD2A-69FDE5E5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04800"/>
            <a:ext cx="1752600" cy="721092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836762BD-F49C-4CED-9CF2-2C9F9C358CD9}"/>
              </a:ext>
            </a:extLst>
          </p:cNvPr>
          <p:cNvSpPr txBox="1">
            <a:spLocks/>
          </p:cNvSpPr>
          <p:nvPr/>
        </p:nvSpPr>
        <p:spPr bwMode="auto">
          <a:xfrm>
            <a:off x="533400" y="105342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9pPr>
          </a:lstStyle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What have we done so far?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D6AF2743-405F-483C-ABC5-96C282902442}"/>
              </a:ext>
            </a:extLst>
          </p:cNvPr>
          <p:cNvSpPr txBox="1">
            <a:spLocks/>
          </p:cNvSpPr>
          <p:nvPr/>
        </p:nvSpPr>
        <p:spPr>
          <a:xfrm>
            <a:off x="569259" y="1789237"/>
            <a:ext cx="9549886" cy="533400"/>
          </a:xfrm>
          <a:prstGeom prst="rect">
            <a:avLst/>
          </a:prstGeom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2. Identify an appropriate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list of Metamorphic Relations (MRs) 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that the SUT should satisfy.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427E0-3ED0-9E26-463F-98E4EF604B6A}"/>
              </a:ext>
            </a:extLst>
          </p:cNvPr>
          <p:cNvSpPr txBox="1"/>
          <p:nvPr/>
        </p:nvSpPr>
        <p:spPr>
          <a:xfrm>
            <a:off x="627528" y="3911171"/>
            <a:ext cx="1049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 Duque-Torres, D. </a:t>
            </a:r>
            <a:r>
              <a:rPr lang="en-GB" dirty="0" err="1"/>
              <a:t>Pfahl</a:t>
            </a:r>
            <a:r>
              <a:rPr lang="en-GB" dirty="0"/>
              <a:t>, C. </a:t>
            </a:r>
            <a:r>
              <a:rPr lang="en-GB" dirty="0" err="1"/>
              <a:t>Klammer</a:t>
            </a:r>
            <a:r>
              <a:rPr lang="en-GB" dirty="0"/>
              <a:t> and S. Fischer, "</a:t>
            </a:r>
            <a:r>
              <a:rPr lang="en-GB" b="1" i="1" u="sng" dirty="0"/>
              <a:t>Using Source Code Metrics for Predicting Metamorphic Relations at Method Level,</a:t>
            </a:r>
            <a:r>
              <a:rPr lang="en-GB" dirty="0"/>
              <a:t>" </a:t>
            </a:r>
            <a:r>
              <a:rPr lang="en-GB" i="1" dirty="0"/>
              <a:t>2022 IEEE International Conference on Software Analysis, Evolution and Reengineering (SANER)</a:t>
            </a:r>
            <a:r>
              <a:rPr lang="en-GB" dirty="0"/>
              <a:t>, 2022, pp. 1147-1154, </a:t>
            </a:r>
            <a:r>
              <a:rPr lang="en-GB" dirty="0" err="1"/>
              <a:t>doi</a:t>
            </a:r>
            <a:r>
              <a:rPr lang="en-GB" dirty="0"/>
              <a:t>: 10.1109/SANER53432.2022.00132.</a:t>
            </a:r>
            <a:endParaRPr lang="en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FF02A-1BC7-BF52-1796-7220AF58507B}"/>
              </a:ext>
            </a:extLst>
          </p:cNvPr>
          <p:cNvSpPr txBox="1"/>
          <p:nvPr/>
        </p:nvSpPr>
        <p:spPr>
          <a:xfrm>
            <a:off x="627529" y="2529536"/>
            <a:ext cx="1049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 Duque-Torres, D. </a:t>
            </a:r>
            <a:r>
              <a:rPr lang="en-GB" dirty="0" err="1"/>
              <a:t>Pfahl</a:t>
            </a:r>
            <a:r>
              <a:rPr lang="en-GB" dirty="0"/>
              <a:t>, R. </a:t>
            </a:r>
            <a:r>
              <a:rPr lang="en-GB" dirty="0" err="1"/>
              <a:t>Ramler</a:t>
            </a:r>
            <a:r>
              <a:rPr lang="en-GB" dirty="0"/>
              <a:t> and C. </a:t>
            </a:r>
            <a:r>
              <a:rPr lang="en-GB" dirty="0" err="1"/>
              <a:t>Klammer</a:t>
            </a:r>
            <a:r>
              <a:rPr lang="en-GB" dirty="0"/>
              <a:t>, "</a:t>
            </a:r>
            <a:r>
              <a:rPr lang="en-GB" b="1" u="sng" dirty="0"/>
              <a:t>A Replication Study on Predicting Metamorphic Relations at Unit Testing Level,</a:t>
            </a:r>
            <a:r>
              <a:rPr lang="en-GB" dirty="0"/>
              <a:t>" 2022 IEEE International Conference on Software Analysis, Evolution and Reengineering (SANER), 2022, pp. 709-719, </a:t>
            </a:r>
            <a:r>
              <a:rPr lang="en-GB" dirty="0" err="1"/>
              <a:t>doi</a:t>
            </a:r>
            <a:r>
              <a:rPr lang="en-GB" dirty="0"/>
              <a:t>: 10.1109/SANER53432.2022.00088.</a:t>
            </a:r>
            <a:endParaRPr lang="en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C9E6F-2474-D773-E6DB-0FF321B2EB5A}"/>
              </a:ext>
            </a:extLst>
          </p:cNvPr>
          <p:cNvSpPr txBox="1"/>
          <p:nvPr/>
        </p:nvSpPr>
        <p:spPr>
          <a:xfrm>
            <a:off x="627529" y="5292807"/>
            <a:ext cx="1049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 Duque-Torres, and D. </a:t>
            </a:r>
            <a:r>
              <a:rPr lang="en-GB" dirty="0" err="1"/>
              <a:t>Pfahl</a:t>
            </a:r>
            <a:r>
              <a:rPr lang="en-GB" dirty="0"/>
              <a:t>, "</a:t>
            </a:r>
            <a:r>
              <a:rPr lang="en-GB" b="1" i="1" u="sng" dirty="0"/>
              <a:t>Inferring Metamorphic Relations from </a:t>
            </a:r>
            <a:r>
              <a:rPr lang="en-GB" b="1" i="1" u="sng" dirty="0" err="1"/>
              <a:t>JavaDocs</a:t>
            </a:r>
            <a:r>
              <a:rPr lang="en-GB" b="1" i="1" u="sng" dirty="0"/>
              <a:t>: A Deep Dive Into the </a:t>
            </a:r>
            <a:r>
              <a:rPr lang="en-GB" b="1" i="1" u="sng" dirty="0" err="1"/>
              <a:t>MeMo</a:t>
            </a:r>
            <a:r>
              <a:rPr lang="en-GB" b="1" i="1" u="sng" dirty="0"/>
              <a:t> Approach,</a:t>
            </a:r>
            <a:r>
              <a:rPr lang="en-GB" dirty="0"/>
              <a:t>" </a:t>
            </a:r>
            <a:r>
              <a:rPr lang="en-GB" i="1" dirty="0"/>
              <a:t>Submitted to PROFES2022</a:t>
            </a:r>
            <a:r>
              <a:rPr lang="en-GB" dirty="0"/>
              <a:t>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68247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F5691-A65B-4601-BD2A-69FDE5E5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04800"/>
            <a:ext cx="1752600" cy="721092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836762BD-F49C-4CED-9CF2-2C9F9C358CD9}"/>
              </a:ext>
            </a:extLst>
          </p:cNvPr>
          <p:cNvSpPr txBox="1">
            <a:spLocks/>
          </p:cNvSpPr>
          <p:nvPr/>
        </p:nvSpPr>
        <p:spPr bwMode="auto">
          <a:xfrm>
            <a:off x="521825" y="953424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Rubik Bold" panose="00000800000000000000" pitchFamily="2" charset="-79"/>
              </a:defRPr>
            </a:lvl9pPr>
          </a:lstStyle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What can we conclude?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427E0-3ED0-9E26-463F-98E4EF604B6A}"/>
              </a:ext>
            </a:extLst>
          </p:cNvPr>
          <p:cNvSpPr txBox="1"/>
          <p:nvPr/>
        </p:nvSpPr>
        <p:spPr>
          <a:xfrm>
            <a:off x="521825" y="3290349"/>
            <a:ext cx="493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"</a:t>
            </a:r>
            <a:r>
              <a:rPr lang="en-GB" b="1" i="1" u="sng" dirty="0"/>
              <a:t>Using Source Code Metrics for Predicting Metamorphic Relations at Method Level,</a:t>
            </a:r>
            <a:r>
              <a:rPr lang="en-GB" dirty="0"/>
              <a:t>"</a:t>
            </a:r>
            <a:endParaRPr lang="en-C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FF02A-1BC7-BF52-1796-7220AF58507B}"/>
              </a:ext>
            </a:extLst>
          </p:cNvPr>
          <p:cNvSpPr txBox="1"/>
          <p:nvPr/>
        </p:nvSpPr>
        <p:spPr>
          <a:xfrm>
            <a:off x="521825" y="1908714"/>
            <a:ext cx="531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"</a:t>
            </a:r>
            <a:r>
              <a:rPr lang="en-GB" b="1" u="sng" dirty="0"/>
              <a:t>A Replication Study on Predicting Metamorphic Relations at Unit Testing Level,</a:t>
            </a:r>
            <a:r>
              <a:rPr lang="en-GB" dirty="0"/>
              <a:t>"</a:t>
            </a:r>
            <a:endParaRPr lang="en-C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C9E6F-2474-D773-E6DB-0FF321B2EB5A}"/>
              </a:ext>
            </a:extLst>
          </p:cNvPr>
          <p:cNvSpPr txBox="1"/>
          <p:nvPr/>
        </p:nvSpPr>
        <p:spPr>
          <a:xfrm>
            <a:off x="521825" y="4671985"/>
            <a:ext cx="5316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"</a:t>
            </a:r>
            <a:r>
              <a:rPr lang="en-GB" b="1" i="1" u="sng" dirty="0"/>
              <a:t>Inferring Metamorphic Relations from </a:t>
            </a:r>
            <a:r>
              <a:rPr lang="en-GB" b="1" i="1" u="sng" dirty="0" err="1"/>
              <a:t>JavaDocs</a:t>
            </a:r>
            <a:r>
              <a:rPr lang="en-GB" b="1" i="1" u="sng" dirty="0"/>
              <a:t>: A Deep Dive Into the </a:t>
            </a:r>
            <a:r>
              <a:rPr lang="en-GB" b="1" i="1" u="sng" dirty="0" err="1"/>
              <a:t>MeMo</a:t>
            </a:r>
            <a:r>
              <a:rPr lang="en-GB" b="1" i="1" u="sng" dirty="0"/>
              <a:t> Approach,</a:t>
            </a:r>
            <a:r>
              <a:rPr lang="en-GB" dirty="0"/>
              <a:t>" </a:t>
            </a:r>
            <a:endParaRPr lang="en-CO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A0CF893-988B-2735-0F72-EDE56253C615}"/>
              </a:ext>
            </a:extLst>
          </p:cNvPr>
          <p:cNvSpPr/>
          <p:nvPr/>
        </p:nvSpPr>
        <p:spPr>
          <a:xfrm>
            <a:off x="5456897" y="1904232"/>
            <a:ext cx="380999" cy="3872376"/>
          </a:xfrm>
          <a:prstGeom prst="rightBrac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28ABB-B670-723A-ED78-CBE684CAD15B}"/>
              </a:ext>
            </a:extLst>
          </p:cNvPr>
          <p:cNvSpPr txBox="1"/>
          <p:nvPr/>
        </p:nvSpPr>
        <p:spPr>
          <a:xfrm>
            <a:off x="5864935" y="1806090"/>
            <a:ext cx="5316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possible to match metrics with specific predefined MRs, using information extracted from the CFG</a:t>
            </a:r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06CC9-606C-219F-E1BD-1A05CA0F340B}"/>
              </a:ext>
            </a:extLst>
          </p:cNvPr>
          <p:cNvSpPr txBox="1"/>
          <p:nvPr/>
        </p:nvSpPr>
        <p:spPr>
          <a:xfrm>
            <a:off x="5864935" y="3290348"/>
            <a:ext cx="531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possible to match the source code metrics with specific predefined MRs</a:t>
            </a:r>
            <a:endParaRPr lang="en-C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430EE-0BD9-5DB2-C64A-F67986F36328}"/>
              </a:ext>
            </a:extLst>
          </p:cNvPr>
          <p:cNvSpPr txBox="1"/>
          <p:nvPr/>
        </p:nvSpPr>
        <p:spPr>
          <a:xfrm>
            <a:off x="5980464" y="4671985"/>
            <a:ext cx="5316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possible to extract some knowledge using software documentation to create “equivalent” MR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890430795"/>
      </p:ext>
    </p:extLst>
  </p:cSld>
  <p:clrMapOvr>
    <a:masterClrMapping/>
  </p:clrMapOvr>
</p:sld>
</file>

<file path=ppt/theme/theme1.xml><?xml version="1.0" encoding="utf-8"?>
<a:theme xmlns:a="http://schemas.openxmlformats.org/drawingml/2006/main" name="UT_2019 Theme">
  <a:themeElements>
    <a:clrScheme name="UT_2019">
      <a:dk1>
        <a:srgbClr val="2C5696"/>
      </a:dk1>
      <a:lt1>
        <a:srgbClr val="FFFFFF"/>
      </a:lt1>
      <a:dk2>
        <a:srgbClr val="102064"/>
      </a:dk2>
      <a:lt2>
        <a:srgbClr val="FFFFFF"/>
      </a:lt2>
      <a:accent1>
        <a:srgbClr val="00A6E9"/>
      </a:accent1>
      <a:accent2>
        <a:srgbClr val="ED7D31"/>
      </a:accent2>
      <a:accent3>
        <a:srgbClr val="E52143"/>
      </a:accent3>
      <a:accent4>
        <a:srgbClr val="AE78B1"/>
      </a:accent4>
      <a:accent5>
        <a:srgbClr val="87BC1F"/>
      </a:accent5>
      <a:accent6>
        <a:srgbClr val="FAA41A"/>
      </a:accent6>
      <a:hlink>
        <a:srgbClr val="FF6F20"/>
      </a:hlink>
      <a:folHlink>
        <a:srgbClr val="00A6E9"/>
      </a:folHlink>
    </a:clrScheme>
    <a:fontScheme name="UT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1139</Words>
  <Application>Microsoft Macintosh PowerPoint</Application>
  <PresentationFormat>Widescreen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Rubik</vt:lpstr>
      <vt:lpstr>Rubik Bold</vt:lpstr>
      <vt:lpstr>Segoe UI</vt:lpstr>
      <vt:lpstr>Times New Roman</vt:lpstr>
      <vt:lpstr>UT_2019 Theme</vt:lpstr>
      <vt:lpstr>Metamorphic Testing – Full Test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Võime muuta maailma!</dc:title>
  <dc:creator>Heiko Unt</dc:creator>
  <cp:lastModifiedBy>Alejandra Duque Torres</cp:lastModifiedBy>
  <cp:revision>160</cp:revision>
  <dcterms:created xsi:type="dcterms:W3CDTF">2018-12-27T16:27:33Z</dcterms:created>
  <dcterms:modified xsi:type="dcterms:W3CDTF">2022-11-10T09:19:04Z</dcterms:modified>
</cp:coreProperties>
</file>