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Lst>
  <p:sldSz cy="5143500" cx="9144000"/>
  <p:notesSz cx="6858000" cy="9144000"/>
  <p:embeddedFontLst>
    <p:embeddedFont>
      <p:font typeface="Roboto"/>
      <p:regular r:id="rId108"/>
      <p:bold r:id="rId109"/>
      <p:italic r:id="rId110"/>
      <p:boldItalic r:id="rId111"/>
    </p:embeddedFont>
    <p:embeddedFont>
      <p:font typeface="Comfortaa"/>
      <p:regular r:id="rId112"/>
      <p:bold r:id="rId1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font" Target="fonts/Roboto-bold.fntdata"/><Relationship Id="rId108" Type="http://schemas.openxmlformats.org/officeDocument/2006/relationships/font" Target="fonts/Roboto-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Roboto-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3" Type="http://schemas.openxmlformats.org/officeDocument/2006/relationships/font" Target="fonts/Comfortaa-bold.fntdata"/><Relationship Id="rId112" Type="http://schemas.openxmlformats.org/officeDocument/2006/relationships/font" Target="fonts/Comfortaa-regular.fntdata"/><Relationship Id="rId111" Type="http://schemas.openxmlformats.org/officeDocument/2006/relationships/font" Target="fonts/Roboto-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a3505671_0_66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0" name="Google Shape;110;g3da3505671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da3505671_0_4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4" name="Google Shape;174;g3da350567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3da3505671_0_59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09" name="Google Shape;809;g3da3505671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3da3505671_0_60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6" name="Google Shape;816;g3da3505671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da3505671_0_5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2" name="Google Shape;182;g3da350567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da3505671_0_6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9" name="Google Shape;189;g3da350567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da3505671_0_6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6" name="Google Shape;196;g3da350567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da3505671_0_7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3" name="Google Shape;203;g3da350567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da3505671_0_8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0" name="Google Shape;210;g3da350567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da3505671_0_8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7" name="Google Shape;217;g3da350567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da3505671_0_9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4" name="Google Shape;224;g3da350567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da3505671_0_9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1" name="Google Shape;231;g3da350567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da3505671_0_10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8" name="Google Shape;238;g3da350567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a3505671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da35056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da3505671_0_11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5" name="Google Shape;245;g3da350567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da3505671_0_11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2" name="Google Shape;252;g3da350567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da3505671_0_12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9" name="Google Shape;259;g3da350567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da3505671_0_12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6" name="Google Shape;266;g3da350567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da3505671_0_13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3" name="Google Shape;273;g3da350567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da3505671_0_14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0" name="Google Shape;280;g3da350567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da3505671_0_14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7" name="Google Shape;287;g3da350567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da3505671_0_15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4" name="Google Shape;294;g3da350567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da3505671_0_15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1" name="Google Shape;301;g3da350567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da3505671_0_16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9" name="Google Shape;309;g3da350567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da3505671_0_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4" name="Google Shape;124;g3da35056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da3505671_0_17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6" name="Google Shape;316;g3da350567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3da3505671_0_17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3" name="Google Shape;323;g3da350567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da3505671_0_18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30" name="Google Shape;330;g3da350567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3da3505671_0_18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37" name="Google Shape;337;g3da350567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3da3505671_0_19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44" name="Google Shape;344;g3da350567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3da3505671_0_20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51" name="Google Shape;351;g3da350567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3da3505671_0_20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58" name="Google Shape;358;g3da35056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3da3505671_0_21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5" name="Google Shape;365;g3da350567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3da3505671_0_21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2" name="Google Shape;372;g3da350567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da3505671_0_22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9" name="Google Shape;379;g3da350567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a3505671_0_1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1" name="Google Shape;131;g3da350567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3da3505671_0_23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86" name="Google Shape;386;g3da3505671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3da3505671_0_23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3" name="Google Shape;393;g3da350567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3da3505671_0_24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00" name="Google Shape;400;g3da3505671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3da3505671_0_24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07" name="Google Shape;407;g3da350567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3da3505671_0_25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14" name="Google Shape;414;g3da350567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3da3505671_0_26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1" name="Google Shape;421;g3da350567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3da3505671_0_26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8" name="Google Shape;428;g3da350567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3da3505671_0_27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35" name="Google Shape;435;g3da350567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3da3505671_0_27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42" name="Google Shape;442;g3da350567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3da3505671_0_28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50" name="Google Shape;450;g3da350567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da3505671_0_1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8" name="Google Shape;138;g3da350567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3da3505671_0_29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57" name="Google Shape;457;g3da350567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3da3505671_0_29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64" name="Google Shape;464;g3da350567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3da3505671_0_30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71" name="Google Shape;471;g3da350567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3da3505671_0_31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78" name="Google Shape;478;g3da3505671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3da3505671_0_31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85" name="Google Shape;485;g3da350567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3da3505671_0_32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92" name="Google Shape;492;g3da350567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3da3505671_0_32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99" name="Google Shape;499;g3da350567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3da3505671_0_33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06" name="Google Shape;506;g3da3505671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3da3505671_0_34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13" name="Google Shape;513;g3da350567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3da3505671_0_34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0" name="Google Shape;520;g3da350567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da3505671_0_2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5" name="Google Shape;145;g3da350567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3da3505671_0_35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7" name="Google Shape;527;g3da350567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3da3505671_0_35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34" name="Google Shape;534;g3da350567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3da3505671_0_36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41" name="Google Shape;541;g3da3505671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3da3505671_0_37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48" name="Google Shape;548;g3da350567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3da3505671_0_37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56" name="Google Shape;556;g3da350567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3da3505671_0_38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63" name="Google Shape;563;g3da350567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3da3505671_0_38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0" name="Google Shape;570;g3da350567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3da3505671_0_39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7" name="Google Shape;577;g3da3505671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3da3505671_0_40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84" name="Google Shape;584;g3da3505671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3da3505671_0_40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91" name="Google Shape;591;g3da350567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da3505671_0_3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2" name="Google Shape;152;g3da350567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3da3505671_0_41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98" name="Google Shape;598;g3da3505671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g3da3505671_0_41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05" name="Google Shape;605;g3da3505671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3da3505671_0_42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12" name="Google Shape;612;g3da3505671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3da3505671_0_43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19" name="Google Shape;619;g3da3505671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3da3505671_0_43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26" name="Google Shape;626;g3da3505671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3da3505671_0_44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3" name="Google Shape;633;g3da3505671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3da3505671_0_44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40" name="Google Shape;640;g3da3505671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3da3505671_0_45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47" name="Google Shape;647;g3da3505671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g3da3505671_0_46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4" name="Google Shape;654;g3da3505671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3da3505671_0_46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62" name="Google Shape;662;g3da3505671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da3505671_0_3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0" name="Google Shape;160;g3da350567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3da3505671_0_47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69" name="Google Shape;669;g3da3505671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3da3505671_0_48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76" name="Google Shape;676;g3da3505671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3da3505671_0_48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3" name="Google Shape;683;g3da3505671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3da3505671_0_49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90" name="Google Shape;690;g3da3505671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3da3505671_0_49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97" name="Google Shape;697;g3da350567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g3da3505671_0_50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4" name="Google Shape;704;g3da3505671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3da3505671_0_51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1" name="Google Shape;711;g3da3505671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3da3505671_0_51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8" name="Google Shape;718;g3da3505671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g3da3505671_0_52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25" name="Google Shape;725;g3da350567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3da3505671_0_52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32" name="Google Shape;732;g3da3505671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da3505671_0_4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7" name="Google Shape;167;g3da350567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3da3505671_0_53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39" name="Google Shape;739;g3da3505671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3da3505671_0_54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46" name="Google Shape;746;g3da3505671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3da3505671_0_54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3" name="Google Shape;753;g3da3505671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3da3505671_0_55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0" name="Google Shape;760;g3da3505671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3da3505671_0_55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7" name="Google Shape;767;g3da3505671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g3da3505671_0_56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4" name="Google Shape;774;g3da3505671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3da3505671_0_57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81" name="Google Shape;781;g3da3505671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g3da3505671_0_57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88" name="Google Shape;788;g3da3505671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g3da3505671_0_58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95" name="Google Shape;795;g3da3505671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3da3505671_0_58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02" name="Google Shape;802;g3da3505671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16"/>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18"/>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1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86" name="Google Shape;86;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89" name="Google Shape;89;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Google Shape;93;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22"/>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11" name="Shape 111"/>
        <p:cNvGrpSpPr/>
        <p:nvPr/>
      </p:nvGrpSpPr>
      <p:grpSpPr>
        <a:xfrm>
          <a:off x="0" y="0"/>
          <a:ext cx="0" cy="0"/>
          <a:chOff x="0" y="0"/>
          <a:chExt cx="0" cy="0"/>
        </a:xfrm>
      </p:grpSpPr>
      <p:sp>
        <p:nvSpPr>
          <p:cNvPr id="112" name="Google Shape;112;p25"/>
          <p:cNvSpPr txBox="1"/>
          <p:nvPr>
            <p:ph type="title"/>
          </p:nvPr>
        </p:nvSpPr>
        <p:spPr>
          <a:xfrm>
            <a:off x="265500" y="1233175"/>
            <a:ext cx="4045200" cy="1929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B45F06"/>
                </a:solidFill>
              </a:rPr>
              <a:t>Workshop</a:t>
            </a:r>
            <a:endParaRPr b="1">
              <a:solidFill>
                <a:srgbClr val="B45F06"/>
              </a:solidFill>
            </a:endParaRPr>
          </a:p>
          <a:p>
            <a:pPr indent="0" lvl="0" marL="0" rtl="0">
              <a:spcBef>
                <a:spcPts val="0"/>
              </a:spcBef>
              <a:spcAft>
                <a:spcPts val="0"/>
              </a:spcAft>
              <a:buNone/>
            </a:pPr>
            <a:r>
              <a:rPr b="1" lang="en">
                <a:solidFill>
                  <a:srgbClr val="B45F06"/>
                </a:solidFill>
              </a:rPr>
              <a:t>Overview</a:t>
            </a:r>
            <a:endParaRPr b="1">
              <a:solidFill>
                <a:srgbClr val="B45F06"/>
              </a:solidFill>
            </a:endParaRPr>
          </a:p>
        </p:txBody>
      </p:sp>
      <p:sp>
        <p:nvSpPr>
          <p:cNvPr id="113" name="Google Shape;113;p25"/>
          <p:cNvSpPr txBox="1"/>
          <p:nvPr/>
        </p:nvSpPr>
        <p:spPr>
          <a:xfrm>
            <a:off x="4572000" y="-150"/>
            <a:ext cx="4572300" cy="5143500"/>
          </a:xfrm>
          <a:prstGeom prst="rect">
            <a:avLst/>
          </a:prstGeom>
          <a:noFill/>
          <a:ln>
            <a:noFill/>
          </a:ln>
        </p:spPr>
        <p:txBody>
          <a:bodyPr anchorCtr="0" anchor="t" bIns="91425" lIns="91425" spcFirstLastPara="1" rIns="91425" wrap="square" tIns="91425">
            <a:noAutofit/>
          </a:bodyPr>
          <a:lstStyle/>
          <a:p>
            <a:pPr indent="0" lvl="0" marL="457200" rtl="0">
              <a:spcBef>
                <a:spcPts val="0"/>
              </a:spcBef>
              <a:spcAft>
                <a:spcPts val="0"/>
              </a:spcAft>
              <a:buNone/>
            </a:pPr>
            <a:r>
              <a:t/>
            </a:r>
            <a:endParaRPr b="1" sz="18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1: Overview of the Microsoft Azure Platform</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2: Building Application Infrastructure in Azure</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3: Hosting Web Applications on the Azure Platform</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4: Storing SQL Data in Azure</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5: Designing a Communication Strategy by Using Queues and Service Bus</a:t>
            </a:r>
            <a:endParaRPr b="1" sz="1800">
              <a:solidFill>
                <a:schemeClr val="lt1"/>
              </a:solidFill>
              <a:latin typeface="Comfortaa"/>
              <a:ea typeface="Comfortaa"/>
              <a:cs typeface="Comfortaa"/>
              <a:sym typeface="Comfortaa"/>
            </a:endParaRPr>
          </a:p>
        </p:txBody>
      </p:sp>
      <p:sp>
        <p:nvSpPr>
          <p:cNvPr id="114" name="Google Shape;114;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75" name="Shape 175"/>
        <p:cNvGrpSpPr/>
        <p:nvPr/>
      </p:nvGrpSpPr>
      <p:grpSpPr>
        <a:xfrm>
          <a:off x="0" y="0"/>
          <a:ext cx="0" cy="0"/>
          <a:chOff x="0" y="0"/>
          <a:chExt cx="0" cy="0"/>
        </a:xfrm>
      </p:grpSpPr>
      <p:sp>
        <p:nvSpPr>
          <p:cNvPr id="176" name="Google Shape;176;p34"/>
          <p:cNvSpPr txBox="1"/>
          <p:nvPr/>
        </p:nvSpPr>
        <p:spPr>
          <a:xfrm>
            <a:off x="172200" y="1787850"/>
            <a:ext cx="4560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Starting with Microsoft Visual Studio 2015, the Server Explorer pane gives you the ability to manage and view Azure service instances directly within the IDE. You can view the messages within a queue by using the Server Explorer. </a:t>
            </a:r>
            <a:endParaRPr sz="1800">
              <a:solidFill>
                <a:srgbClr val="B45F06"/>
              </a:solidFill>
              <a:latin typeface="Comfortaa"/>
              <a:ea typeface="Comfortaa"/>
              <a:cs typeface="Comfortaa"/>
              <a:sym typeface="Comfortaa"/>
            </a:endParaRPr>
          </a:p>
        </p:txBody>
      </p:sp>
      <p:sp>
        <p:nvSpPr>
          <p:cNvPr id="177" name="Google Shape;177;p3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Viewing Queue Storage Data</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78" name="Google Shape;178;p3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79" name="Google Shape;179;p34"/>
          <p:cNvPicPr preferRelativeResize="0"/>
          <p:nvPr/>
        </p:nvPicPr>
        <p:blipFill>
          <a:blip r:embed="rId3">
            <a:alphaModFix/>
          </a:blip>
          <a:stretch>
            <a:fillRect/>
          </a:stretch>
        </p:blipFill>
        <p:spPr>
          <a:xfrm>
            <a:off x="4799850" y="1787850"/>
            <a:ext cx="4272401" cy="3204301"/>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810" name="Shape 810"/>
        <p:cNvGrpSpPr/>
        <p:nvPr/>
      </p:nvGrpSpPr>
      <p:grpSpPr>
        <a:xfrm>
          <a:off x="0" y="0"/>
          <a:ext cx="0" cy="0"/>
          <a:chOff x="0" y="0"/>
          <a:chExt cx="0" cy="0"/>
        </a:xfrm>
      </p:grpSpPr>
      <p:sp>
        <p:nvSpPr>
          <p:cNvPr id="811" name="Google Shape;811;p124"/>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812" name="Google Shape;812;p12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Notification Hub Templates and Tags</a:t>
            </a:r>
            <a:endParaRPr b="1" i="1" sz="1800">
              <a:latin typeface="Comfortaa"/>
              <a:ea typeface="Comfortaa"/>
              <a:cs typeface="Comfortaa"/>
              <a:sym typeface="Comfortaa"/>
            </a:endParaRPr>
          </a:p>
        </p:txBody>
      </p:sp>
      <p:sp>
        <p:nvSpPr>
          <p:cNvPr id="813" name="Google Shape;813;p1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817" name="Shape 817"/>
        <p:cNvGrpSpPr/>
        <p:nvPr/>
      </p:nvGrpSpPr>
      <p:grpSpPr>
        <a:xfrm>
          <a:off x="0" y="0"/>
          <a:ext cx="0" cy="0"/>
          <a:chOff x="0" y="0"/>
          <a:chExt cx="0" cy="0"/>
        </a:xfrm>
      </p:grpSpPr>
      <p:sp>
        <p:nvSpPr>
          <p:cNvPr id="818" name="Google Shape;818;p125"/>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ctr">
              <a:lnSpc>
                <a:spcPct val="140000"/>
              </a:lnSpc>
              <a:spcBef>
                <a:spcPts val="0"/>
              </a:spcBef>
              <a:spcAft>
                <a:spcPts val="0"/>
              </a:spcAft>
              <a:buNone/>
            </a:pPr>
            <a:r>
              <a:t/>
            </a:r>
            <a:endParaRPr b="1" sz="1800">
              <a:solidFill>
                <a:srgbClr val="B45F06"/>
              </a:solidFill>
              <a:latin typeface="Comfortaa"/>
              <a:ea typeface="Comfortaa"/>
              <a:cs typeface="Comfortaa"/>
              <a:sym typeface="Comfortaa"/>
            </a:endParaRPr>
          </a:p>
          <a:p>
            <a:pPr indent="0" lvl="0" marL="0" rtl="0" algn="ctr">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rtl="0" algn="ctr">
              <a:lnSpc>
                <a:spcPct val="140000"/>
              </a:lnSpc>
              <a:spcBef>
                <a:spcPts val="800"/>
              </a:spcBef>
              <a:spcAft>
                <a:spcPts val="800"/>
              </a:spcAft>
              <a:buNone/>
            </a:pPr>
            <a:r>
              <a:rPr b="1" lang="en" sz="1800">
                <a:solidFill>
                  <a:srgbClr val="B45F06"/>
                </a:solidFill>
                <a:latin typeface="Comfortaa"/>
                <a:ea typeface="Comfortaa"/>
                <a:cs typeface="Comfortaa"/>
                <a:sym typeface="Comfortaa"/>
              </a:rPr>
              <a:t>Lab: Using Queues and Service Bus to Manage Communication Between Web Applications in Azure</a:t>
            </a:r>
            <a:endParaRPr b="1" sz="1800">
              <a:solidFill>
                <a:srgbClr val="B45F06"/>
              </a:solidFill>
              <a:latin typeface="Comfortaa"/>
              <a:ea typeface="Comfortaa"/>
              <a:cs typeface="Comfortaa"/>
              <a:sym typeface="Comfortaa"/>
            </a:endParaRPr>
          </a:p>
        </p:txBody>
      </p:sp>
      <p:sp>
        <p:nvSpPr>
          <p:cNvPr id="819" name="Google Shape;819;p12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Lab: Using Queues and Service Bus to Manage Communication Between Web Applications in Azure</a:t>
            </a:r>
            <a:endParaRPr b="1" i="1" sz="1800">
              <a:latin typeface="Comfortaa"/>
              <a:ea typeface="Comfortaa"/>
              <a:cs typeface="Comfortaa"/>
              <a:sym typeface="Comfortaa"/>
            </a:endParaRPr>
          </a:p>
        </p:txBody>
      </p:sp>
      <p:sp>
        <p:nvSpPr>
          <p:cNvPr id="820" name="Google Shape;820;p1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83" name="Shape 183"/>
        <p:cNvGrpSpPr/>
        <p:nvPr/>
      </p:nvGrpSpPr>
      <p:grpSpPr>
        <a:xfrm>
          <a:off x="0" y="0"/>
          <a:ext cx="0" cy="0"/>
          <a:chOff x="0" y="0"/>
          <a:chExt cx="0" cy="0"/>
        </a:xfrm>
      </p:grpSpPr>
      <p:sp>
        <p:nvSpPr>
          <p:cNvPr id="184" name="Google Shape;184;p35"/>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Storage Queue Messages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content in a queue message is stored as a string. You can store complex objects in a queue by serializing them as a string.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85" name="Google Shape;185;p3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Storage Queue Messages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86" name="Google Shape;186;p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90" name="Shape 190"/>
        <p:cNvGrpSpPr/>
        <p:nvPr/>
      </p:nvGrpSpPr>
      <p:grpSpPr>
        <a:xfrm>
          <a:off x="0" y="0"/>
          <a:ext cx="0" cy="0"/>
          <a:chOff x="0" y="0"/>
          <a:chExt cx="0" cy="0"/>
        </a:xfrm>
      </p:grpSpPr>
      <p:sp>
        <p:nvSpPr>
          <p:cNvPr id="191" name="Google Shape;191;p36"/>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Common Queue Message Actions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Add Messages - Messages can be added to the queue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Get Message or Messages - Retrieves the next message or messages from the queue and they will be invisible to other clients for a specified timeout period</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192" name="Google Shape;192;p3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Storage Queue Messages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93" name="Google Shape;193;p3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97" name="Shape 197"/>
        <p:cNvGrpSpPr/>
        <p:nvPr/>
      </p:nvGrpSpPr>
      <p:grpSpPr>
        <a:xfrm>
          <a:off x="0" y="0"/>
          <a:ext cx="0" cy="0"/>
          <a:chOff x="0" y="0"/>
          <a:chExt cx="0" cy="0"/>
        </a:xfrm>
      </p:grpSpPr>
      <p:sp>
        <p:nvSpPr>
          <p:cNvPr id="198" name="Google Shape;198;p37"/>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Peek Message or Messages - </a:t>
            </a:r>
            <a:r>
              <a:rPr lang="en" sz="1800">
                <a:solidFill>
                  <a:srgbClr val="B45F06"/>
                </a:solidFill>
                <a:latin typeface="Comfortaa"/>
                <a:ea typeface="Comfortaa"/>
                <a:cs typeface="Comfortaa"/>
                <a:sym typeface="Comfortaa"/>
              </a:rPr>
              <a:t>Retrieves the next  message or messages from the queue while keeping the message or messages visible to other clients</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b="1" lang="en" sz="1800">
                <a:solidFill>
                  <a:srgbClr val="B45F06"/>
                </a:solidFill>
                <a:latin typeface="Comfortaa"/>
                <a:ea typeface="Comfortaa"/>
                <a:cs typeface="Comfortaa"/>
                <a:sym typeface="Comfortaa"/>
              </a:rPr>
              <a:t>Update Message - </a:t>
            </a:r>
            <a:r>
              <a:rPr lang="en" sz="1800">
                <a:solidFill>
                  <a:srgbClr val="B45F06"/>
                </a:solidFill>
                <a:latin typeface="Comfortaa"/>
                <a:ea typeface="Comfortaa"/>
                <a:cs typeface="Comfortaa"/>
                <a:sym typeface="Comfortaa"/>
              </a:rPr>
              <a:t>Updates the content or visibility timeout of a specified message</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b="1" lang="en" sz="1800">
                <a:solidFill>
                  <a:srgbClr val="B45F06"/>
                </a:solidFill>
                <a:latin typeface="Comfortaa"/>
                <a:ea typeface="Comfortaa"/>
                <a:cs typeface="Comfortaa"/>
                <a:sym typeface="Comfortaa"/>
              </a:rPr>
              <a:t>Delete Message - </a:t>
            </a:r>
            <a:r>
              <a:rPr lang="en" sz="1800">
                <a:solidFill>
                  <a:srgbClr val="B45F06"/>
                </a:solidFill>
                <a:latin typeface="Comfortaa"/>
                <a:ea typeface="Comfortaa"/>
                <a:cs typeface="Comfortaa"/>
                <a:sym typeface="Comfortaa"/>
              </a:rPr>
              <a:t>After a message is processed, you can delete the message from the queue so that it won’t be processed again.</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99" name="Google Shape;199;p3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Storage Queue Messages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00" name="Google Shape;200;p3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04" name="Shape 204"/>
        <p:cNvGrpSpPr/>
        <p:nvPr/>
      </p:nvGrpSpPr>
      <p:grpSpPr>
        <a:xfrm>
          <a:off x="0" y="0"/>
          <a:ext cx="0" cy="0"/>
          <a:chOff x="0" y="0"/>
          <a:chExt cx="0" cy="0"/>
        </a:xfrm>
      </p:grpSpPr>
      <p:sp>
        <p:nvSpPr>
          <p:cNvPr id="205" name="Google Shape;205;p38"/>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Timeouts and Idempotent Processing</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Messages should be designed such that they can be processed multiple times without causing side effects. This occurs because a message might become visible to other queue clients if the visibility timeout elapses and the message that was retrieved is not deleted. Common scenarios where this might occur include worker role failure or transient service errors.</a:t>
            </a:r>
            <a:endParaRPr sz="1800">
              <a:solidFill>
                <a:srgbClr val="B45F06"/>
              </a:solidFill>
              <a:latin typeface="Comfortaa"/>
              <a:ea typeface="Comfortaa"/>
              <a:cs typeface="Comfortaa"/>
              <a:sym typeface="Comfortaa"/>
            </a:endParaRPr>
          </a:p>
        </p:txBody>
      </p:sp>
      <p:sp>
        <p:nvSpPr>
          <p:cNvPr id="206" name="Google Shape;206;p3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Storage Queue Messages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07" name="Google Shape;207;p3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11" name="Shape 211"/>
        <p:cNvGrpSpPr/>
        <p:nvPr/>
      </p:nvGrpSpPr>
      <p:grpSpPr>
        <a:xfrm>
          <a:off x="0" y="0"/>
          <a:ext cx="0" cy="0"/>
          <a:chOff x="0" y="0"/>
          <a:chExt cx="0" cy="0"/>
        </a:xfrm>
      </p:grpSpPr>
      <p:sp>
        <p:nvSpPr>
          <p:cNvPr id="212" name="Google Shape;212;p39"/>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Updating a Queue Message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Messages that exist in a queue are not static. You can change the contents of any message in a queue or modify the visibility timeout for an existing queue message. For example, if your application has a predicted failure, you can save the current status of a message that is being processed and either extend the visibility timeout or have the message handled by another worker instance. </a:t>
            </a:r>
            <a:endParaRPr sz="1800">
              <a:solidFill>
                <a:srgbClr val="B45F06"/>
              </a:solidFill>
              <a:latin typeface="Comfortaa"/>
              <a:ea typeface="Comfortaa"/>
              <a:cs typeface="Comfortaa"/>
              <a:sym typeface="Comfortaa"/>
            </a:endParaRPr>
          </a:p>
        </p:txBody>
      </p:sp>
      <p:sp>
        <p:nvSpPr>
          <p:cNvPr id="213" name="Google Shape;213;p3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Storage Queue Messages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14" name="Google Shape;214;p3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18" name="Shape 218"/>
        <p:cNvGrpSpPr/>
        <p:nvPr/>
      </p:nvGrpSpPr>
      <p:grpSpPr>
        <a:xfrm>
          <a:off x="0" y="0"/>
          <a:ext cx="0" cy="0"/>
          <a:chOff x="0" y="0"/>
          <a:chExt cx="0" cy="0"/>
        </a:xfrm>
      </p:grpSpPr>
      <p:sp>
        <p:nvSpPr>
          <p:cNvPr id="219" name="Google Shape;219;p40"/>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In a typical implementation, metadata about the amount of retried attempts for a queue message is stored in the message properties. This can help prevent an endless loop of processing a message that causes a particular application failure. Updating queue messages can also be used as a strategy for creating a multistep workflow on queue messages where they are handled by various different worker instances.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220" name="Google Shape;220;p4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Storage Queue Messages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21" name="Google Shape;221;p4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25" name="Shape 225"/>
        <p:cNvGrpSpPr/>
        <p:nvPr/>
      </p:nvGrpSpPr>
      <p:grpSpPr>
        <a:xfrm>
          <a:off x="0" y="0"/>
          <a:ext cx="0" cy="0"/>
          <a:chOff x="0" y="0"/>
          <a:chExt cx="0" cy="0"/>
        </a:xfrm>
      </p:grpSpPr>
      <p:sp>
        <p:nvSpPr>
          <p:cNvPr id="226" name="Google Shape;226;p41"/>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Updating message content and making it visible immediately.</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b="1" lang="en" sz="1800">
                <a:solidFill>
                  <a:srgbClr val="FF0000"/>
                </a:solidFill>
                <a:latin typeface="Courier New"/>
                <a:ea typeface="Courier New"/>
                <a:cs typeface="Courier New"/>
                <a:sym typeface="Courier New"/>
              </a:rPr>
              <a:t>CloudQueueMessage message = queue.GetMessage();</a:t>
            </a:r>
            <a:endParaRPr b="1" sz="1800">
              <a:solidFill>
                <a:srgbClr val="FF0000"/>
              </a:solidFill>
              <a:latin typeface="Courier New"/>
              <a:ea typeface="Courier New"/>
              <a:cs typeface="Courier New"/>
              <a:sym typeface="Courier New"/>
            </a:endParaRPr>
          </a:p>
          <a:p>
            <a:pPr indent="0" lvl="0" marL="0" rtl="0" algn="just">
              <a:lnSpc>
                <a:spcPct val="140000"/>
              </a:lnSpc>
              <a:spcBef>
                <a:spcPts val="800"/>
              </a:spcBef>
              <a:spcAft>
                <a:spcPts val="0"/>
              </a:spcAft>
              <a:buNone/>
            </a:pPr>
            <a:r>
              <a:rPr b="1" lang="en" sz="1800">
                <a:solidFill>
                  <a:srgbClr val="FF0000"/>
                </a:solidFill>
                <a:latin typeface="Courier New"/>
                <a:ea typeface="Courier New"/>
                <a:cs typeface="Courier New"/>
                <a:sym typeface="Courier New"/>
              </a:rPr>
              <a:t>message.SetMessageContent("Updated contents.");</a:t>
            </a:r>
            <a:endParaRPr b="1" sz="1800">
              <a:solidFill>
                <a:srgbClr val="FF0000"/>
              </a:solidFill>
              <a:latin typeface="Courier New"/>
              <a:ea typeface="Courier New"/>
              <a:cs typeface="Courier New"/>
              <a:sym typeface="Courier New"/>
            </a:endParaRPr>
          </a:p>
          <a:p>
            <a:pPr indent="0" lvl="0" marL="0" rtl="0" algn="just">
              <a:lnSpc>
                <a:spcPct val="140000"/>
              </a:lnSpc>
              <a:spcBef>
                <a:spcPts val="800"/>
              </a:spcBef>
              <a:spcAft>
                <a:spcPts val="0"/>
              </a:spcAft>
              <a:buNone/>
            </a:pPr>
            <a:r>
              <a:rPr b="1" lang="en" sz="1800">
                <a:solidFill>
                  <a:srgbClr val="FF0000"/>
                </a:solidFill>
                <a:latin typeface="Courier New"/>
                <a:ea typeface="Courier New"/>
                <a:cs typeface="Courier New"/>
                <a:sym typeface="Courier New"/>
              </a:rPr>
              <a:t>queue.UpdateMessage(message,</a:t>
            </a:r>
            <a:endParaRPr b="1" sz="1800">
              <a:solidFill>
                <a:srgbClr val="FF0000"/>
              </a:solidFill>
              <a:latin typeface="Courier New"/>
              <a:ea typeface="Courier New"/>
              <a:cs typeface="Courier New"/>
              <a:sym typeface="Courier New"/>
            </a:endParaRPr>
          </a:p>
          <a:p>
            <a:pPr indent="0" lvl="0" marL="0" rtl="0" algn="just">
              <a:lnSpc>
                <a:spcPct val="140000"/>
              </a:lnSpc>
              <a:spcBef>
                <a:spcPts val="800"/>
              </a:spcBef>
              <a:spcAft>
                <a:spcPts val="0"/>
              </a:spcAft>
              <a:buNone/>
            </a:pPr>
            <a:r>
              <a:rPr b="1" lang="en" sz="1800">
                <a:solidFill>
                  <a:srgbClr val="FF0000"/>
                </a:solidFill>
                <a:latin typeface="Courier New"/>
                <a:ea typeface="Courier New"/>
                <a:cs typeface="Courier New"/>
                <a:sym typeface="Courier New"/>
              </a:rPr>
              <a:t>TimeSpan.FromSeconds(0.0),  // Make it visible immediately.</a:t>
            </a:r>
            <a:endParaRPr b="1" sz="1800">
              <a:solidFill>
                <a:srgbClr val="FF0000"/>
              </a:solidFill>
              <a:latin typeface="Courier New"/>
              <a:ea typeface="Courier New"/>
              <a:cs typeface="Courier New"/>
              <a:sym typeface="Courier New"/>
            </a:endParaRPr>
          </a:p>
          <a:p>
            <a:pPr indent="0" lvl="0" marL="0" rtl="0" algn="just">
              <a:lnSpc>
                <a:spcPct val="140000"/>
              </a:lnSpc>
              <a:spcBef>
                <a:spcPts val="800"/>
              </a:spcBef>
              <a:spcAft>
                <a:spcPts val="0"/>
              </a:spcAft>
              <a:buNone/>
            </a:pPr>
            <a:r>
              <a:rPr b="1" lang="en" sz="1800">
                <a:solidFill>
                  <a:srgbClr val="FF0000"/>
                </a:solidFill>
                <a:latin typeface="Courier New"/>
                <a:ea typeface="Courier New"/>
                <a:cs typeface="Courier New"/>
                <a:sym typeface="Courier New"/>
              </a:rPr>
              <a:t>MessageUpdateFields.Content | MessageUpdateFields.Visibility);</a:t>
            </a:r>
            <a:endParaRPr b="1" sz="1800">
              <a:solidFill>
                <a:srgbClr val="FF0000"/>
              </a:solidFill>
              <a:latin typeface="Courier New"/>
              <a:ea typeface="Courier New"/>
              <a:cs typeface="Courier New"/>
              <a:sym typeface="Courier New"/>
            </a:endParaRPr>
          </a:p>
          <a:p>
            <a:pPr indent="0" lvl="0" marL="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227" name="Google Shape;227;p4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Storage Queue Messages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28" name="Google Shape;228;p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32" name="Shape 232"/>
        <p:cNvGrpSpPr/>
        <p:nvPr/>
      </p:nvGrpSpPr>
      <p:grpSpPr>
        <a:xfrm>
          <a:off x="0" y="0"/>
          <a:ext cx="0" cy="0"/>
          <a:chOff x="0" y="0"/>
          <a:chExt cx="0" cy="0"/>
        </a:xfrm>
      </p:grpSpPr>
      <p:sp>
        <p:nvSpPr>
          <p:cNvPr id="233" name="Google Shape;233;p42"/>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234" name="Google Shape;234;p4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Securing Storage Assets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35" name="Google Shape;235;p4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39" name="Shape 239"/>
        <p:cNvGrpSpPr/>
        <p:nvPr/>
      </p:nvGrpSpPr>
      <p:grpSpPr>
        <a:xfrm>
          <a:off x="0" y="0"/>
          <a:ext cx="0" cy="0"/>
          <a:chOff x="0" y="0"/>
          <a:chExt cx="0" cy="0"/>
        </a:xfrm>
      </p:grpSpPr>
      <p:sp>
        <p:nvSpPr>
          <p:cNvPr id="240" name="Google Shape;240;p43"/>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Service Bus </a:t>
            </a:r>
            <a:r>
              <a:rPr lang="en" sz="1800">
                <a:solidFill>
                  <a:srgbClr val="B45F06"/>
                </a:solidFill>
                <a:latin typeface="Comfortaa"/>
                <a:ea typeface="Comfortaa"/>
                <a:cs typeface="Comfortaa"/>
                <a:sym typeface="Comfortaa"/>
              </a:rPr>
              <a:t>is a fully managed messaging platform in Azure. Components of your application can leverage Service Bus to share messages in a disconnected manner.</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This module describes the Service Bus service and its features.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241" name="Google Shape;241;p4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42" name="Google Shape;242;p4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0" name="Google Shape;120;p26"/>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40000"/>
              </a:lnSpc>
              <a:spcBef>
                <a:spcPts val="0"/>
              </a:spcBef>
              <a:spcAft>
                <a:spcPts val="0"/>
              </a:spcAft>
              <a:buNone/>
            </a:pPr>
            <a:r>
              <a:t/>
            </a:r>
            <a:endParaRPr b="1" sz="1700">
              <a:solidFill>
                <a:srgbClr val="474747"/>
              </a:solidFill>
            </a:endParaRPr>
          </a:p>
          <a:p>
            <a:pPr indent="0" lvl="0" marL="0" rtl="0">
              <a:lnSpc>
                <a:spcPct val="140000"/>
              </a:lnSpc>
              <a:spcBef>
                <a:spcPts val="0"/>
              </a:spcBef>
              <a:spcAft>
                <a:spcPts val="800"/>
              </a:spcAft>
              <a:buNone/>
            </a:pPr>
            <a:r>
              <a:t/>
            </a:r>
            <a:endParaRPr b="1" sz="1550">
              <a:solidFill>
                <a:srgbClr val="B45F06"/>
              </a:solidFill>
            </a:endParaRPr>
          </a:p>
        </p:txBody>
      </p:sp>
      <p:sp>
        <p:nvSpPr>
          <p:cNvPr id="121" name="Google Shape;121;p26"/>
          <p:cNvSpPr txBox="1"/>
          <p:nvPr/>
        </p:nvSpPr>
        <p:spPr>
          <a:xfrm>
            <a:off x="0" y="-27150"/>
            <a:ext cx="9144000" cy="51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B45F06"/>
                </a:solidFill>
                <a:latin typeface="Comfortaa"/>
                <a:ea typeface="Comfortaa"/>
                <a:cs typeface="Comfortaa"/>
                <a:sym typeface="Comfortaa"/>
              </a:rPr>
              <a:t>Module 5:</a:t>
            </a:r>
            <a:endParaRPr b="1" sz="3600">
              <a:solidFill>
                <a:srgbClr val="B45F06"/>
              </a:solidFill>
              <a:latin typeface="Comfortaa"/>
              <a:ea typeface="Comfortaa"/>
              <a:cs typeface="Comfortaa"/>
              <a:sym typeface="Comfortaa"/>
            </a:endParaRPr>
          </a:p>
          <a:p>
            <a:pPr indent="0" lvl="0" marL="0" rtl="0" algn="ctr">
              <a:spcBef>
                <a:spcPts val="0"/>
              </a:spcBef>
              <a:spcAft>
                <a:spcPts val="0"/>
              </a:spcAft>
              <a:buNone/>
            </a:pPr>
            <a:r>
              <a:rPr b="1" lang="en" sz="3600">
                <a:solidFill>
                  <a:srgbClr val="B45F06"/>
                </a:solidFill>
                <a:latin typeface="Comfortaa"/>
                <a:ea typeface="Comfortaa"/>
                <a:cs typeface="Comfortaa"/>
                <a:sym typeface="Comfortaa"/>
              </a:rPr>
              <a:t>Designing a Communication Strategy by Using Queues and Service Bus</a:t>
            </a:r>
            <a:endParaRPr b="1" sz="3600">
              <a:solidFill>
                <a:srgbClr val="B45F06"/>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46" name="Shape 246"/>
        <p:cNvGrpSpPr/>
        <p:nvPr/>
      </p:nvGrpSpPr>
      <p:grpSpPr>
        <a:xfrm>
          <a:off x="0" y="0"/>
          <a:ext cx="0" cy="0"/>
          <a:chOff x="0" y="0"/>
          <a:chExt cx="0" cy="0"/>
        </a:xfrm>
      </p:grpSpPr>
      <p:sp>
        <p:nvSpPr>
          <p:cNvPr id="247" name="Google Shape;247;p44"/>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Different situations require different styles of communication. Sometimes, letting applications send and receive messages through a simple queue is the best solution. In other situations, where an ordinary queue isn't enough, a queue with a publish and subscribe mechanism is better. And in some cases, all that's really needed is a connection between applications—queues aren't always required for intermodule communication. Service Bus provides all three options, letting your applications interact in several different ways.</a:t>
            </a:r>
            <a:endParaRPr sz="1800">
              <a:solidFill>
                <a:srgbClr val="B45F06"/>
              </a:solidFill>
              <a:latin typeface="Comfortaa"/>
              <a:ea typeface="Comfortaa"/>
              <a:cs typeface="Comfortaa"/>
              <a:sym typeface="Comfortaa"/>
            </a:endParaRPr>
          </a:p>
        </p:txBody>
      </p:sp>
      <p:sp>
        <p:nvSpPr>
          <p:cNvPr id="248" name="Google Shape;248;p4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&gt; </a:t>
            </a:r>
            <a:r>
              <a:rPr b="1" i="1" lang="en" sz="1800">
                <a:latin typeface="Comfortaa"/>
                <a:ea typeface="Comfortaa"/>
                <a:cs typeface="Comfortaa"/>
                <a:sym typeface="Comfortaa"/>
              </a:rPr>
              <a:t>Service Bus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49" name="Google Shape;249;p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53" name="Shape 253"/>
        <p:cNvGrpSpPr/>
        <p:nvPr/>
      </p:nvGrpSpPr>
      <p:grpSpPr>
        <a:xfrm>
          <a:off x="0" y="0"/>
          <a:ext cx="0" cy="0"/>
          <a:chOff x="0" y="0"/>
          <a:chExt cx="0" cy="0"/>
        </a:xfrm>
      </p:grpSpPr>
      <p:sp>
        <p:nvSpPr>
          <p:cNvPr id="254" name="Google Shape;254;p45"/>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Service Bus is a multitenant cloud service, which means that the service is shared by multiple users. Each user, such as an application developer, creates a namespace, and then defines the communication mechanisms he or she needs within that namespace.</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Service Bus provides a multitenant service for connecting applications through the cloud.</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255" name="Google Shape;255;p4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&gt; </a:t>
            </a:r>
            <a:r>
              <a:rPr b="1" i="1" lang="en" sz="1800">
                <a:latin typeface="Comfortaa"/>
                <a:ea typeface="Comfortaa"/>
                <a:cs typeface="Comfortaa"/>
                <a:sym typeface="Comfortaa"/>
              </a:rPr>
              <a:t>Service Bus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56" name="Google Shape;256;p4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60" name="Shape 260"/>
        <p:cNvGrpSpPr/>
        <p:nvPr/>
      </p:nvGrpSpPr>
      <p:grpSpPr>
        <a:xfrm>
          <a:off x="0" y="0"/>
          <a:ext cx="0" cy="0"/>
          <a:chOff x="0" y="0"/>
          <a:chExt cx="0" cy="0"/>
        </a:xfrm>
      </p:grpSpPr>
      <p:sp>
        <p:nvSpPr>
          <p:cNvPr id="261" name="Google Shape;261;p46"/>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262" name="Google Shape;262;p4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&gt; </a:t>
            </a:r>
            <a:r>
              <a:rPr b="1" i="1" lang="en" sz="1800">
                <a:latin typeface="Comfortaa"/>
                <a:ea typeface="Comfortaa"/>
                <a:cs typeface="Comfortaa"/>
                <a:sym typeface="Comfortaa"/>
              </a:rPr>
              <a:t>Azure Service Bus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63" name="Google Shape;263;p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67" name="Shape 267"/>
        <p:cNvGrpSpPr/>
        <p:nvPr/>
      </p:nvGrpSpPr>
      <p:grpSpPr>
        <a:xfrm>
          <a:off x="0" y="0"/>
          <a:ext cx="0" cy="0"/>
          <a:chOff x="0" y="0"/>
          <a:chExt cx="0" cy="0"/>
        </a:xfrm>
      </p:grpSpPr>
      <p:sp>
        <p:nvSpPr>
          <p:cNvPr id="268" name="Google Shape;268;p47"/>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Service Bus Features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Service Bus is composed of four communication services. You can create one or more instances of each service to connect toy our applications. These services include:</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Queues</a:t>
            </a:r>
            <a:r>
              <a:rPr lang="en" sz="1800">
                <a:solidFill>
                  <a:srgbClr val="B45F06"/>
                </a:solidFill>
                <a:latin typeface="Comfortaa"/>
                <a:ea typeface="Comfortaa"/>
                <a:cs typeface="Comfortaa"/>
                <a:sym typeface="Comfortaa"/>
              </a:rPr>
              <a:t>. They act as an intermediary layer between your application components and store messages that other application components can receive.</a:t>
            </a:r>
            <a:endParaRPr sz="1800">
              <a:solidFill>
                <a:srgbClr val="B45F06"/>
              </a:solidFill>
              <a:latin typeface="Comfortaa"/>
              <a:ea typeface="Comfortaa"/>
              <a:cs typeface="Comfortaa"/>
              <a:sym typeface="Comfortaa"/>
            </a:endParaRPr>
          </a:p>
        </p:txBody>
      </p:sp>
      <p:sp>
        <p:nvSpPr>
          <p:cNvPr id="269" name="Google Shape;269;p4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&gt; </a:t>
            </a:r>
            <a:r>
              <a:rPr b="1" i="1" lang="en" sz="1800">
                <a:latin typeface="Comfortaa"/>
                <a:ea typeface="Comfortaa"/>
                <a:cs typeface="Comfortaa"/>
                <a:sym typeface="Comfortaa"/>
              </a:rPr>
              <a:t>Service Bus Features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70" name="Google Shape;270;p4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74" name="Shape 274"/>
        <p:cNvGrpSpPr/>
        <p:nvPr/>
      </p:nvGrpSpPr>
      <p:grpSpPr>
        <a:xfrm>
          <a:off x="0" y="0"/>
          <a:ext cx="0" cy="0"/>
          <a:chOff x="0" y="0"/>
          <a:chExt cx="0" cy="0"/>
        </a:xfrm>
      </p:grpSpPr>
      <p:sp>
        <p:nvSpPr>
          <p:cNvPr id="275" name="Google Shape;275;p48"/>
          <p:cNvSpPr txBox="1"/>
          <p:nvPr/>
        </p:nvSpPr>
        <p:spPr>
          <a:xfrm>
            <a:off x="172200" y="1711650"/>
            <a:ext cx="8792700" cy="320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Topics. </a:t>
            </a:r>
            <a:r>
              <a:rPr lang="en" sz="1800">
                <a:solidFill>
                  <a:srgbClr val="B45F06"/>
                </a:solidFill>
                <a:latin typeface="Comfortaa"/>
                <a:ea typeface="Comfortaa"/>
                <a:cs typeface="Comfortaa"/>
                <a:sym typeface="Comfortaa"/>
              </a:rPr>
              <a:t>They are a one-directional communication mechanism that allow client applications or devices to subscribe to a topic. A separate application or device can publish messages to topics for consumption by the client applications.</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Relays. </a:t>
            </a:r>
            <a:r>
              <a:rPr lang="en" sz="1800">
                <a:solidFill>
                  <a:srgbClr val="B45F06"/>
                </a:solidFill>
                <a:latin typeface="Comfortaa"/>
                <a:ea typeface="Comfortaa"/>
                <a:cs typeface="Comfortaa"/>
                <a:sym typeface="Comfortaa"/>
              </a:rPr>
              <a:t>They are a bidirectional proxy for communication with a Windows Communication Foundation (WCF) service. Client applications can bind directly to the relay endpoint and the relay infrastructure handles routing messages to the appropriate WCF service endpoint.</a:t>
            </a:r>
            <a:endParaRPr sz="1800">
              <a:solidFill>
                <a:srgbClr val="B45F06"/>
              </a:solidFill>
              <a:latin typeface="Comfortaa"/>
              <a:ea typeface="Comfortaa"/>
              <a:cs typeface="Comfortaa"/>
              <a:sym typeface="Comfortaa"/>
            </a:endParaRPr>
          </a:p>
        </p:txBody>
      </p:sp>
      <p:sp>
        <p:nvSpPr>
          <p:cNvPr id="276" name="Google Shape;276;p4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&gt; </a:t>
            </a:r>
            <a:r>
              <a:rPr b="1" i="1" lang="en" sz="1800">
                <a:latin typeface="Comfortaa"/>
                <a:ea typeface="Comfortaa"/>
                <a:cs typeface="Comfortaa"/>
                <a:sym typeface="Comfortaa"/>
              </a:rPr>
              <a:t>Service Bus Features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77" name="Google Shape;277;p4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81" name="Shape 281"/>
        <p:cNvGrpSpPr/>
        <p:nvPr/>
      </p:nvGrpSpPr>
      <p:grpSpPr>
        <a:xfrm>
          <a:off x="0" y="0"/>
          <a:ext cx="0" cy="0"/>
          <a:chOff x="0" y="0"/>
          <a:chExt cx="0" cy="0"/>
        </a:xfrm>
      </p:grpSpPr>
      <p:sp>
        <p:nvSpPr>
          <p:cNvPr id="282" name="Google Shape;282;p49"/>
          <p:cNvSpPr txBox="1"/>
          <p:nvPr/>
        </p:nvSpPr>
        <p:spPr>
          <a:xfrm>
            <a:off x="172200" y="1711650"/>
            <a:ext cx="8792700" cy="320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Notification Hubs. </a:t>
            </a:r>
            <a:r>
              <a:rPr lang="en" sz="1800">
                <a:solidFill>
                  <a:srgbClr val="B45F06"/>
                </a:solidFill>
                <a:latin typeface="Comfortaa"/>
                <a:ea typeface="Comfortaa"/>
                <a:cs typeface="Comfortaa"/>
                <a:sym typeface="Comfortaa"/>
              </a:rPr>
              <a:t>It is a managed, brokered system for distributing messages from server applications to client devices across various platforms by using local notifications.</a:t>
            </a:r>
            <a:endParaRPr sz="1800">
              <a:solidFill>
                <a:srgbClr val="B45F06"/>
              </a:solidFill>
              <a:latin typeface="Comfortaa"/>
              <a:ea typeface="Comfortaa"/>
              <a:cs typeface="Comfortaa"/>
              <a:sym typeface="Comfortaa"/>
            </a:endParaRPr>
          </a:p>
        </p:txBody>
      </p:sp>
      <p:sp>
        <p:nvSpPr>
          <p:cNvPr id="283" name="Google Shape;283;p4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&gt; </a:t>
            </a:r>
            <a:r>
              <a:rPr b="1" i="1" lang="en" sz="1800">
                <a:latin typeface="Comfortaa"/>
                <a:ea typeface="Comfortaa"/>
                <a:cs typeface="Comfortaa"/>
                <a:sym typeface="Comfortaa"/>
              </a:rPr>
              <a:t>Service Bus Features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84" name="Google Shape;284;p4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88" name="Shape 288"/>
        <p:cNvGrpSpPr/>
        <p:nvPr/>
      </p:nvGrpSpPr>
      <p:grpSpPr>
        <a:xfrm>
          <a:off x="0" y="0"/>
          <a:ext cx="0" cy="0"/>
          <a:chOff x="0" y="0"/>
          <a:chExt cx="0" cy="0"/>
        </a:xfrm>
      </p:grpSpPr>
      <p:sp>
        <p:nvSpPr>
          <p:cNvPr id="289" name="Google Shape;289;p50"/>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Namespaces </a:t>
            </a:r>
            <a:r>
              <a:rPr lang="en" sz="1800">
                <a:solidFill>
                  <a:srgbClr val="B45F06"/>
                </a:solidFill>
                <a:latin typeface="Comfortaa"/>
                <a:ea typeface="Comfortaa"/>
                <a:cs typeface="Comfortaa"/>
                <a:sym typeface="Comfortaa"/>
              </a:rPr>
              <a:t>serve as a basic logical grouping of Service Bus service instances. When you create a queue, topic, or relay, you give it a name. The instance name is then combined the name of your namespace to create a unique identifier for the object. Applications can provide this name to Service Bus, and then use that queue, topic, or relay to communicate with one another. Service Bus namespaces can also contain management credentials, or shared keys, that your client applications can use to connect to Service Bus.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290" name="Google Shape;290;p5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&gt; </a:t>
            </a:r>
            <a:r>
              <a:rPr b="1" i="1" lang="en" sz="1800">
                <a:latin typeface="Comfortaa"/>
                <a:ea typeface="Comfortaa"/>
                <a:cs typeface="Comfortaa"/>
                <a:sym typeface="Comfortaa"/>
              </a:rPr>
              <a:t>Namespaces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91" name="Google Shape;291;p5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95" name="Shape 295"/>
        <p:cNvGrpSpPr/>
        <p:nvPr/>
      </p:nvGrpSpPr>
      <p:grpSpPr>
        <a:xfrm>
          <a:off x="0" y="0"/>
          <a:ext cx="0" cy="0"/>
          <a:chOff x="0" y="0"/>
          <a:chExt cx="0" cy="0"/>
        </a:xfrm>
      </p:grpSpPr>
      <p:sp>
        <p:nvSpPr>
          <p:cNvPr id="296" name="Google Shape;296;p51"/>
          <p:cNvSpPr txBox="1"/>
          <p:nvPr/>
        </p:nvSpPr>
        <p:spPr>
          <a:xfrm>
            <a:off x="172200" y="1787850"/>
            <a:ext cx="87927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Service Bus provides the queue functionality that you can use to marshal messages from reporting applications to consuming applications. A Service Bus queue is different from a Storage queue.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This module describes Service Bus queues and the difference between Service Bus queues and Storage queues.</a:t>
            </a:r>
            <a:endParaRPr sz="1800">
              <a:solidFill>
                <a:srgbClr val="B45F06"/>
              </a:solidFill>
              <a:latin typeface="Comfortaa"/>
              <a:ea typeface="Comfortaa"/>
              <a:cs typeface="Comfortaa"/>
              <a:sym typeface="Comfortaa"/>
            </a:endParaRPr>
          </a:p>
        </p:txBody>
      </p:sp>
      <p:sp>
        <p:nvSpPr>
          <p:cNvPr id="297" name="Google Shape;297;p5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98" name="Google Shape;298;p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02" name="Shape 302"/>
        <p:cNvGrpSpPr/>
        <p:nvPr/>
      </p:nvGrpSpPr>
      <p:grpSpPr>
        <a:xfrm>
          <a:off x="0" y="0"/>
          <a:ext cx="0" cy="0"/>
          <a:chOff x="0" y="0"/>
          <a:chExt cx="0" cy="0"/>
        </a:xfrm>
      </p:grpSpPr>
      <p:sp>
        <p:nvSpPr>
          <p:cNvPr id="303" name="Google Shape;303;p52"/>
          <p:cNvSpPr txBox="1"/>
          <p:nvPr/>
        </p:nvSpPr>
        <p:spPr>
          <a:xfrm>
            <a:off x="172200" y="1787850"/>
            <a:ext cx="4449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Service Bus Queue is a brokered messaging system, which is similar to the Queue service Azure Storage. By using these queues, application modules that are distributed do not need to communicate directly with each other. </a:t>
            </a:r>
            <a:endParaRPr sz="1800">
              <a:solidFill>
                <a:srgbClr val="B45F06"/>
              </a:solidFill>
              <a:latin typeface="Comfortaa"/>
              <a:ea typeface="Comfortaa"/>
              <a:cs typeface="Comfortaa"/>
              <a:sym typeface="Comfortaa"/>
            </a:endParaRPr>
          </a:p>
        </p:txBody>
      </p:sp>
      <p:sp>
        <p:nvSpPr>
          <p:cNvPr id="304" name="Google Shape;304;p5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Service Bus Queues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05" name="Google Shape;305;p5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06" name="Google Shape;306;p52"/>
          <p:cNvPicPr preferRelativeResize="0"/>
          <p:nvPr/>
        </p:nvPicPr>
        <p:blipFill>
          <a:blip r:embed="rId3">
            <a:alphaModFix/>
          </a:blip>
          <a:stretch>
            <a:fillRect/>
          </a:stretch>
        </p:blipFill>
        <p:spPr>
          <a:xfrm>
            <a:off x="4712550" y="1755112"/>
            <a:ext cx="4359701" cy="32697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10" name="Shape 310"/>
        <p:cNvGrpSpPr/>
        <p:nvPr/>
      </p:nvGrpSpPr>
      <p:grpSpPr>
        <a:xfrm>
          <a:off x="0" y="0"/>
          <a:ext cx="0" cy="0"/>
          <a:chOff x="0" y="0"/>
          <a:chExt cx="0" cy="0"/>
        </a:xfrm>
      </p:grpSpPr>
      <p:sp>
        <p:nvSpPr>
          <p:cNvPr id="311" name="Google Shape;311;p53"/>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These application modules can instead communicate by using the queues. This ensures that there is a separation between message generators and message processors. This separation provides the flexibility of having one or more application component instances that are generating messages and one or more application component instances that are processing the same messages. If an instance encounters an irrecoverable exceptional condition, other instances can continue processing the messages. </a:t>
            </a:r>
            <a:endParaRPr sz="1800">
              <a:solidFill>
                <a:srgbClr val="B45F06"/>
              </a:solidFill>
              <a:latin typeface="Comfortaa"/>
              <a:ea typeface="Comfortaa"/>
              <a:cs typeface="Comfortaa"/>
              <a:sym typeface="Comfortaa"/>
            </a:endParaRPr>
          </a:p>
        </p:txBody>
      </p:sp>
      <p:sp>
        <p:nvSpPr>
          <p:cNvPr id="312" name="Google Shape;312;p5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Service Bus Queues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13" name="Google Shape;313;p5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25" name="Shape 125"/>
        <p:cNvGrpSpPr/>
        <p:nvPr/>
      </p:nvGrpSpPr>
      <p:grpSpPr>
        <a:xfrm>
          <a:off x="0" y="0"/>
          <a:ext cx="0" cy="0"/>
          <a:chOff x="0" y="0"/>
          <a:chExt cx="0" cy="0"/>
        </a:xfrm>
      </p:grpSpPr>
      <p:sp>
        <p:nvSpPr>
          <p:cNvPr id="126" name="Google Shape;126;p27"/>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2400">
                <a:solidFill>
                  <a:srgbClr val="B45F06"/>
                </a:solidFill>
                <a:latin typeface="Comfortaa"/>
                <a:ea typeface="Comfortaa"/>
                <a:cs typeface="Comfortaa"/>
                <a:sym typeface="Comfortaa"/>
              </a:rPr>
              <a:t>Module 5 Overview</a:t>
            </a:r>
            <a:endParaRPr b="1" sz="2400">
              <a:solidFill>
                <a:srgbClr val="B45F06"/>
              </a:solidFill>
              <a:latin typeface="Comfortaa"/>
              <a:ea typeface="Comfortaa"/>
              <a:cs typeface="Comfortaa"/>
              <a:sym typeface="Comfortaa"/>
            </a:endParaRPr>
          </a:p>
          <a:p>
            <a:pPr indent="0" lvl="0" marL="0" rtl="0" algn="just">
              <a:spcBef>
                <a:spcPts val="800"/>
              </a:spcBef>
              <a:spcAft>
                <a:spcPts val="0"/>
              </a:spcAft>
              <a:buNone/>
            </a:pPr>
            <a:r>
              <a:rPr b="1" lang="en" sz="1400">
                <a:solidFill>
                  <a:srgbClr val="B45F06"/>
                </a:solidFill>
                <a:latin typeface="Comfortaa"/>
                <a:ea typeface="Comfortaa"/>
                <a:cs typeface="Comfortaa"/>
                <a:sym typeface="Comfortaa"/>
              </a:rPr>
              <a:t>Lesson 1, Azure Storage Queues, introduces the queue mechanism that is available in Azure storage accounts.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2, Azure Service Bus, introduces the Service Bus offering in Azure.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3, Azure Service Bus Queues, describes the queuing mechanism that is available in Service Bus and how it differs from Azure Storage queues.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4, Azure Service Bus Relay, describes the relay mechanism available to connect client devices to WCF services.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5, Azure Service Bus Notification Hubs, introduces the Notification Hubs service and infrastructure useful for pushing notifications to mobile devices.</a:t>
            </a:r>
            <a:endParaRPr b="1" sz="1400">
              <a:solidFill>
                <a:srgbClr val="B45F06"/>
              </a:solidFill>
              <a:latin typeface="Comfortaa"/>
              <a:ea typeface="Comfortaa"/>
              <a:cs typeface="Comfortaa"/>
              <a:sym typeface="Comfortaa"/>
            </a:endParaRPr>
          </a:p>
        </p:txBody>
      </p:sp>
      <p:sp>
        <p:nvSpPr>
          <p:cNvPr id="127" name="Google Shape;127;p27"/>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Storage Queues service.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Service Bus.</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Service Bus Queues service. </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Service Bus Relay.</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Notification Hubs service.</a:t>
            </a:r>
            <a:endParaRPr b="1">
              <a:solidFill>
                <a:schemeClr val="lt1"/>
              </a:solidFill>
              <a:latin typeface="Comfortaa"/>
              <a:ea typeface="Comfortaa"/>
              <a:cs typeface="Comfortaa"/>
              <a:sym typeface="Comfortaa"/>
            </a:endParaRPr>
          </a:p>
        </p:txBody>
      </p:sp>
      <p:sp>
        <p:nvSpPr>
          <p:cNvPr id="128" name="Google Shape;128;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17" name="Shape 317"/>
        <p:cNvGrpSpPr/>
        <p:nvPr/>
      </p:nvGrpSpPr>
      <p:grpSpPr>
        <a:xfrm>
          <a:off x="0" y="0"/>
          <a:ext cx="0" cy="0"/>
          <a:chOff x="0" y="0"/>
          <a:chExt cx="0" cy="0"/>
        </a:xfrm>
      </p:grpSpPr>
      <p:sp>
        <p:nvSpPr>
          <p:cNvPr id="318" name="Google Shape;318;p54"/>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 . . If the workload for the entire application is increased, new instances can be created to handle the load. These scenarios are common and critical when developing and designing cloud applications. </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Service Bus queues do implement a familiar first in, first out (FIFO) message delivery strategy. Service Bus queues can also guarantee that a message is received and processed both at least and at most once by the message consumers.</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Service Bus queues provide one-way asynchronous queuing.</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319" name="Google Shape;319;p5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Service Bus Queues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20" name="Google Shape;320;p5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24" name="Shape 324"/>
        <p:cNvGrpSpPr/>
        <p:nvPr/>
      </p:nvGrpSpPr>
      <p:grpSpPr>
        <a:xfrm>
          <a:off x="0" y="0"/>
          <a:ext cx="0" cy="0"/>
          <a:chOff x="0" y="0"/>
          <a:chExt cx="0" cy="0"/>
        </a:xfrm>
      </p:grpSpPr>
      <p:sp>
        <p:nvSpPr>
          <p:cNvPr id="325" name="Google Shape;325;p55"/>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Service Bus queues are general-purpose :</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Communication between web and worker roles in a multitier Azure application</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Communication between on-premises apps and Azure hosted apps in a hybrid solution</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Communication between components of a distributed on-premises application that is running in different organizations or departments of an organization.</a:t>
            </a:r>
            <a:endParaRPr sz="1800">
              <a:solidFill>
                <a:srgbClr val="B45F06"/>
              </a:solidFill>
              <a:latin typeface="Comfortaa"/>
              <a:ea typeface="Comfortaa"/>
              <a:cs typeface="Comfortaa"/>
              <a:sym typeface="Comfortaa"/>
            </a:endParaRPr>
          </a:p>
        </p:txBody>
      </p:sp>
      <p:sp>
        <p:nvSpPr>
          <p:cNvPr id="326" name="Google Shape;326;p5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Service Bus Queues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27" name="Google Shape;327;p5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31" name="Shape 331"/>
        <p:cNvGrpSpPr/>
        <p:nvPr/>
      </p:nvGrpSpPr>
      <p:grpSpPr>
        <a:xfrm>
          <a:off x="0" y="0"/>
          <a:ext cx="0" cy="0"/>
          <a:chOff x="0" y="0"/>
          <a:chExt cx="0" cy="0"/>
        </a:xfrm>
      </p:grpSpPr>
      <p:sp>
        <p:nvSpPr>
          <p:cNvPr id="332" name="Google Shape;332;p56"/>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333" name="Google Shape;333;p5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Service Bus Queues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34" name="Google Shape;334;p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38" name="Shape 338"/>
        <p:cNvGrpSpPr/>
        <p:nvPr/>
      </p:nvGrpSpPr>
      <p:grpSpPr>
        <a:xfrm>
          <a:off x="0" y="0"/>
          <a:ext cx="0" cy="0"/>
          <a:chOff x="0" y="0"/>
          <a:chExt cx="0" cy="0"/>
        </a:xfrm>
      </p:grpSpPr>
      <p:sp>
        <p:nvSpPr>
          <p:cNvPr id="339" name="Google Shape;339;p57"/>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Queue Message Delivery</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Messages in a Service Bus queue are delivered and handled in a common, predictable pattern. First, a message generator creates a new message and adds the message to a queue. A receiver can process this message at a later time. Many receivers can process messages in the same queue, but they do not share these messages in a multicast scenario. Messages are typically processed by only one receiver unless there is an exception condition.</a:t>
            </a:r>
            <a:endParaRPr sz="1800">
              <a:solidFill>
                <a:srgbClr val="B45F06"/>
              </a:solidFill>
              <a:latin typeface="Comfortaa"/>
              <a:ea typeface="Comfortaa"/>
              <a:cs typeface="Comfortaa"/>
              <a:sym typeface="Comfortaa"/>
            </a:endParaRPr>
          </a:p>
        </p:txBody>
      </p:sp>
      <p:sp>
        <p:nvSpPr>
          <p:cNvPr id="340" name="Google Shape;340;p5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Queue Message Delivery</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41" name="Google Shape;341;p5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45" name="Shape 345"/>
        <p:cNvGrpSpPr/>
        <p:nvPr/>
      </p:nvGrpSpPr>
      <p:grpSpPr>
        <a:xfrm>
          <a:off x="0" y="0"/>
          <a:ext cx="0" cy="0"/>
          <a:chOff x="0" y="0"/>
          <a:chExt cx="0" cy="0"/>
        </a:xfrm>
      </p:grpSpPr>
      <p:sp>
        <p:nvSpPr>
          <p:cNvPr id="346" name="Google Shape;346;p58"/>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When a receiver reads a message, it has two options to handle the message. The receiver can first choose the </a:t>
            </a:r>
            <a:r>
              <a:rPr b="1" lang="en" sz="1800" u="sng">
                <a:solidFill>
                  <a:srgbClr val="B45F06"/>
                </a:solidFill>
                <a:latin typeface="Comfortaa"/>
                <a:ea typeface="Comfortaa"/>
                <a:cs typeface="Comfortaa"/>
                <a:sym typeface="Comfortaa"/>
              </a:rPr>
              <a:t>ReceiveAndDelete</a:t>
            </a:r>
            <a:r>
              <a:rPr b="1" lang="en" sz="1800">
                <a:solidFill>
                  <a:srgbClr val="B45F06"/>
                </a:solidFill>
                <a:latin typeface="Comfortaa"/>
                <a:ea typeface="Comfortaa"/>
                <a:cs typeface="Comfortaa"/>
                <a:sym typeface="Comfortaa"/>
              </a:rPr>
              <a:t> </a:t>
            </a:r>
            <a:r>
              <a:rPr lang="en" sz="1800">
                <a:solidFill>
                  <a:srgbClr val="B45F06"/>
                </a:solidFill>
                <a:latin typeface="Comfortaa"/>
                <a:ea typeface="Comfortaa"/>
                <a:cs typeface="Comfortaa"/>
                <a:sym typeface="Comfortaa"/>
              </a:rPr>
              <a:t>method. This method removes the message from the queue and deletes it after it is read. The risk with using this method is that the message can be lost if there is an error with the receiver's application. Alternatively, the receiver can choose to use the </a:t>
            </a:r>
            <a:r>
              <a:rPr b="1" lang="en" sz="1800" u="sng">
                <a:solidFill>
                  <a:srgbClr val="B45F06"/>
                </a:solidFill>
                <a:latin typeface="Comfortaa"/>
                <a:ea typeface="Comfortaa"/>
                <a:cs typeface="Comfortaa"/>
                <a:sym typeface="Comfortaa"/>
              </a:rPr>
              <a:t>PeekLock </a:t>
            </a:r>
            <a:r>
              <a:rPr lang="en" sz="1800">
                <a:solidFill>
                  <a:srgbClr val="B45F06"/>
                </a:solidFill>
                <a:latin typeface="Comfortaa"/>
                <a:ea typeface="Comfortaa"/>
                <a:cs typeface="Comfortaa"/>
                <a:sym typeface="Comfortaa"/>
              </a:rPr>
              <a:t>method. This method still removes the message from the queue but it does not delete the message. </a:t>
            </a:r>
            <a:endParaRPr sz="1800">
              <a:solidFill>
                <a:srgbClr val="B45F06"/>
              </a:solidFill>
              <a:latin typeface="Comfortaa"/>
              <a:ea typeface="Comfortaa"/>
              <a:cs typeface="Comfortaa"/>
              <a:sym typeface="Comfortaa"/>
            </a:endParaRPr>
          </a:p>
        </p:txBody>
      </p:sp>
      <p:sp>
        <p:nvSpPr>
          <p:cNvPr id="347" name="Google Shape;347;p5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Queue Message Delivery</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48" name="Google Shape;348;p5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52" name="Shape 352"/>
        <p:cNvGrpSpPr/>
        <p:nvPr/>
      </p:nvGrpSpPr>
      <p:grpSpPr>
        <a:xfrm>
          <a:off x="0" y="0"/>
          <a:ext cx="0" cy="0"/>
          <a:chOff x="0" y="0"/>
          <a:chExt cx="0" cy="0"/>
        </a:xfrm>
      </p:grpSpPr>
      <p:sp>
        <p:nvSpPr>
          <p:cNvPr id="353" name="Google Shape;353;p59"/>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 . . This method still removes the message from the queue but it does not delete the message. The message is instead locked and is flagged as not visible to other receiver instances. This lock can be handled in three ways:</a:t>
            </a:r>
            <a:endParaRPr sz="1800">
              <a:solidFill>
                <a:srgbClr val="B45F06"/>
              </a:solidFill>
              <a:latin typeface="Comfortaa"/>
              <a:ea typeface="Comfortaa"/>
              <a:cs typeface="Comfortaa"/>
              <a:sym typeface="Comfortaa"/>
            </a:endParaRPr>
          </a:p>
          <a:p>
            <a:pPr indent="-342900" lvl="0" marL="45720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If the message is successfully processed, the Complete method is used to instruct the queue to delete the message immediately.</a:t>
            </a:r>
            <a:endParaRPr sz="1800">
              <a:solidFill>
                <a:srgbClr val="B45F06"/>
              </a:solidFill>
              <a:latin typeface="Comfortaa"/>
              <a:ea typeface="Comfortaa"/>
              <a:cs typeface="Comfortaa"/>
              <a:sym typeface="Comfortaa"/>
            </a:endParaRPr>
          </a:p>
        </p:txBody>
      </p:sp>
      <p:sp>
        <p:nvSpPr>
          <p:cNvPr id="354" name="Google Shape;354;p5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Queue Message Delivery</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55" name="Google Shape;355;p5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59" name="Shape 359"/>
        <p:cNvGrpSpPr/>
        <p:nvPr/>
      </p:nvGrpSpPr>
      <p:grpSpPr>
        <a:xfrm>
          <a:off x="0" y="0"/>
          <a:ext cx="0" cy="0"/>
          <a:chOff x="0" y="0"/>
          <a:chExt cx="0" cy="0"/>
        </a:xfrm>
      </p:grpSpPr>
      <p:sp>
        <p:nvSpPr>
          <p:cNvPr id="360" name="Google Shape;360;p60"/>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If the message has failed at some point in processing but the application can handle this failure without crashing, the Abandon method is used to indicate that the lock should be removed from the message. The message will now be visible to other receivers that wish to process the message.</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If the configured time-to-live value for the queue message expires, the queue assumes that the receiver is in a faulted state. The queue removes the lock from the message and makes it available to other receivers.</a:t>
            </a:r>
            <a:endParaRPr sz="1800">
              <a:solidFill>
                <a:srgbClr val="B45F06"/>
              </a:solidFill>
              <a:latin typeface="Comfortaa"/>
              <a:ea typeface="Comfortaa"/>
              <a:cs typeface="Comfortaa"/>
              <a:sym typeface="Comfortaa"/>
            </a:endParaRPr>
          </a:p>
        </p:txBody>
      </p:sp>
      <p:sp>
        <p:nvSpPr>
          <p:cNvPr id="361" name="Google Shape;361;p6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Queue Message Delivery</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62" name="Google Shape;362;p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66" name="Shape 366"/>
        <p:cNvGrpSpPr/>
        <p:nvPr/>
      </p:nvGrpSpPr>
      <p:grpSpPr>
        <a:xfrm>
          <a:off x="0" y="0"/>
          <a:ext cx="0" cy="0"/>
          <a:chOff x="0" y="0"/>
          <a:chExt cx="0" cy="0"/>
        </a:xfrm>
      </p:grpSpPr>
      <p:sp>
        <p:nvSpPr>
          <p:cNvPr id="367" name="Google Shape;367;p61"/>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After a receiver application component reads the message, it is the responsibility of the receiver to call the Complete method after the message is successfully processed. If this does not occur, an infinite loop can happen where the same message is processed infinitely because of the time-to-live period expiring for the message. Service Bus Queue messages have a unique ID that your client application can use to determine if a message is processed by more than one receiver.</a:t>
            </a:r>
            <a:endParaRPr sz="1800">
              <a:solidFill>
                <a:srgbClr val="B45F06"/>
              </a:solidFill>
              <a:latin typeface="Comfortaa"/>
              <a:ea typeface="Comfortaa"/>
              <a:cs typeface="Comfortaa"/>
              <a:sym typeface="Comfortaa"/>
            </a:endParaRPr>
          </a:p>
        </p:txBody>
      </p:sp>
      <p:sp>
        <p:nvSpPr>
          <p:cNvPr id="368" name="Google Shape;368;p6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Queue Message Delivery</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69" name="Google Shape;369;p6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73" name="Shape 373"/>
        <p:cNvGrpSpPr/>
        <p:nvPr/>
      </p:nvGrpSpPr>
      <p:grpSpPr>
        <a:xfrm>
          <a:off x="0" y="0"/>
          <a:ext cx="0" cy="0"/>
          <a:chOff x="0" y="0"/>
          <a:chExt cx="0" cy="0"/>
        </a:xfrm>
      </p:grpSpPr>
      <p:sp>
        <p:nvSpPr>
          <p:cNvPr id="374" name="Google Shape;374;p62"/>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Characteristics of Service Bus Queue Messages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If you use the .NET libraries for Azure, you must use the BrokeredMessage class to represent the Service Bus Queue messages. The BrokeredMessage class includes standard properties that represent metadata that is pertaining to the individual message.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375" name="Google Shape;375;p6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Characteristics of Service Bus Queue Messages</a:t>
            </a:r>
            <a:endParaRPr b="1" i="1" sz="1800">
              <a:latin typeface="Comfortaa"/>
              <a:ea typeface="Comfortaa"/>
              <a:cs typeface="Comfortaa"/>
              <a:sym typeface="Comfortaa"/>
            </a:endParaRPr>
          </a:p>
        </p:txBody>
      </p:sp>
      <p:sp>
        <p:nvSpPr>
          <p:cNvPr id="376" name="Google Shape;376;p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80" name="Shape 380"/>
        <p:cNvGrpSpPr/>
        <p:nvPr/>
      </p:nvGrpSpPr>
      <p:grpSpPr>
        <a:xfrm>
          <a:off x="0" y="0"/>
          <a:ext cx="0" cy="0"/>
          <a:chOff x="0" y="0"/>
          <a:chExt cx="0" cy="0"/>
        </a:xfrm>
      </p:grpSpPr>
      <p:sp>
        <p:nvSpPr>
          <p:cNvPr id="381" name="Google Shape;381;p63"/>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These properties include:</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Label</a:t>
            </a:r>
            <a:r>
              <a:rPr lang="en" sz="1800">
                <a:solidFill>
                  <a:srgbClr val="B45F06"/>
                </a:solidFill>
                <a:latin typeface="Comfortaa"/>
                <a:ea typeface="Comfortaa"/>
                <a:cs typeface="Comfortaa"/>
                <a:sym typeface="Comfortaa"/>
              </a:rPr>
              <a:t>. This property that can be used by your applications to provide details and simple labels for messages.</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TimeToLive</a:t>
            </a:r>
            <a:r>
              <a:rPr lang="en" sz="1800">
                <a:solidFill>
                  <a:srgbClr val="B45F06"/>
                </a:solidFill>
                <a:latin typeface="Comfortaa"/>
                <a:ea typeface="Comfortaa"/>
                <a:cs typeface="Comfortaa"/>
                <a:sym typeface="Comfortaa"/>
              </a:rPr>
              <a:t>. You can use this property to indicate the duration that a message should be persisted in the message store.</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MessageId</a:t>
            </a:r>
            <a:r>
              <a:rPr lang="en" sz="1800">
                <a:solidFill>
                  <a:srgbClr val="B45F06"/>
                </a:solidFill>
                <a:latin typeface="Comfortaa"/>
                <a:ea typeface="Comfortaa"/>
                <a:cs typeface="Comfortaa"/>
                <a:sym typeface="Comfortaa"/>
              </a:rPr>
              <a:t>. You can use this property to provide a unique identifier for the message.</a:t>
            </a:r>
            <a:endParaRPr sz="1800">
              <a:solidFill>
                <a:srgbClr val="B45F06"/>
              </a:solidFill>
              <a:latin typeface="Comfortaa"/>
              <a:ea typeface="Comfortaa"/>
              <a:cs typeface="Comfortaa"/>
              <a:sym typeface="Comfortaa"/>
            </a:endParaRPr>
          </a:p>
        </p:txBody>
      </p:sp>
      <p:sp>
        <p:nvSpPr>
          <p:cNvPr id="382" name="Google Shape;382;p6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Characteristics of Service Bus Queue Messages</a:t>
            </a:r>
            <a:endParaRPr b="1" i="1" sz="1800">
              <a:latin typeface="Comfortaa"/>
              <a:ea typeface="Comfortaa"/>
              <a:cs typeface="Comfortaa"/>
              <a:sym typeface="Comfortaa"/>
            </a:endParaRPr>
          </a:p>
        </p:txBody>
      </p:sp>
      <p:sp>
        <p:nvSpPr>
          <p:cNvPr id="383" name="Google Shape;383;p6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2" name="Shape 132"/>
        <p:cNvGrpSpPr/>
        <p:nvPr/>
      </p:nvGrpSpPr>
      <p:grpSpPr>
        <a:xfrm>
          <a:off x="0" y="0"/>
          <a:ext cx="0" cy="0"/>
          <a:chOff x="0" y="0"/>
          <a:chExt cx="0" cy="0"/>
        </a:xfrm>
      </p:grpSpPr>
      <p:sp>
        <p:nvSpPr>
          <p:cNvPr id="133" name="Google Shape;133;p28"/>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400">
                <a:solidFill>
                  <a:srgbClr val="B45F06"/>
                </a:solidFill>
                <a:latin typeface="Comfortaa"/>
                <a:ea typeface="Comfortaa"/>
                <a:cs typeface="Comfortaa"/>
                <a:sym typeface="Comfortaa"/>
              </a:rPr>
              <a:t>Module 5 </a:t>
            </a:r>
            <a:r>
              <a:rPr b="1" i="1" lang="en" sz="1800">
                <a:solidFill>
                  <a:srgbClr val="B45F06"/>
                </a:solidFill>
                <a:latin typeface="Comfortaa"/>
                <a:ea typeface="Comfortaa"/>
                <a:cs typeface="Comfortaa"/>
                <a:sym typeface="Comfortaa"/>
              </a:rPr>
              <a:t>Continued. . .</a:t>
            </a:r>
            <a:endParaRPr b="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rPr b="1" lang="en" sz="1800">
                <a:solidFill>
                  <a:srgbClr val="B45F06"/>
                </a:solidFill>
                <a:latin typeface="Comfortaa"/>
                <a:ea typeface="Comfortaa"/>
                <a:cs typeface="Comfortaa"/>
                <a:sym typeface="Comfortaa"/>
              </a:rPr>
              <a:t>Azure Storage &gt; </a:t>
            </a:r>
            <a:r>
              <a:rPr b="1" i="1" lang="en" sz="1800">
                <a:solidFill>
                  <a:srgbClr val="B45F06"/>
                </a:solidFill>
                <a:latin typeface="Comfortaa"/>
                <a:ea typeface="Comfortaa"/>
                <a:cs typeface="Comfortaa"/>
                <a:sym typeface="Comfortaa"/>
              </a:rPr>
              <a:t>Overview</a:t>
            </a:r>
            <a:endParaRPr b="1" i="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b="1" i="1" sz="18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Storage queues provide a consistent and reliable way to store messages that can be consumed by multiple workers.</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This module introduces the Queue service in Storage and describes some of its characteristics.</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p:txBody>
      </p:sp>
      <p:sp>
        <p:nvSpPr>
          <p:cNvPr id="134" name="Google Shape;134;p28"/>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 describe the following Azure services:</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Storage queues.</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characteristics of Queue messages.</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View messages in Storage queues.</a:t>
            </a:r>
            <a:endParaRPr b="1">
              <a:solidFill>
                <a:schemeClr val="lt1"/>
              </a:solidFill>
              <a:latin typeface="Comfortaa"/>
              <a:ea typeface="Comfortaa"/>
              <a:cs typeface="Comfortaa"/>
              <a:sym typeface="Comfortaa"/>
            </a:endParaRPr>
          </a:p>
          <a:p>
            <a:pPr indent="0" lvl="0" marL="914400" rtl="0">
              <a:lnSpc>
                <a:spcPct val="115000"/>
              </a:lnSpc>
              <a:spcBef>
                <a:spcPts val="1600"/>
              </a:spcBef>
              <a:spcAft>
                <a:spcPts val="1600"/>
              </a:spcAft>
              <a:buNone/>
            </a:pPr>
            <a:r>
              <a:t/>
            </a:r>
            <a:endParaRPr b="1">
              <a:solidFill>
                <a:schemeClr val="lt1"/>
              </a:solidFill>
              <a:latin typeface="Comfortaa"/>
              <a:ea typeface="Comfortaa"/>
              <a:cs typeface="Comfortaa"/>
              <a:sym typeface="Comfortaa"/>
            </a:endParaRPr>
          </a:p>
        </p:txBody>
      </p:sp>
      <p:sp>
        <p:nvSpPr>
          <p:cNvPr id="135" name="Google Shape;135;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87" name="Shape 387"/>
        <p:cNvGrpSpPr/>
        <p:nvPr/>
      </p:nvGrpSpPr>
      <p:grpSpPr>
        <a:xfrm>
          <a:off x="0" y="0"/>
          <a:ext cx="0" cy="0"/>
          <a:chOff x="0" y="0"/>
          <a:chExt cx="0" cy="0"/>
        </a:xfrm>
      </p:grpSpPr>
      <p:sp>
        <p:nvSpPr>
          <p:cNvPr id="388" name="Google Shape;388;p64"/>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The message object also includes a dictionary property named Properties. This </a:t>
            </a:r>
            <a:r>
              <a:rPr b="1" lang="en" sz="1800">
                <a:solidFill>
                  <a:srgbClr val="FF0000"/>
                </a:solidFill>
                <a:latin typeface="Courier New"/>
                <a:ea typeface="Courier New"/>
                <a:cs typeface="Courier New"/>
                <a:sym typeface="Courier New"/>
              </a:rPr>
              <a:t>IDictionary&lt;string, object&gt;</a:t>
            </a:r>
            <a:r>
              <a:rPr lang="en" sz="1800">
                <a:solidFill>
                  <a:srgbClr val="B45F06"/>
                </a:solidFill>
                <a:latin typeface="Comfortaa"/>
                <a:ea typeface="Comfortaa"/>
                <a:cs typeface="Comfortaa"/>
                <a:sym typeface="Comfortaa"/>
              </a:rPr>
              <a:t> typed property can contain any custom properties that you want to define for your application. These properties are included in the object in addition to the actual body of the message. The message body is a Common Language Runtime (CLR) object that is serialized by using </a:t>
            </a:r>
            <a:r>
              <a:rPr b="1" lang="en" sz="1800">
                <a:solidFill>
                  <a:srgbClr val="FF0000"/>
                </a:solidFill>
                <a:latin typeface="Comfortaa"/>
                <a:ea typeface="Comfortaa"/>
                <a:cs typeface="Comfortaa"/>
                <a:sym typeface="Comfortaa"/>
              </a:rPr>
              <a:t>DataContractSerializer</a:t>
            </a:r>
            <a:r>
              <a:rPr lang="en" sz="1800">
                <a:solidFill>
                  <a:srgbClr val="B45F06"/>
                </a:solidFill>
                <a:latin typeface="Comfortaa"/>
                <a:ea typeface="Comfortaa"/>
                <a:cs typeface="Comfortaa"/>
                <a:sym typeface="Comfortaa"/>
              </a:rPr>
              <a:t>. </a:t>
            </a:r>
            <a:endParaRPr sz="1800">
              <a:solidFill>
                <a:srgbClr val="B45F06"/>
              </a:solidFill>
              <a:latin typeface="Comfortaa"/>
              <a:ea typeface="Comfortaa"/>
              <a:cs typeface="Comfortaa"/>
              <a:sym typeface="Comfortaa"/>
            </a:endParaRPr>
          </a:p>
        </p:txBody>
      </p:sp>
      <p:sp>
        <p:nvSpPr>
          <p:cNvPr id="389" name="Google Shape;389;p6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Characteristics of Service Bus Queue Messages</a:t>
            </a:r>
            <a:endParaRPr b="1" i="1" sz="1800">
              <a:latin typeface="Comfortaa"/>
              <a:ea typeface="Comfortaa"/>
              <a:cs typeface="Comfortaa"/>
              <a:sym typeface="Comfortaa"/>
            </a:endParaRPr>
          </a:p>
        </p:txBody>
      </p:sp>
      <p:sp>
        <p:nvSpPr>
          <p:cNvPr id="390" name="Google Shape;390;p6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94" name="Shape 394"/>
        <p:cNvGrpSpPr/>
        <p:nvPr/>
      </p:nvGrpSpPr>
      <p:grpSpPr>
        <a:xfrm>
          <a:off x="0" y="0"/>
          <a:ext cx="0" cy="0"/>
          <a:chOff x="0" y="0"/>
          <a:chExt cx="0" cy="0"/>
        </a:xfrm>
      </p:grpSpPr>
      <p:sp>
        <p:nvSpPr>
          <p:cNvPr id="395" name="Google Shape;395;p65"/>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 . . After you create a new BrokeredMessage instance, you can add the message body by using the </a:t>
            </a:r>
            <a:r>
              <a:rPr b="1" lang="en" sz="1800">
                <a:solidFill>
                  <a:srgbClr val="FF0000"/>
                </a:solidFill>
                <a:latin typeface="Courier New"/>
                <a:ea typeface="Courier New"/>
                <a:cs typeface="Courier New"/>
                <a:sym typeface="Courier New"/>
              </a:rPr>
              <a:t>GetBody&lt;T&gt;</a:t>
            </a:r>
            <a:r>
              <a:rPr lang="en" sz="1800">
                <a:solidFill>
                  <a:srgbClr val="B45F06"/>
                </a:solidFill>
                <a:latin typeface="Comfortaa"/>
                <a:ea typeface="Comfortaa"/>
                <a:cs typeface="Comfortaa"/>
                <a:sym typeface="Comfortaa"/>
              </a:rPr>
              <a:t> method of the BrokeredMessage class. Because the body is serialized, this can be any complex object that you want to transmit from your sender application to receiver applications. Additional metadata about this message is typically stored in the Properties property of the BrokeredMessage class.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396" name="Google Shape;396;p6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Characteristics of Service Bus Queue Messages</a:t>
            </a:r>
            <a:endParaRPr b="1" i="1" sz="1800">
              <a:latin typeface="Comfortaa"/>
              <a:ea typeface="Comfortaa"/>
              <a:cs typeface="Comfortaa"/>
              <a:sym typeface="Comfortaa"/>
            </a:endParaRPr>
          </a:p>
        </p:txBody>
      </p:sp>
      <p:sp>
        <p:nvSpPr>
          <p:cNvPr id="397" name="Google Shape;397;p6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01" name="Shape 401"/>
        <p:cNvGrpSpPr/>
        <p:nvPr/>
      </p:nvGrpSpPr>
      <p:grpSpPr>
        <a:xfrm>
          <a:off x="0" y="0"/>
          <a:ext cx="0" cy="0"/>
          <a:chOff x="0" y="0"/>
          <a:chExt cx="0" cy="0"/>
        </a:xfrm>
      </p:grpSpPr>
      <p:sp>
        <p:nvSpPr>
          <p:cNvPr id="402" name="Google Shape;402;p66"/>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This example demonstrates how to send five test messages to a QueueClient instance.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b="1" lang="en" sz="1800">
                <a:solidFill>
                  <a:srgbClr val="B45F06"/>
                </a:solidFill>
                <a:latin typeface="Comfortaa"/>
                <a:ea typeface="Comfortaa"/>
                <a:cs typeface="Comfortaa"/>
                <a:sym typeface="Comfortaa"/>
              </a:rPr>
              <a:t>New BrokeredMessage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b="1" lang="en" sz="1800">
                <a:solidFill>
                  <a:srgbClr val="FF0000"/>
                </a:solidFill>
                <a:latin typeface="Courier New"/>
                <a:ea typeface="Courier New"/>
                <a:cs typeface="Courier New"/>
                <a:sym typeface="Courier New"/>
              </a:rPr>
              <a:t>BrokeredMessage message = new BrokeredMessage("Test message ");</a:t>
            </a:r>
            <a:endParaRPr b="1" sz="1800">
              <a:solidFill>
                <a:srgbClr val="FF0000"/>
              </a:solidFill>
              <a:latin typeface="Courier New"/>
              <a:ea typeface="Courier New"/>
              <a:cs typeface="Courier New"/>
              <a:sym typeface="Courier New"/>
            </a:endParaRPr>
          </a:p>
          <a:p>
            <a:pPr indent="0" lvl="0" marL="0" marR="0" rtl="0" algn="just">
              <a:lnSpc>
                <a:spcPct val="140000"/>
              </a:lnSpc>
              <a:spcBef>
                <a:spcPts val="800"/>
              </a:spcBef>
              <a:spcAft>
                <a:spcPts val="0"/>
              </a:spcAft>
              <a:buNone/>
            </a:pPr>
            <a:r>
              <a:rPr b="1" lang="en" sz="1800">
                <a:solidFill>
                  <a:srgbClr val="FF0000"/>
                </a:solidFill>
                <a:latin typeface="Courier New"/>
                <a:ea typeface="Courier New"/>
                <a:cs typeface="Courier New"/>
                <a:sym typeface="Courier New"/>
              </a:rPr>
              <a:t>message.Properties["TestProperty"] = "TestValue";</a:t>
            </a:r>
            <a:endParaRPr b="1" sz="1800">
              <a:solidFill>
                <a:srgbClr val="FF0000"/>
              </a:solidFill>
              <a:latin typeface="Courier New"/>
              <a:ea typeface="Courier New"/>
              <a:cs typeface="Courier New"/>
              <a:sym typeface="Courier New"/>
            </a:endParaRPr>
          </a:p>
          <a:p>
            <a:pPr indent="0" lvl="0" marL="0" marR="0" rtl="0" algn="just">
              <a:lnSpc>
                <a:spcPct val="140000"/>
              </a:lnSpc>
              <a:spcBef>
                <a:spcPts val="800"/>
              </a:spcBef>
              <a:spcAft>
                <a:spcPts val="0"/>
              </a:spcAft>
              <a:buNone/>
            </a:pPr>
            <a:r>
              <a:rPr b="1" lang="en" sz="1800">
                <a:solidFill>
                  <a:srgbClr val="FF0000"/>
                </a:solidFill>
                <a:latin typeface="Courier New"/>
                <a:ea typeface="Courier New"/>
                <a:cs typeface="Courier New"/>
                <a:sym typeface="Courier New"/>
              </a:rPr>
              <a:t>message.Properties["Message number"] = 12;</a:t>
            </a:r>
            <a:endParaRPr b="1" sz="1800">
              <a:solidFill>
                <a:srgbClr val="FF0000"/>
              </a:solidFill>
              <a:latin typeface="Courier New"/>
              <a:ea typeface="Courier New"/>
              <a:cs typeface="Courier New"/>
              <a:sym typeface="Courier New"/>
            </a:endParaRPr>
          </a:p>
          <a:p>
            <a:pPr indent="0" lvl="0" marL="0" marR="0" rtl="0" algn="just">
              <a:lnSpc>
                <a:spcPct val="140000"/>
              </a:lnSpc>
              <a:spcBef>
                <a:spcPts val="800"/>
              </a:spcBef>
              <a:spcAft>
                <a:spcPts val="800"/>
              </a:spcAft>
              <a:buNone/>
            </a:pPr>
            <a:r>
              <a:rPr b="1" lang="en" sz="1800">
                <a:solidFill>
                  <a:srgbClr val="FF0000"/>
                </a:solidFill>
                <a:latin typeface="Courier New"/>
                <a:ea typeface="Courier New"/>
                <a:cs typeface="Courier New"/>
                <a:sym typeface="Courier New"/>
              </a:rPr>
              <a:t>Client.Send(message);</a:t>
            </a:r>
            <a:endParaRPr b="1" sz="1800">
              <a:solidFill>
                <a:srgbClr val="B45F06"/>
              </a:solidFill>
              <a:latin typeface="Comfortaa"/>
              <a:ea typeface="Comfortaa"/>
              <a:cs typeface="Comfortaa"/>
              <a:sym typeface="Comfortaa"/>
            </a:endParaRPr>
          </a:p>
        </p:txBody>
      </p:sp>
      <p:sp>
        <p:nvSpPr>
          <p:cNvPr id="403" name="Google Shape;403;p6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Characteristics of Service Bus Queue Messages</a:t>
            </a:r>
            <a:endParaRPr b="1" i="1" sz="1800">
              <a:latin typeface="Comfortaa"/>
              <a:ea typeface="Comfortaa"/>
              <a:cs typeface="Comfortaa"/>
              <a:sym typeface="Comfortaa"/>
            </a:endParaRPr>
          </a:p>
        </p:txBody>
      </p:sp>
      <p:sp>
        <p:nvSpPr>
          <p:cNvPr id="404" name="Google Shape;404;p6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08" name="Shape 408"/>
        <p:cNvGrpSpPr/>
        <p:nvPr/>
      </p:nvGrpSpPr>
      <p:grpSpPr>
        <a:xfrm>
          <a:off x="0" y="0"/>
          <a:ext cx="0" cy="0"/>
          <a:chOff x="0" y="0"/>
          <a:chExt cx="0" cy="0"/>
        </a:xfrm>
      </p:grpSpPr>
      <p:sp>
        <p:nvSpPr>
          <p:cNvPr id="409" name="Google Shape;409;p67"/>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Each message has two parts, a set of properties, representing a key/value pair, and a binary message body. How they are used depends on what an application is trying to do. For example, an application sending a message about a recent sale might include the properties Seller="Ava" and Amount=10000. The message body might contain a scanned image of the sale's signed contract, or, if there isn't one, the message body might be empty. You can retrieve messages by using similar properties from the BrokeredMessage class.</a:t>
            </a:r>
            <a:endParaRPr sz="1800">
              <a:solidFill>
                <a:srgbClr val="B45F06"/>
              </a:solidFill>
              <a:latin typeface="Comfortaa"/>
              <a:ea typeface="Comfortaa"/>
              <a:cs typeface="Comfortaa"/>
              <a:sym typeface="Comfortaa"/>
            </a:endParaRPr>
          </a:p>
        </p:txBody>
      </p:sp>
      <p:sp>
        <p:nvSpPr>
          <p:cNvPr id="410" name="Google Shape;410;p6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Characteristics of Service Bus Queue Messages</a:t>
            </a:r>
            <a:endParaRPr b="1" i="1" sz="1800">
              <a:latin typeface="Comfortaa"/>
              <a:ea typeface="Comfortaa"/>
              <a:cs typeface="Comfortaa"/>
              <a:sym typeface="Comfortaa"/>
            </a:endParaRPr>
          </a:p>
        </p:txBody>
      </p:sp>
      <p:sp>
        <p:nvSpPr>
          <p:cNvPr id="411" name="Google Shape;411;p6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15" name="Shape 415"/>
        <p:cNvGrpSpPr/>
        <p:nvPr/>
      </p:nvGrpSpPr>
      <p:grpSpPr>
        <a:xfrm>
          <a:off x="0" y="0"/>
          <a:ext cx="0" cy="0"/>
          <a:chOff x="0" y="0"/>
          <a:chExt cx="0" cy="0"/>
        </a:xfrm>
      </p:grpSpPr>
      <p:sp>
        <p:nvSpPr>
          <p:cNvPr id="416" name="Google Shape;416;p68"/>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This example demonstrates how messages can be received and processed by using the default PeekLock mode.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b="1" lang="en" sz="1800">
                <a:solidFill>
                  <a:srgbClr val="B45F06"/>
                </a:solidFill>
                <a:latin typeface="Comfortaa"/>
                <a:ea typeface="Comfortaa"/>
                <a:cs typeface="Comfortaa"/>
                <a:sym typeface="Comfortaa"/>
              </a:rPr>
              <a:t>Retrieving messages</a:t>
            </a:r>
            <a:endParaRPr b="1" sz="1800">
              <a:solidFill>
                <a:srgbClr val="B45F06"/>
              </a:solidFill>
              <a:latin typeface="Comfortaa"/>
              <a:ea typeface="Comfortaa"/>
              <a:cs typeface="Comfortaa"/>
              <a:sym typeface="Comfortaa"/>
            </a:endParaRPr>
          </a:p>
          <a:p>
            <a:pPr indent="0" lvl="0" marL="0" marR="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while (true)</a:t>
            </a:r>
            <a:endParaRPr b="1">
              <a:solidFill>
                <a:srgbClr val="FF0000"/>
              </a:solidFill>
              <a:latin typeface="Courier New"/>
              <a:ea typeface="Courier New"/>
              <a:cs typeface="Courier New"/>
              <a:sym typeface="Courier New"/>
            </a:endParaRPr>
          </a:p>
          <a:p>
            <a:pPr indent="0" lvl="0" marL="0" marR="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a:t>
            </a:r>
            <a:endParaRPr b="1">
              <a:solidFill>
                <a:srgbClr val="FF0000"/>
              </a:solidFill>
              <a:latin typeface="Courier New"/>
              <a:ea typeface="Courier New"/>
              <a:cs typeface="Courier New"/>
              <a:sym typeface="Courier New"/>
            </a:endParaRPr>
          </a:p>
          <a:p>
            <a:pPr indent="0" lvl="0" marL="0" marR="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    BrokeredMessage message = Client.Receive();</a:t>
            </a:r>
            <a:endParaRPr b="1">
              <a:solidFill>
                <a:srgbClr val="FF0000"/>
              </a:solidFill>
              <a:latin typeface="Courier New"/>
              <a:ea typeface="Courier New"/>
              <a:cs typeface="Courier New"/>
              <a:sym typeface="Courier New"/>
            </a:endParaRPr>
          </a:p>
          <a:p>
            <a:pPr indent="0" lvl="0" marL="0" marR="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    if (message != null)</a:t>
            </a:r>
            <a:endParaRPr b="1">
              <a:solidFill>
                <a:srgbClr val="FF0000"/>
              </a:solidFill>
              <a:latin typeface="Courier New"/>
              <a:ea typeface="Courier New"/>
              <a:cs typeface="Courier New"/>
              <a:sym typeface="Courier New"/>
            </a:endParaRPr>
          </a:p>
          <a:p>
            <a:pPr indent="0" lvl="0" marL="0" marR="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    {</a:t>
            </a:r>
            <a:endParaRPr b="1">
              <a:solidFill>
                <a:srgbClr val="FF0000"/>
              </a:solidFill>
              <a:latin typeface="Courier New"/>
              <a:ea typeface="Courier New"/>
              <a:cs typeface="Courier New"/>
              <a:sym typeface="Courier New"/>
            </a:endParaRPr>
          </a:p>
          <a:p>
            <a:pPr indent="0" lvl="0" marL="0" marR="0" rtl="0" algn="just">
              <a:lnSpc>
                <a:spcPct val="100000"/>
              </a:lnSpc>
              <a:spcBef>
                <a:spcPts val="800"/>
              </a:spcBef>
              <a:spcAft>
                <a:spcPts val="800"/>
              </a:spcAft>
              <a:buNone/>
            </a:pPr>
            <a:r>
              <a:rPr b="1" lang="en">
                <a:solidFill>
                  <a:srgbClr val="FF0000"/>
                </a:solidFill>
                <a:latin typeface="Courier New"/>
                <a:ea typeface="Courier New"/>
                <a:cs typeface="Courier New"/>
                <a:sym typeface="Courier New"/>
              </a:rPr>
              <a:t>        </a:t>
            </a:r>
            <a:endParaRPr b="1">
              <a:solidFill>
                <a:srgbClr val="FF0000"/>
              </a:solidFill>
              <a:latin typeface="Courier New"/>
              <a:ea typeface="Courier New"/>
              <a:cs typeface="Courier New"/>
              <a:sym typeface="Courier New"/>
            </a:endParaRPr>
          </a:p>
        </p:txBody>
      </p:sp>
      <p:sp>
        <p:nvSpPr>
          <p:cNvPr id="417" name="Google Shape;417;p6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Characteristics of Service Bus Queue Messages</a:t>
            </a:r>
            <a:endParaRPr b="1" i="1" sz="1800">
              <a:latin typeface="Comfortaa"/>
              <a:ea typeface="Comfortaa"/>
              <a:cs typeface="Comfortaa"/>
              <a:sym typeface="Comfortaa"/>
            </a:endParaRPr>
          </a:p>
        </p:txBody>
      </p:sp>
      <p:sp>
        <p:nvSpPr>
          <p:cNvPr id="418" name="Google Shape;418;p6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22" name="Shape 422"/>
        <p:cNvGrpSpPr/>
        <p:nvPr/>
      </p:nvGrpSpPr>
      <p:grpSpPr>
        <a:xfrm>
          <a:off x="0" y="0"/>
          <a:ext cx="0" cy="0"/>
          <a:chOff x="0" y="0"/>
          <a:chExt cx="0" cy="0"/>
        </a:xfrm>
      </p:grpSpPr>
      <p:sp>
        <p:nvSpPr>
          <p:cNvPr id="423" name="Google Shape;423;p69"/>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F0000"/>
                </a:solidFill>
                <a:latin typeface="Courier New"/>
                <a:ea typeface="Courier New"/>
                <a:cs typeface="Courier New"/>
                <a:sym typeface="Courier New"/>
              </a:rPr>
              <a:t>. . . try</a:t>
            </a:r>
            <a:endParaRPr b="1">
              <a:solidFill>
                <a:srgbClr val="FF0000"/>
              </a:solidFill>
              <a:latin typeface="Courier New"/>
              <a:ea typeface="Courier New"/>
              <a:cs typeface="Courier New"/>
              <a:sym typeface="Courier New"/>
            </a:endParaRPr>
          </a:p>
          <a:p>
            <a:pPr indent="0" lvl="0" marL="0" rtl="0" algn="just">
              <a:spcBef>
                <a:spcPts val="800"/>
              </a:spcBef>
              <a:spcAft>
                <a:spcPts val="0"/>
              </a:spcAft>
              <a:buNone/>
            </a:pPr>
            <a:r>
              <a:rPr b="1" lang="en">
                <a:solidFill>
                  <a:srgbClr val="FF0000"/>
                </a:solidFill>
                <a:latin typeface="Courier New"/>
                <a:ea typeface="Courier New"/>
                <a:cs typeface="Courier New"/>
                <a:sym typeface="Courier New"/>
              </a:rPr>
              <a:t>        {</a:t>
            </a:r>
            <a:endParaRPr b="1">
              <a:solidFill>
                <a:srgbClr val="FF0000"/>
              </a:solidFill>
              <a:latin typeface="Courier New"/>
              <a:ea typeface="Courier New"/>
              <a:cs typeface="Courier New"/>
              <a:sym typeface="Courier New"/>
            </a:endParaRPr>
          </a:p>
          <a:p>
            <a:pPr indent="457200" lvl="0" marL="0" rtl="0" algn="just">
              <a:spcBef>
                <a:spcPts val="800"/>
              </a:spcBef>
              <a:spcAft>
                <a:spcPts val="0"/>
              </a:spcAft>
              <a:buNone/>
            </a:pPr>
            <a:r>
              <a:rPr b="1" lang="en">
                <a:solidFill>
                  <a:srgbClr val="FF0000"/>
                </a:solidFill>
                <a:latin typeface="Courier New"/>
                <a:ea typeface="Courier New"/>
                <a:cs typeface="Courier New"/>
                <a:sym typeface="Courier New"/>
              </a:rPr>
              <a:t>Console.WriteLine("Body: " + message.GetBody&lt;string&gt;());</a:t>
            </a:r>
            <a:endParaRPr b="1">
              <a:solidFill>
                <a:srgbClr val="FF0000"/>
              </a:solidFill>
              <a:latin typeface="Courier New"/>
              <a:ea typeface="Courier New"/>
              <a:cs typeface="Courier New"/>
              <a:sym typeface="Courier New"/>
            </a:endParaRPr>
          </a:p>
          <a:p>
            <a:pPr indent="457200" lvl="0" marL="0" rtl="0" algn="just">
              <a:spcBef>
                <a:spcPts val="800"/>
              </a:spcBef>
              <a:spcAft>
                <a:spcPts val="0"/>
              </a:spcAft>
              <a:buNone/>
            </a:pPr>
            <a:r>
              <a:rPr b="1" lang="en">
                <a:solidFill>
                  <a:srgbClr val="FF0000"/>
                </a:solidFill>
                <a:latin typeface="Courier New"/>
                <a:ea typeface="Courier New"/>
                <a:cs typeface="Courier New"/>
                <a:sym typeface="Courier New"/>
              </a:rPr>
              <a:t>Console.WriteLine("Test Property: " +  message.Properties["TestProperty"]);</a:t>
            </a:r>
            <a:endParaRPr b="1">
              <a:solidFill>
                <a:srgbClr val="FF0000"/>
              </a:solidFill>
              <a:latin typeface="Courier New"/>
              <a:ea typeface="Courier New"/>
              <a:cs typeface="Courier New"/>
              <a:sym typeface="Courier New"/>
            </a:endParaRPr>
          </a:p>
          <a:p>
            <a:pPr indent="0" lvl="0" marL="0" rtl="0" algn="just">
              <a:spcBef>
                <a:spcPts val="800"/>
              </a:spcBef>
              <a:spcAft>
                <a:spcPts val="0"/>
              </a:spcAft>
              <a:buNone/>
            </a:pPr>
            <a:r>
              <a:rPr b="1" lang="en">
                <a:solidFill>
                  <a:srgbClr val="FF0000"/>
                </a:solidFill>
                <a:latin typeface="Courier New"/>
                <a:ea typeface="Courier New"/>
                <a:cs typeface="Courier New"/>
                <a:sym typeface="Courier New"/>
              </a:rPr>
              <a:t>    message.Complete();</a:t>
            </a:r>
            <a:endParaRPr b="1">
              <a:solidFill>
                <a:srgbClr val="FF0000"/>
              </a:solidFill>
              <a:latin typeface="Courier New"/>
              <a:ea typeface="Courier New"/>
              <a:cs typeface="Courier New"/>
              <a:sym typeface="Courier New"/>
            </a:endParaRPr>
          </a:p>
          <a:p>
            <a:pPr indent="0" lvl="0" marL="0" rtl="0" algn="just">
              <a:spcBef>
                <a:spcPts val="800"/>
              </a:spcBef>
              <a:spcAft>
                <a:spcPts val="0"/>
              </a:spcAft>
              <a:buNone/>
            </a:pPr>
            <a:r>
              <a:rPr b="1" lang="en">
                <a:solidFill>
                  <a:srgbClr val="FF0000"/>
                </a:solidFill>
                <a:latin typeface="Courier New"/>
                <a:ea typeface="Courier New"/>
                <a:cs typeface="Courier New"/>
                <a:sym typeface="Courier New"/>
              </a:rPr>
              <a:t>        }</a:t>
            </a:r>
            <a:endParaRPr b="1">
              <a:solidFill>
                <a:srgbClr val="FF0000"/>
              </a:solidFill>
              <a:latin typeface="Courier New"/>
              <a:ea typeface="Courier New"/>
              <a:cs typeface="Courier New"/>
              <a:sym typeface="Courier New"/>
            </a:endParaRPr>
          </a:p>
          <a:p>
            <a:pPr indent="0" lvl="0" marL="0" rtl="0" algn="just">
              <a:spcBef>
                <a:spcPts val="800"/>
              </a:spcBef>
              <a:spcAft>
                <a:spcPts val="0"/>
              </a:spcAft>
              <a:buNone/>
            </a:pPr>
            <a:r>
              <a:rPr b="1" lang="en">
                <a:solidFill>
                  <a:srgbClr val="FF0000"/>
                </a:solidFill>
                <a:latin typeface="Courier New"/>
                <a:ea typeface="Courier New"/>
                <a:cs typeface="Courier New"/>
                <a:sym typeface="Courier New"/>
              </a:rPr>
              <a:t>        catch (Exception)</a:t>
            </a:r>
            <a:endParaRPr b="1">
              <a:solidFill>
                <a:srgbClr val="FF0000"/>
              </a:solidFill>
              <a:latin typeface="Courier New"/>
              <a:ea typeface="Courier New"/>
              <a:cs typeface="Courier New"/>
              <a:sym typeface="Courier New"/>
            </a:endParaRPr>
          </a:p>
          <a:p>
            <a:pPr indent="0" lvl="0" marL="0" rtl="0" algn="just">
              <a:spcBef>
                <a:spcPts val="800"/>
              </a:spcBef>
              <a:spcAft>
                <a:spcPts val="0"/>
              </a:spcAft>
              <a:buNone/>
            </a:pPr>
            <a:r>
              <a:rPr b="1" lang="en">
                <a:solidFill>
                  <a:srgbClr val="FF0000"/>
                </a:solidFill>
                <a:latin typeface="Courier New"/>
                <a:ea typeface="Courier New"/>
                <a:cs typeface="Courier New"/>
                <a:sym typeface="Courier New"/>
              </a:rPr>
              <a:t>        {</a:t>
            </a:r>
            <a:endParaRPr b="1">
              <a:solidFill>
                <a:srgbClr val="FF0000"/>
              </a:solidFill>
              <a:latin typeface="Courier New"/>
              <a:ea typeface="Courier New"/>
              <a:cs typeface="Courier New"/>
              <a:sym typeface="Courier New"/>
            </a:endParaRPr>
          </a:p>
          <a:p>
            <a:pPr indent="0" lvl="0" marL="0" rtl="0" algn="just">
              <a:spcBef>
                <a:spcPts val="800"/>
              </a:spcBef>
              <a:spcAft>
                <a:spcPts val="0"/>
              </a:spcAft>
              <a:buNone/>
            </a:pPr>
            <a:r>
              <a:rPr b="1" lang="en">
                <a:solidFill>
                  <a:srgbClr val="FF0000"/>
                </a:solidFill>
                <a:latin typeface="Courier New"/>
                <a:ea typeface="Courier New"/>
                <a:cs typeface="Courier New"/>
                <a:sym typeface="Courier New"/>
              </a:rPr>
              <a:t>            message.Abandon();</a:t>
            </a:r>
            <a:endParaRPr b="1">
              <a:solidFill>
                <a:srgbClr val="FF0000"/>
              </a:solidFill>
              <a:latin typeface="Courier New"/>
              <a:ea typeface="Courier New"/>
              <a:cs typeface="Courier New"/>
              <a:sym typeface="Courier New"/>
            </a:endParaRPr>
          </a:p>
          <a:p>
            <a:pPr indent="0" lvl="0" marL="0" rtl="0" algn="just">
              <a:spcBef>
                <a:spcPts val="800"/>
              </a:spcBef>
              <a:spcAft>
                <a:spcPts val="0"/>
              </a:spcAft>
              <a:buNone/>
            </a:pPr>
            <a:r>
              <a:rPr b="1" lang="en">
                <a:solidFill>
                  <a:srgbClr val="FF0000"/>
                </a:solidFill>
                <a:latin typeface="Courier New"/>
                <a:ea typeface="Courier New"/>
                <a:cs typeface="Courier New"/>
                <a:sym typeface="Courier New"/>
              </a:rPr>
              <a:t>        }}}</a:t>
            </a:r>
            <a:endParaRPr b="1">
              <a:solidFill>
                <a:srgbClr val="FF0000"/>
              </a:solidFill>
              <a:latin typeface="Courier New"/>
              <a:ea typeface="Courier New"/>
              <a:cs typeface="Courier New"/>
              <a:sym typeface="Courier New"/>
            </a:endParaRPr>
          </a:p>
          <a:p>
            <a:pPr indent="0" lvl="0" marL="0" marR="0" rtl="0" algn="just">
              <a:lnSpc>
                <a:spcPct val="10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424" name="Google Shape;424;p6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Characteristics of Service Bus Queue Messages</a:t>
            </a:r>
            <a:endParaRPr b="1" i="1" sz="1800">
              <a:latin typeface="Comfortaa"/>
              <a:ea typeface="Comfortaa"/>
              <a:cs typeface="Comfortaa"/>
              <a:sym typeface="Comfortaa"/>
            </a:endParaRPr>
          </a:p>
        </p:txBody>
      </p:sp>
      <p:sp>
        <p:nvSpPr>
          <p:cNvPr id="425" name="Google Shape;425;p6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29" name="Shape 429"/>
        <p:cNvGrpSpPr/>
        <p:nvPr/>
      </p:nvGrpSpPr>
      <p:grpSpPr>
        <a:xfrm>
          <a:off x="0" y="0"/>
          <a:ext cx="0" cy="0"/>
          <a:chOff x="0" y="0"/>
          <a:chExt cx="0" cy="0"/>
        </a:xfrm>
      </p:grpSpPr>
      <p:sp>
        <p:nvSpPr>
          <p:cNvPr id="430" name="Google Shape;430;p70"/>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 Azure supports two types of queue mechanisms, Storage queues and Service Bus queues. </a:t>
            </a:r>
            <a:endParaRPr sz="1800">
              <a:solidFill>
                <a:srgbClr val="B45F06"/>
              </a:solidFill>
              <a:latin typeface="Comfortaa"/>
              <a:ea typeface="Comfortaa"/>
              <a:cs typeface="Comfortaa"/>
              <a:sym typeface="Comfortaa"/>
            </a:endParaRPr>
          </a:p>
          <a:p>
            <a:pPr indent="-342900" lvl="0" marL="457200" rtl="0" algn="just">
              <a:lnSpc>
                <a:spcPct val="140000"/>
              </a:lnSpc>
              <a:spcBef>
                <a:spcPts val="80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Storage queues</a:t>
            </a:r>
            <a:r>
              <a:rPr lang="en" sz="1800">
                <a:solidFill>
                  <a:srgbClr val="B45F06"/>
                </a:solidFill>
                <a:latin typeface="Comfortaa"/>
                <a:ea typeface="Comfortaa"/>
                <a:cs typeface="Comfortaa"/>
                <a:sym typeface="Comfortaa"/>
              </a:rPr>
              <a:t>. These are part of the Azure storage infrastructure. They have a simple REST-based Get/Put/Peek interface. They provide reliable, persistent messaging within and between services. </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Service Bus queues</a:t>
            </a:r>
            <a:r>
              <a:rPr lang="en" sz="1800">
                <a:solidFill>
                  <a:srgbClr val="B45F06"/>
                </a:solidFill>
                <a:latin typeface="Comfortaa"/>
                <a:ea typeface="Comfortaa"/>
                <a:cs typeface="Comfortaa"/>
                <a:sym typeface="Comfortaa"/>
              </a:rPr>
              <a:t>. They are part of a broader Azure messaging infrastructure that supports queuing and publish/subscribe, web service remoting, and integration patterns. </a:t>
            </a:r>
            <a:endParaRPr sz="1800">
              <a:solidFill>
                <a:srgbClr val="B45F06"/>
              </a:solidFill>
              <a:latin typeface="Comfortaa"/>
              <a:ea typeface="Comfortaa"/>
              <a:cs typeface="Comfortaa"/>
              <a:sym typeface="Comfortaa"/>
            </a:endParaRPr>
          </a:p>
        </p:txBody>
      </p:sp>
      <p:sp>
        <p:nvSpPr>
          <p:cNvPr id="431" name="Google Shape;431;p7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Service Bus Queues vs. Storage Queues</a:t>
            </a:r>
            <a:endParaRPr b="1" i="1" sz="1800">
              <a:latin typeface="Comfortaa"/>
              <a:ea typeface="Comfortaa"/>
              <a:cs typeface="Comfortaa"/>
              <a:sym typeface="Comfortaa"/>
            </a:endParaRPr>
          </a:p>
        </p:txBody>
      </p:sp>
      <p:sp>
        <p:nvSpPr>
          <p:cNvPr id="432" name="Google Shape;432;p7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36" name="Shape 436"/>
        <p:cNvGrpSpPr/>
        <p:nvPr/>
      </p:nvGrpSpPr>
      <p:grpSpPr>
        <a:xfrm>
          <a:off x="0" y="0"/>
          <a:ext cx="0" cy="0"/>
          <a:chOff x="0" y="0"/>
          <a:chExt cx="0" cy="0"/>
        </a:xfrm>
      </p:grpSpPr>
      <p:sp>
        <p:nvSpPr>
          <p:cNvPr id="437" name="Google Shape;437;p71"/>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Although both queuing technologies exist concurrently, Storage queues are introduced first, as a dedicated queue storage mechanism built on top of Azure Storage services. Service Bus queues are built on top of the broader brokered messaging infrastructure that is designed to integrate applications or application components, which might span multiple communication protocols, data contracts, trust domains, and network environments.</a:t>
            </a:r>
            <a:endParaRPr sz="1800">
              <a:solidFill>
                <a:srgbClr val="B45F06"/>
              </a:solidFill>
              <a:latin typeface="Comfortaa"/>
              <a:ea typeface="Comfortaa"/>
              <a:cs typeface="Comfortaa"/>
              <a:sym typeface="Comfortaa"/>
            </a:endParaRPr>
          </a:p>
        </p:txBody>
      </p:sp>
      <p:sp>
        <p:nvSpPr>
          <p:cNvPr id="438" name="Google Shape;438;p7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Service Bus Queues vs. Storage Queues</a:t>
            </a:r>
            <a:endParaRPr b="1" i="1" sz="1800">
              <a:latin typeface="Comfortaa"/>
              <a:ea typeface="Comfortaa"/>
              <a:cs typeface="Comfortaa"/>
              <a:sym typeface="Comfortaa"/>
            </a:endParaRPr>
          </a:p>
        </p:txBody>
      </p:sp>
      <p:sp>
        <p:nvSpPr>
          <p:cNvPr id="439" name="Google Shape;439;p7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43" name="Shape 443"/>
        <p:cNvGrpSpPr/>
        <p:nvPr/>
      </p:nvGrpSpPr>
      <p:grpSpPr>
        <a:xfrm>
          <a:off x="0" y="0"/>
          <a:ext cx="0" cy="0"/>
          <a:chOff x="0" y="0"/>
          <a:chExt cx="0" cy="0"/>
        </a:xfrm>
      </p:grpSpPr>
      <p:sp>
        <p:nvSpPr>
          <p:cNvPr id="444" name="Google Shape;444;p72"/>
          <p:cNvSpPr txBox="1"/>
          <p:nvPr/>
        </p:nvSpPr>
        <p:spPr>
          <a:xfrm>
            <a:off x="172200" y="1787850"/>
            <a:ext cx="3405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t/>
            </a:r>
            <a:endParaRPr b="1" sz="1800">
              <a:solidFill>
                <a:srgbClr val="B45F06"/>
              </a:solidFill>
              <a:latin typeface="Comfortaa"/>
              <a:ea typeface="Comfortaa"/>
              <a:cs typeface="Comfortaa"/>
              <a:sym typeface="Comfortaa"/>
            </a:endParaRPr>
          </a:p>
        </p:txBody>
      </p:sp>
      <p:sp>
        <p:nvSpPr>
          <p:cNvPr id="445" name="Google Shape;445;p7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Service Bus Queues vs. Storage Queues</a:t>
            </a:r>
            <a:endParaRPr b="1" i="1" sz="1800">
              <a:latin typeface="Comfortaa"/>
              <a:ea typeface="Comfortaa"/>
              <a:cs typeface="Comfortaa"/>
              <a:sym typeface="Comfortaa"/>
            </a:endParaRPr>
          </a:p>
        </p:txBody>
      </p:sp>
      <p:sp>
        <p:nvSpPr>
          <p:cNvPr id="446" name="Google Shape;446;p7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47" name="Google Shape;447;p72"/>
          <p:cNvPicPr preferRelativeResize="0"/>
          <p:nvPr/>
        </p:nvPicPr>
        <p:blipFill>
          <a:blip r:embed="rId3">
            <a:alphaModFix/>
          </a:blip>
          <a:stretch>
            <a:fillRect/>
          </a:stretch>
        </p:blipFill>
        <p:spPr>
          <a:xfrm>
            <a:off x="172200" y="1720075"/>
            <a:ext cx="8765674" cy="33691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51" name="Shape 451"/>
        <p:cNvGrpSpPr/>
        <p:nvPr/>
      </p:nvGrpSpPr>
      <p:grpSpPr>
        <a:xfrm>
          <a:off x="0" y="0"/>
          <a:ext cx="0" cy="0"/>
          <a:chOff x="0" y="0"/>
          <a:chExt cx="0" cy="0"/>
        </a:xfrm>
      </p:grpSpPr>
      <p:sp>
        <p:nvSpPr>
          <p:cNvPr id="452" name="Google Shape;452;p73"/>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Ordering guarantee.</a:t>
            </a:r>
            <a:r>
              <a:rPr lang="en" sz="1800">
                <a:solidFill>
                  <a:srgbClr val="B45F06"/>
                </a:solidFill>
                <a:latin typeface="Comfortaa"/>
                <a:ea typeface="Comfortaa"/>
                <a:cs typeface="Comfortaa"/>
                <a:sym typeface="Comfortaa"/>
              </a:rPr>
              <a:t> Service Bus queues guarantee that messages are processed in a FIFO order. Storage queues do not guarantee this.</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Delivery guarantee.</a:t>
            </a:r>
            <a:r>
              <a:rPr lang="en" sz="1800">
                <a:solidFill>
                  <a:srgbClr val="B45F06"/>
                </a:solidFill>
                <a:latin typeface="Comfortaa"/>
                <a:ea typeface="Comfortaa"/>
                <a:cs typeface="Comfortaa"/>
                <a:sym typeface="Comfortaa"/>
              </a:rPr>
              <a:t> Service Bus and Storage queues guarantee that messages are delivered at least once. Service Bus queues can also guarantee that a message is delivered only once.</a:t>
            </a:r>
            <a:endParaRPr sz="1800">
              <a:solidFill>
                <a:srgbClr val="B45F06"/>
              </a:solidFill>
              <a:latin typeface="Comfortaa"/>
              <a:ea typeface="Comfortaa"/>
              <a:cs typeface="Comfortaa"/>
              <a:sym typeface="Comfortaa"/>
            </a:endParaRPr>
          </a:p>
        </p:txBody>
      </p:sp>
      <p:sp>
        <p:nvSpPr>
          <p:cNvPr id="453" name="Google Shape;453;p7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Service Bus Queues vs. Storage Queues</a:t>
            </a:r>
            <a:endParaRPr b="1" i="1" sz="1800">
              <a:latin typeface="Comfortaa"/>
              <a:ea typeface="Comfortaa"/>
              <a:cs typeface="Comfortaa"/>
              <a:sym typeface="Comfortaa"/>
            </a:endParaRPr>
          </a:p>
        </p:txBody>
      </p:sp>
      <p:sp>
        <p:nvSpPr>
          <p:cNvPr id="454" name="Google Shape;454;p7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9" name="Shape 139"/>
        <p:cNvGrpSpPr/>
        <p:nvPr/>
      </p:nvGrpSpPr>
      <p:grpSpPr>
        <a:xfrm>
          <a:off x="0" y="0"/>
          <a:ext cx="0" cy="0"/>
          <a:chOff x="0" y="0"/>
          <a:chExt cx="0" cy="0"/>
        </a:xfrm>
      </p:grpSpPr>
      <p:sp>
        <p:nvSpPr>
          <p:cNvPr id="140" name="Google Shape;140;p2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sz="1800">
              <a:solidFill>
                <a:srgbClr val="B45F06"/>
              </a:solidFill>
              <a:latin typeface="Comfortaa"/>
              <a:ea typeface="Comfortaa"/>
              <a:cs typeface="Comfortaa"/>
              <a:sym typeface="Comfortaa"/>
            </a:endParaRPr>
          </a:p>
        </p:txBody>
      </p:sp>
      <p:sp>
        <p:nvSpPr>
          <p:cNvPr id="141" name="Google Shape;141;p2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Using Azure Storage Blobs &amp; Storage Tables Conceptually</a:t>
            </a:r>
            <a:endParaRPr b="1" i="1" sz="1800">
              <a:latin typeface="Comfortaa"/>
              <a:ea typeface="Comfortaa"/>
              <a:cs typeface="Comfortaa"/>
              <a:sym typeface="Comfortaa"/>
            </a:endParaRPr>
          </a:p>
        </p:txBody>
      </p:sp>
      <p:sp>
        <p:nvSpPr>
          <p:cNvPr id="142" name="Google Shape;142;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58" name="Shape 458"/>
        <p:cNvGrpSpPr/>
        <p:nvPr/>
      </p:nvGrpSpPr>
      <p:grpSpPr>
        <a:xfrm>
          <a:off x="0" y="0"/>
          <a:ext cx="0" cy="0"/>
          <a:chOff x="0" y="0"/>
          <a:chExt cx="0" cy="0"/>
        </a:xfrm>
      </p:grpSpPr>
      <p:sp>
        <p:nvSpPr>
          <p:cNvPr id="459" name="Google Shape;459;p74"/>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Lease granularity</a:t>
            </a:r>
            <a:r>
              <a:rPr lang="en" sz="1800">
                <a:solidFill>
                  <a:srgbClr val="B45F06"/>
                </a:solidFill>
                <a:latin typeface="Comfortaa"/>
                <a:ea typeface="Comfortaa"/>
                <a:cs typeface="Comfortaa"/>
                <a:sym typeface="Comfortaa"/>
              </a:rPr>
              <a:t>. – Storage queues can set the lock/lease length to a different value for each individual message. Service Bus queues can set this value only for all the messages in a queue instance.</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Batches</a:t>
            </a:r>
            <a:r>
              <a:rPr lang="en" sz="1800">
                <a:solidFill>
                  <a:srgbClr val="B45F06"/>
                </a:solidFill>
                <a:latin typeface="Comfortaa"/>
                <a:ea typeface="Comfortaa"/>
                <a:cs typeface="Comfortaa"/>
                <a:sym typeface="Comfortaa"/>
              </a:rPr>
              <a:t>. Both Storage and Service Bus queues can receive messages in a batch. Only Service Bus queues support batch creation of messages.</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460" name="Google Shape;460;p7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Queues &gt; </a:t>
            </a:r>
            <a:r>
              <a:rPr b="1" i="1" lang="en" sz="1800">
                <a:latin typeface="Comfortaa"/>
                <a:ea typeface="Comfortaa"/>
                <a:cs typeface="Comfortaa"/>
                <a:sym typeface="Comfortaa"/>
              </a:rPr>
              <a:t>Service Bus Queues vs. Storage Queues</a:t>
            </a:r>
            <a:endParaRPr b="1" i="1" sz="1800">
              <a:latin typeface="Comfortaa"/>
              <a:ea typeface="Comfortaa"/>
              <a:cs typeface="Comfortaa"/>
              <a:sym typeface="Comfortaa"/>
            </a:endParaRPr>
          </a:p>
        </p:txBody>
      </p:sp>
      <p:sp>
        <p:nvSpPr>
          <p:cNvPr id="461" name="Google Shape;461;p7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65" name="Shape 465"/>
        <p:cNvGrpSpPr/>
        <p:nvPr/>
      </p:nvGrpSpPr>
      <p:grpSpPr>
        <a:xfrm>
          <a:off x="0" y="0"/>
          <a:ext cx="0" cy="0"/>
          <a:chOff x="0" y="0"/>
          <a:chExt cx="0" cy="0"/>
        </a:xfrm>
      </p:grpSpPr>
      <p:sp>
        <p:nvSpPr>
          <p:cNvPr id="466" name="Google Shape;466;p75"/>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Service Bus relays provide a flexible way to connect WCF services and clients without having to redesign the network architecture in your organization. When you connect the WCF service to a relay in an outgoing manner, you clients will need to connect only to the Service Bus endpoint in Azure to communicate with your WCF service.</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This module describes the benefits and architecture of Service Bus relays.</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467" name="Google Shape;467;p7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68" name="Google Shape;468;p7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72" name="Shape 472"/>
        <p:cNvGrpSpPr/>
        <p:nvPr/>
      </p:nvGrpSpPr>
      <p:grpSpPr>
        <a:xfrm>
          <a:off x="0" y="0"/>
          <a:ext cx="0" cy="0"/>
          <a:chOff x="0" y="0"/>
          <a:chExt cx="0" cy="0"/>
        </a:xfrm>
      </p:grpSpPr>
      <p:sp>
        <p:nvSpPr>
          <p:cNvPr id="473" name="Google Shape;473;p76"/>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Service Bus includes a relay component that can connect existing services to new client applications without exposing the true location or address of the service. Supported services include Simple Object Access Protocol (SOAP), Web Services standards (WS*), and Representational State Transfer (REST). Some of the advantages of using a relay include:  . . . </a:t>
            </a:r>
            <a:endParaRPr sz="1800">
              <a:solidFill>
                <a:srgbClr val="B45F06"/>
              </a:solidFill>
              <a:latin typeface="Comfortaa"/>
              <a:ea typeface="Comfortaa"/>
              <a:cs typeface="Comfortaa"/>
              <a:sym typeface="Comfortaa"/>
            </a:endParaRPr>
          </a:p>
        </p:txBody>
      </p:sp>
      <p:sp>
        <p:nvSpPr>
          <p:cNvPr id="474" name="Google Shape;474;p7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Service Bus Relay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75" name="Google Shape;475;p7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79" name="Shape 479"/>
        <p:cNvGrpSpPr/>
        <p:nvPr/>
      </p:nvGrpSpPr>
      <p:grpSpPr>
        <a:xfrm>
          <a:off x="0" y="0"/>
          <a:ext cx="0" cy="0"/>
          <a:chOff x="0" y="0"/>
          <a:chExt cx="0" cy="0"/>
        </a:xfrm>
      </p:grpSpPr>
      <p:sp>
        <p:nvSpPr>
          <p:cNvPr id="480" name="Google Shape;480;p77"/>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WCF Services that need to communicate directly with external client applications or devices (For example, mobile devices) typically need to be placed in a special subnet or a virtual network with a unique NAT or firewall configuration. The address for the WCF endpoint will need to be publicly addressable in order for client devices to connect. In some enterprises, this can be considered dangerous or unacceptable. With Service Bus Relay, the WCF service makes an outbound connection to the relay and bypasses many of the complex network configurations that are necessary for inbound connections.</a:t>
            </a:r>
            <a:endParaRPr sz="1800">
              <a:solidFill>
                <a:srgbClr val="B45F06"/>
              </a:solidFill>
              <a:latin typeface="Comfortaa"/>
              <a:ea typeface="Comfortaa"/>
              <a:cs typeface="Comfortaa"/>
              <a:sym typeface="Comfortaa"/>
            </a:endParaRPr>
          </a:p>
        </p:txBody>
      </p:sp>
      <p:sp>
        <p:nvSpPr>
          <p:cNvPr id="481" name="Google Shape;481;p7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Service Bus Relay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82" name="Google Shape;482;p7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86" name="Shape 486"/>
        <p:cNvGrpSpPr/>
        <p:nvPr/>
      </p:nvGrpSpPr>
      <p:grpSpPr>
        <a:xfrm>
          <a:off x="0" y="0"/>
          <a:ext cx="0" cy="0"/>
          <a:chOff x="0" y="0"/>
          <a:chExt cx="0" cy="0"/>
        </a:xfrm>
      </p:grpSpPr>
      <p:sp>
        <p:nvSpPr>
          <p:cNvPr id="487" name="Google Shape;487;p78"/>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Although mobile applications are deployed and updated regularly, end users might not update their applications as regularly as you want them to. If your WCF service needs to be migrated to a new network or moved to a new IP address, this can cause a lapse of connectivity for your mobile applications. Using Service Bus Relay, your mobile applications address a publically accessible and permanent uniform resource identifier (URI). You are then free to make changes and migrate your WCF service within your organization's infrastructure. </a:t>
            </a:r>
            <a:endParaRPr sz="1800">
              <a:solidFill>
                <a:srgbClr val="B45F06"/>
              </a:solidFill>
              <a:latin typeface="Comfortaa"/>
              <a:ea typeface="Comfortaa"/>
              <a:cs typeface="Comfortaa"/>
              <a:sym typeface="Comfortaa"/>
            </a:endParaRPr>
          </a:p>
        </p:txBody>
      </p:sp>
      <p:sp>
        <p:nvSpPr>
          <p:cNvPr id="488" name="Google Shape;488;p7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Service Bus Relay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89" name="Google Shape;489;p7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93" name="Shape 493"/>
        <p:cNvGrpSpPr/>
        <p:nvPr/>
      </p:nvGrpSpPr>
      <p:grpSpPr>
        <a:xfrm>
          <a:off x="0" y="0"/>
          <a:ext cx="0" cy="0"/>
          <a:chOff x="0" y="0"/>
          <a:chExt cx="0" cy="0"/>
        </a:xfrm>
      </p:grpSpPr>
      <p:sp>
        <p:nvSpPr>
          <p:cNvPr id="494" name="Google Shape;494;p79"/>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The new service instance or location simply needs to connect to the relay for client devices to access it. This enables more mobility for services that are connected to the applications that are already deployed.</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Service Bus Relay also supports direct peer-to-peer communication. This is negotiated if the relay determines that the connecting application can easily and directly address the WCF service.</a:t>
            </a:r>
            <a:endParaRPr sz="1800">
              <a:solidFill>
                <a:srgbClr val="B45F06"/>
              </a:solidFill>
              <a:latin typeface="Comfortaa"/>
              <a:ea typeface="Comfortaa"/>
              <a:cs typeface="Comfortaa"/>
              <a:sym typeface="Comfortaa"/>
            </a:endParaRPr>
          </a:p>
        </p:txBody>
      </p:sp>
      <p:sp>
        <p:nvSpPr>
          <p:cNvPr id="495" name="Google Shape;495;p7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Service Bus Relay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96" name="Google Shape;496;p7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00" name="Shape 500"/>
        <p:cNvGrpSpPr/>
        <p:nvPr/>
      </p:nvGrpSpPr>
      <p:grpSpPr>
        <a:xfrm>
          <a:off x="0" y="0"/>
          <a:ext cx="0" cy="0"/>
          <a:chOff x="0" y="0"/>
          <a:chExt cx="0" cy="0"/>
        </a:xfrm>
      </p:grpSpPr>
      <p:sp>
        <p:nvSpPr>
          <p:cNvPr id="501" name="Google Shape;501;p80"/>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The Service Bus Relay service enables you to build hybrid applications that run in an Azure data center and in your own on-premises enterprise environment.</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When you use Service Bus Relay, you must use a set of WCF bindings that are similar to the bindings that ship normally with WCF. These bindings include a relay prefix. They implement new binding elements that create a channel to your Service Bus instance in Azure. </a:t>
            </a:r>
            <a:endParaRPr sz="1800">
              <a:solidFill>
                <a:srgbClr val="B45F06"/>
              </a:solidFill>
              <a:latin typeface="Comfortaa"/>
              <a:ea typeface="Comfortaa"/>
              <a:cs typeface="Comfortaa"/>
              <a:sym typeface="Comfortaa"/>
            </a:endParaRPr>
          </a:p>
        </p:txBody>
      </p:sp>
      <p:sp>
        <p:nvSpPr>
          <p:cNvPr id="502" name="Google Shape;502;p8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Service Bus Relay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503" name="Google Shape;503;p8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07" name="Shape 507"/>
        <p:cNvGrpSpPr/>
        <p:nvPr/>
      </p:nvGrpSpPr>
      <p:grpSpPr>
        <a:xfrm>
          <a:off x="0" y="0"/>
          <a:ext cx="0" cy="0"/>
          <a:chOff x="0" y="0"/>
          <a:chExt cx="0" cy="0"/>
        </a:xfrm>
      </p:grpSpPr>
      <p:sp>
        <p:nvSpPr>
          <p:cNvPr id="508" name="Google Shape;508;p81"/>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Bindings are included for one-way messages, request/response messages, and distributed event messages. The event messages are unique to Service Bus Relay and are used to enable a publish/subscribe scenario where your client applications can send a message and have that message distributed to multiple WCF service instances. For example, event messaging can be used to distribute a message to a receiver WCF service for processing and auditing a WCF service.</a:t>
            </a:r>
            <a:endParaRPr sz="1800">
              <a:solidFill>
                <a:srgbClr val="B45F06"/>
              </a:solidFill>
              <a:latin typeface="Comfortaa"/>
              <a:ea typeface="Comfortaa"/>
              <a:cs typeface="Comfortaa"/>
              <a:sym typeface="Comfortaa"/>
            </a:endParaRPr>
          </a:p>
        </p:txBody>
      </p:sp>
      <p:sp>
        <p:nvSpPr>
          <p:cNvPr id="509" name="Google Shape;509;p8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Service Bus Relay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510" name="Google Shape;510;p8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14" name="Shape 514"/>
        <p:cNvGrpSpPr/>
        <p:nvPr/>
      </p:nvGrpSpPr>
      <p:grpSpPr>
        <a:xfrm>
          <a:off x="0" y="0"/>
          <a:ext cx="0" cy="0"/>
          <a:chOff x="0" y="0"/>
          <a:chExt cx="0" cy="0"/>
        </a:xfrm>
      </p:grpSpPr>
      <p:sp>
        <p:nvSpPr>
          <p:cNvPr id="515" name="Google Shape;515;p82"/>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Because Service Bus Relay utilizes bindings that are very similar to the traditional WCF bindings, many applications do not require large changes to use Service Bus Relay. The client applications typically require a new binding configuration that specifies the relay binding. After the client communicates with the relay, the relay service handles the targeting of messages to the appropriate WCF services. The client application does not need to know anything about the service's address or actual location. The service applications do not need to expose inbound ports on their firewall to receive these messages. </a:t>
            </a:r>
            <a:endParaRPr sz="1800">
              <a:solidFill>
                <a:srgbClr val="B45F06"/>
              </a:solidFill>
              <a:latin typeface="Comfortaa"/>
              <a:ea typeface="Comfortaa"/>
              <a:cs typeface="Comfortaa"/>
              <a:sym typeface="Comfortaa"/>
            </a:endParaRPr>
          </a:p>
        </p:txBody>
      </p:sp>
      <p:sp>
        <p:nvSpPr>
          <p:cNvPr id="516" name="Google Shape;516;p8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Service Bus Relay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17" name="Google Shape;517;p8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21" name="Shape 521"/>
        <p:cNvGrpSpPr/>
        <p:nvPr/>
      </p:nvGrpSpPr>
      <p:grpSpPr>
        <a:xfrm>
          <a:off x="0" y="0"/>
          <a:ext cx="0" cy="0"/>
          <a:chOff x="0" y="0"/>
          <a:chExt cx="0" cy="0"/>
        </a:xfrm>
      </p:grpSpPr>
      <p:sp>
        <p:nvSpPr>
          <p:cNvPr id="522" name="Google Shape;522;p83"/>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Benefits of Service Bus Relay</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b="1" lang="en" sz="1800" u="sng">
                <a:solidFill>
                  <a:srgbClr val="B45F06"/>
                </a:solidFill>
                <a:latin typeface="Comfortaa"/>
                <a:ea typeface="Comfortaa"/>
                <a:cs typeface="Comfortaa"/>
                <a:sym typeface="Comfortaa"/>
              </a:rPr>
              <a:t>Flexible NAT configuration</a:t>
            </a:r>
            <a:endParaRPr b="1" sz="1800" u="sng">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Because the relay makes an outbound connection, you can use it in complex network environments where you would normally require changing your firewall for inbound connections.</a:t>
            </a:r>
            <a:endParaRPr sz="1800">
              <a:solidFill>
                <a:srgbClr val="B45F06"/>
              </a:solidFill>
              <a:latin typeface="Comfortaa"/>
              <a:ea typeface="Comfortaa"/>
              <a:cs typeface="Comfortaa"/>
              <a:sym typeface="Comfortaa"/>
            </a:endParaRPr>
          </a:p>
        </p:txBody>
      </p:sp>
      <p:sp>
        <p:nvSpPr>
          <p:cNvPr id="523" name="Google Shape;523;p8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a:t>
            </a:r>
            <a:r>
              <a:rPr b="1" i="1" lang="en" sz="1800">
                <a:latin typeface="Comfortaa"/>
                <a:ea typeface="Comfortaa"/>
                <a:cs typeface="Comfortaa"/>
                <a:sym typeface="Comfortaa"/>
              </a:rPr>
              <a:t> Service Bus Relay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524" name="Google Shape;524;p8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46" name="Shape 146"/>
        <p:cNvGrpSpPr/>
        <p:nvPr/>
      </p:nvGrpSpPr>
      <p:grpSpPr>
        <a:xfrm>
          <a:off x="0" y="0"/>
          <a:ext cx="0" cy="0"/>
          <a:chOff x="0" y="0"/>
          <a:chExt cx="0" cy="0"/>
        </a:xfrm>
      </p:grpSpPr>
      <p:sp>
        <p:nvSpPr>
          <p:cNvPr id="147" name="Google Shape;147;p3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Storage Queues Overview</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Queue is a service for storing large numbers of messages that can be accessed from anywhere in the world via authenticated calls using HTTP or HTTPS. A single queue message can be up to 64 kilobytes (KB) in size, and a queue can contain millions of messages, up to the total capacity limit of a storage account. A storage account can contain up to 200 terabytes (TB) of blob, queue, and table data.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48" name="Google Shape;148;p3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Storage Queues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49" name="Google Shape;149;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28" name="Shape 528"/>
        <p:cNvGrpSpPr/>
        <p:nvPr/>
      </p:nvGrpSpPr>
      <p:grpSpPr>
        <a:xfrm>
          <a:off x="0" y="0"/>
          <a:ext cx="0" cy="0"/>
          <a:chOff x="0" y="0"/>
          <a:chExt cx="0" cy="0"/>
        </a:xfrm>
      </p:grpSpPr>
      <p:sp>
        <p:nvSpPr>
          <p:cNvPr id="529" name="Google Shape;529;p84"/>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Benefits of Service Bus Relay</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b="1" lang="en" sz="1800" u="sng">
                <a:solidFill>
                  <a:srgbClr val="B45F06"/>
                </a:solidFill>
                <a:latin typeface="Comfortaa"/>
                <a:ea typeface="Comfortaa"/>
                <a:cs typeface="Comfortaa"/>
                <a:sym typeface="Comfortaa"/>
              </a:rPr>
              <a:t>WCF</a:t>
            </a:r>
            <a:endParaRPr b="1" sz="1800" u="sng">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Relay is used with WCF services. WCF is a mature, stable messaging framework that supports both SOAP and REST messaging. WCF also has a mature ecosystem of custom bindings, behaviors, and components.  SOAP and REST is also already widely supported by many existing services or client devices.</a:t>
            </a:r>
            <a:endParaRPr sz="1800">
              <a:solidFill>
                <a:srgbClr val="B45F06"/>
              </a:solidFill>
              <a:latin typeface="Comfortaa"/>
              <a:ea typeface="Comfortaa"/>
              <a:cs typeface="Comfortaa"/>
              <a:sym typeface="Comfortaa"/>
            </a:endParaRPr>
          </a:p>
        </p:txBody>
      </p:sp>
      <p:sp>
        <p:nvSpPr>
          <p:cNvPr id="530" name="Google Shape;530;p8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a:t>
            </a:r>
            <a:r>
              <a:rPr b="1" i="1" lang="en" sz="1800">
                <a:latin typeface="Comfortaa"/>
                <a:ea typeface="Comfortaa"/>
                <a:cs typeface="Comfortaa"/>
                <a:sym typeface="Comfortaa"/>
              </a:rPr>
              <a:t> Service Bus Relay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531" name="Google Shape;531;p8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35" name="Shape 535"/>
        <p:cNvGrpSpPr/>
        <p:nvPr/>
      </p:nvGrpSpPr>
      <p:grpSpPr>
        <a:xfrm>
          <a:off x="0" y="0"/>
          <a:ext cx="0" cy="0"/>
          <a:chOff x="0" y="0"/>
          <a:chExt cx="0" cy="0"/>
        </a:xfrm>
      </p:grpSpPr>
      <p:sp>
        <p:nvSpPr>
          <p:cNvPr id="536" name="Google Shape;536;p85"/>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537" name="Google Shape;537;p8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Service Bus Relay</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538" name="Google Shape;538;p8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42" name="Shape 542"/>
        <p:cNvGrpSpPr/>
        <p:nvPr/>
      </p:nvGrpSpPr>
      <p:grpSpPr>
        <a:xfrm>
          <a:off x="0" y="0"/>
          <a:ext cx="0" cy="0"/>
          <a:chOff x="0" y="0"/>
          <a:chExt cx="0" cy="0"/>
        </a:xfrm>
      </p:grpSpPr>
      <p:sp>
        <p:nvSpPr>
          <p:cNvPr id="543" name="Google Shape;543;p86"/>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The Service Bus relay allows you to host WCF services within your existing enterprise environment. After you host, you can delegate the task of listening to incoming sessions and requests to the Service Bus service running within Azure.  These messages are then routed to the appropriate WCF service. This enables you to expose these services to the application code that is running in Azure, or to mobile workers or extranet partner environments. Service Bus allows you to securely control who can access these services at a fine-grain level. </a:t>
            </a:r>
            <a:endParaRPr sz="1800">
              <a:solidFill>
                <a:srgbClr val="B45F06"/>
              </a:solidFill>
              <a:latin typeface="Comfortaa"/>
              <a:ea typeface="Comfortaa"/>
              <a:cs typeface="Comfortaa"/>
              <a:sym typeface="Comfortaa"/>
            </a:endParaRPr>
          </a:p>
        </p:txBody>
      </p:sp>
      <p:sp>
        <p:nvSpPr>
          <p:cNvPr id="544" name="Google Shape;544;p8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Service Bus Relay Architecture</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45" name="Google Shape;545;p8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49" name="Shape 549"/>
        <p:cNvGrpSpPr/>
        <p:nvPr/>
      </p:nvGrpSpPr>
      <p:grpSpPr>
        <a:xfrm>
          <a:off x="0" y="0"/>
          <a:ext cx="0" cy="0"/>
          <a:chOff x="0" y="0"/>
          <a:chExt cx="0" cy="0"/>
        </a:xfrm>
      </p:grpSpPr>
      <p:sp>
        <p:nvSpPr>
          <p:cNvPr id="550" name="Google Shape;550;p87"/>
          <p:cNvSpPr txBox="1"/>
          <p:nvPr/>
        </p:nvSpPr>
        <p:spPr>
          <a:xfrm>
            <a:off x="172200" y="1711650"/>
            <a:ext cx="4296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It provides a powerful and secure way to expose application functionality and data from your existing enterprise solutions and take advantage of it from the cloud.</a:t>
            </a:r>
            <a:endParaRPr sz="1800">
              <a:solidFill>
                <a:srgbClr val="B45F06"/>
              </a:solidFill>
              <a:latin typeface="Comfortaa"/>
              <a:ea typeface="Comfortaa"/>
              <a:cs typeface="Comfortaa"/>
              <a:sym typeface="Comfortaa"/>
            </a:endParaRPr>
          </a:p>
        </p:txBody>
      </p:sp>
      <p:sp>
        <p:nvSpPr>
          <p:cNvPr id="551" name="Google Shape;551;p8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Service Bus Relay Architecture</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52" name="Google Shape;552;p8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53" name="Google Shape;553;p87"/>
          <p:cNvPicPr preferRelativeResize="0"/>
          <p:nvPr/>
        </p:nvPicPr>
        <p:blipFill>
          <a:blip r:embed="rId3">
            <a:alphaModFix/>
          </a:blip>
          <a:stretch>
            <a:fillRect/>
          </a:stretch>
        </p:blipFill>
        <p:spPr>
          <a:xfrm>
            <a:off x="4572000" y="1711650"/>
            <a:ext cx="4575799" cy="343184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57" name="Shape 557"/>
        <p:cNvGrpSpPr/>
        <p:nvPr/>
      </p:nvGrpSpPr>
      <p:grpSpPr>
        <a:xfrm>
          <a:off x="0" y="0"/>
          <a:ext cx="0" cy="0"/>
          <a:chOff x="0" y="0"/>
          <a:chExt cx="0" cy="0"/>
        </a:xfrm>
      </p:grpSpPr>
      <p:sp>
        <p:nvSpPr>
          <p:cNvPr id="558" name="Google Shape;558;p88"/>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Incoming Relay Requests :</a:t>
            </a:r>
            <a:r>
              <a:rPr lang="en" sz="1800">
                <a:solidFill>
                  <a:srgbClr val="B45F06"/>
                </a:solidFill>
                <a:latin typeface="Comfortaa"/>
                <a:ea typeface="Comfortaa"/>
                <a:cs typeface="Comfortaa"/>
                <a:sym typeface="Comfortaa"/>
              </a:rPr>
              <a:t> When a client sends a request to Service Bus, the Azure load balancer routes it to any of the gateway nodes. If the request is a listening request, the gateway node creates a new relay. If the request is a connection request to a specific relay, the gateway node forwards the connection request to the gateway node that owns the relay. The gateway node that owns the relay sends a rendezvous request to the listening client, asking the listener to create a temporary channel to the gateway node that received the connection request.</a:t>
            </a:r>
            <a:endParaRPr b="1" sz="1800">
              <a:solidFill>
                <a:srgbClr val="B45F06"/>
              </a:solidFill>
              <a:latin typeface="Comfortaa"/>
              <a:ea typeface="Comfortaa"/>
              <a:cs typeface="Comfortaa"/>
              <a:sym typeface="Comfortaa"/>
            </a:endParaRPr>
          </a:p>
        </p:txBody>
      </p:sp>
      <p:sp>
        <p:nvSpPr>
          <p:cNvPr id="559" name="Google Shape;559;p8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Service Bus Relay Architecture</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60" name="Google Shape;560;p8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64" name="Shape 564"/>
        <p:cNvGrpSpPr/>
        <p:nvPr/>
      </p:nvGrpSpPr>
      <p:grpSpPr>
        <a:xfrm>
          <a:off x="0" y="0"/>
          <a:ext cx="0" cy="0"/>
          <a:chOff x="0" y="0"/>
          <a:chExt cx="0" cy="0"/>
        </a:xfrm>
      </p:grpSpPr>
      <p:sp>
        <p:nvSpPr>
          <p:cNvPr id="565" name="Google Shape;565;p89"/>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Management Credentials</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Applications can authenticate to Service Bus by using Shared Access Signature (SAS) authentication. Previously, Azure Active Directory Access Control Service (ACS) was use to provide an access key</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SAS authentication enables you to grant a user granular access to Service Bus resources with specific rights. SAS authentication in Service Bus involves the configuration of a cryptographic key with associated rights on a Service Bus resource. </a:t>
            </a:r>
            <a:endParaRPr sz="1800">
              <a:solidFill>
                <a:srgbClr val="B45F06"/>
              </a:solidFill>
              <a:latin typeface="Comfortaa"/>
              <a:ea typeface="Comfortaa"/>
              <a:cs typeface="Comfortaa"/>
              <a:sym typeface="Comfortaa"/>
            </a:endParaRPr>
          </a:p>
        </p:txBody>
      </p:sp>
      <p:sp>
        <p:nvSpPr>
          <p:cNvPr id="566" name="Google Shape;566;p8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Management Credentials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67" name="Google Shape;567;p8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71" name="Shape 571"/>
        <p:cNvGrpSpPr/>
        <p:nvPr/>
      </p:nvGrpSpPr>
      <p:grpSpPr>
        <a:xfrm>
          <a:off x="0" y="0"/>
          <a:ext cx="0" cy="0"/>
          <a:chOff x="0" y="0"/>
          <a:chExt cx="0" cy="0"/>
        </a:xfrm>
      </p:grpSpPr>
      <p:sp>
        <p:nvSpPr>
          <p:cNvPr id="572" name="Google Shape;572;p90"/>
          <p:cNvSpPr txBox="1"/>
          <p:nvPr/>
        </p:nvSpPr>
        <p:spPr>
          <a:xfrm>
            <a:off x="172200" y="16354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Clients can then gain access to that resource by presenting a SAS token, which consists of the resource URI being accessed and an expiry signed with the configured key.</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You can configure keys for SAS on a Service Bus namespace. The key applies to all messaging entities in that namespace. You can also configure keys on Service Bus queues, topics, and notification hubs. Support for Service Bus relays will be added in the near future. To use SAS, you can configure a SharedAccessAuthorizationRule object on a namespace, queue, topic, or notification hub . . . </a:t>
            </a:r>
            <a:endParaRPr sz="1800">
              <a:solidFill>
                <a:srgbClr val="B45F06"/>
              </a:solidFill>
              <a:latin typeface="Comfortaa"/>
              <a:ea typeface="Comfortaa"/>
              <a:cs typeface="Comfortaa"/>
              <a:sym typeface="Comfortaa"/>
            </a:endParaRPr>
          </a:p>
        </p:txBody>
      </p:sp>
      <p:sp>
        <p:nvSpPr>
          <p:cNvPr id="573" name="Google Shape;573;p9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Management Credentials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74" name="Google Shape;574;p9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78" name="Shape 578"/>
        <p:cNvGrpSpPr/>
        <p:nvPr/>
      </p:nvGrpSpPr>
      <p:grpSpPr>
        <a:xfrm>
          <a:off x="0" y="0"/>
          <a:ext cx="0" cy="0"/>
          <a:chOff x="0" y="0"/>
          <a:chExt cx="0" cy="0"/>
        </a:xfrm>
      </p:grpSpPr>
      <p:sp>
        <p:nvSpPr>
          <p:cNvPr id="579" name="Google Shape;579;p91"/>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 . . that consists of the following:</a:t>
            </a:r>
            <a:endParaRPr sz="1800">
              <a:solidFill>
                <a:srgbClr val="B45F06"/>
              </a:solidFill>
              <a:latin typeface="Comfortaa"/>
              <a:ea typeface="Comfortaa"/>
              <a:cs typeface="Comfortaa"/>
              <a:sym typeface="Comfortaa"/>
            </a:endParaRPr>
          </a:p>
          <a:p>
            <a:pPr indent="-342900" lvl="0" marL="45720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KeyName that identifies the rule</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PrimaryKey, a cryptographic key, which is used to sign or validate SAS tokens</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SecondaryKey, a cryptographic key, which is used to sign or validate SAS tokens</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Rights that represent the collection of Listen, Send, or Manage rights granted</a:t>
            </a:r>
            <a:endParaRPr b="1" sz="1800">
              <a:solidFill>
                <a:srgbClr val="B45F06"/>
              </a:solidFill>
              <a:latin typeface="Comfortaa"/>
              <a:ea typeface="Comfortaa"/>
              <a:cs typeface="Comfortaa"/>
              <a:sym typeface="Comfortaa"/>
            </a:endParaRPr>
          </a:p>
        </p:txBody>
      </p:sp>
      <p:sp>
        <p:nvSpPr>
          <p:cNvPr id="580" name="Google Shape;580;p9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Management Credentials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81" name="Google Shape;581;p9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85" name="Shape 585"/>
        <p:cNvGrpSpPr/>
        <p:nvPr/>
      </p:nvGrpSpPr>
      <p:grpSpPr>
        <a:xfrm>
          <a:off x="0" y="0"/>
          <a:ext cx="0" cy="0"/>
          <a:chOff x="0" y="0"/>
          <a:chExt cx="0" cy="0"/>
        </a:xfrm>
      </p:grpSpPr>
      <p:sp>
        <p:nvSpPr>
          <p:cNvPr id="586" name="Google Shape;586;p92"/>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 . . Authorization rules configured at the namespace level can grant access to all the entities in a namespace for clients with tokens signed by using the corresponding key. You can configure up to 12 such authorization rules on a Service Bus namespace, queue, topic, or notification hub. By default, a </a:t>
            </a:r>
            <a:r>
              <a:rPr b="1" lang="en" sz="1800">
                <a:solidFill>
                  <a:srgbClr val="B45F06"/>
                </a:solidFill>
                <a:latin typeface="Comfortaa"/>
                <a:ea typeface="Comfortaa"/>
                <a:cs typeface="Comfortaa"/>
                <a:sym typeface="Comfortaa"/>
              </a:rPr>
              <a:t>SharedAccessAuthorizationRule</a:t>
            </a:r>
            <a:r>
              <a:rPr lang="en" sz="1800">
                <a:solidFill>
                  <a:srgbClr val="B45F06"/>
                </a:solidFill>
                <a:latin typeface="Comfortaa"/>
                <a:ea typeface="Comfortaa"/>
                <a:cs typeface="Comfortaa"/>
                <a:sym typeface="Comfortaa"/>
              </a:rPr>
              <a:t> object with all rights is configured for every namespace when it is first provisioned.</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587" name="Google Shape;587;p9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Relay &gt; </a:t>
            </a:r>
            <a:r>
              <a:rPr b="1" i="1" lang="en" sz="1800">
                <a:latin typeface="Comfortaa"/>
                <a:ea typeface="Comfortaa"/>
                <a:cs typeface="Comfortaa"/>
                <a:sym typeface="Comfortaa"/>
              </a:rPr>
              <a:t>Management Credentials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88" name="Google Shape;588;p9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92" name="Shape 592"/>
        <p:cNvGrpSpPr/>
        <p:nvPr/>
      </p:nvGrpSpPr>
      <p:grpSpPr>
        <a:xfrm>
          <a:off x="0" y="0"/>
          <a:ext cx="0" cy="0"/>
          <a:chOff x="0" y="0"/>
          <a:chExt cx="0" cy="0"/>
        </a:xfrm>
      </p:grpSpPr>
      <p:sp>
        <p:nvSpPr>
          <p:cNvPr id="593" name="Google Shape;593;p93"/>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Notification Hubs provides a simple interface for a highly-scalable managed mobile push notification platform. By using Notification Hubs, an application can send template or personalized notifications across a variety of mobile platforms.</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This module describes the Notification Hubs service and the methods of integrating with the service.</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594" name="Google Shape;594;p9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95" name="Google Shape;595;p9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53" name="Shape 153"/>
        <p:cNvGrpSpPr/>
        <p:nvPr/>
      </p:nvGrpSpPr>
      <p:grpSpPr>
        <a:xfrm>
          <a:off x="0" y="0"/>
          <a:ext cx="0" cy="0"/>
          <a:chOff x="0" y="0"/>
          <a:chExt cx="0" cy="0"/>
        </a:xfrm>
      </p:grpSpPr>
      <p:sp>
        <p:nvSpPr>
          <p:cNvPr id="154" name="Google Shape;154;p31"/>
          <p:cNvSpPr txBox="1"/>
          <p:nvPr/>
        </p:nvSpPr>
        <p:spPr>
          <a:xfrm>
            <a:off x="172200" y="1787850"/>
            <a:ext cx="43158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Common uses of Storage queues include:</a:t>
            </a:r>
            <a:endParaRPr b="1"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Creating a backlog of work to process asynchronously</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Passing messages from an Azure web role to an Azure worker role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55" name="Google Shape;155;p3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Storage Queues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56" name="Google Shape;156;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57" name="Google Shape;157;p31"/>
          <p:cNvPicPr preferRelativeResize="0"/>
          <p:nvPr/>
        </p:nvPicPr>
        <p:blipFill>
          <a:blip r:embed="rId3">
            <a:alphaModFix/>
          </a:blip>
          <a:stretch>
            <a:fillRect/>
          </a:stretch>
        </p:blipFill>
        <p:spPr>
          <a:xfrm>
            <a:off x="4598050" y="1712175"/>
            <a:ext cx="4474200" cy="33556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99" name="Shape 599"/>
        <p:cNvGrpSpPr/>
        <p:nvPr/>
      </p:nvGrpSpPr>
      <p:grpSpPr>
        <a:xfrm>
          <a:off x="0" y="0"/>
          <a:ext cx="0" cy="0"/>
          <a:chOff x="0" y="0"/>
          <a:chExt cx="0" cy="0"/>
        </a:xfrm>
      </p:grpSpPr>
      <p:sp>
        <p:nvSpPr>
          <p:cNvPr id="600" name="Google Shape;600;p94"/>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Service Bus Notification Hubs is a combination of a service infrastructure and a set of client libraries that allows you to publish push notifications to your mobile applications from any application service component. With Notification Hubs, you can send notifications that are personalized to a specific user, notifications that are distributed to many users across various platforms, and notifications that are filtered to a specific set of users. </a:t>
            </a:r>
            <a:endParaRPr sz="1800">
              <a:solidFill>
                <a:srgbClr val="B45F06"/>
              </a:solidFill>
              <a:latin typeface="Comfortaa"/>
              <a:ea typeface="Comfortaa"/>
              <a:cs typeface="Comfortaa"/>
              <a:sym typeface="Comfortaa"/>
            </a:endParaRPr>
          </a:p>
        </p:txBody>
      </p:sp>
      <p:sp>
        <p:nvSpPr>
          <p:cNvPr id="601" name="Google Shape;601;p9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Service Bus Notification Hubs Overview</a:t>
            </a:r>
            <a:endParaRPr b="1" i="1" sz="1800">
              <a:latin typeface="Comfortaa"/>
              <a:ea typeface="Comfortaa"/>
              <a:cs typeface="Comfortaa"/>
              <a:sym typeface="Comfortaa"/>
            </a:endParaRPr>
          </a:p>
        </p:txBody>
      </p:sp>
      <p:sp>
        <p:nvSpPr>
          <p:cNvPr id="602" name="Google Shape;602;p9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06" name="Shape 606"/>
        <p:cNvGrpSpPr/>
        <p:nvPr/>
      </p:nvGrpSpPr>
      <p:grpSpPr>
        <a:xfrm>
          <a:off x="0" y="0"/>
          <a:ext cx="0" cy="0"/>
          <a:chOff x="0" y="0"/>
          <a:chExt cx="0" cy="0"/>
        </a:xfrm>
      </p:grpSpPr>
      <p:sp>
        <p:nvSpPr>
          <p:cNvPr id="607" name="Google Shape;607;p95"/>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 . . The Notification Hubs infrastructure abstracts the implementation of the various Platform Notification Systems (PNS) for each mobile platform. By using a single method call, you can send notifications to various device platforms without having to implement a different message structure or communication mechanism for each platform.</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Notification hubs implement all the functionality of a push infrastructure.</a:t>
            </a:r>
            <a:endParaRPr sz="1800">
              <a:solidFill>
                <a:srgbClr val="B45F06"/>
              </a:solidFill>
              <a:latin typeface="Comfortaa"/>
              <a:ea typeface="Comfortaa"/>
              <a:cs typeface="Comfortaa"/>
              <a:sym typeface="Comfortaa"/>
            </a:endParaRPr>
          </a:p>
        </p:txBody>
      </p:sp>
      <p:sp>
        <p:nvSpPr>
          <p:cNvPr id="608" name="Google Shape;608;p9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Service Bus Notification Hubs Overview</a:t>
            </a:r>
            <a:endParaRPr b="1" i="1" sz="1800">
              <a:latin typeface="Comfortaa"/>
              <a:ea typeface="Comfortaa"/>
              <a:cs typeface="Comfortaa"/>
              <a:sym typeface="Comfortaa"/>
            </a:endParaRPr>
          </a:p>
        </p:txBody>
      </p:sp>
      <p:sp>
        <p:nvSpPr>
          <p:cNvPr id="609" name="Google Shape;609;p9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13" name="Shape 613"/>
        <p:cNvGrpSpPr/>
        <p:nvPr/>
      </p:nvGrpSpPr>
      <p:grpSpPr>
        <a:xfrm>
          <a:off x="0" y="0"/>
          <a:ext cx="0" cy="0"/>
          <a:chOff x="0" y="0"/>
          <a:chExt cx="0" cy="0"/>
        </a:xfrm>
      </p:grpSpPr>
      <p:sp>
        <p:nvSpPr>
          <p:cNvPr id="614" name="Google Shape;614;p96"/>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You can use notification hubs in a variety of scenarios including:</a:t>
            </a:r>
            <a:endParaRPr sz="1800">
              <a:solidFill>
                <a:srgbClr val="B45F06"/>
              </a:solidFill>
              <a:latin typeface="Comfortaa"/>
              <a:ea typeface="Comfortaa"/>
              <a:cs typeface="Comfortaa"/>
              <a:sym typeface="Comfortaa"/>
            </a:endParaRPr>
          </a:p>
          <a:p>
            <a:pPr indent="-342900" lvl="0" marL="45720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Send wide-reaching news notifications to all devices with your mobile application installed</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Send a notification to a subset of your users that is determined based on a tag, label, or location</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Send specific notifications to a user for the activities that are related to their specific account</a:t>
            </a:r>
            <a:endParaRPr sz="1800">
              <a:solidFill>
                <a:srgbClr val="B45F06"/>
              </a:solidFill>
              <a:latin typeface="Comfortaa"/>
              <a:ea typeface="Comfortaa"/>
              <a:cs typeface="Comfortaa"/>
              <a:sym typeface="Comfortaa"/>
            </a:endParaRPr>
          </a:p>
        </p:txBody>
      </p:sp>
      <p:sp>
        <p:nvSpPr>
          <p:cNvPr id="615" name="Google Shape;615;p9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Service Bus Notification Hubs Overview</a:t>
            </a:r>
            <a:endParaRPr b="1" i="1" sz="1800">
              <a:latin typeface="Comfortaa"/>
              <a:ea typeface="Comfortaa"/>
              <a:cs typeface="Comfortaa"/>
              <a:sym typeface="Comfortaa"/>
            </a:endParaRPr>
          </a:p>
        </p:txBody>
      </p:sp>
      <p:sp>
        <p:nvSpPr>
          <p:cNvPr id="616" name="Google Shape;616;p9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20" name="Shape 620"/>
        <p:cNvGrpSpPr/>
        <p:nvPr/>
      </p:nvGrpSpPr>
      <p:grpSpPr>
        <a:xfrm>
          <a:off x="0" y="0"/>
          <a:ext cx="0" cy="0"/>
          <a:chOff x="0" y="0"/>
          <a:chExt cx="0" cy="0"/>
        </a:xfrm>
      </p:grpSpPr>
      <p:sp>
        <p:nvSpPr>
          <p:cNvPr id="621" name="Google Shape;621;p97"/>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Notification hubs eliminate the challenges that are involved in managing push notifications. Notification Hubs use a full multiplatform, scaled-out push notification infrastructure, and considerably reduce the push-specific code that runs in the app. Notification hubs implement all the functionality of a push infrastructure. Devices are only responsible for registering PNS handles, and the backend is responsible for sending platform-independent messages to users or interest groups.</a:t>
            </a:r>
            <a:endParaRPr sz="1800">
              <a:solidFill>
                <a:srgbClr val="B45F06"/>
              </a:solidFill>
              <a:latin typeface="Comfortaa"/>
              <a:ea typeface="Comfortaa"/>
              <a:cs typeface="Comfortaa"/>
              <a:sym typeface="Comfortaa"/>
            </a:endParaRPr>
          </a:p>
        </p:txBody>
      </p:sp>
      <p:sp>
        <p:nvSpPr>
          <p:cNvPr id="622" name="Google Shape;622;p9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Benefits of using Notification Hubs</a:t>
            </a:r>
            <a:endParaRPr b="1" i="1" sz="1800">
              <a:latin typeface="Comfortaa"/>
              <a:ea typeface="Comfortaa"/>
              <a:cs typeface="Comfortaa"/>
              <a:sym typeface="Comfortaa"/>
            </a:endParaRPr>
          </a:p>
        </p:txBody>
      </p:sp>
      <p:sp>
        <p:nvSpPr>
          <p:cNvPr id="623" name="Google Shape;623;p9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27" name="Shape 627"/>
        <p:cNvGrpSpPr/>
        <p:nvPr/>
      </p:nvGrpSpPr>
      <p:grpSpPr>
        <a:xfrm>
          <a:off x="0" y="0"/>
          <a:ext cx="0" cy="0"/>
          <a:chOff x="0" y="0"/>
          <a:chExt cx="0" cy="0"/>
        </a:xfrm>
      </p:grpSpPr>
      <p:sp>
        <p:nvSpPr>
          <p:cNvPr id="628" name="Google Shape;628;p98"/>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Notification hubs provide a push infrastructure with the following advantages:</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Multiple platforms:</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Support for all major mobile platforms, Windows, Windows Phone, iOS, and Android.</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No platform-specific protocols. The application only communicates with Notification Hubs.</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Device handle management. Notification Hubs maintains the handle registry and feedback from PNSs.</a:t>
            </a:r>
            <a:endParaRPr sz="1800">
              <a:solidFill>
                <a:srgbClr val="B45F06"/>
              </a:solidFill>
              <a:latin typeface="Comfortaa"/>
              <a:ea typeface="Comfortaa"/>
              <a:cs typeface="Comfortaa"/>
              <a:sym typeface="Comfortaa"/>
            </a:endParaRPr>
          </a:p>
        </p:txBody>
      </p:sp>
      <p:sp>
        <p:nvSpPr>
          <p:cNvPr id="629" name="Google Shape;629;p9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Benefits of using Notification Hubs</a:t>
            </a:r>
            <a:endParaRPr b="1" i="1" sz="1800">
              <a:latin typeface="Comfortaa"/>
              <a:ea typeface="Comfortaa"/>
              <a:cs typeface="Comfortaa"/>
              <a:sym typeface="Comfortaa"/>
            </a:endParaRPr>
          </a:p>
        </p:txBody>
      </p:sp>
      <p:sp>
        <p:nvSpPr>
          <p:cNvPr id="630" name="Google Shape;630;p9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34" name="Shape 634"/>
        <p:cNvGrpSpPr/>
        <p:nvPr/>
      </p:nvGrpSpPr>
      <p:grpSpPr>
        <a:xfrm>
          <a:off x="0" y="0"/>
          <a:ext cx="0" cy="0"/>
          <a:chOff x="0" y="0"/>
          <a:chExt cx="0" cy="0"/>
        </a:xfrm>
      </p:grpSpPr>
      <p:sp>
        <p:nvSpPr>
          <p:cNvPr id="635" name="Google Shape;635;p99"/>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Works with any backend. Works with Cloud or on-premises applications that are written in .NET, PHP, Java, or Node.</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Scale. Notification hubs scale to millions of devices without the need of rearchitecting or sharding. </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Rich set of delivery patterns. Associate devices with tags, representing logical users or interest groups.</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																. . . . . . . . </a:t>
            </a:r>
            <a:endParaRPr sz="1800">
              <a:solidFill>
                <a:srgbClr val="B45F06"/>
              </a:solidFill>
              <a:latin typeface="Comfortaa"/>
              <a:ea typeface="Comfortaa"/>
              <a:cs typeface="Comfortaa"/>
              <a:sym typeface="Comfortaa"/>
            </a:endParaRPr>
          </a:p>
        </p:txBody>
      </p:sp>
      <p:sp>
        <p:nvSpPr>
          <p:cNvPr id="636" name="Google Shape;636;p9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Benefits of using Notification Hubs</a:t>
            </a:r>
            <a:endParaRPr b="1" i="1" sz="1800">
              <a:latin typeface="Comfortaa"/>
              <a:ea typeface="Comfortaa"/>
              <a:cs typeface="Comfortaa"/>
              <a:sym typeface="Comfortaa"/>
            </a:endParaRPr>
          </a:p>
        </p:txBody>
      </p:sp>
      <p:sp>
        <p:nvSpPr>
          <p:cNvPr id="637" name="Google Shape;637;p9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41" name="Shape 641"/>
        <p:cNvGrpSpPr/>
        <p:nvPr/>
      </p:nvGrpSpPr>
      <p:grpSpPr>
        <a:xfrm>
          <a:off x="0" y="0"/>
          <a:ext cx="0" cy="0"/>
          <a:chOff x="0" y="0"/>
          <a:chExt cx="0" cy="0"/>
        </a:xfrm>
      </p:grpSpPr>
      <p:sp>
        <p:nvSpPr>
          <p:cNvPr id="642" name="Google Shape;642;p100"/>
          <p:cNvSpPr txBox="1"/>
          <p:nvPr/>
        </p:nvSpPr>
        <p:spPr>
          <a:xfrm>
            <a:off x="172200" y="1711650"/>
            <a:ext cx="8826300" cy="320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 . . Broadcast. Allows for near-simultaneous broadcast to millions of devices with a single Application Programming Interface (API) call.</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Unicast/Multicast. Push to tags representing individual users, including all their devices; or a wider group. For example, a user could use the app on separate devices (tablet, phone, etc.) and would require push notifications to either be pushed to all devices or a specific device.</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Segmentation. Push to a complex segment that is defined by tag expressions (For example, devices in New York following the Yankees).</a:t>
            </a:r>
            <a:endParaRPr sz="1800">
              <a:solidFill>
                <a:srgbClr val="B45F06"/>
              </a:solidFill>
              <a:latin typeface="Comfortaa"/>
              <a:ea typeface="Comfortaa"/>
              <a:cs typeface="Comfortaa"/>
              <a:sym typeface="Comfortaa"/>
            </a:endParaRPr>
          </a:p>
        </p:txBody>
      </p:sp>
      <p:sp>
        <p:nvSpPr>
          <p:cNvPr id="643" name="Google Shape;643;p10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Benefits of using Notification Hubs</a:t>
            </a:r>
            <a:endParaRPr b="1" i="1" sz="1800">
              <a:latin typeface="Comfortaa"/>
              <a:ea typeface="Comfortaa"/>
              <a:cs typeface="Comfortaa"/>
              <a:sym typeface="Comfortaa"/>
            </a:endParaRPr>
          </a:p>
        </p:txBody>
      </p:sp>
      <p:sp>
        <p:nvSpPr>
          <p:cNvPr id="644" name="Google Shape;644;p10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48" name="Shape 648"/>
        <p:cNvGrpSpPr/>
        <p:nvPr/>
      </p:nvGrpSpPr>
      <p:grpSpPr>
        <a:xfrm>
          <a:off x="0" y="0"/>
          <a:ext cx="0" cy="0"/>
          <a:chOff x="0" y="0"/>
          <a:chExt cx="0" cy="0"/>
        </a:xfrm>
      </p:grpSpPr>
      <p:sp>
        <p:nvSpPr>
          <p:cNvPr id="649" name="Google Shape;649;p101"/>
          <p:cNvSpPr txBox="1"/>
          <p:nvPr/>
        </p:nvSpPr>
        <p:spPr>
          <a:xfrm>
            <a:off x="172200" y="1787850"/>
            <a:ext cx="8826300" cy="320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Personalization. Each device can have one or more templates to achieve per-device localization and personalization without affecting the backend code.</a:t>
            </a:r>
            <a:endParaRPr sz="1800">
              <a:solidFill>
                <a:srgbClr val="B45F06"/>
              </a:solidFill>
              <a:latin typeface="Comfortaa"/>
              <a:ea typeface="Comfortaa"/>
              <a:cs typeface="Comfortaa"/>
              <a:sym typeface="Comfortaa"/>
            </a:endParaRPr>
          </a:p>
        </p:txBody>
      </p:sp>
      <p:sp>
        <p:nvSpPr>
          <p:cNvPr id="650" name="Google Shape;650;p10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Benefits of using Notification Hubs</a:t>
            </a:r>
            <a:endParaRPr b="1" i="1" sz="1800">
              <a:latin typeface="Comfortaa"/>
              <a:ea typeface="Comfortaa"/>
              <a:cs typeface="Comfortaa"/>
              <a:sym typeface="Comfortaa"/>
            </a:endParaRPr>
          </a:p>
        </p:txBody>
      </p:sp>
      <p:sp>
        <p:nvSpPr>
          <p:cNvPr id="651" name="Google Shape;651;p10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55" name="Shape 655"/>
        <p:cNvGrpSpPr/>
        <p:nvPr/>
      </p:nvGrpSpPr>
      <p:grpSpPr>
        <a:xfrm>
          <a:off x="0" y="0"/>
          <a:ext cx="0" cy="0"/>
          <a:chOff x="0" y="0"/>
          <a:chExt cx="0" cy="0"/>
        </a:xfrm>
      </p:grpSpPr>
      <p:sp>
        <p:nvSpPr>
          <p:cNvPr id="656" name="Google Shape;656;p102"/>
          <p:cNvSpPr txBox="1"/>
          <p:nvPr/>
        </p:nvSpPr>
        <p:spPr>
          <a:xfrm>
            <a:off x="172200" y="1787850"/>
            <a:ext cx="43491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1. </a:t>
            </a:r>
            <a:r>
              <a:rPr lang="en" sz="1800">
                <a:solidFill>
                  <a:srgbClr val="B45F06"/>
                </a:solidFill>
                <a:latin typeface="Comfortaa"/>
                <a:ea typeface="Comfortaa"/>
                <a:cs typeface="Comfortaa"/>
                <a:sym typeface="Comfortaa"/>
              </a:rPr>
              <a:t>The client application contacts the PNS to retrieve its handle. The handle type depends on the system. For Windows Notification Service (WNS), it is a URI or notification channel. For Apple Push Notification Service (APNS), it is a token.</a:t>
            </a:r>
            <a:endParaRPr sz="1800">
              <a:solidFill>
                <a:srgbClr val="B45F06"/>
              </a:solidFill>
              <a:latin typeface="Comfortaa"/>
              <a:ea typeface="Comfortaa"/>
              <a:cs typeface="Comfortaa"/>
              <a:sym typeface="Comfortaa"/>
            </a:endParaRPr>
          </a:p>
        </p:txBody>
      </p:sp>
      <p:sp>
        <p:nvSpPr>
          <p:cNvPr id="657" name="Google Shape;657;p10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Notification Hubs Architecture</a:t>
            </a:r>
            <a:endParaRPr b="1" i="1" sz="1800">
              <a:latin typeface="Comfortaa"/>
              <a:ea typeface="Comfortaa"/>
              <a:cs typeface="Comfortaa"/>
              <a:sym typeface="Comfortaa"/>
            </a:endParaRPr>
          </a:p>
        </p:txBody>
      </p:sp>
      <p:sp>
        <p:nvSpPr>
          <p:cNvPr id="658" name="Google Shape;658;p10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59" name="Google Shape;659;p102"/>
          <p:cNvPicPr preferRelativeResize="0"/>
          <p:nvPr/>
        </p:nvPicPr>
        <p:blipFill>
          <a:blip r:embed="rId3">
            <a:alphaModFix/>
          </a:blip>
          <a:stretch>
            <a:fillRect/>
          </a:stretch>
        </p:blipFill>
        <p:spPr>
          <a:xfrm>
            <a:off x="4669800" y="1636500"/>
            <a:ext cx="4474200" cy="33556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63" name="Shape 663"/>
        <p:cNvGrpSpPr/>
        <p:nvPr/>
      </p:nvGrpSpPr>
      <p:grpSpPr>
        <a:xfrm>
          <a:off x="0" y="0"/>
          <a:ext cx="0" cy="0"/>
          <a:chOff x="0" y="0"/>
          <a:chExt cx="0" cy="0"/>
        </a:xfrm>
      </p:grpSpPr>
      <p:sp>
        <p:nvSpPr>
          <p:cNvPr id="664" name="Google Shape;664;p103"/>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2.</a:t>
            </a:r>
            <a:r>
              <a:rPr lang="en" sz="1800">
                <a:solidFill>
                  <a:srgbClr val="B45F06"/>
                </a:solidFill>
                <a:latin typeface="Comfortaa"/>
                <a:ea typeface="Comfortaa"/>
                <a:cs typeface="Comfortaa"/>
                <a:sym typeface="Comfortaa"/>
              </a:rPr>
              <a:t> The client application stores this handle in the app backend for later usage. For WNS, the backend is typically a cloud service. For APNS, the system is called a provider.</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b="1" lang="en" sz="1800">
                <a:solidFill>
                  <a:srgbClr val="B45F06"/>
                </a:solidFill>
                <a:latin typeface="Comfortaa"/>
                <a:ea typeface="Comfortaa"/>
                <a:cs typeface="Comfortaa"/>
                <a:sym typeface="Comfortaa"/>
              </a:rPr>
              <a:t>3.</a:t>
            </a:r>
            <a:r>
              <a:rPr lang="en" sz="1800">
                <a:solidFill>
                  <a:srgbClr val="B45F06"/>
                </a:solidFill>
                <a:latin typeface="Comfortaa"/>
                <a:ea typeface="Comfortaa"/>
                <a:cs typeface="Comfortaa"/>
                <a:sym typeface="Comfortaa"/>
              </a:rPr>
              <a:t> To send a push notification, the app backend contacts the PNS by using the handle to target an instance of a specific client application.</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b="1" lang="en" sz="1800">
                <a:solidFill>
                  <a:srgbClr val="B45F06"/>
                </a:solidFill>
                <a:latin typeface="Comfortaa"/>
                <a:ea typeface="Comfortaa"/>
                <a:cs typeface="Comfortaa"/>
                <a:sym typeface="Comfortaa"/>
              </a:rPr>
              <a:t>4.</a:t>
            </a:r>
            <a:r>
              <a:rPr lang="en" sz="1800">
                <a:solidFill>
                  <a:srgbClr val="B45F06"/>
                </a:solidFill>
                <a:latin typeface="Comfortaa"/>
                <a:ea typeface="Comfortaa"/>
                <a:cs typeface="Comfortaa"/>
                <a:sym typeface="Comfortaa"/>
              </a:rPr>
              <a:t> The PNS forwards the notification to the device specified by the handle.</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665" name="Google Shape;665;p10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Notification Hubs Architecture</a:t>
            </a:r>
            <a:endParaRPr b="1" i="1" sz="1800">
              <a:latin typeface="Comfortaa"/>
              <a:ea typeface="Comfortaa"/>
              <a:cs typeface="Comfortaa"/>
              <a:sym typeface="Comfortaa"/>
            </a:endParaRPr>
          </a:p>
        </p:txBody>
      </p:sp>
      <p:sp>
        <p:nvSpPr>
          <p:cNvPr id="666" name="Google Shape;666;p10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61" name="Shape 161"/>
        <p:cNvGrpSpPr/>
        <p:nvPr/>
      </p:nvGrpSpPr>
      <p:grpSpPr>
        <a:xfrm>
          <a:off x="0" y="0"/>
          <a:ext cx="0" cy="0"/>
          <a:chOff x="0" y="0"/>
          <a:chExt cx="0" cy="0"/>
        </a:xfrm>
      </p:grpSpPr>
      <p:sp>
        <p:nvSpPr>
          <p:cNvPr id="162" name="Google Shape;162;p3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The Queue service contains the following components: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URL format: You can address queues by using the following URL format:</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http://&lt;storage account&gt;.queue.core.windows.net/&lt;queue&gt;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following URL addresses one of the queues in the diagram:</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http://myaccount.queue.core.windows.net/imagesToDownload</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63" name="Google Shape;163;p3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Storage Queues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64" name="Google Shape;164;p3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70" name="Shape 670"/>
        <p:cNvGrpSpPr/>
        <p:nvPr/>
      </p:nvGrpSpPr>
      <p:grpSpPr>
        <a:xfrm>
          <a:off x="0" y="0"/>
          <a:ext cx="0" cy="0"/>
          <a:chOff x="0" y="0"/>
          <a:chExt cx="0" cy="0"/>
        </a:xfrm>
      </p:grpSpPr>
      <p:sp>
        <p:nvSpPr>
          <p:cNvPr id="671" name="Google Shape;671;p104"/>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With Notification Hubs, you can rely on the service infrastructure to handle the most complex features and have your application focus only on sending messages.</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Notification hubs implement all the functionality of a push infrastructure.</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Notification Hubs can be used in flexible ways to register devices and eventually send a message to the devices.</a:t>
            </a:r>
            <a:endParaRPr sz="1800">
              <a:solidFill>
                <a:srgbClr val="B45F06"/>
              </a:solidFill>
              <a:latin typeface="Comfortaa"/>
              <a:ea typeface="Comfortaa"/>
              <a:cs typeface="Comfortaa"/>
              <a:sym typeface="Comfortaa"/>
            </a:endParaRPr>
          </a:p>
        </p:txBody>
      </p:sp>
      <p:sp>
        <p:nvSpPr>
          <p:cNvPr id="672" name="Google Shape;672;p10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Notification Hubs Architecture</a:t>
            </a:r>
            <a:endParaRPr b="1" i="1" sz="1800">
              <a:latin typeface="Comfortaa"/>
              <a:ea typeface="Comfortaa"/>
              <a:cs typeface="Comfortaa"/>
              <a:sym typeface="Comfortaa"/>
            </a:endParaRPr>
          </a:p>
        </p:txBody>
      </p:sp>
      <p:sp>
        <p:nvSpPr>
          <p:cNvPr id="673" name="Google Shape;673;p10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77" name="Shape 677"/>
        <p:cNvGrpSpPr/>
        <p:nvPr/>
      </p:nvGrpSpPr>
      <p:grpSpPr>
        <a:xfrm>
          <a:off x="0" y="0"/>
          <a:ext cx="0" cy="0"/>
          <a:chOff x="0" y="0"/>
          <a:chExt cx="0" cy="0"/>
        </a:xfrm>
      </p:grpSpPr>
      <p:sp>
        <p:nvSpPr>
          <p:cNvPr id="678" name="Google Shape;678;p105"/>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Devices can register themselves and receive notifications using the following method:</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b="1" lang="en" sz="1800">
                <a:solidFill>
                  <a:srgbClr val="B45F06"/>
                </a:solidFill>
                <a:latin typeface="Comfortaa"/>
                <a:ea typeface="Comfortaa"/>
                <a:cs typeface="Comfortaa"/>
                <a:sym typeface="Comfortaa"/>
              </a:rPr>
              <a:t>1. </a:t>
            </a:r>
            <a:r>
              <a:rPr lang="en" sz="1800">
                <a:solidFill>
                  <a:srgbClr val="B45F06"/>
                </a:solidFill>
                <a:latin typeface="Comfortaa"/>
                <a:ea typeface="Comfortaa"/>
                <a:cs typeface="Comfortaa"/>
                <a:sym typeface="Comfortaa"/>
              </a:rPr>
              <a:t>The client device reaches out to the PNS by using the Notification Hubs SDK. It registers a unique PNS handle that is used by the service to send notifications to this device whether the application is running or not.</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2. </a:t>
            </a:r>
            <a:r>
              <a:rPr lang="en" sz="1800">
                <a:solidFill>
                  <a:srgbClr val="B45F06"/>
                </a:solidFill>
                <a:latin typeface="Comfortaa"/>
                <a:ea typeface="Comfortaa"/>
                <a:cs typeface="Comfortaa"/>
                <a:sym typeface="Comfortaa"/>
              </a:rPr>
              <a:t>The client device can alternatively send its PNS handle to the application backend to have the application register the device.</a:t>
            </a:r>
            <a:endParaRPr sz="1800">
              <a:solidFill>
                <a:srgbClr val="B45F06"/>
              </a:solidFill>
              <a:latin typeface="Comfortaa"/>
              <a:ea typeface="Comfortaa"/>
              <a:cs typeface="Comfortaa"/>
              <a:sym typeface="Comfortaa"/>
            </a:endParaRPr>
          </a:p>
        </p:txBody>
      </p:sp>
      <p:sp>
        <p:nvSpPr>
          <p:cNvPr id="679" name="Google Shape;679;p10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Notification Hubs Architecture</a:t>
            </a:r>
            <a:endParaRPr b="1" i="1" sz="1800">
              <a:latin typeface="Comfortaa"/>
              <a:ea typeface="Comfortaa"/>
              <a:cs typeface="Comfortaa"/>
              <a:sym typeface="Comfortaa"/>
            </a:endParaRPr>
          </a:p>
        </p:txBody>
      </p:sp>
      <p:sp>
        <p:nvSpPr>
          <p:cNvPr id="680" name="Google Shape;680;p10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84" name="Shape 684"/>
        <p:cNvGrpSpPr/>
        <p:nvPr/>
      </p:nvGrpSpPr>
      <p:grpSpPr>
        <a:xfrm>
          <a:off x="0" y="0"/>
          <a:ext cx="0" cy="0"/>
          <a:chOff x="0" y="0"/>
          <a:chExt cx="0" cy="0"/>
        </a:xfrm>
      </p:grpSpPr>
      <p:sp>
        <p:nvSpPr>
          <p:cNvPr id="685" name="Google Shape;685;p106"/>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3.</a:t>
            </a:r>
            <a:r>
              <a:rPr lang="en" sz="1800">
                <a:solidFill>
                  <a:srgbClr val="B45F06"/>
                </a:solidFill>
                <a:latin typeface="Comfortaa"/>
                <a:ea typeface="Comfortaa"/>
                <a:cs typeface="Comfortaa"/>
                <a:sym typeface="Comfortaa"/>
              </a:rPr>
              <a:t> When the application backend sends a message to the Notification Hubs service, the service handles sending the message to the appropriate target clients by using their registered PNS handles. The application backend simply requests the message is sent and the Notification Hubs service and the PNS handle the actual distribution of messages to client devices.</a:t>
            </a:r>
            <a:endParaRPr sz="1800">
              <a:solidFill>
                <a:srgbClr val="B45F06"/>
              </a:solidFill>
              <a:latin typeface="Comfortaa"/>
              <a:ea typeface="Comfortaa"/>
              <a:cs typeface="Comfortaa"/>
              <a:sym typeface="Comfortaa"/>
            </a:endParaRPr>
          </a:p>
        </p:txBody>
      </p:sp>
      <p:sp>
        <p:nvSpPr>
          <p:cNvPr id="686" name="Google Shape;686;p10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Notification Hubs Architecture</a:t>
            </a:r>
            <a:endParaRPr b="1" i="1" sz="1800">
              <a:latin typeface="Comfortaa"/>
              <a:ea typeface="Comfortaa"/>
              <a:cs typeface="Comfortaa"/>
              <a:sym typeface="Comfortaa"/>
            </a:endParaRPr>
          </a:p>
        </p:txBody>
      </p:sp>
      <p:sp>
        <p:nvSpPr>
          <p:cNvPr id="687" name="Google Shape;687;p10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91" name="Shape 691"/>
        <p:cNvGrpSpPr/>
        <p:nvPr/>
      </p:nvGrpSpPr>
      <p:grpSpPr>
        <a:xfrm>
          <a:off x="0" y="0"/>
          <a:ext cx="0" cy="0"/>
          <a:chOff x="0" y="0"/>
          <a:chExt cx="0" cy="0"/>
        </a:xfrm>
      </p:grpSpPr>
      <p:sp>
        <p:nvSpPr>
          <p:cNvPr id="692" name="Google Shape;692;p107"/>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A registration is a sub entity of a notification hub, and associates a device PNS handle—For example, ChannelURI, device token, or Google Cloud Messaging (GCM) registrationId with tags and possibly a template. Tags are used to route notifications to the correct set of device handles. Templates are used to implement per-registration transformation.</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Registrations are temporary by default. They can be set to a maximum of 90 days. This can affect the way you design your application and the registration method you select for Notification Hubs. </a:t>
            </a:r>
            <a:endParaRPr sz="1800">
              <a:solidFill>
                <a:srgbClr val="B45F06"/>
              </a:solidFill>
              <a:latin typeface="Comfortaa"/>
              <a:ea typeface="Comfortaa"/>
              <a:cs typeface="Comfortaa"/>
              <a:sym typeface="Comfortaa"/>
            </a:endParaRPr>
          </a:p>
        </p:txBody>
      </p:sp>
      <p:sp>
        <p:nvSpPr>
          <p:cNvPr id="693" name="Google Shape;693;p10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Registrations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694" name="Google Shape;694;p10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98" name="Shape 698"/>
        <p:cNvGrpSpPr/>
        <p:nvPr/>
      </p:nvGrpSpPr>
      <p:grpSpPr>
        <a:xfrm>
          <a:off x="0" y="0"/>
          <a:ext cx="0" cy="0"/>
          <a:chOff x="0" y="0"/>
          <a:chExt cx="0" cy="0"/>
        </a:xfrm>
      </p:grpSpPr>
      <p:sp>
        <p:nvSpPr>
          <p:cNvPr id="699" name="Google Shape;699;p108"/>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Registrations must contain the most recent PNS handle for each device or channel. Because PNS handles can be obtained only in the client app on the device, one way to manage registrations is to directly register with the Notification Hubs provider on the client app. On the other hand, the security considerations and business logic that is related to the tags might require you to manage the registration in the app backend.</a:t>
            </a:r>
            <a:endParaRPr sz="1800">
              <a:solidFill>
                <a:srgbClr val="B45F06"/>
              </a:solidFill>
              <a:latin typeface="Comfortaa"/>
              <a:ea typeface="Comfortaa"/>
              <a:cs typeface="Comfortaa"/>
              <a:sym typeface="Comfortaa"/>
            </a:endParaRPr>
          </a:p>
        </p:txBody>
      </p:sp>
      <p:sp>
        <p:nvSpPr>
          <p:cNvPr id="700" name="Google Shape;700;p10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Registrations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701" name="Google Shape;701;p10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05" name="Shape 705"/>
        <p:cNvGrpSpPr/>
        <p:nvPr/>
      </p:nvGrpSpPr>
      <p:grpSpPr>
        <a:xfrm>
          <a:off x="0" y="0"/>
          <a:ext cx="0" cy="0"/>
          <a:chOff x="0" y="0"/>
          <a:chExt cx="0" cy="0"/>
        </a:xfrm>
      </p:grpSpPr>
      <p:sp>
        <p:nvSpPr>
          <p:cNvPr id="706" name="Google Shape;706;p109"/>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Application Backend Registration</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Managing registrations from the backend requires writing additional code. The app from the device must provide the updated PNS handle to the backend every time the app starts (along with tags and templates), and the backend must update this handle on Service Bus. </a:t>
            </a:r>
            <a:endParaRPr sz="1800">
              <a:solidFill>
                <a:srgbClr val="B45F06"/>
              </a:solidFill>
              <a:latin typeface="Comfortaa"/>
              <a:ea typeface="Comfortaa"/>
              <a:cs typeface="Comfortaa"/>
              <a:sym typeface="Comfortaa"/>
            </a:endParaRPr>
          </a:p>
        </p:txBody>
      </p:sp>
      <p:sp>
        <p:nvSpPr>
          <p:cNvPr id="707" name="Google Shape;707;p10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Registrations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708" name="Google Shape;708;p10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12" name="Shape 712"/>
        <p:cNvGrpSpPr/>
        <p:nvPr/>
      </p:nvGrpSpPr>
      <p:grpSpPr>
        <a:xfrm>
          <a:off x="0" y="0"/>
          <a:ext cx="0" cy="0"/>
          <a:chOff x="0" y="0"/>
          <a:chExt cx="0" cy="0"/>
        </a:xfrm>
      </p:grpSpPr>
      <p:sp>
        <p:nvSpPr>
          <p:cNvPr id="713" name="Google Shape;713;p110"/>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The advantages of managing registrations from the backend are the ability to modify tags to registrations even when the corresponding app on the device is inactive, and to authenticate the client app before adding a tag to its registration. From your app backend, you can perform basic Create, Read, Update and Delete (CRUD) operations on registrations.</a:t>
            </a:r>
            <a:endParaRPr sz="1800">
              <a:solidFill>
                <a:srgbClr val="B45F06"/>
              </a:solidFill>
              <a:latin typeface="Comfortaa"/>
              <a:ea typeface="Comfortaa"/>
              <a:cs typeface="Comfortaa"/>
              <a:sym typeface="Comfortaa"/>
            </a:endParaRPr>
          </a:p>
        </p:txBody>
      </p:sp>
      <p:sp>
        <p:nvSpPr>
          <p:cNvPr id="714" name="Google Shape;714;p11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Registrations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715" name="Google Shape;715;p1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19" name="Shape 719"/>
        <p:cNvGrpSpPr/>
        <p:nvPr/>
      </p:nvGrpSpPr>
      <p:grpSpPr>
        <a:xfrm>
          <a:off x="0" y="0"/>
          <a:ext cx="0" cy="0"/>
          <a:chOff x="0" y="0"/>
          <a:chExt cx="0" cy="0"/>
        </a:xfrm>
      </p:grpSpPr>
      <p:sp>
        <p:nvSpPr>
          <p:cNvPr id="720" name="Google Shape;720;p111"/>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Client Registration</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When managing registrations from client apps, the backend is responsible only for sending notifications. Client apps keep the PNS handles up to date and register to tags. The mobile device first retrieves the PNS handle from the PNS, and then registers with the notification hub directly. After the registration is successful, the app backend can send a notification targeting that registration.</a:t>
            </a:r>
            <a:endParaRPr sz="1800">
              <a:solidFill>
                <a:srgbClr val="B45F06"/>
              </a:solidFill>
              <a:latin typeface="Comfortaa"/>
              <a:ea typeface="Comfortaa"/>
              <a:cs typeface="Comfortaa"/>
              <a:sym typeface="Comfortaa"/>
            </a:endParaRPr>
          </a:p>
        </p:txBody>
      </p:sp>
      <p:sp>
        <p:nvSpPr>
          <p:cNvPr id="721" name="Google Shape;721;p11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Registrations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722" name="Google Shape;722;p1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26" name="Shape 726"/>
        <p:cNvGrpSpPr/>
        <p:nvPr/>
      </p:nvGrpSpPr>
      <p:grpSpPr>
        <a:xfrm>
          <a:off x="0" y="0"/>
          <a:ext cx="0" cy="0"/>
          <a:chOff x="0" y="0"/>
          <a:chExt cx="0" cy="0"/>
        </a:xfrm>
      </p:grpSpPr>
      <p:sp>
        <p:nvSpPr>
          <p:cNvPr id="727" name="Google Shape;727;p112"/>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The drawback to client registration is that a client app can only update its tags when the app is active. For example, if a user has two devices that register tags that are related to sport teams, when the first device registers for an additional sports team, the second device will not receive the notifications about that team until the app on the second device is run a second time. Generally, when tags are affected by multiple devices, managing tags from the backend is a desirable option.</a:t>
            </a:r>
            <a:endParaRPr sz="1800">
              <a:solidFill>
                <a:srgbClr val="B45F06"/>
              </a:solidFill>
              <a:latin typeface="Comfortaa"/>
              <a:ea typeface="Comfortaa"/>
              <a:cs typeface="Comfortaa"/>
              <a:sym typeface="Comfortaa"/>
            </a:endParaRPr>
          </a:p>
        </p:txBody>
      </p:sp>
      <p:sp>
        <p:nvSpPr>
          <p:cNvPr id="728" name="Google Shape;728;p11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Registrations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729" name="Google Shape;729;p1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33" name="Shape 733"/>
        <p:cNvGrpSpPr/>
        <p:nvPr/>
      </p:nvGrpSpPr>
      <p:grpSpPr>
        <a:xfrm>
          <a:off x="0" y="0"/>
          <a:ext cx="0" cy="0"/>
          <a:chOff x="0" y="0"/>
          <a:chExt cx="0" cy="0"/>
        </a:xfrm>
      </p:grpSpPr>
      <p:sp>
        <p:nvSpPr>
          <p:cNvPr id="734" name="Google Shape;734;p113"/>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Not all messages sent to a notification hub are intended to be distributed to all device platforms or types and all devices. You can use templates to translate a message into the appropriate structure and format that is compatible with each platform and mobile operating system. You can use tags to filter target devices for a message.</a:t>
            </a:r>
            <a:endParaRPr sz="1800">
              <a:solidFill>
                <a:srgbClr val="B45F06"/>
              </a:solidFill>
              <a:latin typeface="Comfortaa"/>
              <a:ea typeface="Comfortaa"/>
              <a:cs typeface="Comfortaa"/>
              <a:sym typeface="Comfortaa"/>
            </a:endParaRPr>
          </a:p>
        </p:txBody>
      </p:sp>
      <p:sp>
        <p:nvSpPr>
          <p:cNvPr id="735" name="Google Shape;735;p11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Message Templates and Tags</a:t>
            </a:r>
            <a:endParaRPr b="1" i="1" sz="1800">
              <a:latin typeface="Comfortaa"/>
              <a:ea typeface="Comfortaa"/>
              <a:cs typeface="Comfortaa"/>
              <a:sym typeface="Comfortaa"/>
            </a:endParaRPr>
          </a:p>
        </p:txBody>
      </p:sp>
      <p:sp>
        <p:nvSpPr>
          <p:cNvPr id="736" name="Google Shape;736;p1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68" name="Shape 168"/>
        <p:cNvGrpSpPr/>
        <p:nvPr/>
      </p:nvGrpSpPr>
      <p:grpSpPr>
        <a:xfrm>
          <a:off x="0" y="0"/>
          <a:ext cx="0" cy="0"/>
          <a:chOff x="0" y="0"/>
          <a:chExt cx="0" cy="0"/>
        </a:xfrm>
      </p:grpSpPr>
      <p:sp>
        <p:nvSpPr>
          <p:cNvPr id="169" name="Google Shape;169;p3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Storage Account: All access to Storage is done through a storage account. </a:t>
            </a:r>
            <a:endParaRPr b="1"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Queue: A queue contains a set of messages. All messages must be in a queue.</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Message: A message, in any format, of up to 64KB.</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170" name="Google Shape;170;p3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Storage &gt; </a:t>
            </a:r>
            <a:r>
              <a:rPr b="1" i="1" lang="en" sz="1800">
                <a:latin typeface="Comfortaa"/>
                <a:ea typeface="Comfortaa"/>
                <a:cs typeface="Comfortaa"/>
                <a:sym typeface="Comfortaa"/>
              </a:rPr>
              <a:t>Storage Queues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71" name="Google Shape;171;p3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40" name="Shape 740"/>
        <p:cNvGrpSpPr/>
        <p:nvPr/>
      </p:nvGrpSpPr>
      <p:grpSpPr>
        <a:xfrm>
          <a:off x="0" y="0"/>
          <a:ext cx="0" cy="0"/>
          <a:chOff x="0" y="0"/>
          <a:chExt cx="0" cy="0"/>
        </a:xfrm>
      </p:grpSpPr>
      <p:sp>
        <p:nvSpPr>
          <p:cNvPr id="741" name="Google Shape;741;p114"/>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Templates</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Templates enable a client application to specify the exact format of the notifications it wants to receive. For example, the following two payloads are used for Windows and Apple mobile devices:</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Notification format for APNS (Apple Platform Notification Service)</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742" name="Google Shape;742;p11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Message Templates and Tags</a:t>
            </a:r>
            <a:endParaRPr b="1" i="1" sz="1800">
              <a:latin typeface="Comfortaa"/>
              <a:ea typeface="Comfortaa"/>
              <a:cs typeface="Comfortaa"/>
              <a:sym typeface="Comfortaa"/>
            </a:endParaRPr>
          </a:p>
        </p:txBody>
      </p:sp>
      <p:sp>
        <p:nvSpPr>
          <p:cNvPr id="743" name="Google Shape;743;p1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47" name="Shape 747"/>
        <p:cNvGrpSpPr/>
        <p:nvPr/>
      </p:nvGrpSpPr>
      <p:grpSpPr>
        <a:xfrm>
          <a:off x="0" y="0"/>
          <a:ext cx="0" cy="0"/>
          <a:chOff x="0" y="0"/>
          <a:chExt cx="0" cy="0"/>
        </a:xfrm>
      </p:grpSpPr>
      <p:sp>
        <p:nvSpPr>
          <p:cNvPr id="748" name="Google Shape;748;p115"/>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Not all messages sent to a notification hub are intended to be distributed to all device platforms or types and all devices. You can use templates to translate a message into the appropriate structure and format that is compatible with each platform and mobile operating system. You can use tags to filter target devices for a message.</a:t>
            </a:r>
            <a:endParaRPr sz="1800">
              <a:solidFill>
                <a:srgbClr val="B45F06"/>
              </a:solidFill>
              <a:latin typeface="Comfortaa"/>
              <a:ea typeface="Comfortaa"/>
              <a:cs typeface="Comfortaa"/>
              <a:sym typeface="Comfortaa"/>
            </a:endParaRPr>
          </a:p>
        </p:txBody>
      </p:sp>
      <p:sp>
        <p:nvSpPr>
          <p:cNvPr id="749" name="Google Shape;749;p11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Message Templates and Tags</a:t>
            </a:r>
            <a:endParaRPr b="1" i="1" sz="1800">
              <a:latin typeface="Comfortaa"/>
              <a:ea typeface="Comfortaa"/>
              <a:cs typeface="Comfortaa"/>
              <a:sym typeface="Comfortaa"/>
            </a:endParaRPr>
          </a:p>
        </p:txBody>
      </p:sp>
      <p:sp>
        <p:nvSpPr>
          <p:cNvPr id="750" name="Google Shape;750;p1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54" name="Shape 754"/>
        <p:cNvGrpSpPr/>
        <p:nvPr/>
      </p:nvGrpSpPr>
      <p:grpSpPr>
        <a:xfrm>
          <a:off x="0" y="0"/>
          <a:ext cx="0" cy="0"/>
          <a:chOff x="0" y="0"/>
          <a:chExt cx="0" cy="0"/>
        </a:xfrm>
      </p:grpSpPr>
      <p:sp>
        <p:nvSpPr>
          <p:cNvPr id="755" name="Google Shape;755;p116"/>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APNS JSON payload</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b="1" lang="en">
                <a:solidFill>
                  <a:srgbClr val="FF0000"/>
                </a:solidFill>
                <a:latin typeface="Courier New"/>
                <a:ea typeface="Courier New"/>
                <a:cs typeface="Courier New"/>
                <a:sym typeface="Courier New"/>
              </a:rPr>
              <a:t>{“aps”: {“alert” : “Hello!” }}</a:t>
            </a:r>
            <a:endParaRPr b="1">
              <a:solidFill>
                <a:srgbClr val="FF0000"/>
              </a:solidFill>
              <a:latin typeface="Courier New"/>
              <a:ea typeface="Courier New"/>
              <a:cs typeface="Courier New"/>
              <a:sym typeface="Courier New"/>
            </a:endParaRPr>
          </a:p>
          <a:p>
            <a:pPr indent="0" lvl="0" marL="0" rtl="0" algn="just">
              <a:lnSpc>
                <a:spcPct val="140000"/>
              </a:lnSpc>
              <a:spcBef>
                <a:spcPts val="800"/>
              </a:spcBef>
              <a:spcAft>
                <a:spcPts val="0"/>
              </a:spcAft>
              <a:buNone/>
            </a:pPr>
            <a:r>
              <a:t/>
            </a:r>
            <a:endParaRPr b="1">
              <a:solidFill>
                <a:srgbClr val="FF0000"/>
              </a:solidFill>
              <a:latin typeface="Courier New"/>
              <a:ea typeface="Courier New"/>
              <a:cs typeface="Courier New"/>
              <a:sym typeface="Courier New"/>
            </a:endParaRPr>
          </a:p>
          <a:p>
            <a:pPr indent="0" lvl="0" marL="0" rtl="0" algn="just">
              <a:lnSpc>
                <a:spcPct val="140000"/>
              </a:lnSpc>
              <a:spcBef>
                <a:spcPts val="800"/>
              </a:spcBef>
              <a:spcAft>
                <a:spcPts val="0"/>
              </a:spcAft>
              <a:buNone/>
            </a:pPr>
            <a:r>
              <a:t/>
            </a:r>
            <a:endParaRPr b="1">
              <a:solidFill>
                <a:srgbClr val="FF0000"/>
              </a:solidFill>
              <a:latin typeface="Courier New"/>
              <a:ea typeface="Courier New"/>
              <a:cs typeface="Courier New"/>
              <a:sym typeface="Courier New"/>
            </a:endParaRPr>
          </a:p>
          <a:p>
            <a:pPr indent="0" lvl="0" marL="0" rtl="0" algn="just">
              <a:lnSpc>
                <a:spcPct val="140000"/>
              </a:lnSpc>
              <a:spcBef>
                <a:spcPts val="800"/>
              </a:spcBef>
              <a:spcAft>
                <a:spcPts val="0"/>
              </a:spcAft>
              <a:buNone/>
            </a:pPr>
            <a:r>
              <a:rPr b="1" lang="en">
                <a:solidFill>
                  <a:srgbClr val="FF0000"/>
                </a:solidFill>
                <a:latin typeface="Courier New"/>
                <a:ea typeface="Courier New"/>
                <a:cs typeface="Courier New"/>
                <a:sym typeface="Courier New"/>
              </a:rPr>
              <a:t>											</a:t>
            </a:r>
            <a:endParaRPr b="1">
              <a:solidFill>
                <a:srgbClr val="FF0000"/>
              </a:solidFill>
              <a:latin typeface="Courier New"/>
              <a:ea typeface="Courier New"/>
              <a:cs typeface="Courier New"/>
              <a:sym typeface="Courier New"/>
            </a:endParaRPr>
          </a:p>
          <a:p>
            <a:pPr indent="0" lvl="0" marL="0" rtl="0" algn="just">
              <a:lnSpc>
                <a:spcPct val="140000"/>
              </a:lnSpc>
              <a:spcBef>
                <a:spcPts val="800"/>
              </a:spcBef>
              <a:spcAft>
                <a:spcPts val="800"/>
              </a:spcAft>
              <a:buNone/>
            </a:pPr>
            <a:r>
              <a:rPr b="1" lang="en">
                <a:solidFill>
                  <a:srgbClr val="FF0000"/>
                </a:solidFill>
                <a:latin typeface="Courier New"/>
                <a:ea typeface="Courier New"/>
                <a:cs typeface="Courier New"/>
                <a:sym typeface="Courier New"/>
              </a:rPr>
              <a:t>																																																				. . . . .</a:t>
            </a:r>
            <a:endParaRPr b="1">
              <a:solidFill>
                <a:srgbClr val="FF0000"/>
              </a:solidFill>
              <a:latin typeface="Courier New"/>
              <a:ea typeface="Courier New"/>
              <a:cs typeface="Courier New"/>
              <a:sym typeface="Courier New"/>
            </a:endParaRPr>
          </a:p>
        </p:txBody>
      </p:sp>
      <p:sp>
        <p:nvSpPr>
          <p:cNvPr id="756" name="Google Shape;756;p11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Message Templates and Tags</a:t>
            </a:r>
            <a:endParaRPr b="1" i="1" sz="1800">
              <a:latin typeface="Comfortaa"/>
              <a:ea typeface="Comfortaa"/>
              <a:cs typeface="Comfortaa"/>
              <a:sym typeface="Comfortaa"/>
            </a:endParaRPr>
          </a:p>
        </p:txBody>
      </p:sp>
      <p:sp>
        <p:nvSpPr>
          <p:cNvPr id="757" name="Google Shape;757;p1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61" name="Shape 761"/>
        <p:cNvGrpSpPr/>
        <p:nvPr/>
      </p:nvGrpSpPr>
      <p:grpSpPr>
        <a:xfrm>
          <a:off x="0" y="0"/>
          <a:ext cx="0" cy="0"/>
          <a:chOff x="0" y="0"/>
          <a:chExt cx="0" cy="0"/>
        </a:xfrm>
      </p:grpSpPr>
      <p:sp>
        <p:nvSpPr>
          <p:cNvPr id="762" name="Google Shape;762;p117"/>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Notification format for WNS (Windows Notification Service)</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b="1" lang="en">
                <a:solidFill>
                  <a:srgbClr val="B45F06"/>
                </a:solidFill>
                <a:latin typeface="Courier New"/>
                <a:ea typeface="Courier New"/>
                <a:cs typeface="Courier New"/>
                <a:sym typeface="Courier New"/>
              </a:rPr>
              <a:t>WNS XML payload</a:t>
            </a:r>
            <a:endParaRPr b="1">
              <a:solidFill>
                <a:srgbClr val="B45F06"/>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&lt;toast&gt;</a:t>
            </a:r>
            <a:endParaRPr b="1">
              <a:solidFill>
                <a:srgbClr val="FF0000"/>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  &lt;visual&gt;</a:t>
            </a:r>
            <a:endParaRPr b="1">
              <a:solidFill>
                <a:srgbClr val="FF0000"/>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    &lt;binding template=\"ToastText01\"&gt;</a:t>
            </a:r>
            <a:endParaRPr b="1">
              <a:solidFill>
                <a:srgbClr val="FF0000"/>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      &lt;text id=\"1\"&gt;Hello!&lt;/text&gt;</a:t>
            </a:r>
            <a:endParaRPr b="1">
              <a:solidFill>
                <a:srgbClr val="FF0000"/>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    &lt;/binding&gt;</a:t>
            </a:r>
            <a:endParaRPr b="1">
              <a:solidFill>
                <a:srgbClr val="FF0000"/>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  &lt;/visual&gt;</a:t>
            </a:r>
            <a:endParaRPr b="1">
              <a:solidFill>
                <a:srgbClr val="FF0000"/>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b="1" lang="en">
                <a:solidFill>
                  <a:srgbClr val="FF0000"/>
                </a:solidFill>
                <a:latin typeface="Courier New"/>
                <a:ea typeface="Courier New"/>
                <a:cs typeface="Courier New"/>
                <a:sym typeface="Courier New"/>
              </a:rPr>
              <a:t>&lt;/toast&gt;</a:t>
            </a:r>
            <a:endParaRPr b="1">
              <a:solidFill>
                <a:srgbClr val="FF0000"/>
              </a:solidFill>
              <a:latin typeface="Courier New"/>
              <a:ea typeface="Courier New"/>
              <a:cs typeface="Courier New"/>
              <a:sym typeface="Courier New"/>
            </a:endParaRPr>
          </a:p>
          <a:p>
            <a:pPr indent="0" lvl="0" marL="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763" name="Google Shape;763;p11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Message Templates and Tags</a:t>
            </a:r>
            <a:endParaRPr b="1" i="1" sz="1800">
              <a:latin typeface="Comfortaa"/>
              <a:ea typeface="Comfortaa"/>
              <a:cs typeface="Comfortaa"/>
              <a:sym typeface="Comfortaa"/>
            </a:endParaRPr>
          </a:p>
        </p:txBody>
      </p:sp>
      <p:sp>
        <p:nvSpPr>
          <p:cNvPr id="764" name="Google Shape;764;p1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68" name="Shape 768"/>
        <p:cNvGrpSpPr/>
        <p:nvPr/>
      </p:nvGrpSpPr>
      <p:grpSpPr>
        <a:xfrm>
          <a:off x="0" y="0"/>
          <a:ext cx="0" cy="0"/>
          <a:chOff x="0" y="0"/>
          <a:chExt cx="0" cy="0"/>
        </a:xfrm>
      </p:grpSpPr>
      <p:sp>
        <p:nvSpPr>
          <p:cNvPr id="769" name="Google Shape;769;p118"/>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This requirement forces the app backend to produce different payloads for each platform. This becomes a problem when you consider graphical layouts and localization. The Notification Hubs template feature enables a client app to create special registrations, called template registrations, which include a template in addition to the set of tags. The template is then used to translate a message into the appropriate format or structure for each device.</a:t>
            </a:r>
            <a:endParaRPr sz="1800">
              <a:solidFill>
                <a:srgbClr val="B45F06"/>
              </a:solidFill>
              <a:latin typeface="Comfortaa"/>
              <a:ea typeface="Comfortaa"/>
              <a:cs typeface="Comfortaa"/>
              <a:sym typeface="Comfortaa"/>
            </a:endParaRPr>
          </a:p>
        </p:txBody>
      </p:sp>
      <p:sp>
        <p:nvSpPr>
          <p:cNvPr id="770" name="Google Shape;770;p11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Message Templates and Tags</a:t>
            </a:r>
            <a:endParaRPr b="1" i="1" sz="1800">
              <a:latin typeface="Comfortaa"/>
              <a:ea typeface="Comfortaa"/>
              <a:cs typeface="Comfortaa"/>
              <a:sym typeface="Comfortaa"/>
            </a:endParaRPr>
          </a:p>
        </p:txBody>
      </p:sp>
      <p:sp>
        <p:nvSpPr>
          <p:cNvPr id="771" name="Google Shape;771;p1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75" name="Shape 775"/>
        <p:cNvGrpSpPr/>
        <p:nvPr/>
      </p:nvGrpSpPr>
      <p:grpSpPr>
        <a:xfrm>
          <a:off x="0" y="0"/>
          <a:ext cx="0" cy="0"/>
          <a:chOff x="0" y="0"/>
          <a:chExt cx="0" cy="0"/>
        </a:xfrm>
      </p:grpSpPr>
      <p:sp>
        <p:nvSpPr>
          <p:cNvPr id="776" name="Google Shape;776;p119"/>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 . . A template is a set of instructions for the notification hub to format a platform-independent message to the format that is appropriate for each device.</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777" name="Google Shape;777;p11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Message Templates and Tags</a:t>
            </a:r>
            <a:endParaRPr b="1" i="1" sz="1800">
              <a:latin typeface="Comfortaa"/>
              <a:ea typeface="Comfortaa"/>
              <a:cs typeface="Comfortaa"/>
              <a:sym typeface="Comfortaa"/>
            </a:endParaRPr>
          </a:p>
        </p:txBody>
      </p:sp>
      <p:sp>
        <p:nvSpPr>
          <p:cNvPr id="778" name="Google Shape;778;p1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82" name="Shape 782"/>
        <p:cNvGrpSpPr/>
        <p:nvPr/>
      </p:nvGrpSpPr>
      <p:grpSpPr>
        <a:xfrm>
          <a:off x="0" y="0"/>
          <a:ext cx="0" cy="0"/>
          <a:chOff x="0" y="0"/>
          <a:chExt cx="0" cy="0"/>
        </a:xfrm>
      </p:grpSpPr>
      <p:sp>
        <p:nvSpPr>
          <p:cNvPr id="783" name="Google Shape;783;p120"/>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Tags</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Tag expressions enable you to target specific sets of devices, or more specifically registrations, when you send a push notification through Notification Hubs. A tag can be any string, up to 120 characters, that contains alphanumeric characters. The only way to target specific registrations is to associate them with a tag, and then target that tag.</a:t>
            </a:r>
            <a:endParaRPr sz="1800">
              <a:solidFill>
                <a:srgbClr val="B45F06"/>
              </a:solidFill>
              <a:latin typeface="Comfortaa"/>
              <a:ea typeface="Comfortaa"/>
              <a:cs typeface="Comfortaa"/>
              <a:sym typeface="Comfortaa"/>
            </a:endParaRPr>
          </a:p>
        </p:txBody>
      </p:sp>
      <p:sp>
        <p:nvSpPr>
          <p:cNvPr id="784" name="Google Shape;784;p12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Message Templates and Tags</a:t>
            </a:r>
            <a:endParaRPr b="1" i="1" sz="1800">
              <a:latin typeface="Comfortaa"/>
              <a:ea typeface="Comfortaa"/>
              <a:cs typeface="Comfortaa"/>
              <a:sym typeface="Comfortaa"/>
            </a:endParaRPr>
          </a:p>
        </p:txBody>
      </p:sp>
      <p:sp>
        <p:nvSpPr>
          <p:cNvPr id="785" name="Google Shape;785;p1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89" name="Shape 789"/>
        <p:cNvGrpSpPr/>
        <p:nvPr/>
      </p:nvGrpSpPr>
      <p:grpSpPr>
        <a:xfrm>
          <a:off x="0" y="0"/>
          <a:ext cx="0" cy="0"/>
          <a:chOff x="0" y="0"/>
          <a:chExt cx="0" cy="0"/>
        </a:xfrm>
      </p:grpSpPr>
      <p:sp>
        <p:nvSpPr>
          <p:cNvPr id="790" name="Google Shape;790;p121"/>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The application backend can choose the registrations to target with a specific notification in the following ways:</a:t>
            </a:r>
            <a:endParaRPr sz="1800">
              <a:solidFill>
                <a:srgbClr val="B45F06"/>
              </a:solidFill>
              <a:latin typeface="Comfortaa"/>
              <a:ea typeface="Comfortaa"/>
              <a:cs typeface="Comfortaa"/>
              <a:sym typeface="Comfortaa"/>
            </a:endParaRPr>
          </a:p>
          <a:p>
            <a:pPr indent="-342900" lvl="0" marL="457200" rtl="0" algn="just">
              <a:lnSpc>
                <a:spcPct val="140000"/>
              </a:lnSpc>
              <a:spcBef>
                <a:spcPts val="80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Broadcast</a:t>
            </a:r>
            <a:r>
              <a:rPr lang="en" sz="1800">
                <a:solidFill>
                  <a:srgbClr val="B45F06"/>
                </a:solidFill>
                <a:latin typeface="Comfortaa"/>
                <a:ea typeface="Comfortaa"/>
                <a:cs typeface="Comfortaa"/>
                <a:sym typeface="Comfortaa"/>
              </a:rPr>
              <a:t>. All registrations in the notification hub receive the notification</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Tag</a:t>
            </a:r>
            <a:r>
              <a:rPr lang="en" sz="1800">
                <a:solidFill>
                  <a:srgbClr val="B45F06"/>
                </a:solidFill>
                <a:latin typeface="Comfortaa"/>
                <a:ea typeface="Comfortaa"/>
                <a:cs typeface="Comfortaa"/>
                <a:sym typeface="Comfortaa"/>
              </a:rPr>
              <a:t>. All registrations that contain the specified tag receive the notification</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b="1" lang="en" sz="1800">
                <a:solidFill>
                  <a:srgbClr val="B45F06"/>
                </a:solidFill>
                <a:latin typeface="Comfortaa"/>
                <a:ea typeface="Comfortaa"/>
                <a:cs typeface="Comfortaa"/>
                <a:sym typeface="Comfortaa"/>
              </a:rPr>
              <a:t>Tag expression</a:t>
            </a:r>
            <a:r>
              <a:rPr lang="en" sz="1800">
                <a:solidFill>
                  <a:srgbClr val="B45F06"/>
                </a:solidFill>
                <a:latin typeface="Comfortaa"/>
                <a:ea typeface="Comfortaa"/>
                <a:cs typeface="Comfortaa"/>
                <a:sym typeface="Comfortaa"/>
              </a:rPr>
              <a:t>. All registrations whose set of tags match the specified expression receive the notification</a:t>
            </a:r>
            <a:endParaRPr sz="1800">
              <a:solidFill>
                <a:srgbClr val="B45F06"/>
              </a:solidFill>
              <a:latin typeface="Comfortaa"/>
              <a:ea typeface="Comfortaa"/>
              <a:cs typeface="Comfortaa"/>
              <a:sym typeface="Comfortaa"/>
            </a:endParaRPr>
          </a:p>
        </p:txBody>
      </p:sp>
      <p:sp>
        <p:nvSpPr>
          <p:cNvPr id="791" name="Google Shape;791;p12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Message Templates and Tags</a:t>
            </a:r>
            <a:endParaRPr b="1" i="1" sz="1800">
              <a:latin typeface="Comfortaa"/>
              <a:ea typeface="Comfortaa"/>
              <a:cs typeface="Comfortaa"/>
              <a:sym typeface="Comfortaa"/>
            </a:endParaRPr>
          </a:p>
        </p:txBody>
      </p:sp>
      <p:sp>
        <p:nvSpPr>
          <p:cNvPr id="792" name="Google Shape;792;p1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96" name="Shape 796"/>
        <p:cNvGrpSpPr/>
        <p:nvPr/>
      </p:nvGrpSpPr>
      <p:grpSpPr>
        <a:xfrm>
          <a:off x="0" y="0"/>
          <a:ext cx="0" cy="0"/>
          <a:chOff x="0" y="0"/>
          <a:chExt cx="0" cy="0"/>
        </a:xfrm>
      </p:grpSpPr>
      <p:sp>
        <p:nvSpPr>
          <p:cNvPr id="797" name="Google Shape;797;p122"/>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Tags do not have to be pre-provisioned and can refer to multiple app-specific concepts. There are cases in which a notification has to target a set of registrations that is identified not by a single tag, but by a Boolean expression on tags. Tag expressions can contain all Boolean operators, such as AND (&amp;&amp;), OR (||), and NOT (!). They can also contain parentheses. Tag expressions are limited to 20 tags if they contain only ORs; otherwise they are limited to 6 tags.</a:t>
            </a:r>
            <a:endParaRPr b="1" sz="1800">
              <a:solidFill>
                <a:srgbClr val="B45F06"/>
              </a:solidFill>
              <a:latin typeface="Comfortaa"/>
              <a:ea typeface="Comfortaa"/>
              <a:cs typeface="Comfortaa"/>
              <a:sym typeface="Comfortaa"/>
            </a:endParaRPr>
          </a:p>
        </p:txBody>
      </p:sp>
      <p:sp>
        <p:nvSpPr>
          <p:cNvPr id="798" name="Google Shape;798;p12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Message Templates and Tags</a:t>
            </a:r>
            <a:endParaRPr b="1" i="1" sz="1800">
              <a:latin typeface="Comfortaa"/>
              <a:ea typeface="Comfortaa"/>
              <a:cs typeface="Comfortaa"/>
              <a:sym typeface="Comfortaa"/>
            </a:endParaRPr>
          </a:p>
        </p:txBody>
      </p:sp>
      <p:sp>
        <p:nvSpPr>
          <p:cNvPr id="799" name="Google Shape;799;p1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803" name="Shape 803"/>
        <p:cNvGrpSpPr/>
        <p:nvPr/>
      </p:nvGrpSpPr>
      <p:grpSpPr>
        <a:xfrm>
          <a:off x="0" y="0"/>
          <a:ext cx="0" cy="0"/>
          <a:chOff x="0" y="0"/>
          <a:chExt cx="0" cy="0"/>
        </a:xfrm>
      </p:grpSpPr>
      <p:sp>
        <p:nvSpPr>
          <p:cNvPr id="804" name="Google Shape;804;p123"/>
          <p:cNvSpPr txBox="1"/>
          <p:nvPr/>
        </p:nvSpPr>
        <p:spPr>
          <a:xfrm>
            <a:off x="172200" y="1787850"/>
            <a:ext cx="88149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You can use tag expressions to target many possible matching tags instead of a single tag.</a:t>
            </a:r>
            <a:endParaRPr sz="1800">
              <a:solidFill>
                <a:srgbClr val="B45F06"/>
              </a:solidFill>
              <a:latin typeface="Comfortaa"/>
              <a:ea typeface="Comfortaa"/>
              <a:cs typeface="Comfortaa"/>
              <a:sym typeface="Comfortaa"/>
            </a:endParaRPr>
          </a:p>
          <a:p>
            <a:pPr indent="0" lvl="0" marL="0" rtl="0" algn="just">
              <a:lnSpc>
                <a:spcPct val="100000"/>
              </a:lnSpc>
              <a:spcBef>
                <a:spcPts val="800"/>
              </a:spcBef>
              <a:spcAft>
                <a:spcPts val="0"/>
              </a:spcAft>
              <a:buNone/>
            </a:pPr>
            <a:r>
              <a:rPr b="1" lang="en" sz="1800">
                <a:solidFill>
                  <a:srgbClr val="B45F06"/>
                </a:solidFill>
                <a:latin typeface="Comfortaa"/>
                <a:ea typeface="Comfortaa"/>
                <a:cs typeface="Comfortaa"/>
                <a:sym typeface="Comfortaa"/>
              </a:rPr>
              <a:t>Tag Expression</a:t>
            </a:r>
            <a:endParaRPr b="1" sz="1800">
              <a:solidFill>
                <a:srgbClr val="B45F06"/>
              </a:solidFill>
              <a:latin typeface="Comfortaa"/>
              <a:ea typeface="Comfortaa"/>
              <a:cs typeface="Comfortaa"/>
              <a:sym typeface="Comfortaa"/>
            </a:endParaRPr>
          </a:p>
          <a:p>
            <a:pPr indent="0" lvl="0" marL="0" rtl="0" algn="just">
              <a:lnSpc>
                <a:spcPct val="100000"/>
              </a:lnSpc>
              <a:spcBef>
                <a:spcPts val="800"/>
              </a:spcBef>
              <a:spcAft>
                <a:spcPts val="0"/>
              </a:spcAft>
              <a:buNone/>
            </a:pPr>
            <a:r>
              <a:rPr lang="en" sz="1800">
                <a:solidFill>
                  <a:srgbClr val="B45F06"/>
                </a:solidFill>
                <a:latin typeface="Comfortaa"/>
                <a:ea typeface="Comfortaa"/>
                <a:cs typeface="Comfortaa"/>
                <a:sym typeface="Comfortaa"/>
              </a:rPr>
              <a:t> </a:t>
            </a:r>
            <a:r>
              <a:rPr b="1" lang="en">
                <a:solidFill>
                  <a:srgbClr val="FF0000"/>
                </a:solidFill>
                <a:latin typeface="Courier New"/>
                <a:ea typeface="Courier New"/>
                <a:cs typeface="Courier New"/>
                <a:sym typeface="Courier New"/>
              </a:rPr>
              <a:t>(follows_RedSox || follows_Cardinals) &amp;&amp; location_Boston</a:t>
            </a:r>
            <a:endParaRPr b="1">
              <a:solidFill>
                <a:srgbClr val="FF0000"/>
              </a:solidFill>
              <a:latin typeface="Courier New"/>
              <a:ea typeface="Courier New"/>
              <a:cs typeface="Courier New"/>
              <a:sym typeface="Courier New"/>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following example shows an application from which you can receive toast notifications about specific music groups. In this scenario, a simple way to route notifications is to label registrations with tags that represent the different bands.</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805" name="Google Shape;805;p12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5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Service Bus Notification Hubs &gt; </a:t>
            </a:r>
            <a:r>
              <a:rPr b="1" i="1" lang="en" sz="1800">
                <a:latin typeface="Comfortaa"/>
                <a:ea typeface="Comfortaa"/>
                <a:cs typeface="Comfortaa"/>
                <a:sym typeface="Comfortaa"/>
              </a:rPr>
              <a:t>Message Templates and Tags</a:t>
            </a:r>
            <a:endParaRPr b="1" i="1" sz="1800">
              <a:latin typeface="Comfortaa"/>
              <a:ea typeface="Comfortaa"/>
              <a:cs typeface="Comfortaa"/>
              <a:sym typeface="Comfortaa"/>
            </a:endParaRPr>
          </a:p>
        </p:txBody>
      </p:sp>
      <p:sp>
        <p:nvSpPr>
          <p:cNvPr id="806" name="Google Shape;806;p1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