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8B116-B9A1-48A4-9DDB-EFA9B5B5F4FE}"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DF4B9-0EA5-4FC9-A298-7654FBD4E870}" type="slidenum">
              <a:rPr lang="en-US" smtClean="0"/>
              <a:t>‹#›</a:t>
            </a:fld>
            <a:endParaRPr lang="en-US"/>
          </a:p>
        </p:txBody>
      </p:sp>
    </p:spTree>
    <p:extLst>
      <p:ext uri="{BB962C8B-B14F-4D97-AF65-F5344CB8AC3E}">
        <p14:creationId xmlns:p14="http://schemas.microsoft.com/office/powerpoint/2010/main" val="8563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6DF4B9-0EA5-4FC9-A298-7654FBD4E870}" type="slidenum">
              <a:rPr lang="en-US" smtClean="0"/>
              <a:t>1</a:t>
            </a:fld>
            <a:endParaRPr lang="en-US"/>
          </a:p>
        </p:txBody>
      </p:sp>
    </p:spTree>
    <p:extLst>
      <p:ext uri="{BB962C8B-B14F-4D97-AF65-F5344CB8AC3E}">
        <p14:creationId xmlns:p14="http://schemas.microsoft.com/office/powerpoint/2010/main" val="269697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9CEA-9E36-7E76-7C19-7C07841AA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2624C-A08D-06EA-AC82-40876E07B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4C355-43B6-A537-159A-7474BB26177F}"/>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5" name="Footer Placeholder 4">
            <a:extLst>
              <a:ext uri="{FF2B5EF4-FFF2-40B4-BE49-F238E27FC236}">
                <a16:creationId xmlns:a16="http://schemas.microsoft.com/office/drawing/2014/main" id="{0C1EF56C-8156-CAF5-5003-437BCC483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565CE-70C1-F480-88FF-7ED0E3EC5E73}"/>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56115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8C8F-B5F8-1E46-325A-FFF615C2AA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2E49AF-B059-396F-E914-4663CD4AD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C0573-3DD8-86F7-250B-EAE0CBFF321C}"/>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5" name="Footer Placeholder 4">
            <a:extLst>
              <a:ext uri="{FF2B5EF4-FFF2-40B4-BE49-F238E27FC236}">
                <a16:creationId xmlns:a16="http://schemas.microsoft.com/office/drawing/2014/main" id="{E147F6E4-3079-7612-D496-B355A7026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DABEE-EA46-DB87-E1E7-C4C11759C3B5}"/>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348385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EEBD-59AD-D47C-3AD9-BAED74301C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A8AF3-F64E-D8EC-B199-8B997F188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E9F50-E776-D1CE-ACE9-905560ED9BEE}"/>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5" name="Footer Placeholder 4">
            <a:extLst>
              <a:ext uri="{FF2B5EF4-FFF2-40B4-BE49-F238E27FC236}">
                <a16:creationId xmlns:a16="http://schemas.microsoft.com/office/drawing/2014/main" id="{A9B6E14B-5489-F77E-557D-E6D3295A1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E49FC-1C86-11FF-CFE4-EAD39F193682}"/>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180807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E85D-BEC6-7B32-CA79-7C6FDBC8B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73EC9-CB71-65FA-EF83-035BD93053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A59A9-0529-6C72-6E05-EFACD6196EDB}"/>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5" name="Footer Placeholder 4">
            <a:extLst>
              <a:ext uri="{FF2B5EF4-FFF2-40B4-BE49-F238E27FC236}">
                <a16:creationId xmlns:a16="http://schemas.microsoft.com/office/drawing/2014/main" id="{460CD3AE-8104-5F61-D3ED-47C522CA2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39304-B8A2-406C-7F51-F900C5B54A07}"/>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154902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8C3E-6714-0B18-3077-78C7A47A6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682EE3-7D25-362F-25F2-47E6F3CE7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66203-C82B-D427-4E51-057E70B9F0FE}"/>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5" name="Footer Placeholder 4">
            <a:extLst>
              <a:ext uri="{FF2B5EF4-FFF2-40B4-BE49-F238E27FC236}">
                <a16:creationId xmlns:a16="http://schemas.microsoft.com/office/drawing/2014/main" id="{27B92C94-59B7-F042-288B-B54AD1772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0BE20-6732-57F8-840B-F7CB8969F41F}"/>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214578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8DCF-DF11-45A5-8099-A5EB26686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DE8E1-156F-662E-9982-1E623D619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0DF141-CCA0-B943-F076-AEA0B172F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94B670-B0EE-BD2E-A00A-5E6DCF89BA6A}"/>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6" name="Footer Placeholder 5">
            <a:extLst>
              <a:ext uri="{FF2B5EF4-FFF2-40B4-BE49-F238E27FC236}">
                <a16:creationId xmlns:a16="http://schemas.microsoft.com/office/drawing/2014/main" id="{BB276996-60E3-4A46-7AD3-5E3E2C436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0B623-B392-663F-7566-AC44CEA1315F}"/>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31315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269E-9AB9-6F56-1AD2-6F7224431D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04508-FC0F-A271-3180-626F127E1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57856-3C9C-E8E9-E944-E4E54BC186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6F3F4A-04F1-B23F-D155-FFDF9ACEB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56B14-72C8-6E08-292D-3E6F2039D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78109-FCBC-6775-629A-F8C9585364FC}"/>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8" name="Footer Placeholder 7">
            <a:extLst>
              <a:ext uri="{FF2B5EF4-FFF2-40B4-BE49-F238E27FC236}">
                <a16:creationId xmlns:a16="http://schemas.microsoft.com/office/drawing/2014/main" id="{DAE159D2-D17A-0F25-8214-CEF7DDD9C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24E82-AAB3-E3E5-1A0C-48A6C2E34F4A}"/>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98180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42E4-1472-A830-D880-597A0FED4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8BF7A5-9E64-A2F2-B55D-30745F0B925A}"/>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4" name="Footer Placeholder 3">
            <a:extLst>
              <a:ext uri="{FF2B5EF4-FFF2-40B4-BE49-F238E27FC236}">
                <a16:creationId xmlns:a16="http://schemas.microsoft.com/office/drawing/2014/main" id="{2CCC0EAB-CAF3-3CC6-9FF8-1EC147B430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20FA2C-06B3-7D57-2C79-2C0E402589A2}"/>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17631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DB6F0-E3FC-EA53-59A9-FC9568D364FF}"/>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3" name="Footer Placeholder 2">
            <a:extLst>
              <a:ext uri="{FF2B5EF4-FFF2-40B4-BE49-F238E27FC236}">
                <a16:creationId xmlns:a16="http://schemas.microsoft.com/office/drawing/2014/main" id="{61E21F4C-14E0-DEFD-859F-C2B68594EC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CFF2F8-8901-DEC4-ED9D-224F5C18C72D}"/>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59314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55C4-A04C-9CBC-CC3A-4188ABDCE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BDB9AE-ED88-FC0C-FBD2-554B0DD9E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873DAC-2307-C9AB-0C4C-50AE864A2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4E242-A123-1595-F296-6FC7C8E2CD83}"/>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6" name="Footer Placeholder 5">
            <a:extLst>
              <a:ext uri="{FF2B5EF4-FFF2-40B4-BE49-F238E27FC236}">
                <a16:creationId xmlns:a16="http://schemas.microsoft.com/office/drawing/2014/main" id="{9A0DF789-514F-0109-ADC0-3581289A7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ABC4F-9F24-9671-5C97-6F7152637B20}"/>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336691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EF07-83F7-78A6-31A5-0C1A59D84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DCE34-0455-B9A9-54EF-96AC27046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7475E-9BE7-EDB6-FA84-FD14DB608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FBBAE-C89A-BAA1-C367-1CFA6C29DE60}"/>
              </a:ext>
            </a:extLst>
          </p:cNvPr>
          <p:cNvSpPr>
            <a:spLocks noGrp="1"/>
          </p:cNvSpPr>
          <p:nvPr>
            <p:ph type="dt" sz="half" idx="10"/>
          </p:nvPr>
        </p:nvSpPr>
        <p:spPr/>
        <p:txBody>
          <a:bodyPr/>
          <a:lstStyle/>
          <a:p>
            <a:fld id="{4CF5764C-5A7E-4F31-8759-E2EE29561230}" type="datetimeFigureOut">
              <a:rPr lang="en-US" smtClean="0"/>
              <a:t>1/10/2023</a:t>
            </a:fld>
            <a:endParaRPr lang="en-US"/>
          </a:p>
        </p:txBody>
      </p:sp>
      <p:sp>
        <p:nvSpPr>
          <p:cNvPr id="6" name="Footer Placeholder 5">
            <a:extLst>
              <a:ext uri="{FF2B5EF4-FFF2-40B4-BE49-F238E27FC236}">
                <a16:creationId xmlns:a16="http://schemas.microsoft.com/office/drawing/2014/main" id="{664309F0-6FD8-0E0A-5A1D-7B87019A9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B449-5424-6EB3-0876-5D09C77EF3AB}"/>
              </a:ext>
            </a:extLst>
          </p:cNvPr>
          <p:cNvSpPr>
            <a:spLocks noGrp="1"/>
          </p:cNvSpPr>
          <p:nvPr>
            <p:ph type="sldNum" sz="quarter" idx="12"/>
          </p:nvPr>
        </p:nvSpPr>
        <p:spPr/>
        <p:txBody>
          <a:bodyPr/>
          <a:lstStyle/>
          <a:p>
            <a:fld id="{9F2DE93C-BEEA-4B5C-86AB-C7AED9D24174}" type="slidenum">
              <a:rPr lang="en-US" smtClean="0"/>
              <a:t>‹#›</a:t>
            </a:fld>
            <a:endParaRPr lang="en-US"/>
          </a:p>
        </p:txBody>
      </p:sp>
    </p:spTree>
    <p:extLst>
      <p:ext uri="{BB962C8B-B14F-4D97-AF65-F5344CB8AC3E}">
        <p14:creationId xmlns:p14="http://schemas.microsoft.com/office/powerpoint/2010/main" val="385958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FD5C9-44CC-B618-469E-3E7BFEF42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1542AA-D97B-F88A-9AF8-C13BD923B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A0BC6-2E5C-3006-5A37-1CC1913EE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5764C-5A7E-4F31-8759-E2EE29561230}" type="datetimeFigureOut">
              <a:rPr lang="en-US" smtClean="0"/>
              <a:t>1/10/2023</a:t>
            </a:fld>
            <a:endParaRPr lang="en-US"/>
          </a:p>
        </p:txBody>
      </p:sp>
      <p:sp>
        <p:nvSpPr>
          <p:cNvPr id="5" name="Footer Placeholder 4">
            <a:extLst>
              <a:ext uri="{FF2B5EF4-FFF2-40B4-BE49-F238E27FC236}">
                <a16:creationId xmlns:a16="http://schemas.microsoft.com/office/drawing/2014/main" id="{F623A71F-A493-88D4-4094-739BA8AEC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C46EE3-B1D4-3F1C-93D7-DC016151A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DE93C-BEEA-4B5C-86AB-C7AED9D24174}" type="slidenum">
              <a:rPr lang="en-US" smtClean="0"/>
              <a:t>‹#›</a:t>
            </a:fld>
            <a:endParaRPr lang="en-US"/>
          </a:p>
        </p:txBody>
      </p:sp>
    </p:spTree>
    <p:extLst>
      <p:ext uri="{BB962C8B-B14F-4D97-AF65-F5344CB8AC3E}">
        <p14:creationId xmlns:p14="http://schemas.microsoft.com/office/powerpoint/2010/main" val="101581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BB39-A588-A414-D19E-AC8DCB08C56A}"/>
              </a:ext>
            </a:extLst>
          </p:cNvPr>
          <p:cNvSpPr>
            <a:spLocks noGrp="1"/>
          </p:cNvSpPr>
          <p:nvPr>
            <p:ph type="ctrTitle"/>
          </p:nvPr>
        </p:nvSpPr>
        <p:spPr>
          <a:xfrm>
            <a:off x="1524000" y="1122363"/>
            <a:ext cx="9144000" cy="1005695"/>
          </a:xfrm>
        </p:spPr>
        <p:txBody>
          <a:bodyPr/>
          <a:lstStyle/>
          <a:p>
            <a:r>
              <a:rPr lang="ru-RU" dirty="0"/>
              <a:t>Курсовой проект</a:t>
            </a:r>
            <a:endParaRPr lang="en-US" dirty="0"/>
          </a:p>
        </p:txBody>
      </p:sp>
      <p:sp>
        <p:nvSpPr>
          <p:cNvPr id="3" name="Subtitle 2">
            <a:extLst>
              <a:ext uri="{FF2B5EF4-FFF2-40B4-BE49-F238E27FC236}">
                <a16:creationId xmlns:a16="http://schemas.microsoft.com/office/drawing/2014/main" id="{C0FC7C86-0E21-A867-F1A1-8F980DC6B367}"/>
              </a:ext>
            </a:extLst>
          </p:cNvPr>
          <p:cNvSpPr>
            <a:spLocks noGrp="1"/>
          </p:cNvSpPr>
          <p:nvPr>
            <p:ph type="subTitle" idx="1"/>
          </p:nvPr>
        </p:nvSpPr>
        <p:spPr/>
        <p:txBody>
          <a:bodyPr/>
          <a:lstStyle/>
          <a:p>
            <a:r>
              <a:rPr lang="ru-RU" dirty="0"/>
              <a:t>Определение вероятности подключения услуги для пары пользователь-услуга.</a:t>
            </a:r>
            <a:endParaRPr lang="en-US" dirty="0"/>
          </a:p>
        </p:txBody>
      </p:sp>
    </p:spTree>
    <p:extLst>
      <p:ext uri="{BB962C8B-B14F-4D97-AF65-F5344CB8AC3E}">
        <p14:creationId xmlns:p14="http://schemas.microsoft.com/office/powerpoint/2010/main" val="110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10742-C20C-B2BF-50F3-8DAF5A81EA7F}"/>
              </a:ext>
            </a:extLst>
          </p:cNvPr>
          <p:cNvSpPr>
            <a:spLocks noGrp="1"/>
          </p:cNvSpPr>
          <p:nvPr>
            <p:ph idx="1"/>
          </p:nvPr>
        </p:nvSpPr>
        <p:spPr>
          <a:xfrm>
            <a:off x="838200" y="206478"/>
            <a:ext cx="10515600" cy="6194322"/>
          </a:xfrm>
        </p:spPr>
        <p:txBody>
          <a:bodyPr>
            <a:noAutofit/>
          </a:bodyPr>
          <a:lstStyle/>
          <a:p>
            <a:pPr marL="0" indent="0" algn="just" rtl="0">
              <a:spcBef>
                <a:spcPts val="0"/>
              </a:spcBef>
              <a:spcAft>
                <a:spcPts val="800"/>
              </a:spcAft>
              <a:buNone/>
            </a:pPr>
            <a:r>
              <a:rPr lang="ru-RU" sz="1400" dirty="0">
                <a:solidFill>
                  <a:srgbClr val="000000"/>
                </a:solidFill>
                <a:latin typeface="Calibri" panose="020F0502020204030204" pitchFamily="34" charset="0"/>
              </a:rPr>
              <a:t>Формулировка задачи</a:t>
            </a:r>
            <a:endParaRPr lang="ru-RU" sz="1400" b="0" i="0" u="none" strike="noStrike" dirty="0">
              <a:solidFill>
                <a:srgbClr val="000000"/>
              </a:solidFill>
              <a:effectLst/>
              <a:latin typeface="Calibri" panose="020F0502020204030204" pitchFamily="34" charset="0"/>
            </a:endParaRPr>
          </a:p>
          <a:p>
            <a:pPr algn="just" rtl="0">
              <a:spcBef>
                <a:spcPts val="0"/>
              </a:spcBef>
              <a:spcAft>
                <a:spcPts val="800"/>
              </a:spcAft>
            </a:pPr>
            <a:r>
              <a:rPr lang="ru-RU" sz="1400" b="0" i="0" u="none" strike="noStrike" dirty="0">
                <a:solidFill>
                  <a:srgbClr val="000000"/>
                </a:solidFill>
                <a:effectLst/>
                <a:latin typeface="Calibri" panose="020F0502020204030204" pitchFamily="34" charset="0"/>
              </a:rPr>
              <a:t>У нас появился запрос из отдела продаж и маркетинга. Как вы знаете «МегаФон» предлагает обширный набор различных услуг своим абонентам. При этом разным пользователям интересны разные услуги. Поэтому необходимо построить  алгоритм, который для каждой пары пользователь-услуга определит вероятность подключения услуги.</a:t>
            </a:r>
          </a:p>
          <a:p>
            <a:pPr marL="0" indent="0" algn="just" rtl="0">
              <a:spcBef>
                <a:spcPts val="0"/>
              </a:spcBef>
              <a:spcAft>
                <a:spcPts val="800"/>
              </a:spcAft>
              <a:buNone/>
            </a:pPr>
            <a:endParaRPr lang="ru-RU" sz="1400" dirty="0">
              <a:solidFill>
                <a:srgbClr val="000000"/>
              </a:solidFill>
              <a:latin typeface="Calibri" panose="020F0502020204030204" pitchFamily="34" charset="0"/>
            </a:endParaRPr>
          </a:p>
          <a:p>
            <a:pPr marL="0" indent="0" algn="just" rtl="0">
              <a:spcBef>
                <a:spcPts val="0"/>
              </a:spcBef>
              <a:spcAft>
                <a:spcPts val="800"/>
              </a:spcAft>
              <a:buNone/>
            </a:pPr>
            <a:r>
              <a:rPr lang="ru-RU" sz="1400" dirty="0">
                <a:solidFill>
                  <a:srgbClr val="000000"/>
                </a:solidFill>
                <a:latin typeface="Calibri" panose="020F0502020204030204" pitchFamily="34" charset="0"/>
              </a:rPr>
              <a:t>Исходные данные</a:t>
            </a:r>
            <a:endParaRPr lang="ru-RU" sz="1400" b="0" dirty="0">
              <a:effectLst/>
            </a:endParaRPr>
          </a:p>
          <a:p>
            <a:r>
              <a:rPr lang="ru-RU" sz="1400" dirty="0"/>
              <a:t>В качестве исходных данных вам будет доступна информация об отклике абонентов на предложение подключения одной из услуг. Каждому пользователю может быть сделано несколько предложений в разное время, каждое из которых он может или принять, или отклонить.</a:t>
            </a:r>
          </a:p>
          <a:p>
            <a:r>
              <a:rPr lang="ru-RU" sz="1400" dirty="0"/>
              <a:t>Отдельным набором данных будет являться нормализованный анонимизированный набор признаков, характеризующий профиль потребления абонента. Эти данные привязаны к определенному времени, поскольку профиль абонента может меняться с течением времени.</a:t>
            </a:r>
          </a:p>
          <a:p>
            <a:r>
              <a:rPr lang="ru-RU" sz="1400" dirty="0"/>
              <a:t>Данные </a:t>
            </a:r>
            <a:r>
              <a:rPr lang="ru-RU" sz="1400" dirty="0" err="1"/>
              <a:t>train</a:t>
            </a:r>
            <a:r>
              <a:rPr lang="ru-RU" sz="1400" dirty="0"/>
              <a:t> и </a:t>
            </a:r>
            <a:r>
              <a:rPr lang="ru-RU" sz="1400" dirty="0" err="1"/>
              <a:t>test</a:t>
            </a:r>
            <a:r>
              <a:rPr lang="ru-RU" sz="1400" dirty="0"/>
              <a:t> разбиты по периодам – на </a:t>
            </a:r>
            <a:r>
              <a:rPr lang="ru-RU" sz="1400" dirty="0" err="1"/>
              <a:t>train</a:t>
            </a:r>
            <a:r>
              <a:rPr lang="ru-RU" sz="1400" dirty="0"/>
              <a:t> доступно 6 месяцев, а на </a:t>
            </a:r>
            <a:r>
              <a:rPr lang="ru-RU" sz="1400" dirty="0" err="1"/>
              <a:t>test</a:t>
            </a:r>
            <a:r>
              <a:rPr lang="ru-RU" sz="1400" dirty="0"/>
              <a:t> отложен последующий месяц. </a:t>
            </a:r>
          </a:p>
          <a:p>
            <a:r>
              <a:rPr lang="ru-RU" sz="1400" dirty="0"/>
              <a:t>Итого, в качестве входных данных будут представлены:</a:t>
            </a:r>
          </a:p>
          <a:p>
            <a:r>
              <a:rPr lang="ru-RU" sz="1400" dirty="0"/>
              <a:t>data_train.csv: </a:t>
            </a:r>
            <a:r>
              <a:rPr lang="ru-RU" sz="1400" dirty="0" err="1"/>
              <a:t>id</a:t>
            </a:r>
            <a:r>
              <a:rPr lang="ru-RU" sz="1400" dirty="0"/>
              <a:t>, </a:t>
            </a:r>
            <a:r>
              <a:rPr lang="ru-RU" sz="1400" dirty="0" err="1"/>
              <a:t>vas_id</a:t>
            </a:r>
            <a:r>
              <a:rPr lang="ru-RU" sz="1400" dirty="0"/>
              <a:t>, </a:t>
            </a:r>
            <a:r>
              <a:rPr lang="ru-RU" sz="1400" dirty="0" err="1"/>
              <a:t>buy_time</a:t>
            </a:r>
            <a:r>
              <a:rPr lang="ru-RU" sz="1400" dirty="0"/>
              <a:t>, </a:t>
            </a:r>
            <a:r>
              <a:rPr lang="ru-RU" sz="1400" dirty="0" err="1"/>
              <a:t>target</a:t>
            </a:r>
            <a:endParaRPr lang="ru-RU" sz="1400" dirty="0"/>
          </a:p>
          <a:p>
            <a:r>
              <a:rPr lang="ru-RU" sz="1400" dirty="0"/>
              <a:t>features.csv.zip: </a:t>
            </a:r>
            <a:r>
              <a:rPr lang="ru-RU" sz="1400" dirty="0" err="1"/>
              <a:t>id</a:t>
            </a:r>
            <a:r>
              <a:rPr lang="ru-RU" sz="1400" dirty="0"/>
              <a:t>, &lt;</a:t>
            </a:r>
            <a:r>
              <a:rPr lang="ru-RU" sz="1400" dirty="0" err="1"/>
              <a:t>feature_list</a:t>
            </a:r>
            <a:r>
              <a:rPr lang="ru-RU" sz="1400" dirty="0"/>
              <a:t>&gt; </a:t>
            </a:r>
          </a:p>
          <a:p>
            <a:r>
              <a:rPr lang="ru-RU" sz="1400" dirty="0"/>
              <a:t>data_test.csv: </a:t>
            </a:r>
            <a:r>
              <a:rPr lang="ru-RU" sz="1400" dirty="0" err="1"/>
              <a:t>id</a:t>
            </a:r>
            <a:r>
              <a:rPr lang="ru-RU" sz="1400" dirty="0"/>
              <a:t>, </a:t>
            </a:r>
            <a:r>
              <a:rPr lang="ru-RU" sz="1400" dirty="0" err="1"/>
              <a:t>vas_id</a:t>
            </a:r>
            <a:r>
              <a:rPr lang="ru-RU" sz="1400" dirty="0"/>
              <a:t>, </a:t>
            </a:r>
            <a:r>
              <a:rPr lang="ru-RU" sz="1400" dirty="0" err="1"/>
              <a:t>buy_time</a:t>
            </a:r>
            <a:endParaRPr lang="ru-RU" sz="1400" dirty="0"/>
          </a:p>
          <a:p>
            <a:r>
              <a:rPr lang="ru-RU" sz="1400" dirty="0" err="1"/>
              <a:t>target</a:t>
            </a:r>
            <a:r>
              <a:rPr lang="ru-RU" sz="1400" dirty="0"/>
              <a:t> - целевая переменная, где 1 означает подключение услуги, 0 - абонент не подключил услугу соответственно. </a:t>
            </a:r>
          </a:p>
          <a:p>
            <a:r>
              <a:rPr lang="ru-RU" sz="1400" dirty="0" err="1"/>
              <a:t>buy_time</a:t>
            </a:r>
            <a:r>
              <a:rPr lang="ru-RU" sz="1400" dirty="0"/>
              <a:t> - время покупки</a:t>
            </a:r>
          </a:p>
          <a:p>
            <a:r>
              <a:rPr lang="ru-RU" sz="1400" dirty="0" err="1"/>
              <a:t>id</a:t>
            </a:r>
            <a:r>
              <a:rPr lang="ru-RU" sz="1400" dirty="0"/>
              <a:t> - идентификатор абонента</a:t>
            </a:r>
          </a:p>
          <a:p>
            <a:r>
              <a:rPr lang="ru-RU" sz="1400" dirty="0" err="1"/>
              <a:t>vas_id</a:t>
            </a:r>
            <a:r>
              <a:rPr lang="ru-RU" sz="1400" dirty="0"/>
              <a:t> - подключаемая услуга</a:t>
            </a:r>
            <a:br>
              <a:rPr lang="ru-RU" sz="1400" dirty="0"/>
            </a:br>
            <a:endParaRPr lang="en-US" sz="1400" dirty="0"/>
          </a:p>
        </p:txBody>
      </p:sp>
    </p:spTree>
    <p:extLst>
      <p:ext uri="{BB962C8B-B14F-4D97-AF65-F5344CB8AC3E}">
        <p14:creationId xmlns:p14="http://schemas.microsoft.com/office/powerpoint/2010/main" val="4245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6F0A158B-61D4-F4CB-0085-D76EF709E891}"/>
              </a:ext>
            </a:extLst>
          </p:cNvPr>
          <p:cNvSpPr>
            <a:spLocks noGrp="1"/>
          </p:cNvSpPr>
          <p:nvPr>
            <p:ph type="title"/>
          </p:nvPr>
        </p:nvSpPr>
        <p:spPr>
          <a:xfrm>
            <a:off x="7796981" y="688258"/>
            <a:ext cx="4011561" cy="4654243"/>
          </a:xfrm>
        </p:spPr>
        <p:txBody>
          <a:bodyPr>
            <a:normAutofit fontScale="90000"/>
          </a:bodyPr>
          <a:lstStyle/>
          <a:p>
            <a:pPr algn="just"/>
            <a:r>
              <a:rPr lang="ru-RU" sz="2000" dirty="0"/>
              <a:t>	Сравнив идентификаторы пользователей на тестовой и обучающей выборках можно увидеть, что количество совпадений </a:t>
            </a:r>
            <a:r>
              <a:rPr lang="en-US" sz="2000" dirty="0"/>
              <a:t>id </a:t>
            </a:r>
            <a:r>
              <a:rPr lang="ru-RU" sz="2000" dirty="0"/>
              <a:t>пользователей крайне мало.  Поэтому во время обучения модели мы исключаем </a:t>
            </a:r>
            <a:r>
              <a:rPr lang="en-US" sz="2000" dirty="0"/>
              <a:t>id </a:t>
            </a:r>
            <a:r>
              <a:rPr lang="ru-RU" sz="2000" dirty="0"/>
              <a:t>пользователей из признаков.</a:t>
            </a:r>
            <a:br>
              <a:rPr lang="ru-RU" sz="2000" dirty="0"/>
            </a:br>
            <a:r>
              <a:rPr lang="ru-RU" sz="2000" dirty="0"/>
              <a:t>	Также после изучения признаков из файла </a:t>
            </a:r>
            <a:r>
              <a:rPr lang="en-US" sz="2000" dirty="0"/>
              <a:t>features.csv </a:t>
            </a:r>
            <a:r>
              <a:rPr lang="ru-RU" sz="2000" dirty="0"/>
              <a:t>можно сделать вывод, что совпадений по </a:t>
            </a:r>
            <a:r>
              <a:rPr lang="en-US" sz="2000" dirty="0"/>
              <a:t>id </a:t>
            </a:r>
            <a:r>
              <a:rPr lang="ru-RU" sz="2000" dirty="0"/>
              <a:t>клиента и времени покупки немного. Поэтому мы считали минимальную разницу между реальным временем покупки и временем покупки в </a:t>
            </a:r>
            <a:r>
              <a:rPr lang="en-US" sz="2000" dirty="0"/>
              <a:t>features.csv </a:t>
            </a:r>
            <a:r>
              <a:rPr lang="ru-RU" sz="2000" dirty="0"/>
              <a:t>по </a:t>
            </a:r>
            <a:r>
              <a:rPr lang="en-US" sz="2000" dirty="0"/>
              <a:t>id </a:t>
            </a:r>
            <a:r>
              <a:rPr lang="ru-RU" sz="2000" dirty="0"/>
              <a:t>клиента (</a:t>
            </a:r>
            <a:r>
              <a:rPr lang="en-US" sz="2000" dirty="0" err="1"/>
              <a:t>diff_time</a:t>
            </a:r>
            <a:r>
              <a:rPr lang="en-US" sz="2000" dirty="0"/>
              <a:t>)</a:t>
            </a:r>
            <a:r>
              <a:rPr lang="ru-RU" sz="2000" dirty="0"/>
              <a:t> и брали признаки с минимальной разницей по этому признаку.</a:t>
            </a:r>
            <a:endParaRPr lang="en-US" sz="2000" dirty="0"/>
          </a:p>
        </p:txBody>
      </p:sp>
      <p:pic>
        <p:nvPicPr>
          <p:cNvPr id="33" name="Content Placeholder 32" descr="A picture containing shape&#10;&#10;Description automatically generated">
            <a:extLst>
              <a:ext uri="{FF2B5EF4-FFF2-40B4-BE49-F238E27FC236}">
                <a16:creationId xmlns:a16="http://schemas.microsoft.com/office/drawing/2014/main" id="{706303E8-C795-4DAD-5CBE-B395FD9CA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729" y="619112"/>
            <a:ext cx="6813232" cy="4723389"/>
          </a:xfrm>
        </p:spPr>
      </p:pic>
    </p:spTree>
    <p:extLst>
      <p:ext uri="{BB962C8B-B14F-4D97-AF65-F5344CB8AC3E}">
        <p14:creationId xmlns:p14="http://schemas.microsoft.com/office/powerpoint/2010/main" val="167692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0E51-9B40-29A5-F25C-DCE042B7D557}"/>
              </a:ext>
            </a:extLst>
          </p:cNvPr>
          <p:cNvSpPr>
            <a:spLocks noGrp="1"/>
          </p:cNvSpPr>
          <p:nvPr>
            <p:ph type="title"/>
          </p:nvPr>
        </p:nvSpPr>
        <p:spPr>
          <a:xfrm>
            <a:off x="1132974" y="4370738"/>
            <a:ext cx="10515600" cy="2059559"/>
          </a:xfrm>
        </p:spPr>
        <p:txBody>
          <a:bodyPr numCol="1">
            <a:normAutofit fontScale="90000"/>
          </a:bodyPr>
          <a:lstStyle/>
          <a:p>
            <a:pPr algn="just"/>
            <a:r>
              <a:rPr lang="ru-RU" sz="1800" dirty="0"/>
              <a:t>	</a:t>
            </a:r>
            <a:r>
              <a:rPr lang="ru-RU" sz="2200" dirty="0"/>
              <a:t>Из графиков наблюдается аномальное поведение пользователей 19 ноября, поэтому мы исключили этот период из обучающей выборки. Более того наблюдается увеличение покупок пользователей начиная с середины декабря месяца, что обуславливается увеличенным числом предложений оператора.</a:t>
            </a:r>
            <a:br>
              <a:rPr lang="ru-RU" sz="2200" dirty="0"/>
            </a:br>
            <a:r>
              <a:rPr lang="ru-RU" sz="2200" dirty="0"/>
              <a:t>	Из обучающей выборки возьмем последний месяц за тестовый для определения дальнейшего действия клиентов и нахождения необходимых закономерностей на временном промежутке.</a:t>
            </a:r>
            <a:endParaRPr lang="en-US" sz="2200" dirty="0"/>
          </a:p>
        </p:txBody>
      </p:sp>
      <p:sp>
        <p:nvSpPr>
          <p:cNvPr id="7" name="Text Placeholder 6">
            <a:extLst>
              <a:ext uri="{FF2B5EF4-FFF2-40B4-BE49-F238E27FC236}">
                <a16:creationId xmlns:a16="http://schemas.microsoft.com/office/drawing/2014/main" id="{09548456-C3B9-95DF-D8B5-715EE2708B61}"/>
              </a:ext>
            </a:extLst>
          </p:cNvPr>
          <p:cNvSpPr>
            <a:spLocks noGrp="1"/>
          </p:cNvSpPr>
          <p:nvPr>
            <p:ph type="body" sz="quarter" idx="3"/>
          </p:nvPr>
        </p:nvSpPr>
        <p:spPr>
          <a:xfrm>
            <a:off x="6609347" y="203182"/>
            <a:ext cx="5183188" cy="823912"/>
          </a:xfrm>
        </p:spPr>
        <p:txBody>
          <a:bodyPr>
            <a:normAutofit/>
          </a:bodyPr>
          <a:lstStyle/>
          <a:p>
            <a:r>
              <a:rPr lang="ru-RU" sz="2000" dirty="0"/>
              <a:t>Распределение целевой переменной за два месяца: ноябрь, декабрь по числам</a:t>
            </a:r>
            <a:endParaRPr lang="en-US" sz="2000" dirty="0"/>
          </a:p>
        </p:txBody>
      </p:sp>
      <p:sp>
        <p:nvSpPr>
          <p:cNvPr id="6" name="Text Placeholder 5">
            <a:extLst>
              <a:ext uri="{FF2B5EF4-FFF2-40B4-BE49-F238E27FC236}">
                <a16:creationId xmlns:a16="http://schemas.microsoft.com/office/drawing/2014/main" id="{18B00710-A2F0-5D32-E4AB-1E1C48B7C352}"/>
              </a:ext>
            </a:extLst>
          </p:cNvPr>
          <p:cNvSpPr>
            <a:spLocks noGrp="1"/>
          </p:cNvSpPr>
          <p:nvPr>
            <p:ph type="body" idx="1"/>
          </p:nvPr>
        </p:nvSpPr>
        <p:spPr>
          <a:xfrm>
            <a:off x="1122530" y="214796"/>
            <a:ext cx="4614528" cy="823912"/>
          </a:xfrm>
        </p:spPr>
        <p:txBody>
          <a:bodyPr>
            <a:normAutofit/>
          </a:bodyPr>
          <a:lstStyle/>
          <a:p>
            <a:r>
              <a:rPr lang="ru-RU" sz="2000" dirty="0"/>
              <a:t>Распределение целевой переменной по месяцам всей обучающей выборки</a:t>
            </a:r>
            <a:endParaRPr lang="en-US" sz="2000" dirty="0"/>
          </a:p>
        </p:txBody>
      </p:sp>
      <p:pic>
        <p:nvPicPr>
          <p:cNvPr id="5" name="Content Placeholder 4" descr="Chart, bar chart">
            <a:extLst>
              <a:ext uri="{FF2B5EF4-FFF2-40B4-BE49-F238E27FC236}">
                <a16:creationId xmlns:a16="http://schemas.microsoft.com/office/drawing/2014/main" id="{C556A581-CB46-E319-1879-3750517A4C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3588" y="1319227"/>
            <a:ext cx="5465476" cy="2770992"/>
          </a:xfrm>
        </p:spPr>
      </p:pic>
      <p:pic>
        <p:nvPicPr>
          <p:cNvPr id="10" name="Content Placeholder 9" descr="Chart&#10;&#10;Description automatically generated">
            <a:extLst>
              <a:ext uri="{FF2B5EF4-FFF2-40B4-BE49-F238E27FC236}">
                <a16:creationId xmlns:a16="http://schemas.microsoft.com/office/drawing/2014/main" id="{E28EB73B-68C1-F2BB-7241-ACC83D14F8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90774" y="1068205"/>
            <a:ext cx="5183188" cy="3208827"/>
          </a:xfrm>
        </p:spPr>
      </p:pic>
    </p:spTree>
    <p:extLst>
      <p:ext uri="{BB962C8B-B14F-4D97-AF65-F5344CB8AC3E}">
        <p14:creationId xmlns:p14="http://schemas.microsoft.com/office/powerpoint/2010/main" val="358227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4C58-FAD6-599F-BDAA-A0CAAC01EF1A}"/>
              </a:ext>
            </a:extLst>
          </p:cNvPr>
          <p:cNvSpPr>
            <a:spLocks noGrp="1"/>
          </p:cNvSpPr>
          <p:nvPr>
            <p:ph type="title"/>
          </p:nvPr>
        </p:nvSpPr>
        <p:spPr>
          <a:xfrm>
            <a:off x="839788" y="457200"/>
            <a:ext cx="5052326" cy="978310"/>
          </a:xfrm>
        </p:spPr>
        <p:txBody>
          <a:bodyPr/>
          <a:lstStyle/>
          <a:p>
            <a:pPr algn="ctr"/>
            <a:r>
              <a:rPr lang="ru-RU" b="1" dirty="0"/>
              <a:t>Обучение и выбор модели </a:t>
            </a:r>
            <a:r>
              <a:rPr lang="ru-RU" b="1" dirty="0" err="1"/>
              <a:t>пресказания</a:t>
            </a:r>
            <a:endParaRPr lang="en-US" b="1" dirty="0"/>
          </a:p>
        </p:txBody>
      </p:sp>
      <p:pic>
        <p:nvPicPr>
          <p:cNvPr id="6" name="Content Placeholder 5" descr="Chart, line chart&#10;&#10;Description automatically generated">
            <a:extLst>
              <a:ext uri="{FF2B5EF4-FFF2-40B4-BE49-F238E27FC236}">
                <a16:creationId xmlns:a16="http://schemas.microsoft.com/office/drawing/2014/main" id="{6256466E-78F1-6B0B-D8DE-5D9A8BF64A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9887" y="218070"/>
            <a:ext cx="4584423" cy="5672477"/>
          </a:xfrm>
        </p:spPr>
      </p:pic>
      <p:sp>
        <p:nvSpPr>
          <p:cNvPr id="4" name="Text Placeholder 3">
            <a:extLst>
              <a:ext uri="{FF2B5EF4-FFF2-40B4-BE49-F238E27FC236}">
                <a16:creationId xmlns:a16="http://schemas.microsoft.com/office/drawing/2014/main" id="{7CCE8BB4-3D63-7759-71CC-9EB802AF5CD5}"/>
              </a:ext>
            </a:extLst>
          </p:cNvPr>
          <p:cNvSpPr>
            <a:spLocks noGrp="1"/>
          </p:cNvSpPr>
          <p:nvPr>
            <p:ph type="body" sz="half" idx="2"/>
          </p:nvPr>
        </p:nvSpPr>
        <p:spPr>
          <a:xfrm>
            <a:off x="839788" y="1779638"/>
            <a:ext cx="5052326" cy="4089349"/>
          </a:xfrm>
        </p:spPr>
        <p:txBody>
          <a:bodyPr>
            <a:normAutofit/>
          </a:bodyPr>
          <a:lstStyle/>
          <a:p>
            <a:pPr algn="just"/>
            <a:r>
              <a:rPr lang="ru-RU" dirty="0"/>
              <a:t>Исходя из графиков результатов обучения нескольких моделей на тестовой выборке, а именно:</a:t>
            </a:r>
          </a:p>
          <a:p>
            <a:pPr marL="285750" indent="-285750">
              <a:buFont typeface="Arial" panose="020B0604020202020204" pitchFamily="34" charset="0"/>
              <a:buChar char="•"/>
            </a:pPr>
            <a:r>
              <a:rPr lang="en-US" b="1" dirty="0"/>
              <a:t>Baseline</a:t>
            </a:r>
            <a:r>
              <a:rPr lang="en-US" dirty="0"/>
              <a:t> – </a:t>
            </a:r>
            <a:r>
              <a:rPr lang="ru-RU" dirty="0"/>
              <a:t>логистическая регрессия.</a:t>
            </a:r>
          </a:p>
          <a:p>
            <a:pPr marL="285750" indent="-285750">
              <a:buFont typeface="Arial" panose="020B0604020202020204" pitchFamily="34" charset="0"/>
              <a:buChar char="•"/>
            </a:pPr>
            <a:r>
              <a:rPr lang="en-US" b="1" dirty="0" err="1"/>
              <a:t>LogReg_best</a:t>
            </a:r>
            <a:r>
              <a:rPr lang="en-US" dirty="0"/>
              <a:t> – </a:t>
            </a:r>
            <a:r>
              <a:rPr lang="ru-RU" dirty="0"/>
              <a:t>логистическая регрессия с </a:t>
            </a:r>
            <a:r>
              <a:rPr lang="ru-RU" dirty="0" err="1"/>
              <a:t>преварительной</a:t>
            </a:r>
            <a:r>
              <a:rPr lang="ru-RU" dirty="0"/>
              <a:t> подготовкой данных и подбором </a:t>
            </a:r>
            <a:r>
              <a:rPr lang="ru-RU" dirty="0" err="1"/>
              <a:t>гиперпараметров</a:t>
            </a:r>
            <a:r>
              <a:rPr lang="ru-RU" dirty="0"/>
              <a:t>.</a:t>
            </a:r>
          </a:p>
          <a:p>
            <a:pPr marL="285750" indent="-285750">
              <a:buFont typeface="Arial" panose="020B0604020202020204" pitchFamily="34" charset="0"/>
              <a:buChar char="•"/>
            </a:pPr>
            <a:r>
              <a:rPr lang="en-US" b="1" dirty="0"/>
              <a:t>LGBM</a:t>
            </a:r>
            <a:r>
              <a:rPr lang="en-US" dirty="0"/>
              <a:t> – </a:t>
            </a:r>
            <a:r>
              <a:rPr lang="ru-RU" dirty="0"/>
              <a:t>модель </a:t>
            </a:r>
            <a:r>
              <a:rPr lang="en-US" dirty="0" err="1"/>
              <a:t>LGBMClassifier</a:t>
            </a:r>
            <a:r>
              <a:rPr lang="en-US" dirty="0"/>
              <a:t> </a:t>
            </a:r>
            <a:r>
              <a:rPr lang="ru-RU" dirty="0"/>
              <a:t>без предобработки данных с подбором </a:t>
            </a:r>
            <a:r>
              <a:rPr lang="ru-RU" dirty="0" err="1"/>
              <a:t>гиперпараметров</a:t>
            </a:r>
            <a:r>
              <a:rPr lang="ru-RU" dirty="0"/>
              <a:t>.</a:t>
            </a:r>
          </a:p>
          <a:p>
            <a:pPr algn="just"/>
            <a:r>
              <a:rPr lang="ru-RU" dirty="0"/>
              <a:t>можно сделать вывод, что </a:t>
            </a:r>
            <a:r>
              <a:rPr lang="en-US" b="1" dirty="0" err="1"/>
              <a:t>LogReg_best</a:t>
            </a:r>
            <a:r>
              <a:rPr lang="en-US" dirty="0"/>
              <a:t> </a:t>
            </a:r>
            <a:r>
              <a:rPr lang="ru-RU" dirty="0"/>
              <a:t>и </a:t>
            </a:r>
            <a:r>
              <a:rPr lang="en-US" b="1" dirty="0"/>
              <a:t>LGBM</a:t>
            </a:r>
            <a:r>
              <a:rPr lang="en-US" dirty="0"/>
              <a:t> </a:t>
            </a:r>
            <a:r>
              <a:rPr lang="ru-RU" dirty="0"/>
              <a:t>показывают почти одинаковые результаты, но из-за лучшей скорости работы модели и отсутствия необходимости в предварительной подготовке данных выбираем </a:t>
            </a:r>
            <a:r>
              <a:rPr lang="ru-RU" b="1" dirty="0"/>
              <a:t>LGBM </a:t>
            </a:r>
            <a:r>
              <a:rPr lang="ru-RU" dirty="0"/>
              <a:t>(скорость работы предсказаний в 2 раза меньше).</a:t>
            </a:r>
          </a:p>
        </p:txBody>
      </p:sp>
    </p:spTree>
    <p:extLst>
      <p:ext uri="{BB962C8B-B14F-4D97-AF65-F5344CB8AC3E}">
        <p14:creationId xmlns:p14="http://schemas.microsoft.com/office/powerpoint/2010/main" val="166837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D82-CA87-4787-25F2-D70A283E1D30}"/>
              </a:ext>
            </a:extLst>
          </p:cNvPr>
          <p:cNvSpPr>
            <a:spLocks noGrp="1"/>
          </p:cNvSpPr>
          <p:nvPr>
            <p:ph type="title"/>
          </p:nvPr>
        </p:nvSpPr>
        <p:spPr>
          <a:xfrm>
            <a:off x="839788" y="457200"/>
            <a:ext cx="3932237" cy="978213"/>
          </a:xfrm>
        </p:spPr>
        <p:txBody>
          <a:bodyPr>
            <a:normAutofit/>
          </a:bodyPr>
          <a:lstStyle/>
          <a:p>
            <a:r>
              <a:rPr lang="ru-RU" dirty="0"/>
              <a:t>Выбор оптимального порога </a:t>
            </a:r>
            <a:endParaRPr lang="en-US" dirty="0"/>
          </a:p>
        </p:txBody>
      </p:sp>
      <p:pic>
        <p:nvPicPr>
          <p:cNvPr id="5" name="Content Placeholder 4" descr="Chart, histogram&#10;&#10;Description automatically generated">
            <a:extLst>
              <a:ext uri="{FF2B5EF4-FFF2-40B4-BE49-F238E27FC236}">
                <a16:creationId xmlns:a16="http://schemas.microsoft.com/office/drawing/2014/main" id="{76C07CA3-B57B-596B-0C31-2711517AB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7522" y="953730"/>
            <a:ext cx="5850510" cy="5152102"/>
          </a:xfrm>
        </p:spPr>
      </p:pic>
      <p:sp>
        <p:nvSpPr>
          <p:cNvPr id="6" name="Text Placeholder 5">
            <a:extLst>
              <a:ext uri="{FF2B5EF4-FFF2-40B4-BE49-F238E27FC236}">
                <a16:creationId xmlns:a16="http://schemas.microsoft.com/office/drawing/2014/main" id="{6B80CE7A-1CB1-2668-6624-81FA38213B7B}"/>
              </a:ext>
            </a:extLst>
          </p:cNvPr>
          <p:cNvSpPr>
            <a:spLocks noGrp="1"/>
          </p:cNvSpPr>
          <p:nvPr>
            <p:ph type="body" sz="half" idx="2"/>
          </p:nvPr>
        </p:nvSpPr>
        <p:spPr>
          <a:xfrm>
            <a:off x="839788" y="1435413"/>
            <a:ext cx="4705606" cy="4965387"/>
          </a:xfrm>
        </p:spPr>
        <p:txBody>
          <a:bodyPr>
            <a:noAutofit/>
          </a:bodyPr>
          <a:lstStyle/>
          <a:p>
            <a:r>
              <a:rPr lang="ru-RU" sz="2000" dirty="0"/>
              <a:t>Смотря на график распределений предсказаний финальной модели на тестовой выборке можно сделать вывод, что при выборе оптимального порога необходимо понимать нашу цель.</a:t>
            </a:r>
          </a:p>
          <a:p>
            <a:r>
              <a:rPr lang="ru-RU" sz="2000" dirty="0"/>
              <a:t>Если наша цель подключить большее количество услуг – то порог будет 0.5, а если наша цель не раздражать клиентов, но и найти клиентов для новых услуг, то необходимо выбрать порог </a:t>
            </a:r>
            <a:r>
              <a:rPr lang="en-US" sz="2000" dirty="0"/>
              <a:t>0.9.</a:t>
            </a:r>
            <a:endParaRPr lang="ru-RU" sz="2000" dirty="0"/>
          </a:p>
          <a:p>
            <a:r>
              <a:rPr lang="ru-RU" sz="2000" dirty="0"/>
              <a:t>Для определения более точного порога необходимо руководствоваться стоимостью услуги и количеством финансирования на рекламу этих услуг, а также необходимо рассматривать вероятность оттока пользователей из-за навязывания услуг.</a:t>
            </a:r>
          </a:p>
        </p:txBody>
      </p:sp>
    </p:spTree>
    <p:extLst>
      <p:ext uri="{BB962C8B-B14F-4D97-AF65-F5344CB8AC3E}">
        <p14:creationId xmlns:p14="http://schemas.microsoft.com/office/powerpoint/2010/main" val="361055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95A9-6FF5-24EB-A4C9-C52E7AA692F7}"/>
              </a:ext>
            </a:extLst>
          </p:cNvPr>
          <p:cNvSpPr>
            <a:spLocks noGrp="1"/>
          </p:cNvSpPr>
          <p:nvPr>
            <p:ph type="title"/>
          </p:nvPr>
        </p:nvSpPr>
        <p:spPr>
          <a:xfrm>
            <a:off x="1179871" y="791497"/>
            <a:ext cx="3932237" cy="604684"/>
          </a:xfrm>
        </p:spPr>
        <p:txBody>
          <a:bodyPr/>
          <a:lstStyle/>
          <a:p>
            <a:r>
              <a:rPr lang="ru-RU" dirty="0"/>
              <a:t>Важность признаков</a:t>
            </a:r>
            <a:endParaRPr lang="en-US" dirty="0"/>
          </a:p>
        </p:txBody>
      </p:sp>
      <p:pic>
        <p:nvPicPr>
          <p:cNvPr id="6" name="Content Placeholder 5" descr="Chart&#10;&#10;Description automatically generated">
            <a:extLst>
              <a:ext uri="{FF2B5EF4-FFF2-40B4-BE49-F238E27FC236}">
                <a16:creationId xmlns:a16="http://schemas.microsoft.com/office/drawing/2014/main" id="{8519D779-2716-80F0-A0E5-90CF6F559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969" y="649755"/>
            <a:ext cx="4884160" cy="5211295"/>
          </a:xfrm>
        </p:spPr>
      </p:pic>
      <p:sp>
        <p:nvSpPr>
          <p:cNvPr id="4" name="Text Placeholder 3">
            <a:extLst>
              <a:ext uri="{FF2B5EF4-FFF2-40B4-BE49-F238E27FC236}">
                <a16:creationId xmlns:a16="http://schemas.microsoft.com/office/drawing/2014/main" id="{FC7647BF-10FE-E3CB-5115-F2E7E01A61C0}"/>
              </a:ext>
            </a:extLst>
          </p:cNvPr>
          <p:cNvSpPr>
            <a:spLocks noGrp="1"/>
          </p:cNvSpPr>
          <p:nvPr>
            <p:ph type="body" sz="half" idx="2"/>
          </p:nvPr>
        </p:nvSpPr>
        <p:spPr>
          <a:xfrm>
            <a:off x="839788" y="1721515"/>
            <a:ext cx="4774431" cy="4679285"/>
          </a:xfrm>
        </p:spPr>
        <p:txBody>
          <a:bodyPr/>
          <a:lstStyle/>
          <a:p>
            <a:r>
              <a:rPr lang="ru-RU" dirty="0"/>
              <a:t>Если посмотреть на график важности признаков при обучении финальной модели, то можно заметить, что самый важный признак – это тип самой услуги.</a:t>
            </a:r>
          </a:p>
          <a:p>
            <a:r>
              <a:rPr lang="ru-RU" dirty="0"/>
              <a:t>Также стоит отметить, что важным оказался признак несовпадения времени покупки пользователя в изначальной обучающей выборке и данных о пользовательских покупках </a:t>
            </a:r>
            <a:r>
              <a:rPr lang="en-US" dirty="0"/>
              <a:t>(features.csv) </a:t>
            </a:r>
            <a:r>
              <a:rPr lang="ru-RU" dirty="0"/>
              <a:t>– </a:t>
            </a:r>
            <a:r>
              <a:rPr lang="en-US" dirty="0" err="1"/>
              <a:t>diff_time</a:t>
            </a:r>
            <a:r>
              <a:rPr lang="ru-RU" dirty="0"/>
              <a:t>.</a:t>
            </a:r>
          </a:p>
          <a:p>
            <a:endParaRPr lang="ru-RU" dirty="0"/>
          </a:p>
        </p:txBody>
      </p:sp>
    </p:spTree>
    <p:extLst>
      <p:ext uri="{BB962C8B-B14F-4D97-AF65-F5344CB8AC3E}">
        <p14:creationId xmlns:p14="http://schemas.microsoft.com/office/powerpoint/2010/main" val="57022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AA5D-1D14-E958-3000-E8B30ABC0779}"/>
              </a:ext>
            </a:extLst>
          </p:cNvPr>
          <p:cNvSpPr>
            <a:spLocks noGrp="1"/>
          </p:cNvSpPr>
          <p:nvPr>
            <p:ph type="ctrTitle"/>
          </p:nvPr>
        </p:nvSpPr>
        <p:spPr>
          <a:xfrm>
            <a:off x="1524000" y="657790"/>
            <a:ext cx="9144000" cy="767888"/>
          </a:xfrm>
        </p:spPr>
        <p:txBody>
          <a:bodyPr>
            <a:normAutofit fontScale="90000"/>
          </a:bodyPr>
          <a:lstStyle/>
          <a:p>
            <a:r>
              <a:rPr lang="ru-RU" dirty="0"/>
              <a:t>Заключение</a:t>
            </a:r>
            <a:endParaRPr lang="en-US" dirty="0"/>
          </a:p>
        </p:txBody>
      </p:sp>
      <p:sp>
        <p:nvSpPr>
          <p:cNvPr id="3" name="Subtitle 2">
            <a:extLst>
              <a:ext uri="{FF2B5EF4-FFF2-40B4-BE49-F238E27FC236}">
                <a16:creationId xmlns:a16="http://schemas.microsoft.com/office/drawing/2014/main" id="{C296EDEC-E7E0-FEFE-739C-D74A6306F0D5}"/>
              </a:ext>
            </a:extLst>
          </p:cNvPr>
          <p:cNvSpPr>
            <a:spLocks noGrp="1"/>
          </p:cNvSpPr>
          <p:nvPr>
            <p:ph type="subTitle" idx="1"/>
          </p:nvPr>
        </p:nvSpPr>
        <p:spPr>
          <a:xfrm>
            <a:off x="1524000" y="1612490"/>
            <a:ext cx="9144000" cy="4473677"/>
          </a:xfrm>
        </p:spPr>
        <p:txBody>
          <a:bodyPr>
            <a:normAutofit/>
          </a:bodyPr>
          <a:lstStyle/>
          <a:p>
            <a:pPr algn="just"/>
            <a:r>
              <a:rPr lang="ru-RU" sz="2000" dirty="0"/>
              <a:t>После завершения работы можно сделать несколько выводов:</a:t>
            </a:r>
          </a:p>
          <a:p>
            <a:pPr marL="457200" indent="-457200" algn="just">
              <a:buFont typeface="+mj-lt"/>
              <a:buAutoNum type="arabicPeriod"/>
            </a:pPr>
            <a:r>
              <a:rPr lang="ru-RU" sz="2000" dirty="0"/>
              <a:t>Для ускорения работы модели можно убрать большое количество признаков в </a:t>
            </a:r>
            <a:r>
              <a:rPr lang="en-US" sz="2000" dirty="0"/>
              <a:t>features.csv </a:t>
            </a:r>
            <a:r>
              <a:rPr lang="ru-RU" sz="2000" dirty="0"/>
              <a:t>исходя из важности признаков при обучении финальной модели(предыдущий слайд), но я не стал этого делать, так как при прохождении какого-то времени поведение пользователей может поменяться.</a:t>
            </a:r>
          </a:p>
          <a:p>
            <a:pPr marL="457200" indent="-457200" algn="just">
              <a:buFont typeface="+mj-lt"/>
              <a:buAutoNum type="arabicPeriod"/>
            </a:pPr>
            <a:r>
              <a:rPr lang="ru-RU" sz="2000" dirty="0"/>
              <a:t>Если бы у нас данные о покупках в </a:t>
            </a:r>
            <a:r>
              <a:rPr lang="en-US" sz="2000" dirty="0"/>
              <a:t>data_train.csv </a:t>
            </a:r>
            <a:r>
              <a:rPr lang="ru-RU" sz="2000" dirty="0"/>
              <a:t>совпадали с данными из </a:t>
            </a:r>
            <a:r>
              <a:rPr lang="en-US" sz="2000" dirty="0"/>
              <a:t>features.csv, </a:t>
            </a:r>
            <a:r>
              <a:rPr lang="ru-RU" sz="2000" dirty="0"/>
              <a:t>то мы могли бы обучить более качественную модель.</a:t>
            </a:r>
            <a:endParaRPr lang="en-US" sz="2000" dirty="0"/>
          </a:p>
          <a:p>
            <a:pPr marL="457200" indent="-457200" algn="just">
              <a:buFont typeface="+mj-lt"/>
              <a:buAutoNum type="arabicPeriod"/>
            </a:pPr>
            <a:r>
              <a:rPr lang="ru-RU" sz="2000" dirty="0"/>
              <a:t>Также недостаточно информации о аномальных скачках спроса на услуги 19 ноября и с середины декабря, что может существенно изменить поведение клиентов в следующие месяцы.</a:t>
            </a:r>
            <a:endParaRPr lang="en-US" sz="2000" dirty="0"/>
          </a:p>
        </p:txBody>
      </p:sp>
    </p:spTree>
    <p:extLst>
      <p:ext uri="{BB962C8B-B14F-4D97-AF65-F5344CB8AC3E}">
        <p14:creationId xmlns:p14="http://schemas.microsoft.com/office/powerpoint/2010/main" val="150791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760</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Курсовой проект</vt:lpstr>
      <vt:lpstr>PowerPoint Presentation</vt:lpstr>
      <vt:lpstr> Сравнив идентификаторы пользователей на тестовой и обучающей выборках можно увидеть, что количество совпадений id пользователей крайне мало.  Поэтому во время обучения модели мы исключаем id пользователей из признаков.  Также после изучения признаков из файла features.csv можно сделать вывод, что совпадений по id клиента и времени покупки немного. Поэтому мы считали минимальную разницу между реальным временем покупки и временем покупки в features.csv по id клиента (diff_time) и брали признаки с минимальной разницей по этому признаку.</vt:lpstr>
      <vt:lpstr> Из графиков наблюдается аномальное поведение пользователей 19 ноября, поэтому мы исключили этот период из обучающей выборки. Более того наблюдается увеличение покупок пользователей начиная с середины декабря месяца, что обуславливается увеличенным числом предложений оператора.  Из обучающей выборки возьмем последний месяц за тестовый для определения дальнейшего действия клиентов и нахождения необходимых закономерностей на временном промежутке.</vt:lpstr>
      <vt:lpstr>Обучение и выбор модели пресказания</vt:lpstr>
      <vt:lpstr>Выбор оптимального порога </vt:lpstr>
      <vt:lpstr>Важность признаков</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dc:title>
  <dc:creator>Aleksei Durzin</dc:creator>
  <cp:lastModifiedBy>Aleksei Durzin</cp:lastModifiedBy>
  <cp:revision>10</cp:revision>
  <dcterms:created xsi:type="dcterms:W3CDTF">2023-01-10T08:30:42Z</dcterms:created>
  <dcterms:modified xsi:type="dcterms:W3CDTF">2023-01-10T11:16:50Z</dcterms:modified>
</cp:coreProperties>
</file>