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295"/>
    <a:srgbClr val="2E2D29"/>
    <a:srgbClr val="8C1515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5"/>
    <p:restoredTop sz="94673"/>
  </p:normalViewPr>
  <p:slideViewPr>
    <p:cSldViewPr snapToGrid="0" snapToObjects="1">
      <p:cViewPr>
        <p:scale>
          <a:sx n="40" d="100"/>
          <a:sy n="40" d="100"/>
        </p:scale>
        <p:origin x="2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2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6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1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2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1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8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CE3-515B-1A46-8D83-30082E4C106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D214-2078-4547-A46C-59F811EE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CE3-515B-1A46-8D83-30082E4C106D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D214-2078-4547-A46C-59F811EED5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5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FCBBA5-5FFD-8E40-8E57-7FEB28E04E9C}"/>
              </a:ext>
            </a:extLst>
          </p:cNvPr>
          <p:cNvGrpSpPr/>
          <p:nvPr/>
        </p:nvGrpSpPr>
        <p:grpSpPr>
          <a:xfrm>
            <a:off x="0" y="1"/>
            <a:ext cx="27443947" cy="18289449"/>
            <a:chOff x="0" y="0"/>
            <a:chExt cx="32932736" cy="219473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04F926-B903-7548-99B5-3B19D90E570B}"/>
                </a:ext>
              </a:extLst>
            </p:cNvPr>
            <p:cNvGrpSpPr/>
            <p:nvPr/>
          </p:nvGrpSpPr>
          <p:grpSpPr>
            <a:xfrm>
              <a:off x="184169" y="3805305"/>
              <a:ext cx="4685371" cy="18142034"/>
              <a:chOff x="184169" y="3805305"/>
              <a:chExt cx="4685371" cy="181420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97F685-70E8-2A46-8CB6-8504357FE563}"/>
                  </a:ext>
                </a:extLst>
              </p:cNvPr>
              <p:cNvSpPr/>
              <p:nvPr/>
            </p:nvSpPr>
            <p:spPr>
              <a:xfrm>
                <a:off x="184169" y="3805305"/>
                <a:ext cx="4518211" cy="17863971"/>
              </a:xfrm>
              <a:prstGeom prst="rect">
                <a:avLst/>
              </a:prstGeom>
              <a:solidFill>
                <a:srgbClr val="2E2D29"/>
              </a:solidFill>
              <a:ln>
                <a:solidFill>
                  <a:srgbClr val="4D4F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80" dirty="0">
                  <a:solidFill>
                    <a:srgbClr val="2E2D29"/>
                  </a:solidFill>
                  <a:latin typeface="Source Sans Pro Regular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02E10E-E6EB-444E-A542-2CB61CF3C1DE}"/>
                  </a:ext>
                </a:extLst>
              </p:cNvPr>
              <p:cNvSpPr/>
              <p:nvPr/>
            </p:nvSpPr>
            <p:spPr>
              <a:xfrm>
                <a:off x="351329" y="3976633"/>
                <a:ext cx="4518211" cy="17837909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80" dirty="0">
                  <a:latin typeface="Source Sans Pro Regular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13AF7A4-3FB3-6848-9949-21F17362F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8206" y="20064893"/>
                <a:ext cx="2823669" cy="188244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95DB488-0812-0940-926E-744290486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588" y="20342958"/>
                <a:ext cx="878114" cy="132631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5289D0-6A96-F346-AA11-CE21CA77B6E5}"/>
                </a:ext>
              </a:extLst>
            </p:cNvPr>
            <p:cNvGrpSpPr/>
            <p:nvPr/>
          </p:nvGrpSpPr>
          <p:grpSpPr>
            <a:xfrm>
              <a:off x="0" y="0"/>
              <a:ext cx="32932736" cy="4029235"/>
              <a:chOff x="0" y="0"/>
              <a:chExt cx="32932736" cy="402923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F77903-2A48-8D4E-8934-DF62F455D999}"/>
                  </a:ext>
                </a:extLst>
              </p:cNvPr>
              <p:cNvSpPr/>
              <p:nvPr/>
            </p:nvSpPr>
            <p:spPr>
              <a:xfrm>
                <a:off x="29605212" y="3504869"/>
                <a:ext cx="3327523" cy="524366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80" dirty="0">
                  <a:latin typeface="Crimson Roman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3EDE96-696B-6940-8005-05A86EBF74DF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3546764"/>
              </a:xfrm>
              <a:prstGeom prst="rect">
                <a:avLst/>
              </a:prstGeom>
              <a:solidFill>
                <a:srgbClr val="8C1515"/>
              </a:solidFill>
              <a:ln>
                <a:solidFill>
                  <a:srgbClr val="8C1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80" dirty="0">
                  <a:latin typeface="Source Sans Pro Regular"/>
                </a:endParaRP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BCE93A-187E-B343-BE0A-8DD84676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412" y="283854"/>
                <a:ext cx="2979057" cy="297905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9FFE2E-2CCF-D245-A379-D37BD4B4B164}"/>
                  </a:ext>
                </a:extLst>
              </p:cNvPr>
              <p:cNvSpPr/>
              <p:nvPr/>
            </p:nvSpPr>
            <p:spPr>
              <a:xfrm>
                <a:off x="3436469" y="3439189"/>
                <a:ext cx="29496267" cy="220850"/>
              </a:xfrm>
              <a:prstGeom prst="rect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80" dirty="0">
                  <a:latin typeface="Source Sans Pro Regular"/>
                </a:endParaRP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5D381EAB-DAA8-7143-8C05-0E75D5DAEDF0}"/>
                  </a:ext>
                </a:extLst>
              </p:cNvPr>
              <p:cNvSpPr/>
              <p:nvPr/>
            </p:nvSpPr>
            <p:spPr>
              <a:xfrm rot="10800000">
                <a:off x="28935002" y="3554978"/>
                <a:ext cx="670209" cy="474257"/>
              </a:xfrm>
              <a:prstGeom prst="rtTriangle">
                <a:avLst/>
              </a:prstGeom>
              <a:solidFill>
                <a:srgbClr val="D2C295"/>
              </a:solidFill>
              <a:ln>
                <a:solidFill>
                  <a:srgbClr val="D2C2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80" dirty="0">
                  <a:latin typeface="Crimson Roman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AEEF71-545E-9340-B1EC-95922F8011E4}"/>
                  </a:ext>
                </a:extLst>
              </p:cNvPr>
              <p:cNvSpPr/>
              <p:nvPr/>
            </p:nvSpPr>
            <p:spPr>
              <a:xfrm>
                <a:off x="29745888" y="2979414"/>
                <a:ext cx="3022723" cy="904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80" dirty="0">
                  <a:solidFill>
                    <a:srgbClr val="8C1515"/>
                  </a:solidFill>
                  <a:latin typeface="Crimson Roman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80E265-3791-4345-A501-7B4BF1893D75}"/>
              </a:ext>
            </a:extLst>
          </p:cNvPr>
          <p:cNvSpPr txBox="1"/>
          <p:nvPr/>
        </p:nvSpPr>
        <p:spPr>
          <a:xfrm>
            <a:off x="6404308" y="497903"/>
            <a:ext cx="17725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Source Sans Pro Regular"/>
              </a:rPr>
              <a:t>Classification Models for Sketch Drawings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9BC31B-934D-3C4C-92EA-65DAC8D40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1010" y="2135444"/>
            <a:ext cx="1651796" cy="110119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540356-4E6F-C942-B0D3-E8EF1A743056}"/>
              </a:ext>
            </a:extLst>
          </p:cNvPr>
          <p:cNvSpPr txBox="1"/>
          <p:nvPr/>
        </p:nvSpPr>
        <p:spPr>
          <a:xfrm>
            <a:off x="24856583" y="2844503"/>
            <a:ext cx="3127076" cy="40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6" dirty="0">
                <a:solidFill>
                  <a:srgbClr val="2E2D29"/>
                </a:solidFill>
                <a:latin typeface="Source Sans Pro Regular"/>
              </a:rPr>
              <a:t>Computer Science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51C98-07D4-9E4F-B8EA-2EC69A53E599}"/>
              </a:ext>
            </a:extLst>
          </p:cNvPr>
          <p:cNvSpPr txBox="1"/>
          <p:nvPr/>
        </p:nvSpPr>
        <p:spPr>
          <a:xfrm>
            <a:off x="6312868" y="1292899"/>
            <a:ext cx="17725692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33" i="1" dirty="0">
                <a:solidFill>
                  <a:schemeClr val="bg1"/>
                </a:solidFill>
                <a:latin typeface="Source Sans Pro Italic"/>
              </a:rPr>
              <a:t>Aparajita Dutta</a:t>
            </a:r>
            <a:r>
              <a:rPr lang="en-US" sz="3333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3333" i="1" dirty="0">
                <a:solidFill>
                  <a:schemeClr val="bg1"/>
                </a:solidFill>
                <a:latin typeface="Source Sans Pro Italic"/>
              </a:rPr>
              <a:t>, Sarah Saki Robinson</a:t>
            </a:r>
            <a:r>
              <a:rPr lang="en-US" sz="3333" i="1" baseline="30000" dirty="0">
                <a:solidFill>
                  <a:schemeClr val="bg1"/>
                </a:solidFill>
                <a:latin typeface="Source Sans Pro Italic"/>
              </a:rPr>
              <a:t>2</a:t>
            </a:r>
            <a:r>
              <a:rPr lang="en-US" sz="3333" i="1" dirty="0">
                <a:solidFill>
                  <a:schemeClr val="bg1"/>
                </a:solidFill>
                <a:latin typeface="Source Sans Pro Italic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6516-278F-9C49-A513-1A5BCF3A0D49}"/>
              </a:ext>
            </a:extLst>
          </p:cNvPr>
          <p:cNvSpPr txBox="1"/>
          <p:nvPr/>
        </p:nvSpPr>
        <p:spPr>
          <a:xfrm>
            <a:off x="6404307" y="1964752"/>
            <a:ext cx="1772569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i="1" baseline="30000" dirty="0">
                <a:solidFill>
                  <a:schemeClr val="bg1"/>
                </a:solidFill>
                <a:latin typeface="Source Sans Pro Italic"/>
              </a:rPr>
              <a:t>1</a:t>
            </a:r>
            <a:r>
              <a:rPr lang="en-US" sz="2333" i="1" dirty="0">
                <a:solidFill>
                  <a:schemeClr val="bg1"/>
                </a:solidFill>
                <a:latin typeface="Source Sans Pro Italic"/>
              </a:rPr>
              <a:t>Department of Electrical Engineering, Stanford University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41301-AFA9-8F45-BB67-4B379BDD3140}"/>
              </a:ext>
            </a:extLst>
          </p:cNvPr>
          <p:cNvSpPr txBox="1"/>
          <p:nvPr/>
        </p:nvSpPr>
        <p:spPr>
          <a:xfrm>
            <a:off x="6404307" y="2301749"/>
            <a:ext cx="1772569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i="1" baseline="30000" dirty="0">
                <a:solidFill>
                  <a:schemeClr val="bg1"/>
                </a:solidFill>
                <a:latin typeface="Source Sans Pro Italic"/>
              </a:rPr>
              <a:t>2</a:t>
            </a:r>
            <a:r>
              <a:rPr lang="en-US" sz="2333" i="1" dirty="0">
                <a:solidFill>
                  <a:schemeClr val="bg1"/>
                </a:solidFill>
                <a:latin typeface="Source Sans Pro Italic"/>
              </a:rPr>
              <a:t>Department of Computer Science, Stanford University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9385D0-847E-CE47-8068-2F8A9105E2D8}"/>
              </a:ext>
            </a:extLst>
          </p:cNvPr>
          <p:cNvGrpSpPr/>
          <p:nvPr/>
        </p:nvGrpSpPr>
        <p:grpSpPr>
          <a:xfrm>
            <a:off x="381177" y="3394073"/>
            <a:ext cx="3568348" cy="655550"/>
            <a:chOff x="786384" y="6038994"/>
            <a:chExt cx="6423026" cy="11799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25EB2-7D3F-ED4F-81F1-E175A9EFEE04}"/>
                </a:ext>
              </a:extLst>
            </p:cNvPr>
            <p:cNvSpPr txBox="1"/>
            <p:nvPr/>
          </p:nvSpPr>
          <p:spPr>
            <a:xfrm>
              <a:off x="786384" y="6038994"/>
              <a:ext cx="6423026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rgbClr val="2E2D29"/>
                  </a:solidFill>
                  <a:latin typeface="Source Sans Pro Regular"/>
                </a:rPr>
                <a:t>Abstract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55ED3F-C51A-D249-86CE-02DB75D21191}"/>
                </a:ext>
              </a:extLst>
            </p:cNvPr>
            <p:cNvSpPr/>
            <p:nvPr/>
          </p:nvSpPr>
          <p:spPr>
            <a:xfrm>
              <a:off x="797497" y="7173264"/>
              <a:ext cx="6400800" cy="45720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66EC5-27A1-F246-97E4-7334E77992EB}"/>
              </a:ext>
            </a:extLst>
          </p:cNvPr>
          <p:cNvGrpSpPr/>
          <p:nvPr/>
        </p:nvGrpSpPr>
        <p:grpSpPr>
          <a:xfrm>
            <a:off x="4356861" y="3396772"/>
            <a:ext cx="5383220" cy="653602"/>
            <a:chOff x="7655317" y="6043852"/>
            <a:chExt cx="9689796" cy="11764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6E47B-ACAE-754C-9334-40DA8E355574}"/>
                </a:ext>
              </a:extLst>
            </p:cNvPr>
            <p:cNvSpPr txBox="1"/>
            <p:nvPr/>
          </p:nvSpPr>
          <p:spPr>
            <a:xfrm>
              <a:off x="7655317" y="6043852"/>
              <a:ext cx="6469657" cy="997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2E2D29"/>
                  </a:solidFill>
                  <a:latin typeface="Source Sans Pro Regular"/>
                </a:rPr>
                <a:t>Dataset and Features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6C4253-AF2A-0649-880D-4CF0DD13ED66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CBB44-7DE5-5548-B81A-51C0EB0F73A1}"/>
              </a:ext>
            </a:extLst>
          </p:cNvPr>
          <p:cNvGrpSpPr/>
          <p:nvPr/>
        </p:nvGrpSpPr>
        <p:grpSpPr>
          <a:xfrm>
            <a:off x="15978281" y="3390817"/>
            <a:ext cx="5383220" cy="653602"/>
            <a:chOff x="7655317" y="6043852"/>
            <a:chExt cx="9689796" cy="11764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FFBD0E-6F24-974E-BB47-80BDDE067A36}"/>
                </a:ext>
              </a:extLst>
            </p:cNvPr>
            <p:cNvSpPr txBox="1"/>
            <p:nvPr/>
          </p:nvSpPr>
          <p:spPr>
            <a:xfrm>
              <a:off x="7655317" y="6043852"/>
              <a:ext cx="5635773" cy="997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2E2D29"/>
                  </a:solidFill>
                  <a:latin typeface="Source Sans Pro Regular"/>
                </a:rPr>
                <a:t>Example Section 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B4974C-B405-474C-BF4E-36ABCEBCC520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EA14DE-8F9D-3540-BDEA-CF05B502484E}"/>
              </a:ext>
            </a:extLst>
          </p:cNvPr>
          <p:cNvGrpSpPr/>
          <p:nvPr/>
        </p:nvGrpSpPr>
        <p:grpSpPr>
          <a:xfrm>
            <a:off x="10167571" y="3389687"/>
            <a:ext cx="5383220" cy="653602"/>
            <a:chOff x="7655317" y="6043852"/>
            <a:chExt cx="9689796" cy="117648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2B66A7-16CD-6549-BB01-B0174853116D}"/>
                </a:ext>
              </a:extLst>
            </p:cNvPr>
            <p:cNvSpPr txBox="1"/>
            <p:nvPr/>
          </p:nvSpPr>
          <p:spPr>
            <a:xfrm>
              <a:off x="7655317" y="6043852"/>
              <a:ext cx="5635773" cy="997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2E2D29"/>
                  </a:solidFill>
                  <a:latin typeface="Source Sans Pro Regular"/>
                </a:rPr>
                <a:t>Example Section 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3C88DA-D030-304B-8222-63AF4DAA0C0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4EEA09E-11F0-A54C-9909-790F4A6B807C}"/>
              </a:ext>
            </a:extLst>
          </p:cNvPr>
          <p:cNvSpPr txBox="1"/>
          <p:nvPr/>
        </p:nvSpPr>
        <p:spPr>
          <a:xfrm>
            <a:off x="439763" y="4235685"/>
            <a:ext cx="34725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recent years, there has been significant development in the field of computer vision. Numerous papers have been published, analyzing various algorithms for image classification on photographs. </a:t>
            </a:r>
          </a:p>
          <a:p>
            <a:endParaRPr lang="en-US" sz="2000" dirty="0"/>
          </a:p>
          <a:p>
            <a:r>
              <a:rPr lang="en-US" sz="2000" dirty="0"/>
              <a:t>In this paper, we apply different classification techniques to a dataset of sketch drawings to find what model performs best.</a:t>
            </a:r>
            <a:endParaRPr lang="en-US" sz="1333" dirty="0">
              <a:solidFill>
                <a:srgbClr val="2E2D29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DCD689-79D4-A443-A29D-0550C182692F}"/>
              </a:ext>
            </a:extLst>
          </p:cNvPr>
          <p:cNvGrpSpPr/>
          <p:nvPr/>
        </p:nvGrpSpPr>
        <p:grpSpPr>
          <a:xfrm>
            <a:off x="21788991" y="3398401"/>
            <a:ext cx="5383220" cy="653602"/>
            <a:chOff x="7655317" y="6043852"/>
            <a:chExt cx="9689796" cy="117648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FA0416-6A49-EE41-AE72-9C7DF37F06DF}"/>
                </a:ext>
              </a:extLst>
            </p:cNvPr>
            <p:cNvSpPr txBox="1"/>
            <p:nvPr/>
          </p:nvSpPr>
          <p:spPr>
            <a:xfrm>
              <a:off x="7655317" y="6043852"/>
              <a:ext cx="5635773" cy="997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2E2D29"/>
                  </a:solidFill>
                  <a:latin typeface="Source Sans Pro Regular"/>
                </a:rPr>
                <a:t>Example Section 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69B8E9-C40F-1948-BE8A-E5B431E4BC2C}"/>
                </a:ext>
              </a:extLst>
            </p:cNvPr>
            <p:cNvSpPr/>
            <p:nvPr/>
          </p:nvSpPr>
          <p:spPr>
            <a:xfrm>
              <a:off x="7743913" y="7174616"/>
              <a:ext cx="9601200" cy="45719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8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757254F-03E6-42EC-B038-C214B0F48431}"/>
              </a:ext>
            </a:extLst>
          </p:cNvPr>
          <p:cNvSpPr txBox="1"/>
          <p:nvPr/>
        </p:nvSpPr>
        <p:spPr>
          <a:xfrm>
            <a:off x="375003" y="8332731"/>
            <a:ext cx="3568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2E2D29"/>
                </a:solidFill>
                <a:latin typeface="Source Sans Pro Regular"/>
              </a:rPr>
              <a:t>Introduction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80DC67-5423-44B0-B874-716E04053F8B}"/>
              </a:ext>
            </a:extLst>
          </p:cNvPr>
          <p:cNvSpPr/>
          <p:nvPr/>
        </p:nvSpPr>
        <p:spPr>
          <a:xfrm>
            <a:off x="381177" y="8962881"/>
            <a:ext cx="3556000" cy="254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800" tIns="25400" rIns="50800" bIns="254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8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DDC73F-739B-49DB-956A-AA3E61738671}"/>
              </a:ext>
            </a:extLst>
          </p:cNvPr>
          <p:cNvSpPr txBox="1"/>
          <p:nvPr/>
        </p:nvSpPr>
        <p:spPr>
          <a:xfrm>
            <a:off x="439089" y="9150305"/>
            <a:ext cx="347254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Majority of publications on image classification perform experiments on photographs where the objects in images are easily identifiable by the human eye. In this paper, we explore a scenario where the images of objects are not as easily identifiable by humans. </a:t>
            </a:r>
          </a:p>
          <a:p>
            <a:endParaRPr lang="en-US" sz="2000" dirty="0"/>
          </a:p>
          <a:p>
            <a:r>
              <a:rPr lang="en-US" sz="2000" dirty="0"/>
              <a:t>We compare different classification models applied to a dataset of doodles and analyze which model performs best on the drawing data. </a:t>
            </a:r>
          </a:p>
          <a:p>
            <a:endParaRPr lang="en-US" sz="2000" dirty="0"/>
          </a:p>
          <a:p>
            <a:r>
              <a:rPr lang="en-US" sz="2000" dirty="0"/>
              <a:t>The models applied in this paper span from simple machine learning classifiers like Logistic Regression and Naive Bayes, to deep learning methods such as Convolutional Neural Networks and Multi-layer Perceptron.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A1018-1270-4B9D-85DE-ABA7C31AD7C9}"/>
              </a:ext>
            </a:extLst>
          </p:cNvPr>
          <p:cNvSpPr txBox="1"/>
          <p:nvPr/>
        </p:nvSpPr>
        <p:spPr>
          <a:xfrm rot="10800000" flipH="1" flipV="1">
            <a:off x="4406083" y="4137772"/>
            <a:ext cx="533399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For this project , we used the Google QuickDraw dataset. The dataset contains a large number of simplified drawings, centered and formatted to a 28 x 28 grayscale bitmap.  Although the data was available for over 300 different objects, only a small subset containing 22 objects was chosen for this project; namely:  Apple, Banana, Bicycle, Birthday Cake, Butterfly, Candle,   Computer, Door, Drums, Firetruck, Hat, Horse, Ice Cream, Leaf, Panda, Peanut, Pencil, Rainbow, Smiley Face, Snowman, Soccer Ball and Umbrella.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We restricted the data to $N$ number of images per class, where $N$ is a hyper-parameter that was tuned later in the experimentation. This was done to reduce computation time and induce class balance. The final, formatted data was then split in a 60:20:20 ratio into the training, development and test sets respectively.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627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361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Crimson Roman</vt:lpstr>
      <vt:lpstr>Source Sans Pro Italic</vt:lpstr>
      <vt:lpstr>Source Sans Pro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Apu Dutta</cp:lastModifiedBy>
  <cp:revision>21</cp:revision>
  <dcterms:created xsi:type="dcterms:W3CDTF">2018-08-04T18:19:11Z</dcterms:created>
  <dcterms:modified xsi:type="dcterms:W3CDTF">2019-05-30T03:32:04Z</dcterms:modified>
</cp:coreProperties>
</file>