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84" r:id="rId4"/>
    <p:sldId id="258" r:id="rId5"/>
    <p:sldId id="259" r:id="rId6"/>
    <p:sldId id="263" r:id="rId7"/>
    <p:sldId id="260" r:id="rId8"/>
    <p:sldId id="261" r:id="rId9"/>
    <p:sldId id="262" r:id="rId10"/>
    <p:sldId id="264" r:id="rId11"/>
    <p:sldId id="265" r:id="rId12"/>
    <p:sldId id="266" r:id="rId13"/>
    <p:sldId id="267" r:id="rId14"/>
    <p:sldId id="268" r:id="rId15"/>
    <p:sldId id="282" r:id="rId16"/>
    <p:sldId id="269" r:id="rId17"/>
    <p:sldId id="270" r:id="rId18"/>
    <p:sldId id="271" r:id="rId19"/>
    <p:sldId id="272" r:id="rId20"/>
    <p:sldId id="273" r:id="rId21"/>
    <p:sldId id="274" r:id="rId22"/>
    <p:sldId id="275" r:id="rId23"/>
    <p:sldId id="276" r:id="rId24"/>
    <p:sldId id="281" r:id="rId25"/>
    <p:sldId id="277" r:id="rId26"/>
    <p:sldId id="278" r:id="rId27"/>
    <p:sldId id="279" r:id="rId28"/>
    <p:sldId id="280"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snapToGrid="0">
      <p:cViewPr varScale="1">
        <p:scale>
          <a:sx n="63" d="100"/>
          <a:sy n="63"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50021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43388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095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1848505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592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281305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174571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92206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369607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EA6B25-BBFE-4253-96FA-2C63BCDC856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113548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A6B25-BBFE-4253-96FA-2C63BCDC8563}"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55007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A6B25-BBFE-4253-96FA-2C63BCDC8563}"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46462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A6B25-BBFE-4253-96FA-2C63BCDC8563}"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288383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A6B25-BBFE-4253-96FA-2C63BCDC8563}"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128125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EA6B25-BBFE-4253-96FA-2C63BCDC8563}"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308992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EA6B25-BBFE-4253-96FA-2C63BCDC8563}"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4CA7E-97DE-4AFF-A88C-45E532D72940}" type="slidenum">
              <a:rPr lang="en-US" smtClean="0"/>
              <a:t>‹#›</a:t>
            </a:fld>
            <a:endParaRPr lang="en-US"/>
          </a:p>
        </p:txBody>
      </p:sp>
    </p:spTree>
    <p:extLst>
      <p:ext uri="{BB962C8B-B14F-4D97-AF65-F5344CB8AC3E}">
        <p14:creationId xmlns:p14="http://schemas.microsoft.com/office/powerpoint/2010/main" val="101252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EA6B25-BBFE-4253-96FA-2C63BCDC8563}" type="datetimeFigureOut">
              <a:rPr lang="en-US" smtClean="0"/>
              <a:t>2/23/2018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64CA7E-97DE-4AFF-A88C-45E532D72940}" type="slidenum">
              <a:rPr lang="en-US" smtClean="0"/>
              <a:t>‹#›</a:t>
            </a:fld>
            <a:endParaRPr lang="en-US"/>
          </a:p>
        </p:txBody>
      </p:sp>
    </p:spTree>
    <p:extLst>
      <p:ext uri="{BB962C8B-B14F-4D97-AF65-F5344CB8AC3E}">
        <p14:creationId xmlns:p14="http://schemas.microsoft.com/office/powerpoint/2010/main" val="388933764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61" y="725556"/>
            <a:ext cx="9054548" cy="1520687"/>
          </a:xfrm>
        </p:spPr>
        <p:txBody>
          <a:bodyPr/>
          <a:lstStyle/>
          <a:p>
            <a:r>
              <a:rPr lang="en-US" sz="3600" b="1" u="sng" dirty="0"/>
              <a:t>H1B-VISA PETITION	2011-2016 ANALYSIS</a:t>
            </a:r>
          </a:p>
        </p:txBody>
      </p:sp>
      <p:sp>
        <p:nvSpPr>
          <p:cNvPr id="4" name="TextBox 3"/>
          <p:cNvSpPr txBox="1"/>
          <p:nvPr/>
        </p:nvSpPr>
        <p:spPr>
          <a:xfrm>
            <a:off x="954156" y="3617845"/>
            <a:ext cx="7742583" cy="892552"/>
          </a:xfrm>
          <a:prstGeom prst="rect">
            <a:avLst/>
          </a:prstGeom>
          <a:noFill/>
        </p:spPr>
        <p:txBody>
          <a:bodyPr wrap="square" rtlCol="0">
            <a:spAutoFit/>
          </a:bodyPr>
          <a:lstStyle/>
          <a:p>
            <a:r>
              <a:rPr lang="en-US" sz="2800" dirty="0"/>
              <a:t>ITMD-527 : Data Analytics</a:t>
            </a:r>
          </a:p>
          <a:p>
            <a:r>
              <a:rPr lang="en-US" sz="2400" dirty="0"/>
              <a:t>Abhishek Dutta (A20379160)</a:t>
            </a:r>
          </a:p>
        </p:txBody>
      </p:sp>
    </p:spTree>
    <p:extLst>
      <p:ext uri="{BB962C8B-B14F-4D97-AF65-F5344CB8AC3E}">
        <p14:creationId xmlns:p14="http://schemas.microsoft.com/office/powerpoint/2010/main" val="304976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TITLE VS WAGE</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559" y="1423988"/>
            <a:ext cx="8027919" cy="5434012"/>
          </a:xfrm>
        </p:spPr>
      </p:pic>
      <p:sp>
        <p:nvSpPr>
          <p:cNvPr id="13" name="TextBox 12"/>
          <p:cNvSpPr txBox="1"/>
          <p:nvPr/>
        </p:nvSpPr>
        <p:spPr>
          <a:xfrm>
            <a:off x="215900" y="2184400"/>
            <a:ext cx="37465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graph we see that top 20 Job titles with maximum no. of wages is taken and represented .From the graph we can make out that Software Engineers are highly paid.</a:t>
            </a:r>
          </a:p>
        </p:txBody>
      </p:sp>
    </p:spTree>
    <p:extLst>
      <p:ext uri="{BB962C8B-B14F-4D97-AF65-F5344CB8AC3E}">
        <p14:creationId xmlns:p14="http://schemas.microsoft.com/office/powerpoint/2010/main" val="411027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vs WAGE </a:t>
            </a:r>
          </a:p>
        </p:txBody>
      </p:sp>
      <p:sp>
        <p:nvSpPr>
          <p:cNvPr id="6" name="TextBox 5"/>
          <p:cNvSpPr txBox="1"/>
          <p:nvPr/>
        </p:nvSpPr>
        <p:spPr>
          <a:xfrm>
            <a:off x="677334" y="1270000"/>
            <a:ext cx="5692334" cy="230832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Ø"/>
            </a:pPr>
            <a:r>
              <a:rPr lang="en-US" dirty="0"/>
              <a:t>This graph tells us about the wages that the employers offer and as per it Google pays the highest wages and then amazon and so on.</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668" y="2160588"/>
            <a:ext cx="5362575" cy="4697411"/>
          </a:xfrm>
          <a:prstGeom prst="rect">
            <a:avLst/>
          </a:prstGeom>
        </p:spPr>
      </p:pic>
    </p:spTree>
    <p:extLst>
      <p:ext uri="{BB962C8B-B14F-4D97-AF65-F5344CB8AC3E}">
        <p14:creationId xmlns:p14="http://schemas.microsoft.com/office/powerpoint/2010/main" val="206282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vs Total no. of Applications.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099" y="1462506"/>
            <a:ext cx="7480301" cy="5245100"/>
          </a:xfrm>
        </p:spPr>
      </p:pic>
      <p:sp>
        <p:nvSpPr>
          <p:cNvPr id="6" name="TextBox 5"/>
          <p:cNvSpPr txBox="1"/>
          <p:nvPr/>
        </p:nvSpPr>
        <p:spPr>
          <a:xfrm>
            <a:off x="203200" y="1816100"/>
            <a:ext cx="4406899"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This Graph tells us about the Employers and the total number of Applications for H1-B visa filed by them over the period 2011-2016,</a:t>
            </a:r>
          </a:p>
          <a:p>
            <a:endParaRPr lang="en-US" dirty="0"/>
          </a:p>
          <a:p>
            <a:pPr marL="285750" indent="-285750">
              <a:buFont typeface="Wingdings" panose="05000000000000000000" pitchFamily="2" charset="2"/>
              <a:buChar char="Ø"/>
            </a:pPr>
            <a:r>
              <a:rPr lang="en-US" dirty="0"/>
              <a:t>From the graph we can say that Infosys in the year 2014 filed maximum number of H1-B Visas for it employees.</a:t>
            </a:r>
          </a:p>
        </p:txBody>
      </p:sp>
    </p:spTree>
    <p:extLst>
      <p:ext uri="{BB962C8B-B14F-4D97-AF65-F5344CB8AC3E}">
        <p14:creationId xmlns:p14="http://schemas.microsoft.com/office/powerpoint/2010/main" val="319539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wise CASE STATUS projected on USA map.</a:t>
            </a:r>
          </a:p>
        </p:txBody>
      </p:sp>
      <p:sp>
        <p:nvSpPr>
          <p:cNvPr id="3" name="Content Placeholder 2"/>
          <p:cNvSpPr>
            <a:spLocks noGrp="1"/>
          </p:cNvSpPr>
          <p:nvPr>
            <p:ph idx="1"/>
          </p:nvPr>
        </p:nvSpPr>
        <p:spPr>
          <a:xfrm>
            <a:off x="677334" y="2160589"/>
            <a:ext cx="3240148" cy="3880773"/>
          </a:xfrm>
        </p:spPr>
        <p:txBody>
          <a:bodyPr/>
          <a:lstStyle/>
          <a:p>
            <a:r>
              <a:rPr lang="en-US" dirty="0"/>
              <a:t>From the Map we can make out the distribution of VISA status all over USA.This tells us that most of the Visa petitions filing is done from the companies in the NORTH EAST and EAST of USA.  </a:t>
            </a:r>
          </a:p>
        </p:txBody>
      </p:sp>
      <p:pic>
        <p:nvPicPr>
          <p:cNvPr id="6" name="Picture 5"/>
          <p:cNvPicPr>
            <a:picLocks noChangeAspect="1"/>
          </p:cNvPicPr>
          <p:nvPr/>
        </p:nvPicPr>
        <p:blipFill>
          <a:blip r:embed="rId2"/>
          <a:stretch>
            <a:fillRect/>
          </a:stretch>
        </p:blipFill>
        <p:spPr>
          <a:xfrm>
            <a:off x="4083167" y="1930400"/>
            <a:ext cx="7650029" cy="4594688"/>
          </a:xfrm>
          <a:prstGeom prst="rect">
            <a:avLst/>
          </a:prstGeom>
        </p:spPr>
      </p:pic>
    </p:spTree>
    <p:extLst>
      <p:ext uri="{BB962C8B-B14F-4D97-AF65-F5344CB8AC3E}">
        <p14:creationId xmlns:p14="http://schemas.microsoft.com/office/powerpoint/2010/main" val="312580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wise JOBS projected on USA map.</a:t>
            </a:r>
          </a:p>
        </p:txBody>
      </p:sp>
      <p:sp>
        <p:nvSpPr>
          <p:cNvPr id="3" name="Content Placeholder 2"/>
          <p:cNvSpPr>
            <a:spLocks noGrp="1"/>
          </p:cNvSpPr>
          <p:nvPr>
            <p:ph idx="1"/>
          </p:nvPr>
        </p:nvSpPr>
        <p:spPr>
          <a:xfrm>
            <a:off x="677334" y="2160589"/>
            <a:ext cx="4270051" cy="3880773"/>
          </a:xfrm>
        </p:spPr>
        <p:txBody>
          <a:bodyPr/>
          <a:lstStyle/>
          <a:p>
            <a:r>
              <a:rPr lang="en-US" dirty="0"/>
              <a:t>The Map shows us the spread of    the JOB and the profiles over       the US.</a:t>
            </a:r>
          </a:p>
        </p:txBody>
      </p:sp>
      <p:pic>
        <p:nvPicPr>
          <p:cNvPr id="5" name="Picture 4"/>
          <p:cNvPicPr>
            <a:picLocks noChangeAspect="1"/>
          </p:cNvPicPr>
          <p:nvPr/>
        </p:nvPicPr>
        <p:blipFill>
          <a:blip r:embed="rId2"/>
          <a:stretch>
            <a:fillRect/>
          </a:stretch>
        </p:blipFill>
        <p:spPr>
          <a:xfrm>
            <a:off x="4514248" y="1503295"/>
            <a:ext cx="7677752" cy="5022633"/>
          </a:xfrm>
          <a:prstGeom prst="rect">
            <a:avLst/>
          </a:prstGeom>
        </p:spPr>
      </p:pic>
    </p:spTree>
    <p:extLst>
      <p:ext uri="{BB962C8B-B14F-4D97-AF65-F5344CB8AC3E}">
        <p14:creationId xmlns:p14="http://schemas.microsoft.com/office/powerpoint/2010/main" val="179184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BUILDING OUR MODEL</a:t>
            </a:r>
            <a:br>
              <a:rPr lang="en-US" dirty="0"/>
            </a:br>
            <a:endParaRPr lang="en-US" dirty="0"/>
          </a:p>
        </p:txBody>
      </p:sp>
    </p:spTree>
    <p:extLst>
      <p:ext uri="{BB962C8B-B14F-4D97-AF65-F5344CB8AC3E}">
        <p14:creationId xmlns:p14="http://schemas.microsoft.com/office/powerpoint/2010/main" val="199848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model taking the variables.</a:t>
            </a:r>
          </a:p>
        </p:txBody>
      </p:sp>
      <p:pic>
        <p:nvPicPr>
          <p:cNvPr id="8" name="Content Placeholder 7"/>
          <p:cNvPicPr>
            <a:picLocks noGrp="1" noChangeAspect="1"/>
          </p:cNvPicPr>
          <p:nvPr>
            <p:ph idx="1"/>
          </p:nvPr>
        </p:nvPicPr>
        <p:blipFill>
          <a:blip r:embed="rId2"/>
          <a:stretch>
            <a:fillRect/>
          </a:stretch>
        </p:blipFill>
        <p:spPr>
          <a:xfrm>
            <a:off x="677334" y="2160588"/>
            <a:ext cx="9034557" cy="4557846"/>
          </a:xfrm>
          <a:prstGeom prst="rect">
            <a:avLst/>
          </a:prstGeom>
        </p:spPr>
      </p:pic>
    </p:spTree>
    <p:extLst>
      <p:ext uri="{BB962C8B-B14F-4D97-AF65-F5344CB8AC3E}">
        <p14:creationId xmlns:p14="http://schemas.microsoft.com/office/powerpoint/2010/main" val="437235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have used this Base model in order to use in Forward and Best Subset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2051233"/>
            <a:ext cx="8957554" cy="4638325"/>
          </a:xfrm>
          <a:prstGeom prst="rect">
            <a:avLst/>
          </a:prstGeom>
        </p:spPr>
      </p:pic>
    </p:spTree>
    <p:extLst>
      <p:ext uri="{BB962C8B-B14F-4D97-AF65-F5344CB8AC3E}">
        <p14:creationId xmlns:p14="http://schemas.microsoft.com/office/powerpoint/2010/main" val="259549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Selection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5" y="2043112"/>
            <a:ext cx="8596668" cy="4174808"/>
          </a:xfrm>
          <a:prstGeom prst="rect">
            <a:avLst/>
          </a:prstGeom>
        </p:spPr>
      </p:pic>
    </p:spTree>
    <p:extLst>
      <p:ext uri="{BB962C8B-B14F-4D97-AF65-F5344CB8AC3E}">
        <p14:creationId xmlns:p14="http://schemas.microsoft.com/office/powerpoint/2010/main" val="313899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for the Forward Selection Model</a:t>
            </a:r>
          </a:p>
        </p:txBody>
      </p:sp>
      <p:pic>
        <p:nvPicPr>
          <p:cNvPr id="4" name="Content Placeholder 3"/>
          <p:cNvPicPr>
            <a:picLocks noGrp="1" noChangeAspect="1"/>
          </p:cNvPicPr>
          <p:nvPr>
            <p:ph idx="1"/>
          </p:nvPr>
        </p:nvPicPr>
        <p:blipFill>
          <a:blip r:embed="rId2"/>
          <a:stretch>
            <a:fillRect/>
          </a:stretch>
        </p:blipFill>
        <p:spPr>
          <a:xfrm>
            <a:off x="677334" y="2170213"/>
            <a:ext cx="8596668" cy="4413467"/>
          </a:xfrm>
          <a:prstGeom prst="rect">
            <a:avLst/>
          </a:prstGeom>
        </p:spPr>
      </p:pic>
    </p:spTree>
    <p:extLst>
      <p:ext uri="{BB962C8B-B14F-4D97-AF65-F5344CB8AC3E}">
        <p14:creationId xmlns:p14="http://schemas.microsoft.com/office/powerpoint/2010/main" val="210514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dirty="0"/>
              <a:t>H1-B Visa is an employment based visa for temporary international workers in USA. For in international / foreign worker to get an H-1B visa their employer must sponsor them by giving a job and filing a petition for them in the US immigration department.</a:t>
            </a:r>
          </a:p>
          <a:p>
            <a:r>
              <a:rPr lang="en-US" dirty="0"/>
              <a:t>It is on basis of specialty occupations or as fashion models of distinguished merit and ability. A specialty occupation requires the theoretical and practical application of specialized knowledge and a bachelor's degree or the equivalent in the specific specialty like - science, medicine, health care, education and business </a:t>
            </a:r>
            <a:r>
              <a:rPr lang="en-US" dirty="0" err="1"/>
              <a:t>specialties,etc</a:t>
            </a:r>
            <a:r>
              <a:rPr lang="en-US" dirty="0"/>
              <a:t>).</a:t>
            </a:r>
          </a:p>
          <a:p>
            <a:r>
              <a:rPr lang="en-US" dirty="0"/>
              <a:t>Our motivations comes from analyzing about different factors such as </a:t>
            </a:r>
            <a:r>
              <a:rPr lang="en-US" b="1" dirty="0"/>
              <a:t>which location files more number of H1-B petitions</a:t>
            </a:r>
            <a:r>
              <a:rPr lang="en-US" dirty="0"/>
              <a:t> , </a:t>
            </a:r>
            <a:r>
              <a:rPr lang="en-US" b="1" dirty="0"/>
              <a:t>get the list of top profiles that has maximum number of certified petition status and which profiles have maximum number of denied status</a:t>
            </a:r>
            <a:r>
              <a:rPr lang="en-US" dirty="0"/>
              <a:t>.This shows us the demand for profiles/Job Titles based on location and other such analysis related to H1-B Visa petitions.</a:t>
            </a:r>
          </a:p>
        </p:txBody>
      </p:sp>
    </p:spTree>
    <p:extLst>
      <p:ext uri="{BB962C8B-B14F-4D97-AF65-F5344CB8AC3E}">
        <p14:creationId xmlns:p14="http://schemas.microsoft.com/office/powerpoint/2010/main" val="2775740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 Model</a:t>
            </a:r>
          </a:p>
        </p:txBody>
      </p:sp>
      <p:pic>
        <p:nvPicPr>
          <p:cNvPr id="4" name="Content Placeholder 3"/>
          <p:cNvPicPr>
            <a:picLocks noGrp="1" noChangeAspect="1"/>
          </p:cNvPicPr>
          <p:nvPr>
            <p:ph idx="1"/>
          </p:nvPr>
        </p:nvPicPr>
        <p:blipFill>
          <a:blip r:embed="rId2"/>
          <a:stretch>
            <a:fillRect/>
          </a:stretch>
        </p:blipFill>
        <p:spPr>
          <a:xfrm>
            <a:off x="677335" y="2281187"/>
            <a:ext cx="8446822" cy="4042611"/>
          </a:xfrm>
          <a:prstGeom prst="rect">
            <a:avLst/>
          </a:prstGeom>
        </p:spPr>
      </p:pic>
    </p:spTree>
    <p:extLst>
      <p:ext uri="{BB962C8B-B14F-4D97-AF65-F5344CB8AC3E}">
        <p14:creationId xmlns:p14="http://schemas.microsoft.com/office/powerpoint/2010/main" val="179210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for Backward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6584" y="2160589"/>
            <a:ext cx="8851677" cy="4451967"/>
          </a:xfrm>
          <a:prstGeom prst="rect">
            <a:avLst/>
          </a:prstGeom>
        </p:spPr>
      </p:pic>
    </p:spTree>
    <p:extLst>
      <p:ext uri="{BB962C8B-B14F-4D97-AF65-F5344CB8AC3E}">
        <p14:creationId xmlns:p14="http://schemas.microsoft.com/office/powerpoint/2010/main" val="378864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Subset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5" y="2160589"/>
            <a:ext cx="9500128" cy="3970703"/>
          </a:xfrm>
          <a:prstGeom prst="rect">
            <a:avLst/>
          </a:prstGeom>
        </p:spPr>
      </p:pic>
    </p:spTree>
    <p:extLst>
      <p:ext uri="{BB962C8B-B14F-4D97-AF65-F5344CB8AC3E}">
        <p14:creationId xmlns:p14="http://schemas.microsoft.com/office/powerpoint/2010/main" val="3314451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for Best subset Model</a:t>
            </a:r>
          </a:p>
        </p:txBody>
      </p:sp>
      <p:pic>
        <p:nvPicPr>
          <p:cNvPr id="4" name="Content Placeholder 3"/>
          <p:cNvPicPr>
            <a:picLocks noGrp="1" noChangeAspect="1"/>
          </p:cNvPicPr>
          <p:nvPr>
            <p:ph idx="1"/>
          </p:nvPr>
        </p:nvPicPr>
        <p:blipFill>
          <a:blip r:embed="rId2"/>
          <a:stretch>
            <a:fillRect/>
          </a:stretch>
        </p:blipFill>
        <p:spPr>
          <a:xfrm>
            <a:off x="677334" y="2160588"/>
            <a:ext cx="8596668" cy="3881437"/>
          </a:xfrm>
          <a:prstGeom prst="rect">
            <a:avLst/>
          </a:prstGeom>
        </p:spPr>
      </p:pic>
    </p:spTree>
    <p:extLst>
      <p:ext uri="{BB962C8B-B14F-4D97-AF65-F5344CB8AC3E}">
        <p14:creationId xmlns:p14="http://schemas.microsoft.com/office/powerpoint/2010/main" val="352230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value comparison Plot</a:t>
            </a:r>
          </a:p>
        </p:txBody>
      </p:sp>
      <p:pic>
        <p:nvPicPr>
          <p:cNvPr id="4" name="Content Placeholder 3"/>
          <p:cNvPicPr>
            <a:picLocks noChangeAspect="1"/>
          </p:cNvPicPr>
          <p:nvPr/>
        </p:nvPicPr>
        <p:blipFill>
          <a:blip r:embed="rId2"/>
          <a:stretch>
            <a:fillRect/>
          </a:stretch>
        </p:blipFill>
        <p:spPr>
          <a:xfrm>
            <a:off x="2021305" y="1930400"/>
            <a:ext cx="6429675" cy="4110962"/>
          </a:xfrm>
          <a:prstGeom prst="rect">
            <a:avLst/>
          </a:prstGeom>
        </p:spPr>
      </p:pic>
    </p:spTree>
    <p:extLst>
      <p:ext uri="{BB962C8B-B14F-4D97-AF65-F5344CB8AC3E}">
        <p14:creationId xmlns:p14="http://schemas.microsoft.com/office/powerpoint/2010/main" val="1738916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Adjusted R square for forward , backward and best subset  and its plot.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7260" y="2160588"/>
            <a:ext cx="6795436" cy="3880773"/>
          </a:xfrm>
          <a:prstGeom prst="rect">
            <a:avLst/>
          </a:prstGeom>
        </p:spPr>
      </p:pic>
      <p:pic>
        <p:nvPicPr>
          <p:cNvPr id="5" name="Picture 4"/>
          <p:cNvPicPr>
            <a:picLocks noChangeAspect="1"/>
          </p:cNvPicPr>
          <p:nvPr/>
        </p:nvPicPr>
        <p:blipFill>
          <a:blip r:embed="rId3"/>
          <a:stretch>
            <a:fillRect/>
          </a:stretch>
        </p:blipFill>
        <p:spPr>
          <a:xfrm>
            <a:off x="7122696" y="2160589"/>
            <a:ext cx="4485372" cy="3880772"/>
          </a:xfrm>
          <a:prstGeom prst="rect">
            <a:avLst/>
          </a:prstGeom>
        </p:spPr>
      </p:pic>
    </p:spTree>
    <p:extLst>
      <p:ext uri="{BB962C8B-B14F-4D97-AF65-F5344CB8AC3E}">
        <p14:creationId xmlns:p14="http://schemas.microsoft.com/office/powerpoint/2010/main" val="4101563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check for Backward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790299"/>
            <a:ext cx="8803550" cy="4552749"/>
          </a:xfrm>
          <a:prstGeom prst="rect">
            <a:avLst/>
          </a:prstGeom>
        </p:spPr>
      </p:pic>
    </p:spTree>
    <p:extLst>
      <p:ext uri="{BB962C8B-B14F-4D97-AF65-F5344CB8AC3E}">
        <p14:creationId xmlns:p14="http://schemas.microsoft.com/office/powerpoint/2010/main" val="190342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check for Forward Model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2030930"/>
            <a:ext cx="8668797" cy="4552749"/>
          </a:xfrm>
          <a:prstGeom prst="rect">
            <a:avLst/>
          </a:prstGeom>
        </p:spPr>
      </p:pic>
    </p:spTree>
    <p:extLst>
      <p:ext uri="{BB962C8B-B14F-4D97-AF65-F5344CB8AC3E}">
        <p14:creationId xmlns:p14="http://schemas.microsoft.com/office/powerpoint/2010/main" val="158117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Plot</a:t>
            </a:r>
          </a:p>
        </p:txBody>
      </p:sp>
      <p:pic>
        <p:nvPicPr>
          <p:cNvPr id="6" name="Picture 5"/>
          <p:cNvPicPr>
            <a:picLocks noChangeAspect="1"/>
          </p:cNvPicPr>
          <p:nvPr/>
        </p:nvPicPr>
        <p:blipFill>
          <a:blip r:embed="rId2"/>
          <a:stretch>
            <a:fillRect/>
          </a:stretch>
        </p:blipFill>
        <p:spPr>
          <a:xfrm>
            <a:off x="1655545" y="2279582"/>
            <a:ext cx="7834963" cy="3099334"/>
          </a:xfrm>
          <a:prstGeom prst="rect">
            <a:avLst/>
          </a:prstGeom>
        </p:spPr>
      </p:pic>
    </p:spTree>
    <p:extLst>
      <p:ext uri="{BB962C8B-B14F-4D97-AF65-F5344CB8AC3E}">
        <p14:creationId xmlns:p14="http://schemas.microsoft.com/office/powerpoint/2010/main" val="317221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sz="6700"/>
              <a:t>                                Thank </a:t>
            </a:r>
            <a:r>
              <a:rPr lang="en-US" sz="6700" dirty="0"/>
              <a:t>You!</a:t>
            </a:r>
          </a:p>
        </p:txBody>
      </p:sp>
    </p:spTree>
    <p:extLst>
      <p:ext uri="{BB962C8B-B14F-4D97-AF65-F5344CB8AC3E}">
        <p14:creationId xmlns:p14="http://schemas.microsoft.com/office/powerpoint/2010/main" val="18650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r>
              <a:rPr lang="en-US" dirty="0"/>
              <a:t>To analyze the employers who file most H1B visa applications</a:t>
            </a:r>
          </a:p>
          <a:p>
            <a:r>
              <a:rPr lang="en-US" dirty="0"/>
              <a:t>To analyze percentage share out of 31000 applications for employers with most of applications</a:t>
            </a:r>
          </a:p>
          <a:p>
            <a:r>
              <a:rPr lang="en-US" dirty="0"/>
              <a:t>To analyze the maximum number of applications for the employers location wise</a:t>
            </a:r>
          </a:p>
          <a:p>
            <a:r>
              <a:rPr lang="en-US" dirty="0"/>
              <a:t>To analyze the trending jobs and related salaries for which H1B visas are applied</a:t>
            </a:r>
          </a:p>
          <a:p>
            <a:r>
              <a:rPr lang="en-US" dirty="0"/>
              <a:t>Comparison of wages offered by high-applicant employers to rest of the industry.</a:t>
            </a:r>
          </a:p>
          <a:p>
            <a:r>
              <a:rPr lang="en-US" dirty="0"/>
              <a:t>To analyze the percentages of visa applications certified, withdrawn or denied</a:t>
            </a:r>
          </a:p>
          <a:p>
            <a:r>
              <a:rPr lang="en-US" dirty="0"/>
              <a:t>To build multiple linear regression model and predict the certified and denied status for H1B visa</a:t>
            </a:r>
          </a:p>
          <a:p>
            <a:endParaRPr lang="en-US" dirty="0"/>
          </a:p>
        </p:txBody>
      </p:sp>
    </p:spTree>
    <p:extLst>
      <p:ext uri="{BB962C8B-B14F-4D97-AF65-F5344CB8AC3E}">
        <p14:creationId xmlns:p14="http://schemas.microsoft.com/office/powerpoint/2010/main" val="224245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a:xfrm>
            <a:off x="677334" y="1321905"/>
            <a:ext cx="8596668" cy="5178286"/>
          </a:xfrm>
        </p:spPr>
        <p:txBody>
          <a:bodyPr>
            <a:normAutofit fontScale="85000" lnSpcReduction="10000"/>
          </a:bodyPr>
          <a:lstStyle/>
          <a:p>
            <a:r>
              <a:rPr lang="en-US" dirty="0"/>
              <a:t>The Office of Foreign Labor Certification (OFLC), generates the data for different visa types this data is program data and we are planning to take this disclosure data and would analyze about the H-1B visa type from 2011-2016.</a:t>
            </a:r>
          </a:p>
          <a:p>
            <a:pPr marL="0" indent="0">
              <a:buNone/>
            </a:pPr>
            <a:r>
              <a:rPr lang="en-US" b="1" dirty="0"/>
              <a:t>     </a:t>
            </a:r>
            <a:r>
              <a:rPr lang="en-US" sz="1900" b="1" u="sng" dirty="0"/>
              <a:t>Columns:</a:t>
            </a:r>
          </a:p>
          <a:p>
            <a:r>
              <a:rPr lang="en-US" dirty="0"/>
              <a:t>CASE_STATUS: Is the status certified-Visa granted , Denied –Visa rejected etc.</a:t>
            </a:r>
          </a:p>
          <a:p>
            <a:r>
              <a:rPr lang="en-US" dirty="0"/>
              <a:t>Employer Name: Name of the Employer that is filling visa for the applicant.</a:t>
            </a:r>
          </a:p>
          <a:p>
            <a:r>
              <a:rPr lang="en-US" dirty="0"/>
              <a:t>SOC_NAME: Basically the department .Whether a technical background or Non technical.</a:t>
            </a:r>
          </a:p>
          <a:p>
            <a:r>
              <a:rPr lang="en-US" dirty="0"/>
              <a:t>JOB_TITLE	:Designation or the Role/Profile of the employee whose visa is filed.</a:t>
            </a:r>
          </a:p>
          <a:p>
            <a:r>
              <a:rPr lang="en-US" dirty="0"/>
              <a:t>FULL_TIME_POSITIONS:Is it a Full time or not a full time position for which visa is filed.</a:t>
            </a:r>
          </a:p>
          <a:p>
            <a:r>
              <a:rPr lang="en-US" dirty="0"/>
              <a:t>PREVAILING_WAGES: Income earned by the title holder.</a:t>
            </a:r>
          </a:p>
          <a:p>
            <a:r>
              <a:rPr lang="en-US" dirty="0"/>
              <a:t>YEAR: Year of the H1-B Visa petition file.</a:t>
            </a:r>
          </a:p>
          <a:p>
            <a:r>
              <a:rPr lang="en-US" dirty="0"/>
              <a:t>WORKSITE: This contains the location of the Employer(City and State)</a:t>
            </a:r>
          </a:p>
          <a:p>
            <a:r>
              <a:rPr lang="en-US" dirty="0"/>
              <a:t>REGION: We have divided the locations and categorized it into regions </a:t>
            </a:r>
            <a:r>
              <a:rPr lang="en-US" dirty="0" err="1"/>
              <a:t>eg</a:t>
            </a:r>
            <a:r>
              <a:rPr lang="en-US" dirty="0"/>
              <a:t>: East , West, North East and likewise.</a:t>
            </a:r>
          </a:p>
          <a:p>
            <a:r>
              <a:rPr lang="en-US" dirty="0"/>
              <a:t>LON: Longitude of the location</a:t>
            </a:r>
          </a:p>
          <a:p>
            <a:r>
              <a:rPr lang="en-US" dirty="0"/>
              <a:t>LAT: Latitude of the location</a:t>
            </a:r>
          </a:p>
        </p:txBody>
      </p:sp>
    </p:spTree>
    <p:extLst>
      <p:ext uri="{BB962C8B-B14F-4D97-AF65-F5344CB8AC3E}">
        <p14:creationId xmlns:p14="http://schemas.microsoft.com/office/powerpoint/2010/main" val="276357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3" name="Content Placeholder 2"/>
          <p:cNvSpPr>
            <a:spLocks noGrp="1"/>
          </p:cNvSpPr>
          <p:nvPr>
            <p:ph idx="1"/>
          </p:nvPr>
        </p:nvSpPr>
        <p:spPr/>
        <p:txBody>
          <a:bodyPr/>
          <a:lstStyle/>
          <a:p>
            <a:r>
              <a:rPr lang="en-US" dirty="0"/>
              <a:t>There are many entries containing NA values , therefore we have removed those rows from our dataset in order to get a data helpful for our analysis by using </a:t>
            </a:r>
            <a:r>
              <a:rPr lang="en-US" b="1" dirty="0"/>
              <a:t>na.omit </a:t>
            </a:r>
            <a:r>
              <a:rPr lang="en-US" dirty="0"/>
              <a:t>in R.</a:t>
            </a:r>
          </a:p>
          <a:p>
            <a:r>
              <a:rPr lang="en-US" dirty="0"/>
              <a:t>We have categorized our data –Worksite containing city and state into Region South, East , West , North West etc. in order to simplify our analysis while creating a model.</a:t>
            </a:r>
          </a:p>
          <a:p>
            <a:r>
              <a:rPr lang="en-US" dirty="0"/>
              <a:t>SOC_NAME give us the department under which the Job_Title is held we have bifurcated it to Technical and Non –Technical while implementing it in our model for simplification.</a:t>
            </a:r>
          </a:p>
          <a:p>
            <a:endParaRPr lang="en-US" dirty="0"/>
          </a:p>
          <a:p>
            <a:endParaRPr lang="en-US" dirty="0"/>
          </a:p>
          <a:p>
            <a:endParaRPr lang="en-US" dirty="0"/>
          </a:p>
        </p:txBody>
      </p:sp>
    </p:spTree>
    <p:extLst>
      <p:ext uri="{BB962C8B-B14F-4D97-AF65-F5344CB8AC3E}">
        <p14:creationId xmlns:p14="http://schemas.microsoft.com/office/powerpoint/2010/main" val="125214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STATUS VS PERCENTAGE VALUE</a:t>
            </a:r>
          </a:p>
        </p:txBody>
      </p:sp>
      <p:sp>
        <p:nvSpPr>
          <p:cNvPr id="3" name="Content Placeholder 2"/>
          <p:cNvSpPr>
            <a:spLocks noGrp="1"/>
          </p:cNvSpPr>
          <p:nvPr>
            <p:ph idx="1"/>
          </p:nvPr>
        </p:nvSpPr>
        <p:spPr>
          <a:xfrm>
            <a:off x="677334" y="2160589"/>
            <a:ext cx="4113327" cy="4379359"/>
          </a:xfrm>
        </p:spPr>
        <p:txBody>
          <a:bodyPr>
            <a:normAutofit lnSpcReduction="10000"/>
          </a:bodyPr>
          <a:lstStyle/>
          <a:p>
            <a:r>
              <a:rPr lang="en-US" sz="2000" dirty="0"/>
              <a:t>This figure shows us the percentage wise categorization of the different visa status such as CERTIFIED=53.9%,CERTFIED WITHDRAWN=18%,DENIED=14.1% and WITHDRAWN=13.9% , from our dataset.</a:t>
            </a:r>
          </a:p>
          <a:p>
            <a:r>
              <a:rPr lang="en-US" sz="2000" dirty="0"/>
              <a:t>The Graph tells us that as per our dataset the % of CERTIFIED status is more than 50% and that most of the visa applicants got their Visa certified during 2011-2016.</a:t>
            </a:r>
          </a:p>
        </p:txBody>
      </p:sp>
      <p:pic>
        <p:nvPicPr>
          <p:cNvPr id="4" name="Picture 3"/>
          <p:cNvPicPr>
            <a:picLocks noChangeAspect="1"/>
          </p:cNvPicPr>
          <p:nvPr/>
        </p:nvPicPr>
        <p:blipFill>
          <a:blip r:embed="rId2"/>
          <a:stretch>
            <a:fillRect/>
          </a:stretch>
        </p:blipFill>
        <p:spPr>
          <a:xfrm>
            <a:off x="4790661" y="1139874"/>
            <a:ext cx="7401339" cy="5323490"/>
          </a:xfrm>
          <a:prstGeom prst="rect">
            <a:avLst/>
          </a:prstGeom>
        </p:spPr>
      </p:pic>
    </p:spTree>
    <p:extLst>
      <p:ext uri="{BB962C8B-B14F-4D97-AF65-F5344CB8AC3E}">
        <p14:creationId xmlns:p14="http://schemas.microsoft.com/office/powerpoint/2010/main" val="249175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 WAGES AND APPLICANTS.</a:t>
            </a:r>
          </a:p>
        </p:txBody>
      </p:sp>
      <p:sp>
        <p:nvSpPr>
          <p:cNvPr id="6" name="TextBox 5"/>
          <p:cNvSpPr txBox="1"/>
          <p:nvPr/>
        </p:nvSpPr>
        <p:spPr>
          <a:xfrm>
            <a:off x="596348" y="1550504"/>
            <a:ext cx="3945834" cy="6186309"/>
          </a:xfrm>
          <a:prstGeom prst="rect">
            <a:avLst/>
          </a:prstGeom>
          <a:noFill/>
        </p:spPr>
        <p:txBody>
          <a:bodyPr wrap="square" rtlCol="0">
            <a:spAutoFit/>
          </a:bodyPr>
          <a:lstStyle/>
          <a:p>
            <a:pPr marL="342900" indent="-342900">
              <a:buFont typeface="Wingdings" panose="05000000000000000000" pitchFamily="2" charset="2"/>
              <a:buChar char="Ø"/>
            </a:pPr>
            <a:r>
              <a:rPr lang="en-US" b="1" u="sng" dirty="0"/>
              <a:t>CASE1</a:t>
            </a:r>
            <a:r>
              <a:rPr lang="en-US" dirty="0"/>
              <a:t>:Here we have picked up the Job title Data Scientist as it is the profile with highest wages and we have shown variation in this Job Title =Data scientist wages over 2011-2016.</a:t>
            </a:r>
          </a:p>
          <a:p>
            <a:endParaRPr lang="en-US" dirty="0"/>
          </a:p>
          <a:p>
            <a:endParaRPr lang="en-US" dirty="0"/>
          </a:p>
          <a:p>
            <a:endParaRPr lang="en-US" dirty="0"/>
          </a:p>
          <a:p>
            <a:endParaRPr lang="en-US" dirty="0"/>
          </a:p>
          <a:p>
            <a:pPr marL="285750" indent="-285750">
              <a:buFont typeface="Wingdings" panose="05000000000000000000" pitchFamily="2" charset="2"/>
              <a:buChar char="Ø"/>
            </a:pPr>
            <a:r>
              <a:rPr lang="en-US" b="1" u="sng" dirty="0"/>
              <a:t>CASE 2</a:t>
            </a:r>
            <a:r>
              <a:rPr lang="en-US" dirty="0"/>
              <a:t>:In the graph we see the Data scientist vs No. of applicants year by year .We can figure out from the graph that 2015 shows us a great amount of Data scientist applicants in comparison to other years.</a:t>
            </a:r>
          </a:p>
          <a:p>
            <a:endParaRPr lang="en-US" dirty="0"/>
          </a:p>
          <a:p>
            <a:endParaRPr lang="en-US" dirty="0"/>
          </a:p>
          <a:p>
            <a:endParaRPr lang="en-US" dirty="0"/>
          </a:p>
          <a:p>
            <a:endParaRPr lang="en-US" dirty="0"/>
          </a:p>
          <a:p>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289" y="1411958"/>
            <a:ext cx="5284432" cy="2599078"/>
          </a:xfrm>
          <a:prstGeom prst="rect">
            <a:avLst/>
          </a:prstGeom>
        </p:spPr>
      </p:pic>
      <p:pic>
        <p:nvPicPr>
          <p:cNvPr id="21"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83289" y="4011036"/>
            <a:ext cx="5284432" cy="2846964"/>
          </a:xfrm>
        </p:spPr>
      </p:pic>
    </p:spTree>
    <p:extLst>
      <p:ext uri="{BB962C8B-B14F-4D97-AF65-F5344CB8AC3E}">
        <p14:creationId xmlns:p14="http://schemas.microsoft.com/office/powerpoint/2010/main" val="3029403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4987137" y="1452880"/>
            <a:ext cx="7001663" cy="5273040"/>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WORKSITE VS PETITIONS MADE</a:t>
            </a:r>
          </a:p>
        </p:txBody>
      </p:sp>
      <p:sp>
        <p:nvSpPr>
          <p:cNvPr id="45" name="Content Placeholder 8"/>
          <p:cNvSpPr>
            <a:spLocks noGrp="1"/>
          </p:cNvSpPr>
          <p:nvPr>
            <p:ph idx="1"/>
          </p:nvPr>
        </p:nvSpPr>
        <p:spPr>
          <a:xfrm>
            <a:off x="677334" y="2160589"/>
            <a:ext cx="3957349" cy="3749323"/>
          </a:xfrm>
        </p:spPr>
        <p:txBody>
          <a:bodyPr>
            <a:normAutofit/>
          </a:bodyPr>
          <a:lstStyle/>
          <a:p>
            <a:pPr>
              <a:buFont typeface="Wingdings" panose="05000000000000000000" pitchFamily="2" charset="2"/>
              <a:buChar char="Ø"/>
            </a:pPr>
            <a:r>
              <a:rPr lang="en-US" dirty="0"/>
              <a:t>This graph tells us about the percentage of petitions made with respect to the Worksites where the employer is based.</a:t>
            </a:r>
          </a:p>
          <a:p>
            <a:pPr>
              <a:buFont typeface="Wingdings" panose="05000000000000000000" pitchFamily="2" charset="2"/>
              <a:buChar char="Ø"/>
            </a:pPr>
            <a:r>
              <a:rPr lang="en-US" dirty="0"/>
              <a:t>From the graph we can clearly see that NEW YORK has the maximum percentage of Petitions being filed this also tells us that there are many companies in NEW YORK and also big companies as they have good amount of Visa Quota available.</a:t>
            </a:r>
          </a:p>
        </p:txBody>
      </p:sp>
    </p:spTree>
    <p:extLst>
      <p:ext uri="{BB962C8B-B14F-4D97-AF65-F5344CB8AC3E}">
        <p14:creationId xmlns:p14="http://schemas.microsoft.com/office/powerpoint/2010/main" val="309358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TITLE VS NO. OF APPLICANTS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0989" y="1549400"/>
            <a:ext cx="7451011" cy="5308599"/>
          </a:xfrm>
        </p:spPr>
      </p:pic>
      <p:sp>
        <p:nvSpPr>
          <p:cNvPr id="7" name="TextBox 6"/>
          <p:cNvSpPr txBox="1"/>
          <p:nvPr/>
        </p:nvSpPr>
        <p:spPr>
          <a:xfrm>
            <a:off x="127000" y="2125133"/>
            <a:ext cx="4453467"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This Graph tells us about the Job Title vs Total no. of applications. As per the graph we can see that Total number of applications were the most for Computer programmers and then Technology Analyst and so on.</a:t>
            </a:r>
          </a:p>
          <a:p>
            <a:endParaRPr lang="en-US" dirty="0"/>
          </a:p>
          <a:p>
            <a:pPr marL="285750" indent="-285750">
              <a:buFont typeface="Wingdings" panose="05000000000000000000" pitchFamily="2" charset="2"/>
              <a:buChar char="Ø"/>
            </a:pPr>
            <a:r>
              <a:rPr lang="en-US" dirty="0"/>
              <a:t>This tells us that employers file more Visa application for Computer programmer and technical roles than other non technical roles. As all top 15 roles in the graph belong to Computer/IT field. </a:t>
            </a:r>
          </a:p>
          <a:p>
            <a:endParaRPr lang="en-US" dirty="0"/>
          </a:p>
        </p:txBody>
      </p:sp>
    </p:spTree>
    <p:extLst>
      <p:ext uri="{BB962C8B-B14F-4D97-AF65-F5344CB8AC3E}">
        <p14:creationId xmlns:p14="http://schemas.microsoft.com/office/powerpoint/2010/main" val="2220585617"/>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696</TotalTime>
  <Words>1060</Words>
  <Application>Microsoft Office PowerPoint</Application>
  <PresentationFormat>Widescreen</PresentationFormat>
  <Paragraphs>86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Trebuchet MS</vt:lpstr>
      <vt:lpstr>Wingdings</vt:lpstr>
      <vt:lpstr>Wingdings 3</vt:lpstr>
      <vt:lpstr>Facet</vt:lpstr>
      <vt:lpstr>H1B-VISA PETITION 2011-2016 ANALYSIS</vt:lpstr>
      <vt:lpstr>Introduction</vt:lpstr>
      <vt:lpstr>Objectives</vt:lpstr>
      <vt:lpstr>Data Description</vt:lpstr>
      <vt:lpstr>Data cleaning</vt:lpstr>
      <vt:lpstr>CASE STATUS VS PERCENTAGE VALUE</vt:lpstr>
      <vt:lpstr>DATA SCIENTIST WAGES AND APPLICANTS.</vt:lpstr>
      <vt:lpstr>WORKSITE VS PETITIONS MADE</vt:lpstr>
      <vt:lpstr>JOB TITLE VS NO. OF APPLICANTS</vt:lpstr>
      <vt:lpstr>JOB TITLE VS WAGE</vt:lpstr>
      <vt:lpstr>Employer vs WAGE </vt:lpstr>
      <vt:lpstr>Employer vs Total no. of Applications.</vt:lpstr>
      <vt:lpstr>Location wise CASE STATUS projected on USA map.</vt:lpstr>
      <vt:lpstr>Location wise JOBS projected on USA map.</vt:lpstr>
      <vt:lpstr>     BUILDING OUR MODEL </vt:lpstr>
      <vt:lpstr>Building the model taking the variables.</vt:lpstr>
      <vt:lpstr>We have used this Base model in order to use in Forward and Best Subset Model.</vt:lpstr>
      <vt:lpstr>Forward Selection</vt:lpstr>
      <vt:lpstr>Summary for the Forward Selection Model</vt:lpstr>
      <vt:lpstr>Backward Model</vt:lpstr>
      <vt:lpstr>Summary for Backward Model</vt:lpstr>
      <vt:lpstr>Best Subset Model</vt:lpstr>
      <vt:lpstr>Summary for Best subset Model</vt:lpstr>
      <vt:lpstr>AIC value comparison Plot</vt:lpstr>
      <vt:lpstr>Adjusted R square for forward , backward and best subset  and its plot.</vt:lpstr>
      <vt:lpstr>Accuracy check for Backward Model</vt:lpstr>
      <vt:lpstr>Accuracy check for Forward Model</vt:lpstr>
      <vt:lpstr>Accuracy Plot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Dutta</dc:creator>
  <cp:lastModifiedBy>Abhishek Dutta</cp:lastModifiedBy>
  <cp:revision>44</cp:revision>
  <dcterms:created xsi:type="dcterms:W3CDTF">2017-05-01T18:08:00Z</dcterms:created>
  <dcterms:modified xsi:type="dcterms:W3CDTF">2018-02-23T19:20:31Z</dcterms:modified>
</cp:coreProperties>
</file>