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22"/>
  </p:notesMasterIdLst>
  <p:handoutMasterIdLst>
    <p:handoutMasterId r:id="rId23"/>
  </p:handoutMasterIdLst>
  <p:sldIdLst>
    <p:sldId id="280" r:id="rId2"/>
    <p:sldId id="302" r:id="rId3"/>
    <p:sldId id="303" r:id="rId4"/>
    <p:sldId id="304" r:id="rId5"/>
    <p:sldId id="305" r:id="rId6"/>
    <p:sldId id="306" r:id="rId7"/>
    <p:sldId id="368" r:id="rId8"/>
    <p:sldId id="369" r:id="rId9"/>
    <p:sldId id="348" r:id="rId10"/>
    <p:sldId id="349" r:id="rId11"/>
    <p:sldId id="350" r:id="rId12"/>
    <p:sldId id="357" r:id="rId13"/>
    <p:sldId id="307" r:id="rId14"/>
    <p:sldId id="370" r:id="rId15"/>
    <p:sldId id="371" r:id="rId16"/>
    <p:sldId id="372" r:id="rId17"/>
    <p:sldId id="373" r:id="rId18"/>
    <p:sldId id="374" r:id="rId19"/>
    <p:sldId id="375" r:id="rId20"/>
    <p:sldId id="301" r:id="rId21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/>
    <p:restoredTop sz="89323"/>
  </p:normalViewPr>
  <p:slideViewPr>
    <p:cSldViewPr showGuides="1">
      <p:cViewPr varScale="1">
        <p:scale>
          <a:sx n="53" d="100"/>
          <a:sy n="53" d="100"/>
        </p:scale>
        <p:origin x="240" y="560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2/15/23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11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Jeremy Morris</a:t>
            </a:r>
          </a:p>
          <a:p>
            <a:pPr algn="r" eaLnBrk="1" hangingPunct="1"/>
            <a:endParaRPr lang="en-US" altLang="en-US" sz="3200" i="1" dirty="0">
              <a:solidFill>
                <a:srgbClr val="7F7F7F"/>
              </a:solidFill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7" y="12398375"/>
            <a:ext cx="8000999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Operations and Information</a:t>
            </a:r>
            <a:r>
              <a:rPr lang="en-US" altLang="en-US" sz="3200" i="1" baseline="0" dirty="0">
                <a:solidFill>
                  <a:srgbClr val="7F7F7F"/>
                </a:solidFill>
              </a:rPr>
              <a:t> Systems</a:t>
            </a:r>
            <a:endParaRPr lang="en-US" altLang="en-US" sz="3200" i="1" dirty="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Course Description and Intro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Advanced SQL for Analysts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7CEB-1F4A-312B-0F44-A5CFB872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data look like?</a:t>
            </a:r>
          </a:p>
        </p:txBody>
      </p:sp>
      <p:pic>
        <p:nvPicPr>
          <p:cNvPr id="4098" name="Picture 2" descr="7 Reasons Why Educators Should Stop Using the Term ''Data'' | Thomas  Armstrong, Ph.D.">
            <a:extLst>
              <a:ext uri="{FF2B5EF4-FFF2-40B4-BE49-F238E27FC236}">
                <a16:creationId xmlns:a16="http://schemas.microsoft.com/office/drawing/2014/main" id="{E72A9B17-4834-D716-B0DA-FE0220D3C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" y="2341561"/>
            <a:ext cx="7455049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hidden risk of AI and Big Data | by Vegard Flovik | Towards Data Science">
            <a:extLst>
              <a:ext uri="{FF2B5EF4-FFF2-40B4-BE49-F238E27FC236}">
                <a16:creationId xmlns:a16="http://schemas.microsoft.com/office/drawing/2014/main" id="{F5CC8625-BF57-AAB3-C5CE-259E7C2EB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" y="6964362"/>
            <a:ext cx="81915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xcel: 3 Features to Handle a Spreadsheet Full of Data">
            <a:extLst>
              <a:ext uri="{FF2B5EF4-FFF2-40B4-BE49-F238E27FC236}">
                <a16:creationId xmlns:a16="http://schemas.microsoft.com/office/drawing/2014/main" id="{60B85D04-32DE-0F7B-379C-4C8D72312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437" y="2849562"/>
            <a:ext cx="13411200" cy="508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2DE08E-1789-7B8B-EEF0-C7AFB7837779}"/>
              </a:ext>
            </a:extLst>
          </p:cNvPr>
          <p:cNvSpPr txBox="1"/>
          <p:nvPr/>
        </p:nvSpPr>
        <p:spPr>
          <a:xfrm>
            <a:off x="9723437" y="2112961"/>
            <a:ext cx="4165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Reality: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4941C-9C10-CBB1-412A-7C1CD6043420}"/>
              </a:ext>
            </a:extLst>
          </p:cNvPr>
          <p:cNvSpPr txBox="1"/>
          <p:nvPr/>
        </p:nvSpPr>
        <p:spPr>
          <a:xfrm>
            <a:off x="9723437" y="8259762"/>
            <a:ext cx="1341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Spreadsheet is a good example.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Formatted in rows and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Rows represent observations or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Columns are the information we know about each observation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Sometimes the data isn’t stored this way in the data systems we use, but it will need to be in this format to do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0301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706E-1CAB-5B7E-4679-093C32B7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data?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E7FCC7B-E272-93DA-E57F-FE61C31C2022}"/>
              </a:ext>
            </a:extLst>
          </p:cNvPr>
          <p:cNvSpPr/>
          <p:nvPr/>
        </p:nvSpPr>
        <p:spPr>
          <a:xfrm>
            <a:off x="3703633" y="2455190"/>
            <a:ext cx="7391400" cy="6019800"/>
          </a:xfrm>
          <a:prstGeom prst="roundRect">
            <a:avLst>
              <a:gd name="adj" fmla="val 5508"/>
            </a:avLst>
          </a:prstGeom>
          <a:solidFill>
            <a:srgbClr val="3D5467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Generated by the systems we use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Point of Sale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Tracking on the 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Household appliances (IoT)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Key cards when you enter a building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BB2173C-B2B7-C538-B528-6AA4F0994294}"/>
              </a:ext>
            </a:extLst>
          </p:cNvPr>
          <p:cNvSpPr/>
          <p:nvPr/>
        </p:nvSpPr>
        <p:spPr>
          <a:xfrm>
            <a:off x="12542837" y="2468562"/>
            <a:ext cx="7391400" cy="6019800"/>
          </a:xfrm>
          <a:prstGeom prst="roundRect">
            <a:avLst>
              <a:gd name="adj" fmla="val 5508"/>
            </a:avLst>
          </a:prstGeom>
          <a:solidFill>
            <a:srgbClr val="DB546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Entered by people</a:t>
            </a:r>
          </a:p>
          <a:p>
            <a:pPr algn="ctr"/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Accounting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 apps at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Surveys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37CD6-E00B-5DD2-E90B-23C21C55E9EA}"/>
              </a:ext>
            </a:extLst>
          </p:cNvPr>
          <p:cNvSpPr txBox="1"/>
          <p:nvPr/>
        </p:nvSpPr>
        <p:spPr>
          <a:xfrm>
            <a:off x="7132635" y="9106978"/>
            <a:ext cx="91440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all cases, data acquisition is designed by people.</a:t>
            </a:r>
          </a:p>
          <a:p>
            <a:endParaRPr lang="en-US" sz="2400" dirty="0"/>
          </a:p>
          <a:p>
            <a:r>
              <a:rPr lang="en-US" sz="2400" dirty="0"/>
              <a:t>Make sure you are aware of the business objectives when you design the data you collect.</a:t>
            </a:r>
          </a:p>
          <a:p>
            <a:endParaRPr lang="en-US" sz="2400" dirty="0"/>
          </a:p>
          <a:p>
            <a:r>
              <a:rPr lang="en-US" sz="2400" dirty="0"/>
              <a:t>Many data projects end when we realize the right data wasn’t collected at the right time.</a:t>
            </a:r>
          </a:p>
        </p:txBody>
      </p:sp>
    </p:spTree>
    <p:extLst>
      <p:ext uri="{BB962C8B-B14F-4D97-AF65-F5344CB8AC3E}">
        <p14:creationId xmlns:p14="http://schemas.microsoft.com/office/powerpoint/2010/main" val="412771209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2ECB-F10E-244D-90B6-8EF75D77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information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586B989-58AA-3F44-91C3-167EA9E8D296}"/>
              </a:ext>
            </a:extLst>
          </p:cNvPr>
          <p:cNvSpPr/>
          <p:nvPr/>
        </p:nvSpPr>
        <p:spPr>
          <a:xfrm>
            <a:off x="1778000" y="2087562"/>
            <a:ext cx="19431000" cy="3048000"/>
          </a:xfrm>
          <a:prstGeom prst="roundRect">
            <a:avLst>
              <a:gd name="adj" fmla="val 4321"/>
            </a:avLst>
          </a:prstGeom>
          <a:solidFill>
            <a:srgbClr val="123F68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dirty="0"/>
              <a:t>Strategic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Tells you the overall objectives for a business.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It’s like a map for where you are now and where you want to 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Generally, leads to a set of objectives and metrics that measure if the end state has been achieved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C194535-E871-BE4F-B637-374E45759D6E}"/>
              </a:ext>
            </a:extLst>
          </p:cNvPr>
          <p:cNvSpPr/>
          <p:nvPr/>
        </p:nvSpPr>
        <p:spPr>
          <a:xfrm>
            <a:off x="1778000" y="5364162"/>
            <a:ext cx="19431000" cy="3048000"/>
          </a:xfrm>
          <a:prstGeom prst="roundRect">
            <a:avLst>
              <a:gd name="adj" fmla="val 4321"/>
            </a:avLst>
          </a:prstGeom>
          <a:solidFill>
            <a:srgbClr val="84B082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dirty="0"/>
              <a:t>Tactical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individual steps and actions that will deliver on the strategy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Will be a set of initiatives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Successful tactics should lead to successful strategy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Will have their own measurements of success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7C6310-AF61-CE40-80CB-B26E08ABB46D}"/>
              </a:ext>
            </a:extLst>
          </p:cNvPr>
          <p:cNvSpPr/>
          <p:nvPr/>
        </p:nvSpPr>
        <p:spPr>
          <a:xfrm>
            <a:off x="1798637" y="8640762"/>
            <a:ext cx="19431000" cy="3048000"/>
          </a:xfrm>
          <a:prstGeom prst="roundRect">
            <a:avLst>
              <a:gd name="adj" fmla="val 4321"/>
            </a:avLst>
          </a:prstGeom>
          <a:solidFill>
            <a:srgbClr val="885A5A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dirty="0"/>
              <a:t>Operational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Day-to-day activities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Very low level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Things at an operational level are typically either done or not done</a:t>
            </a:r>
          </a:p>
          <a:p>
            <a:pPr marL="1692275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Meaning, metrics will typically be percentages of actions completed</a:t>
            </a:r>
          </a:p>
        </p:txBody>
      </p:sp>
    </p:spTree>
    <p:extLst>
      <p:ext uri="{BB962C8B-B14F-4D97-AF65-F5344CB8AC3E}">
        <p14:creationId xmlns:p14="http://schemas.microsoft.com/office/powerpoint/2010/main" val="42302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CA87-620B-E773-ADDF-868796C6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81E90-AF52-69AA-55C4-5CF57969F7DC}"/>
              </a:ext>
            </a:extLst>
          </p:cNvPr>
          <p:cNvSpPr txBox="1"/>
          <p:nvPr/>
        </p:nvSpPr>
        <p:spPr>
          <a:xfrm>
            <a:off x="1170464" y="2163762"/>
            <a:ext cx="169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General definition: A database is a collection of structured data that is stored and organized in a way that allows for efficient retrieval and manipulation of that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25112-CC3A-FBF6-C492-13F32D02E0C1}"/>
              </a:ext>
            </a:extLst>
          </p:cNvPr>
          <p:cNvSpPr txBox="1"/>
          <p:nvPr/>
        </p:nvSpPr>
        <p:spPr>
          <a:xfrm>
            <a:off x="1170464" y="3916362"/>
            <a:ext cx="19449573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History lesson: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1960s: Hierarchical and network models – these models used a tree-like structure to organize data and were used primarily in large mainframe environments.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1970s: Relational model was introduced by Edgar F. Codd of IBM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1980s: Object-oriented databases were introduced – designed to handle complex data types and relationships more efficiently than relational databases.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1990s: New database models were developed due to challenges posed by the internet, including NoSQL databases, which are designed to handle unstructured and semi-structured data.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2000s: Analytic databases, in-memory databases, and graph databases were developed.</a:t>
            </a:r>
          </a:p>
        </p:txBody>
      </p:sp>
    </p:spTree>
    <p:extLst>
      <p:ext uri="{BB962C8B-B14F-4D97-AF65-F5344CB8AC3E}">
        <p14:creationId xmlns:p14="http://schemas.microsoft.com/office/powerpoint/2010/main" val="16105231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CA87-620B-E773-ADDF-868796C6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81E90-AF52-69AA-55C4-5CF57969F7DC}"/>
              </a:ext>
            </a:extLst>
          </p:cNvPr>
          <p:cNvSpPr txBox="1"/>
          <p:nvPr/>
        </p:nvSpPr>
        <p:spPr>
          <a:xfrm>
            <a:off x="1170464" y="2163762"/>
            <a:ext cx="1691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General definition: A database is a collection of structured data that is stored and organized in a way that allows for efficient retrieval and manipulation of that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25112-CC3A-FBF6-C492-13F32D02E0C1}"/>
              </a:ext>
            </a:extLst>
          </p:cNvPr>
          <p:cNvSpPr txBox="1"/>
          <p:nvPr/>
        </p:nvSpPr>
        <p:spPr>
          <a:xfrm>
            <a:off x="1170464" y="3916362"/>
            <a:ext cx="19449573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History lesson: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1960s: Hierarchical and network models – these models used a tree-like structure to organize data and were used primarily in large mainframe environments.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/>
              <a:t>1970s: Relational model was introduced by Edgar F. Codd of IBM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1980s: Object-oriented databases were introduced – designed to handle complex data types and relationships more efficiently than relational databases.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1990s: New database models were developed due to challenges posed by the internet, including NoSQL databases, which are designed to handle unstructured and semi-structured data.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/>
              <a:t>2000s: Analytic databases</a:t>
            </a:r>
            <a:r>
              <a:rPr lang="en-US" sz="3600" dirty="0"/>
              <a:t>, in-memory databases, and graph databases were developed.</a:t>
            </a:r>
          </a:p>
        </p:txBody>
      </p:sp>
    </p:spTree>
    <p:extLst>
      <p:ext uri="{BB962C8B-B14F-4D97-AF65-F5344CB8AC3E}">
        <p14:creationId xmlns:p14="http://schemas.microsoft.com/office/powerpoint/2010/main" val="395835578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65A3-0261-59E6-04F8-947BD996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pic>
        <p:nvPicPr>
          <p:cNvPr id="1026" name="Picture 2" descr="PostgreSQL Sample Database Diagram">
            <a:extLst>
              <a:ext uri="{FF2B5EF4-FFF2-40B4-BE49-F238E27FC236}">
                <a16:creationId xmlns:a16="http://schemas.microsoft.com/office/drawing/2014/main" id="{EC7F06B3-E513-0D7B-A7C7-3417BE96C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971" y="7698892"/>
            <a:ext cx="3246995" cy="409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1B4B64-2878-FEE3-A0B4-86A31F9CE49E}"/>
              </a:ext>
            </a:extLst>
          </p:cNvPr>
          <p:cNvSpPr txBox="1"/>
          <p:nvPr/>
        </p:nvSpPr>
        <p:spPr>
          <a:xfrm>
            <a:off x="1376500" y="2544762"/>
            <a:ext cx="10668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Relational databases are optimized for handling structured data with complex relationships.</a:t>
            </a:r>
          </a:p>
          <a:p>
            <a:endParaRPr lang="en-US" sz="3600" dirty="0"/>
          </a:p>
          <a:p>
            <a:r>
              <a:rPr lang="en-US" sz="3600" dirty="0"/>
              <a:t>A relational database will typically be used to manage and store transactions.</a:t>
            </a:r>
          </a:p>
          <a:p>
            <a:endParaRPr lang="en-US" sz="3600" dirty="0"/>
          </a:p>
          <a:p>
            <a:r>
              <a:rPr lang="en-US" sz="3600" dirty="0"/>
              <a:t>They can efficiently store, manage and query large amounts of structured data.</a:t>
            </a:r>
          </a:p>
          <a:p>
            <a:endParaRPr lang="en-US" sz="3600" dirty="0"/>
          </a:p>
          <a:p>
            <a:r>
              <a:rPr lang="en-US" sz="3600" dirty="0"/>
              <a:t>Relational databases do really well when you need low latency and frequent table updates. </a:t>
            </a:r>
          </a:p>
        </p:txBody>
      </p:sp>
      <p:pic>
        <p:nvPicPr>
          <p:cNvPr id="1028" name="Picture 4" descr="Oracle Logo, symbol, meaning, history, PNG, brand">
            <a:extLst>
              <a:ext uri="{FF2B5EF4-FFF2-40B4-BE49-F238E27FC236}">
                <a16:creationId xmlns:a16="http://schemas.microsoft.com/office/drawing/2014/main" id="{6DFB42E6-DDED-96B3-60EE-16613119E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837" y="1985913"/>
            <a:ext cx="4957380" cy="278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gresql-logo | OS4X">
            <a:extLst>
              <a:ext uri="{FF2B5EF4-FFF2-40B4-BE49-F238E27FC236}">
                <a16:creationId xmlns:a16="http://schemas.microsoft.com/office/drawing/2014/main" id="{D2046558-3C4C-2E07-96D5-BC07F32E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3037" y="4483353"/>
            <a:ext cx="3073296" cy="23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o Mysql PNG Images, Free Download - Free Transparent PNG Logos">
            <a:extLst>
              <a:ext uri="{FF2B5EF4-FFF2-40B4-BE49-F238E27FC236}">
                <a16:creationId xmlns:a16="http://schemas.microsoft.com/office/drawing/2014/main" id="{F7D9F65D-B9C4-A4CF-9F12-6BBD440B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6037" y="4401920"/>
            <a:ext cx="2471990" cy="24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icrosoft SQL Server Logo Download - AI - All Vector Logo">
            <a:extLst>
              <a:ext uri="{FF2B5EF4-FFF2-40B4-BE49-F238E27FC236}">
                <a16:creationId xmlns:a16="http://schemas.microsoft.com/office/drawing/2014/main" id="{1626721F-2ACA-4CB8-BA6B-A56CC8C36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9430" y="8668420"/>
            <a:ext cx="4622801" cy="251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23484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4DBF-03B9-512E-2AD2-668193D0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databases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CF8CD-7ADC-9029-4A98-53E0DF87A408}"/>
              </a:ext>
            </a:extLst>
          </p:cNvPr>
          <p:cNvSpPr txBox="1"/>
          <p:nvPr/>
        </p:nvSpPr>
        <p:spPr>
          <a:xfrm>
            <a:off x="1570037" y="2267763"/>
            <a:ext cx="1066800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Analytical databases are optimized for storing and querying large data sets. </a:t>
            </a:r>
          </a:p>
          <a:p>
            <a:endParaRPr lang="en-US" sz="3600" dirty="0"/>
          </a:p>
          <a:p>
            <a:r>
              <a:rPr lang="en-US" sz="3600" dirty="0"/>
              <a:t>Use SQL-like queries. In many cases, the SQL used for an analytical database will be nearly identical to the SQL used for relational databases.</a:t>
            </a:r>
          </a:p>
          <a:p>
            <a:endParaRPr lang="en-US" sz="3600" dirty="0"/>
          </a:p>
          <a:p>
            <a:r>
              <a:rPr lang="en-US" sz="3600" dirty="0"/>
              <a:t>Will add certain functionality like the ability to store data in arrays.</a:t>
            </a:r>
          </a:p>
          <a:p>
            <a:endParaRPr lang="en-US" sz="3600" dirty="0"/>
          </a:p>
          <a:p>
            <a:r>
              <a:rPr lang="en-US" sz="3600" dirty="0"/>
              <a:t>Often available via REST API. Queries optimized for runtime and will cache results so queries can be returned quickly.</a:t>
            </a:r>
          </a:p>
          <a:p>
            <a:endParaRPr lang="en-US" sz="3600" dirty="0"/>
          </a:p>
          <a:p>
            <a:r>
              <a:rPr lang="en-US" sz="3600" dirty="0"/>
              <a:t>Not good at handling transactions or making small updates to records. Better for BI, analytics and dashboards.</a:t>
            </a:r>
          </a:p>
        </p:txBody>
      </p:sp>
      <p:pic>
        <p:nvPicPr>
          <p:cNvPr id="2050" name="Picture 2" descr="BigQuery SVG Vector Logos - Vector Logo Zone">
            <a:extLst>
              <a:ext uri="{FF2B5EF4-FFF2-40B4-BE49-F238E27FC236}">
                <a16:creationId xmlns:a16="http://schemas.microsoft.com/office/drawing/2014/main" id="{5266A3BE-5465-9780-243F-EEB3B2AD4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637" y="2517774"/>
            <a:ext cx="4953001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nowflake SVG Vector Logos - Vector Logo Zone">
            <a:extLst>
              <a:ext uri="{FF2B5EF4-FFF2-40B4-BE49-F238E27FC236}">
                <a16:creationId xmlns:a16="http://schemas.microsoft.com/office/drawing/2014/main" id="{8F6B5BBB-D99E-9248-D872-351304E1E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4837" y="4660710"/>
            <a:ext cx="4724401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mazon Redshift - A Quick Intro. For the past few months, I have been… | by  Abdul Wahab | Medium">
            <a:extLst>
              <a:ext uri="{FF2B5EF4-FFF2-40B4-BE49-F238E27FC236}">
                <a16:creationId xmlns:a16="http://schemas.microsoft.com/office/drawing/2014/main" id="{F0693E77-FD30-DE1A-10D8-E87614ABF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7536" y="6583362"/>
            <a:ext cx="2997201" cy="299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pache Cassandra SVG Vector Logos - Vector Logo Zone">
            <a:extLst>
              <a:ext uri="{FF2B5EF4-FFF2-40B4-BE49-F238E27FC236}">
                <a16:creationId xmlns:a16="http://schemas.microsoft.com/office/drawing/2014/main" id="{1D15D7E2-A751-08F3-67DE-9EF10708A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0797" y="9226171"/>
            <a:ext cx="457200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FDAF3AC-46EC-5CD1-E8CD-9C9D8473516A}"/>
              </a:ext>
            </a:extLst>
          </p:cNvPr>
          <p:cNvSpPr/>
          <p:nvPr/>
        </p:nvSpPr>
        <p:spPr>
          <a:xfrm>
            <a:off x="13457237" y="2697162"/>
            <a:ext cx="5410200" cy="2133600"/>
          </a:xfrm>
          <a:prstGeom prst="roundRect">
            <a:avLst/>
          </a:prstGeom>
          <a:noFill/>
          <a:ln w="3492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09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C7EF-0E02-E1AE-6BF4-198A48BF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bigquery</a:t>
            </a:r>
            <a:r>
              <a:rPr lang="en-US" dirty="0"/>
              <a:t>?</a:t>
            </a:r>
          </a:p>
        </p:txBody>
      </p:sp>
      <p:pic>
        <p:nvPicPr>
          <p:cNvPr id="3" name="Picture 2" descr="BigQuery SVG Vector Logos - Vector Logo Zone">
            <a:extLst>
              <a:ext uri="{FF2B5EF4-FFF2-40B4-BE49-F238E27FC236}">
                <a16:creationId xmlns:a16="http://schemas.microsoft.com/office/drawing/2014/main" id="{F2D6942E-C3EF-3998-B9D7-2B263A56E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12" y="3267069"/>
            <a:ext cx="8131174" cy="406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5A2B0F-40CE-CFA8-68A5-1CAFAEC51C09}"/>
              </a:ext>
            </a:extLst>
          </p:cNvPr>
          <p:cNvSpPr txBox="1"/>
          <p:nvPr/>
        </p:nvSpPr>
        <p:spPr>
          <a:xfrm>
            <a:off x="10485437" y="3267069"/>
            <a:ext cx="11430000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Cloud-based product with a strong educational program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Has SQL features shared by other analytic databases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Gaining in popularity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Focused on performing analytics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We’ll leave the table structure optimization to our friends in IT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Gaining in popularity and very similar to Snowflake which is also gaining in popularity</a:t>
            </a:r>
          </a:p>
        </p:txBody>
      </p:sp>
    </p:spTree>
    <p:extLst>
      <p:ext uri="{BB962C8B-B14F-4D97-AF65-F5344CB8AC3E}">
        <p14:creationId xmlns:p14="http://schemas.microsoft.com/office/powerpoint/2010/main" val="335971263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48B2-4B00-D22E-494B-411A83AB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 descr="Image">
            <a:extLst>
              <a:ext uri="{FF2B5EF4-FFF2-40B4-BE49-F238E27FC236}">
                <a16:creationId xmlns:a16="http://schemas.microsoft.com/office/drawing/2014/main" id="{6A317B48-D276-A102-5B59-EFDF29A4A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0"/>
            <a:ext cx="18543588" cy="131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CB1443D-67DE-8D92-F6B0-9273BDD97D30}"/>
              </a:ext>
            </a:extLst>
          </p:cNvPr>
          <p:cNvSpPr/>
          <p:nvPr/>
        </p:nvSpPr>
        <p:spPr>
          <a:xfrm>
            <a:off x="18638837" y="2468562"/>
            <a:ext cx="2667000" cy="6096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364171-589E-8E67-6058-C6B77E5FE97B}"/>
              </a:ext>
            </a:extLst>
          </p:cNvPr>
          <p:cNvSpPr/>
          <p:nvPr/>
        </p:nvSpPr>
        <p:spPr>
          <a:xfrm>
            <a:off x="18638837" y="5059362"/>
            <a:ext cx="2667000" cy="6096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2D41796-54CA-C82D-7805-CAA683C64BFB}"/>
              </a:ext>
            </a:extLst>
          </p:cNvPr>
          <p:cNvSpPr/>
          <p:nvPr/>
        </p:nvSpPr>
        <p:spPr>
          <a:xfrm>
            <a:off x="8809037" y="7802562"/>
            <a:ext cx="2667000" cy="6096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AD817-CA01-D9AE-F204-CAB07EC658B1}"/>
              </a:ext>
            </a:extLst>
          </p:cNvPr>
          <p:cNvSpPr/>
          <p:nvPr/>
        </p:nvSpPr>
        <p:spPr>
          <a:xfrm>
            <a:off x="10142537" y="9875043"/>
            <a:ext cx="2667000" cy="6096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015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58AC-E975-38B1-FCE6-45D29301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to lab 1 and get started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86C45-330B-C268-866E-AA6B285B26B8}"/>
              </a:ext>
            </a:extLst>
          </p:cNvPr>
          <p:cNvSpPr txBox="1"/>
          <p:nvPr/>
        </p:nvSpPr>
        <p:spPr>
          <a:xfrm>
            <a:off x="1646237" y="2849562"/>
            <a:ext cx="1135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Create an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Get access to the semester’s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Create </a:t>
            </a:r>
            <a:r>
              <a:rPr lang="en-US" sz="4000" dirty="0" err="1"/>
              <a:t>saas</a:t>
            </a:r>
            <a:r>
              <a:rPr lang="en-US" sz="4000" dirty="0"/>
              <a:t> </a:t>
            </a:r>
            <a:r>
              <a:rPr lang="en-US" sz="4000" dirty="0" err="1"/>
              <a:t>db</a:t>
            </a:r>
            <a:r>
              <a:rPr lang="en-US" sz="4000" dirty="0"/>
              <a:t>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Talk about estimating costs a little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Look at submitting results</a:t>
            </a:r>
          </a:p>
        </p:txBody>
      </p:sp>
    </p:spTree>
    <p:extLst>
      <p:ext uri="{BB962C8B-B14F-4D97-AF65-F5344CB8AC3E}">
        <p14:creationId xmlns:p14="http://schemas.microsoft.com/office/powerpoint/2010/main" val="34331616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4776-A88C-B7AE-703D-78A3BF9F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intro</a:t>
            </a:r>
          </a:p>
        </p:txBody>
      </p:sp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75A24CE-FCDB-9078-CD5A-B8AD26EC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64" y="2163762"/>
            <a:ext cx="7029450" cy="937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088721-9604-8EB7-E299-D19DB05C5D08}"/>
              </a:ext>
            </a:extLst>
          </p:cNvPr>
          <p:cNvSpPr txBox="1"/>
          <p:nvPr/>
        </p:nvSpPr>
        <p:spPr>
          <a:xfrm>
            <a:off x="9647237" y="2544762"/>
            <a:ext cx="12877800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400" b="1" dirty="0"/>
              <a:t>Education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BS Math (Scientific Computing) | 2005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MS Statistics (Math dept) | 2007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MBA (specifically PMBA) | 2012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spcAft>
                <a:spcPts val="600"/>
              </a:spcAft>
            </a:pPr>
            <a:r>
              <a:rPr lang="en-US" sz="4400" b="1" dirty="0"/>
              <a:t>Work History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dirty="0" err="1"/>
              <a:t>Modellers</a:t>
            </a:r>
            <a:r>
              <a:rPr lang="en-US" sz="3600" dirty="0"/>
              <a:t> (2007-2013) – applying statistical </a:t>
            </a:r>
            <a:r>
              <a:rPr lang="en-US" sz="3600" dirty="0" err="1"/>
              <a:t>modling</a:t>
            </a:r>
            <a:r>
              <a:rPr lang="en-US" sz="3600" dirty="0"/>
              <a:t> techniques against marketing problems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Domo (2013-2022) – solving business problems internally, predicting business outcomes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DESB (2018) – adjunct instructor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DESB (2022-present) – Assistant Professor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Precision Analytics (2022-present) – personal consulting practice</a:t>
            </a:r>
          </a:p>
        </p:txBody>
      </p:sp>
    </p:spTree>
    <p:extLst>
      <p:ext uri="{BB962C8B-B14F-4D97-AF65-F5344CB8AC3E}">
        <p14:creationId xmlns:p14="http://schemas.microsoft.com/office/powerpoint/2010/main" val="6531141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319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38D8-14C7-E0B2-DBCA-9AA27FB4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want to do with this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D4167-629F-864F-C5DB-0482566BC10A}"/>
              </a:ext>
            </a:extLst>
          </p:cNvPr>
          <p:cNvSpPr txBox="1"/>
          <p:nvPr/>
        </p:nvSpPr>
        <p:spPr>
          <a:xfrm>
            <a:off x="1417637" y="2925762"/>
            <a:ext cx="17983200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dirty="0"/>
              <a:t>Showcase how SQL can be used to answer business problems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Use a modern analytic-database (</a:t>
            </a:r>
            <a:r>
              <a:rPr lang="en-US" sz="4000" dirty="0" err="1"/>
              <a:t>BigQuery</a:t>
            </a:r>
            <a:r>
              <a:rPr lang="en-US" sz="4000" dirty="0"/>
              <a:t>)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Use advanced features you may not have covered in other courses</a:t>
            </a:r>
          </a:p>
          <a:p>
            <a:pPr marL="1692275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CTEs, arrays, window functions, non-</a:t>
            </a:r>
            <a:r>
              <a:rPr lang="en-US" sz="4000" dirty="0" err="1"/>
              <a:t>equi</a:t>
            </a:r>
            <a:r>
              <a:rPr lang="en-US" sz="4000" dirty="0"/>
              <a:t> joins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Write lots of queries answering (hopefully) interesting questions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Provide tips and tricks along the way</a:t>
            </a:r>
          </a:p>
          <a:p>
            <a:pPr>
              <a:spcAft>
                <a:spcPts val="600"/>
              </a:spcAft>
            </a:pPr>
            <a:endParaRPr lang="en-US" sz="4000" dirty="0"/>
          </a:p>
          <a:p>
            <a:pPr>
              <a:spcAft>
                <a:spcPts val="600"/>
              </a:spcAft>
            </a:pPr>
            <a:r>
              <a:rPr lang="en-US" sz="4000" dirty="0"/>
              <a:t>My focus is mainly on doing cool things, it’s unlikely we will have 4-hours worth of lectures every week. There will be plenty of time to talk through labs and work on projects.</a:t>
            </a:r>
          </a:p>
        </p:txBody>
      </p:sp>
    </p:spTree>
    <p:extLst>
      <p:ext uri="{BB962C8B-B14F-4D97-AF65-F5344CB8AC3E}">
        <p14:creationId xmlns:p14="http://schemas.microsoft.com/office/powerpoint/2010/main" val="274717331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45C-961C-FB74-23E7-2D2A825B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course </a:t>
            </a:r>
            <a:r>
              <a:rPr lang="en-US"/>
              <a:t>is structured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87C178F-EFEF-FBD5-9977-2E3CA8A70027}"/>
              </a:ext>
            </a:extLst>
          </p:cNvPr>
          <p:cNvSpPr/>
          <p:nvPr/>
        </p:nvSpPr>
        <p:spPr>
          <a:xfrm>
            <a:off x="473075" y="2196178"/>
            <a:ext cx="6858000" cy="9753600"/>
          </a:xfrm>
          <a:prstGeom prst="roundRect">
            <a:avLst>
              <a:gd name="adj" fmla="val 5607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/>
              <a:t>Lectures</a:t>
            </a:r>
          </a:p>
          <a:p>
            <a:endParaRPr lang="en-US" sz="4800" dirty="0"/>
          </a:p>
          <a:p>
            <a:r>
              <a:rPr lang="en-US" sz="4000" dirty="0"/>
              <a:t>Talk through concepts related to the lab</a:t>
            </a:r>
          </a:p>
          <a:p>
            <a:endParaRPr lang="en-US" sz="4000" dirty="0"/>
          </a:p>
          <a:p>
            <a:r>
              <a:rPr lang="en-US" sz="4000" dirty="0"/>
              <a:t>Discuss any problems you’re currently trying to solve</a:t>
            </a:r>
          </a:p>
          <a:p>
            <a:endParaRPr lang="en-US" sz="4000" dirty="0"/>
          </a:p>
          <a:p>
            <a:r>
              <a:rPr lang="en-US" sz="4000" dirty="0"/>
              <a:t>Share some tips and tricks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6CA59B1-C2FA-2F3D-559F-597D7FAED08D}"/>
              </a:ext>
            </a:extLst>
          </p:cNvPr>
          <p:cNvSpPr/>
          <p:nvPr/>
        </p:nvSpPr>
        <p:spPr>
          <a:xfrm>
            <a:off x="8149222" y="2196178"/>
            <a:ext cx="6858000" cy="9753600"/>
          </a:xfrm>
          <a:prstGeom prst="roundRect">
            <a:avLst>
              <a:gd name="adj" fmla="val 560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/>
              <a:t>Labs</a:t>
            </a:r>
          </a:p>
          <a:p>
            <a:endParaRPr lang="en-US" sz="4800" dirty="0"/>
          </a:p>
          <a:p>
            <a:r>
              <a:rPr lang="en-US" sz="4000" dirty="0"/>
              <a:t>Problems that mirror business issues</a:t>
            </a:r>
          </a:p>
          <a:p>
            <a:endParaRPr lang="en-US" sz="4000" dirty="0"/>
          </a:p>
          <a:p>
            <a:r>
              <a:rPr lang="en-US" sz="4000" dirty="0"/>
              <a:t>Submit a .</a:t>
            </a:r>
            <a:r>
              <a:rPr lang="en-US" sz="4000" dirty="0" err="1"/>
              <a:t>sql</a:t>
            </a:r>
            <a:r>
              <a:rPr lang="en-US" sz="4000" dirty="0"/>
              <a:t> file</a:t>
            </a:r>
          </a:p>
          <a:p>
            <a:endParaRPr lang="en-US" sz="4000" dirty="0"/>
          </a:p>
          <a:p>
            <a:r>
              <a:rPr lang="en-US" sz="4000" dirty="0"/>
              <a:t>SQL file run against the “answer” file</a:t>
            </a:r>
          </a:p>
          <a:p>
            <a:endParaRPr lang="en-US" sz="4000" dirty="0"/>
          </a:p>
          <a:p>
            <a:r>
              <a:rPr lang="en-US" sz="4000" dirty="0"/>
              <a:t>Partial credit given if you get close</a:t>
            </a:r>
          </a:p>
          <a:p>
            <a:endParaRPr lang="en-US" sz="4000" dirty="0"/>
          </a:p>
          <a:p>
            <a:r>
              <a:rPr lang="en-US" sz="4000" dirty="0"/>
              <a:t>90% of course grade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9A68086-1802-0E8C-3676-78AD4B3C74ED}"/>
              </a:ext>
            </a:extLst>
          </p:cNvPr>
          <p:cNvSpPr/>
          <p:nvPr/>
        </p:nvSpPr>
        <p:spPr>
          <a:xfrm>
            <a:off x="15825369" y="2196178"/>
            <a:ext cx="6858000" cy="9753600"/>
          </a:xfrm>
          <a:prstGeom prst="roundRect">
            <a:avLst>
              <a:gd name="adj" fmla="val 5607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/>
              <a:t>Final Project</a:t>
            </a:r>
          </a:p>
          <a:p>
            <a:endParaRPr lang="en-US" sz="4800" dirty="0"/>
          </a:p>
          <a:p>
            <a:r>
              <a:rPr lang="en-US" sz="4000" dirty="0"/>
              <a:t>Project to combine concepts from the course</a:t>
            </a:r>
          </a:p>
          <a:p>
            <a:endParaRPr lang="en-US" sz="4000" dirty="0"/>
          </a:p>
          <a:p>
            <a:r>
              <a:rPr lang="en-US" sz="4000" dirty="0"/>
              <a:t>Will require you integrate with another product to visualize data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10% of course grade</a:t>
            </a:r>
          </a:p>
        </p:txBody>
      </p:sp>
    </p:spTree>
    <p:extLst>
      <p:ext uri="{BB962C8B-B14F-4D97-AF65-F5344CB8AC3E}">
        <p14:creationId xmlns:p14="http://schemas.microsoft.com/office/powerpoint/2010/main" val="2504023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16E5-A415-2A56-EC3A-CE3E4166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of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7E8E8-8E14-4E5F-1DE0-8ACDBBE7FF61}"/>
              </a:ext>
            </a:extLst>
          </p:cNvPr>
          <p:cNvSpPr txBox="1"/>
          <p:nvPr/>
        </p:nvSpPr>
        <p:spPr>
          <a:xfrm>
            <a:off x="1646237" y="2163762"/>
            <a:ext cx="19278600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</a:rPr>
              <a:t>Week 1</a:t>
            </a:r>
          </a:p>
          <a:p>
            <a:pPr marL="1577975" lvl="1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</a:rPr>
              <a:t>Intro Materials (today)</a:t>
            </a:r>
          </a:p>
          <a:p>
            <a:pPr marL="457200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</a:rPr>
              <a:t>Week 2</a:t>
            </a:r>
          </a:p>
          <a:p>
            <a:pPr marL="1577975" lvl="1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</a:rPr>
              <a:t>CTEs</a:t>
            </a:r>
          </a:p>
          <a:p>
            <a:pPr marL="1577975" lvl="1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</a:rPr>
              <a:t>Nested data</a:t>
            </a:r>
          </a:p>
          <a:p>
            <a:pPr marL="1577975" lvl="1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</a:rPr>
              <a:t>Case statements?</a:t>
            </a:r>
          </a:p>
          <a:p>
            <a:pPr marL="1577975" lvl="1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</a:rPr>
              <a:t>Cost and optimization</a:t>
            </a:r>
          </a:p>
          <a:p>
            <a:pPr marL="457200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</a:rPr>
              <a:t>Week 3</a:t>
            </a:r>
          </a:p>
          <a:p>
            <a:pPr marL="1577975" lvl="1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</a:rPr>
              <a:t>Window functions</a:t>
            </a:r>
          </a:p>
          <a:p>
            <a:pPr marL="457200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</a:rPr>
              <a:t>Week 4</a:t>
            </a:r>
          </a:p>
          <a:p>
            <a:pPr marL="1577975" lvl="1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</a:rPr>
              <a:t>Non-</a:t>
            </a:r>
            <a:r>
              <a:rPr lang="en-US" sz="3200" dirty="0" err="1">
                <a:effectLst/>
                <a:latin typeface="Calibri" panose="020F0502020204030204" pitchFamily="34" charset="0"/>
              </a:rPr>
              <a:t>equi</a:t>
            </a:r>
            <a:r>
              <a:rPr lang="en-US" sz="3200" dirty="0">
                <a:effectLst/>
                <a:latin typeface="Calibri" panose="020F0502020204030204" pitchFamily="34" charset="0"/>
              </a:rPr>
              <a:t> joins</a:t>
            </a:r>
          </a:p>
          <a:p>
            <a:pPr marL="1577975" lvl="1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</a:rPr>
              <a:t>Cross joins</a:t>
            </a:r>
            <a:endParaRPr lang="en-US" sz="3200" dirty="0">
              <a:effectLst/>
              <a:latin typeface="Calibri" panose="020F0502020204030204" pitchFamily="34" charset="0"/>
            </a:endParaRPr>
          </a:p>
          <a:p>
            <a:pPr marL="1577975" lvl="1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</a:rPr>
              <a:t>Dynamic snapshotting</a:t>
            </a:r>
          </a:p>
          <a:p>
            <a:pPr marL="1577975" lvl="1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</a:rPr>
              <a:t>Pivot functions</a:t>
            </a:r>
          </a:p>
          <a:p>
            <a:pPr marL="457200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</a:rPr>
              <a:t>Week 5</a:t>
            </a:r>
          </a:p>
          <a:p>
            <a:pPr marL="1577975" lvl="1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</a:rPr>
              <a:t>Final Project</a:t>
            </a:r>
          </a:p>
          <a:p>
            <a:pPr marL="1577975" lvl="1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</a:rPr>
              <a:t>Views</a:t>
            </a:r>
          </a:p>
          <a:p>
            <a:pPr marL="1577975" lvl="1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</a:rPr>
              <a:t>Integrations</a:t>
            </a:r>
          </a:p>
          <a:p>
            <a:pPr marL="1577975" lvl="1" indent="-4572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</a:rPr>
              <a:t>Predictive analytics (we’ll see)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80420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10DB-39AF-2B8F-74AF-1550D5D8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Assumptions/pre-requisites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B7FDE-CFDA-C3CA-7CD7-1D1092E874F2}"/>
              </a:ext>
            </a:extLst>
          </p:cNvPr>
          <p:cNvSpPr txBox="1"/>
          <p:nvPr/>
        </p:nvSpPr>
        <p:spPr>
          <a:xfrm>
            <a:off x="1265237" y="3001962"/>
            <a:ext cx="17449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Assumptions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Intermediate-level SQL knowledge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Interested in learning how to use SQL to solve analytical problems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Able to think through problems and ask good questions</a:t>
            </a:r>
          </a:p>
        </p:txBody>
      </p:sp>
    </p:spTree>
    <p:extLst>
      <p:ext uri="{BB962C8B-B14F-4D97-AF65-F5344CB8AC3E}">
        <p14:creationId xmlns:p14="http://schemas.microsoft.com/office/powerpoint/2010/main" val="12530582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0668-8CEC-0A8A-0D25-BC111CAE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450A3-248E-B1EA-05F3-00DD063D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184" y="4144962"/>
            <a:ext cx="19118906" cy="43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0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4F61-DFFD-469A-78AC-F22A62CF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ricycle Stereogram">
            <a:extLst>
              <a:ext uri="{FF2B5EF4-FFF2-40B4-BE49-F238E27FC236}">
                <a16:creationId xmlns:a16="http://schemas.microsoft.com/office/drawing/2014/main" id="{F66A9C97-32EE-4BF7-4377-2A3752B27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45" y="2447669"/>
            <a:ext cx="13103184" cy="827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99021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6C73-C9F5-C63B-DD0B-6F00FF30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know about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5DFC7-F102-C9AE-A56D-A369D2D76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64" y="3721603"/>
            <a:ext cx="11368007" cy="6172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93119E-2549-5DC6-130F-2E7490030BDB}"/>
              </a:ext>
            </a:extLst>
          </p:cNvPr>
          <p:cNvSpPr txBox="1"/>
          <p:nvPr/>
        </p:nvSpPr>
        <p:spPr>
          <a:xfrm>
            <a:off x="1170464" y="2493387"/>
            <a:ext cx="2990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data?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757285A-33C9-E624-AB22-C03D3C70DB2E}"/>
              </a:ext>
            </a:extLst>
          </p:cNvPr>
          <p:cNvSpPr/>
          <p:nvPr/>
        </p:nvSpPr>
        <p:spPr>
          <a:xfrm>
            <a:off x="13533437" y="2980782"/>
            <a:ext cx="1143000" cy="7205159"/>
          </a:xfrm>
          <a:prstGeom prst="rightBrace">
            <a:avLst>
              <a:gd name="adj1" fmla="val 40163"/>
              <a:gd name="adj2" fmla="val 50000"/>
            </a:avLst>
          </a:prstGeom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815C2-1D67-0547-DCC8-C228B6A8CE44}"/>
              </a:ext>
            </a:extLst>
          </p:cNvPr>
          <p:cNvSpPr txBox="1"/>
          <p:nvPr/>
        </p:nvSpPr>
        <p:spPr>
          <a:xfrm>
            <a:off x="14993600" y="5613865"/>
            <a:ext cx="678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Think of data as a </a:t>
            </a:r>
          </a:p>
          <a:p>
            <a:r>
              <a:rPr lang="en-US" sz="4000" dirty="0"/>
              <a:t>record of an event or </a:t>
            </a:r>
          </a:p>
          <a:p>
            <a:r>
              <a:rPr lang="en-US" sz="4000" dirty="0"/>
              <a:t>a description of something</a:t>
            </a:r>
          </a:p>
        </p:txBody>
      </p:sp>
    </p:spTree>
    <p:extLst>
      <p:ext uri="{BB962C8B-B14F-4D97-AF65-F5344CB8AC3E}">
        <p14:creationId xmlns:p14="http://schemas.microsoft.com/office/powerpoint/2010/main" val="3403901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40361</TotalTime>
  <Words>1141</Words>
  <Application>Microsoft Macintosh PowerPoint</Application>
  <PresentationFormat>Custom</PresentationFormat>
  <Paragraphs>172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Online Programs Template White[1]</vt:lpstr>
      <vt:lpstr>PowerPoint Presentation</vt:lpstr>
      <vt:lpstr>Personal intro</vt:lpstr>
      <vt:lpstr>What I want to do with this class</vt:lpstr>
      <vt:lpstr>How the course is structured</vt:lpstr>
      <vt:lpstr>Schedule of topics</vt:lpstr>
      <vt:lpstr>Assumptions/pre-requisites</vt:lpstr>
      <vt:lpstr>What does it mean?</vt:lpstr>
      <vt:lpstr>PowerPoint Presentation</vt:lpstr>
      <vt:lpstr>What do we need to know about data</vt:lpstr>
      <vt:lpstr>What does data look like?</vt:lpstr>
      <vt:lpstr>How do we get data?</vt:lpstr>
      <vt:lpstr>Different types of information</vt:lpstr>
      <vt:lpstr>What is a database</vt:lpstr>
      <vt:lpstr>What is a database</vt:lpstr>
      <vt:lpstr>Relational databases</vt:lpstr>
      <vt:lpstr>Analytical databases</vt:lpstr>
      <vt:lpstr>Why use bigquery?</vt:lpstr>
      <vt:lpstr>PowerPoint Presentation</vt:lpstr>
      <vt:lpstr>Let’s go to lab 1 and get started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Jeremy Morris</cp:lastModifiedBy>
  <cp:revision>293</cp:revision>
  <dcterms:created xsi:type="dcterms:W3CDTF">2007-05-02T01:14:38Z</dcterms:created>
  <dcterms:modified xsi:type="dcterms:W3CDTF">2023-03-06T21:43:44Z</dcterms:modified>
</cp:coreProperties>
</file>