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24"/>
  </p:notesMasterIdLst>
  <p:handoutMasterIdLst>
    <p:handoutMasterId r:id="rId25"/>
  </p:handoutMasterIdLst>
  <p:sldIdLst>
    <p:sldId id="280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4" r:id="rId11"/>
    <p:sldId id="318" r:id="rId12"/>
    <p:sldId id="319" r:id="rId13"/>
    <p:sldId id="320" r:id="rId14"/>
    <p:sldId id="321" r:id="rId15"/>
    <p:sldId id="316" r:id="rId16"/>
    <p:sldId id="322" r:id="rId17"/>
    <p:sldId id="310" r:id="rId18"/>
    <p:sldId id="311" r:id="rId19"/>
    <p:sldId id="312" r:id="rId20"/>
    <p:sldId id="313" r:id="rId21"/>
    <p:sldId id="315" r:id="rId22"/>
    <p:sldId id="301" r:id="rId23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3CDF4-8854-5F46-B052-604EFA7C3869}" v="44" dt="2023-03-07T09:39:59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/>
    <p:restoredTop sz="85417"/>
  </p:normalViewPr>
  <p:slideViewPr>
    <p:cSldViewPr showGuides="1">
      <p:cViewPr varScale="1">
        <p:scale>
          <a:sx n="53" d="100"/>
          <a:sy n="53" d="100"/>
        </p:scale>
        <p:origin x="240" y="440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igquery-lab.dimensions.ai/tutorials/04-nested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igquery/pricing#on_demand_pricing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Query Concepts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Advanced SQL for Analysts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F849E5-F8CB-9A73-AE9C-A088C3A8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B69F6-60A4-A140-3932-0868D5C042B0}"/>
              </a:ext>
            </a:extLst>
          </p:cNvPr>
          <p:cNvSpPr txBox="1"/>
          <p:nvPr/>
        </p:nvSpPr>
        <p:spPr>
          <a:xfrm>
            <a:off x="1172385" y="2239962"/>
            <a:ext cx="1861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BigQuery</a:t>
            </a:r>
            <a:r>
              <a:rPr lang="en-US" sz="4000" dirty="0"/>
              <a:t> feature that allows you to hold multiple values for each row in a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83B8C-7473-AB53-2596-2EC3917C231D}"/>
              </a:ext>
            </a:extLst>
          </p:cNvPr>
          <p:cNvSpPr txBox="1"/>
          <p:nvPr/>
        </p:nvSpPr>
        <p:spPr>
          <a:xfrm>
            <a:off x="1184417" y="11612562"/>
            <a:ext cx="1150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Reference: </a:t>
            </a:r>
            <a:r>
              <a:rPr lang="en-US" sz="2800" dirty="0">
                <a:hlinkClick r:id="rId2"/>
              </a:rPr>
              <a:t>https://bigquery-lab.dimensions.ai/tutorials/04-nested/</a:t>
            </a:r>
            <a:r>
              <a:rPr lang="en-US" sz="28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9A2BF9-1CC8-783D-5428-F246B281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64" y="3192136"/>
            <a:ext cx="8807450" cy="8115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048119-7877-5D62-25E4-FA8ADCD70146}"/>
              </a:ext>
            </a:extLst>
          </p:cNvPr>
          <p:cNvSpPr txBox="1"/>
          <p:nvPr/>
        </p:nvSpPr>
        <p:spPr>
          <a:xfrm>
            <a:off x="12314237" y="5152201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is an example of an array or repeated field.</a:t>
            </a:r>
          </a:p>
          <a:p>
            <a:endParaRPr lang="en-US" sz="3600" dirty="0"/>
          </a:p>
          <a:p>
            <a:r>
              <a:rPr lang="en-US" sz="3600" dirty="0"/>
              <a:t>Can also have nested fields and nested/repeated fields.</a:t>
            </a:r>
          </a:p>
        </p:txBody>
      </p:sp>
    </p:spTree>
    <p:extLst>
      <p:ext uri="{BB962C8B-B14F-4D97-AF65-F5344CB8AC3E}">
        <p14:creationId xmlns:p14="http://schemas.microsoft.com/office/powerpoint/2010/main" val="2659659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9431-7B9C-87CB-D416-BC0FE2EB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and repeated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98111-394D-D8DB-B56D-A28F2BA45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69" y="3230562"/>
            <a:ext cx="13582173" cy="7440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D1928-BCEB-7EF0-95FC-448A83445B66}"/>
              </a:ext>
            </a:extLst>
          </p:cNvPr>
          <p:cNvSpPr txBox="1"/>
          <p:nvPr/>
        </p:nvSpPr>
        <p:spPr>
          <a:xfrm>
            <a:off x="14999812" y="3078162"/>
            <a:ext cx="7239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Title is a nested field with one repeated value</a:t>
            </a:r>
          </a:p>
          <a:p>
            <a:endParaRPr lang="en-US" sz="4000" dirty="0"/>
          </a:p>
          <a:p>
            <a:r>
              <a:rPr lang="en-US" sz="4000" dirty="0"/>
              <a:t>Authors is also a nested field with three repeated values</a:t>
            </a:r>
          </a:p>
        </p:txBody>
      </p:sp>
    </p:spTree>
    <p:extLst>
      <p:ext uri="{BB962C8B-B14F-4D97-AF65-F5344CB8AC3E}">
        <p14:creationId xmlns:p14="http://schemas.microsoft.com/office/powerpoint/2010/main" val="38524044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8686-91D2-D469-CB12-B318EF34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structs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75B78-F7BA-F745-0031-717164633324}"/>
              </a:ext>
            </a:extLst>
          </p:cNvPr>
          <p:cNvSpPr txBox="1"/>
          <p:nvPr/>
        </p:nvSpPr>
        <p:spPr>
          <a:xfrm>
            <a:off x="1170464" y="2239962"/>
            <a:ext cx="1988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 ARRAY (repeated) is an ordered collections of values</a:t>
            </a:r>
          </a:p>
          <a:p>
            <a:endParaRPr lang="en-US" sz="4000" dirty="0"/>
          </a:p>
          <a:p>
            <a:r>
              <a:rPr lang="en-US" sz="4000" dirty="0"/>
              <a:t>A STRUCT (nested) is a collection of named fields that can contain values of different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4C4CE-094A-5FCD-D8F3-6ACD02C7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5269578"/>
            <a:ext cx="12210573" cy="6501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2EBAF-41E6-1B0C-CF68-0301D8889585}"/>
              </a:ext>
            </a:extLst>
          </p:cNvPr>
          <p:cNvSpPr txBox="1"/>
          <p:nvPr/>
        </p:nvSpPr>
        <p:spPr>
          <a:xfrm>
            <a:off x="14219236" y="5269578"/>
            <a:ext cx="8019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user </a:t>
            </a:r>
            <a:r>
              <a:rPr lang="en-US" sz="3600" dirty="0" err="1"/>
              <a:t>db</a:t>
            </a:r>
            <a:r>
              <a:rPr lang="en-US" sz="3600" dirty="0"/>
              <a:t> we created has an example of nested/repeated fields.</a:t>
            </a:r>
          </a:p>
          <a:p>
            <a:endParaRPr lang="en-US" sz="3600" dirty="0"/>
          </a:p>
          <a:p>
            <a:r>
              <a:rPr lang="en-US" sz="3600" dirty="0"/>
              <a:t>Here “logins” is an array that contains the struct “logins”</a:t>
            </a:r>
          </a:p>
        </p:txBody>
      </p:sp>
    </p:spTree>
    <p:extLst>
      <p:ext uri="{BB962C8B-B14F-4D97-AF65-F5344CB8AC3E}">
        <p14:creationId xmlns:p14="http://schemas.microsoft.com/office/powerpoint/2010/main" val="37552583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4B64-AA60-DE8B-D8D2-4913B449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9CB1C-7B25-0122-8A1F-579E89BEC574}"/>
              </a:ext>
            </a:extLst>
          </p:cNvPr>
          <p:cNvSpPr txBox="1"/>
          <p:nvPr/>
        </p:nvSpPr>
        <p:spPr>
          <a:xfrm>
            <a:off x="1170464" y="2239962"/>
            <a:ext cx="18821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Nested/repeated fields are one way we can </a:t>
            </a:r>
            <a:r>
              <a:rPr lang="en-US" sz="4000" dirty="0" err="1"/>
              <a:t>denormalize</a:t>
            </a:r>
            <a:r>
              <a:rPr lang="en-US" sz="4000" dirty="0"/>
              <a:t> our data</a:t>
            </a:r>
          </a:p>
          <a:p>
            <a:endParaRPr lang="en-US" sz="4000" dirty="0"/>
          </a:p>
          <a:p>
            <a:r>
              <a:rPr lang="en-US" sz="4000" dirty="0"/>
              <a:t>This method stores values all in one place, rather than spreading it out to multiple tables</a:t>
            </a:r>
          </a:p>
          <a:p>
            <a:endParaRPr lang="en-US" sz="4000" dirty="0"/>
          </a:p>
          <a:p>
            <a:r>
              <a:rPr lang="en-US" sz="4000" dirty="0"/>
              <a:t>It also avoid joins when needing the additional information</a:t>
            </a:r>
          </a:p>
          <a:p>
            <a:endParaRPr lang="en-US" sz="4000" dirty="0"/>
          </a:p>
          <a:p>
            <a:r>
              <a:rPr lang="en-US" sz="4000" dirty="0"/>
              <a:t>Allows you to perform certain functions without using a ”group by”</a:t>
            </a:r>
          </a:p>
          <a:p>
            <a:endParaRPr lang="en-US" sz="4000" dirty="0"/>
          </a:p>
          <a:p>
            <a:r>
              <a:rPr lang="en-US" sz="4000" dirty="0"/>
              <a:t>Can easily flatten the table using a cross-join with an unnest statement</a:t>
            </a:r>
          </a:p>
        </p:txBody>
      </p:sp>
    </p:spTree>
    <p:extLst>
      <p:ext uri="{BB962C8B-B14F-4D97-AF65-F5344CB8AC3E}">
        <p14:creationId xmlns:p14="http://schemas.microsoft.com/office/powerpoint/2010/main" val="10542838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FF3D-D107-5507-2A25-69A58CEA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db</a:t>
            </a:r>
            <a:r>
              <a:rPr lang="en-US" dirty="0"/>
              <a:t>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6E856-0D19-D16A-9C31-988C50224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3306762"/>
            <a:ext cx="14608872" cy="7778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D658A-4EFB-D783-3182-4AEFF8626E76}"/>
              </a:ext>
            </a:extLst>
          </p:cNvPr>
          <p:cNvSpPr txBox="1"/>
          <p:nvPr/>
        </p:nvSpPr>
        <p:spPr>
          <a:xfrm>
            <a:off x="16352837" y="3306762"/>
            <a:ext cx="5885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login data was shared between two tables, what would we need to do?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1C860-306F-89F2-9A4A-19F340498962}"/>
              </a:ext>
            </a:extLst>
          </p:cNvPr>
          <p:cNvSpPr txBox="1"/>
          <p:nvPr/>
        </p:nvSpPr>
        <p:spPr>
          <a:xfrm>
            <a:off x="16352837" y="6725658"/>
            <a:ext cx="70564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3367D6"/>
                </a:solidFill>
                <a:effectLst/>
                <a:latin typeface="Roboto Mono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</a:p>
          <a:p>
            <a:pPr lvl="1"/>
            <a:r>
              <a:rPr lang="en-US" sz="2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customer_id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pPr lvl="1"/>
            <a:r>
              <a:rPr lang="en-US" sz="2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user_id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pPr lvl="1"/>
            <a:r>
              <a:rPr lang="en-US" sz="2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user_type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logins</a:t>
            </a:r>
          </a:p>
          <a:p>
            <a:r>
              <a:rPr lang="en-US" sz="2000" b="0" dirty="0">
                <a:solidFill>
                  <a:srgbClr val="3367D6"/>
                </a:solidFill>
                <a:effectLst/>
                <a:latin typeface="Roboto Mono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2000" b="0" dirty="0">
                <a:solidFill>
                  <a:srgbClr val="0D904F"/>
                </a:solidFill>
                <a:effectLst/>
                <a:latin typeface="Roboto Mono" pitchFamily="49" charset="0"/>
              </a:rPr>
              <a:t>`adv-sql-spring-23.saas_user_db.users`</a:t>
            </a:r>
            <a:endParaRPr lang="en-US" sz="20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r>
              <a:rPr lang="en-US" sz="2000" b="0" dirty="0">
                <a:solidFill>
                  <a:srgbClr val="3367D6"/>
                </a:solidFill>
                <a:effectLst/>
                <a:latin typeface="Roboto Mono" pitchFamily="49" charset="0"/>
              </a:rPr>
              <a:t>where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2000" b="0" dirty="0" err="1">
                <a:solidFill>
                  <a:srgbClr val="3367D6"/>
                </a:solidFill>
                <a:effectLst/>
                <a:latin typeface="Roboto Mono" pitchFamily="49" charset="0"/>
              </a:rPr>
              <a:t>array_length</a:t>
            </a:r>
            <a:r>
              <a:rPr lang="en-US" sz="2000" b="0" dirty="0">
                <a:solidFill>
                  <a:srgbClr val="37474F"/>
                </a:solidFill>
                <a:effectLst/>
                <a:latin typeface="Roboto Mono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logins</a:t>
            </a:r>
            <a:r>
              <a:rPr lang="en-US" sz="2000" b="0" dirty="0">
                <a:solidFill>
                  <a:srgbClr val="37474F"/>
                </a:solidFill>
                <a:effectLst/>
                <a:latin typeface="Roboto Mono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2000" b="0" dirty="0">
                <a:solidFill>
                  <a:srgbClr val="37474F"/>
                </a:solidFill>
                <a:effectLst/>
                <a:latin typeface="Roboto Mono" pitchFamily="49" charset="0"/>
              </a:rPr>
              <a:t>&gt;=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2000" b="0" dirty="0">
                <a:solidFill>
                  <a:srgbClr val="F4511E"/>
                </a:solidFill>
                <a:effectLst/>
                <a:latin typeface="Roboto Mono" pitchFamily="49" charset="0"/>
              </a:rPr>
              <a:t>5</a:t>
            </a:r>
            <a:endParaRPr lang="en-US" sz="2000" b="0" dirty="0">
              <a:solidFill>
                <a:srgbClr val="000000"/>
              </a:solidFill>
              <a:effectLst/>
              <a:latin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700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6E1C-A09C-BFF3-BD3F-E6C27059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166AC-252D-80D8-1126-71D0B09422E1}"/>
              </a:ext>
            </a:extLst>
          </p:cNvPr>
          <p:cNvSpPr txBox="1"/>
          <p:nvPr/>
        </p:nvSpPr>
        <p:spPr>
          <a:xfrm>
            <a:off x="1170463" y="2773362"/>
            <a:ext cx="1944957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Select * from users table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Select only customer id, user id, user type and login information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Repeat where we only get user records with more than 5 logins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Count total logins by user (use </a:t>
            </a:r>
            <a:r>
              <a:rPr lang="en-US" sz="4400" dirty="0" err="1"/>
              <a:t>array_length</a:t>
            </a:r>
            <a:r>
              <a:rPr lang="en-US" sz="4400" dirty="0"/>
              <a:t>)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Calculate average minutes by user</a:t>
            </a:r>
          </a:p>
          <a:p>
            <a:pPr marL="1692275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Using subquery</a:t>
            </a:r>
          </a:p>
          <a:p>
            <a:pPr marL="1692275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Flattening the data</a:t>
            </a:r>
          </a:p>
        </p:txBody>
      </p:sp>
    </p:spTree>
    <p:extLst>
      <p:ext uri="{BB962C8B-B14F-4D97-AF65-F5344CB8AC3E}">
        <p14:creationId xmlns:p14="http://schemas.microsoft.com/office/powerpoint/2010/main" val="36189126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E65B-3F03-D21B-F52D-3DB06CA2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/>
              <a:t>this error mean?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A9270-75A4-5162-028F-AC50EFBC1520}"/>
              </a:ext>
            </a:extLst>
          </p:cNvPr>
          <p:cNvSpPr txBox="1"/>
          <p:nvPr/>
        </p:nvSpPr>
        <p:spPr>
          <a:xfrm>
            <a:off x="1156343" y="5306872"/>
            <a:ext cx="162084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D50000"/>
                </a:solidFill>
                <a:effectLst/>
                <a:latin typeface="Roboto" panose="02000000000000000000" pitchFamily="2" charset="0"/>
              </a:rPr>
              <a:t>Cannot access field dt on a value with type ARRAY&lt;STRUCT&lt;minutes INT64, dt DATE&gt;&gt; at [23:10]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9475748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D9A8-CA12-0090-F9AE-2B8EE2DA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26DFB4E-1D08-D9EE-FBF7-6860666B4928}"/>
              </a:ext>
            </a:extLst>
          </p:cNvPr>
          <p:cNvSpPr/>
          <p:nvPr/>
        </p:nvSpPr>
        <p:spPr>
          <a:xfrm>
            <a:off x="808037" y="2697162"/>
            <a:ext cx="9982200" cy="9067800"/>
          </a:xfrm>
          <a:prstGeom prst="roundRect">
            <a:avLst>
              <a:gd name="adj" fmla="val 47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4800" dirty="0"/>
              <a:t>On-demand Pricing</a:t>
            </a:r>
          </a:p>
          <a:p>
            <a:pPr>
              <a:spcAft>
                <a:spcPts val="600"/>
              </a:spcAft>
            </a:pPr>
            <a:endParaRPr lang="en-US" sz="4800" dirty="0"/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Pay for each query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Depends on how much data is scanned during the query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Queries are cached, so you may not be charged for running the same query repeatedly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Pay $5 per TB processed</a:t>
            </a:r>
          </a:p>
          <a:p>
            <a:pPr marL="1692275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The first 1 TB per month is free</a:t>
            </a:r>
          </a:p>
          <a:p>
            <a:pPr marL="1692275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(Potentially very generous)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1E6632-8369-AEE5-C4CF-0A15B555FA91}"/>
              </a:ext>
            </a:extLst>
          </p:cNvPr>
          <p:cNvSpPr/>
          <p:nvPr/>
        </p:nvSpPr>
        <p:spPr>
          <a:xfrm>
            <a:off x="11933237" y="2675187"/>
            <a:ext cx="9982200" cy="9067800"/>
          </a:xfrm>
          <a:prstGeom prst="roundRect">
            <a:avLst>
              <a:gd name="adj" fmla="val 47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4800" dirty="0"/>
              <a:t>Flat-rate Pricing</a:t>
            </a:r>
          </a:p>
          <a:p>
            <a:pPr>
              <a:spcAft>
                <a:spcPts val="600"/>
              </a:spcAft>
            </a:pPr>
            <a:endParaRPr lang="en-US" sz="4800" dirty="0"/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Purchase ”slots” which are virtual CPUs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This is dedicated processing power that can be used to run queries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Ensures more consistent performance b/c you get the same resources all the time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Might over pay if you do not use all the capacity</a:t>
            </a:r>
          </a:p>
        </p:txBody>
      </p:sp>
    </p:spTree>
    <p:extLst>
      <p:ext uri="{BB962C8B-B14F-4D97-AF65-F5344CB8AC3E}">
        <p14:creationId xmlns:p14="http://schemas.microsoft.com/office/powerpoint/2010/main" val="47000116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2F8D-60B0-F8A2-6813-F8AAC212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on-demand pricing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7182A-AEB4-540A-AFD7-F18BA1655B8B}"/>
              </a:ext>
            </a:extLst>
          </p:cNvPr>
          <p:cNvSpPr txBox="1"/>
          <p:nvPr/>
        </p:nvSpPr>
        <p:spPr>
          <a:xfrm>
            <a:off x="1170463" y="2620962"/>
            <a:ext cx="20744973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/>
              <a:t>Note the following regarding on-demand query charges: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BigQuery</a:t>
            </a:r>
            <a:r>
              <a:rPr lang="en-US" sz="4000" dirty="0"/>
              <a:t> uses a columnar data structure. </a:t>
            </a:r>
          </a:p>
          <a:p>
            <a:pPr marL="1692275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You're charged according to the total data processed in the columns you select, </a:t>
            </a:r>
          </a:p>
          <a:p>
            <a:pPr marL="1692275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Total data per column is calculated based on the types of data in the column. 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You aren't charged for queries that return an error or for queries that retrieve results from the cache. For procedural language jobs this consideration is provided at a per-statement level.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When you run a query, you're charged according to the data processed in the columns you select, even if you set an explicit LIMIT on the results.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Partitioning and clustering your tables can help reduce the amount of data processed by queries. As a best practice, use partitioning and clustering whenever possible.</a:t>
            </a:r>
          </a:p>
          <a:p>
            <a:pPr>
              <a:spcAft>
                <a:spcPts val="600"/>
              </a:spcAft>
            </a:pPr>
            <a:endParaRPr lang="en-US" sz="4000" dirty="0"/>
          </a:p>
          <a:p>
            <a:pPr>
              <a:spcAft>
                <a:spcPts val="600"/>
              </a:spcAft>
            </a:pPr>
            <a:r>
              <a:rPr lang="en-US" sz="4000" dirty="0">
                <a:hlinkClick r:id="rId2"/>
              </a:rPr>
              <a:t>https://cloud.google.com/bigquery/pricing#on_demand_pricing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9349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9473-9720-F8FE-9E8E-5DF6FE93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/ clustering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323A237-209F-EB3C-19AE-0CD346E3D16F}"/>
              </a:ext>
            </a:extLst>
          </p:cNvPr>
          <p:cNvSpPr/>
          <p:nvPr/>
        </p:nvSpPr>
        <p:spPr>
          <a:xfrm>
            <a:off x="808037" y="2697162"/>
            <a:ext cx="9982200" cy="9067800"/>
          </a:xfrm>
          <a:prstGeom prst="roundRect">
            <a:avLst>
              <a:gd name="adj" fmla="val 4725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4800" dirty="0"/>
              <a:t>Partitioning</a:t>
            </a:r>
          </a:p>
          <a:p>
            <a:pPr>
              <a:spcAft>
                <a:spcPts val="600"/>
              </a:spcAft>
            </a:pPr>
            <a:endParaRPr lang="en-US" sz="4800" dirty="0"/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Table is divided into segments (called partitions)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Makes it easier to manage and query your data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Allows </a:t>
            </a:r>
            <a:r>
              <a:rPr lang="en-US" sz="4400" dirty="0" err="1"/>
              <a:t>BigQuery</a:t>
            </a:r>
            <a:r>
              <a:rPr lang="en-US" sz="4400" dirty="0"/>
              <a:t> to skip partitions when using a filter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Can help reduce costs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Cannot use legacy SQL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Only one column can be used as a partition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78CF02-9197-1D6D-E044-DB1013438BE4}"/>
              </a:ext>
            </a:extLst>
          </p:cNvPr>
          <p:cNvSpPr/>
          <p:nvPr/>
        </p:nvSpPr>
        <p:spPr>
          <a:xfrm>
            <a:off x="11933237" y="2675187"/>
            <a:ext cx="9982200" cy="9067800"/>
          </a:xfrm>
          <a:prstGeom prst="roundRect">
            <a:avLst>
              <a:gd name="adj" fmla="val 4725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4800" dirty="0"/>
              <a:t>Clustering</a:t>
            </a:r>
          </a:p>
          <a:p>
            <a:pPr>
              <a:spcAft>
                <a:spcPts val="600"/>
              </a:spcAft>
            </a:pPr>
            <a:endParaRPr lang="en-US" sz="4800" dirty="0"/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Tables that have user-defined column sort order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Can help performance and reduce query costs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Can have multiple columns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Will not get an updated query size estimate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Can ONLY use legacy SQL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D44F48BE-F891-43F6-1837-187820D7879A}"/>
              </a:ext>
            </a:extLst>
          </p:cNvPr>
          <p:cNvSpPr/>
          <p:nvPr/>
        </p:nvSpPr>
        <p:spPr>
          <a:xfrm>
            <a:off x="11951200" y="2665244"/>
            <a:ext cx="9985248" cy="9070848"/>
          </a:xfrm>
          <a:prstGeom prst="noSmoking">
            <a:avLst>
              <a:gd name="adj" fmla="val 7148"/>
            </a:avLst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30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4EA6-9D44-1077-C231-BD7D1D0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51C1B-DF93-10B9-AD09-CAE39DBE22D2}"/>
              </a:ext>
            </a:extLst>
          </p:cNvPr>
          <p:cNvSpPr txBox="1"/>
          <p:nvPr/>
        </p:nvSpPr>
        <p:spPr>
          <a:xfrm>
            <a:off x="1170465" y="2316162"/>
            <a:ext cx="21068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Talk through concepts regarding how to organize queries and how to control costs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Nested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BigQuery</a:t>
            </a:r>
            <a:r>
              <a:rPr lang="en-US" sz="4000" dirty="0"/>
              <a:t> cost structure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Sharded tables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Partitioned tables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Clustered tables</a:t>
            </a:r>
          </a:p>
        </p:txBody>
      </p:sp>
    </p:spTree>
    <p:extLst>
      <p:ext uri="{BB962C8B-B14F-4D97-AF65-F5344CB8AC3E}">
        <p14:creationId xmlns:p14="http://schemas.microsoft.com/office/powerpoint/2010/main" val="25391657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DEEC-F87C-00AD-674F-4384ECCE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41FE6-C28E-2256-9EA5-B0D2873778AB}"/>
              </a:ext>
            </a:extLst>
          </p:cNvPr>
          <p:cNvSpPr txBox="1"/>
          <p:nvPr/>
        </p:nvSpPr>
        <p:spPr>
          <a:xfrm>
            <a:off x="1208481" y="2135990"/>
            <a:ext cx="21068347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Types of partitions</a:t>
            </a:r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Integer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Ranges of integers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Need to specify start, end and interval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Values outside the range go into an __UNPARTITIONED__ partition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Time-unit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Partition based on a date, timestamp or datetime column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Can specify the grain (hourly, daily, monthly, yearly)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Decision based on how much data you’re collecting in those windows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Ingestion-time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Based on when the data is loaded into </a:t>
            </a:r>
            <a:r>
              <a:rPr lang="en-US" sz="4400" dirty="0" err="1"/>
              <a:t>BigQuery</a:t>
            </a:r>
            <a:endParaRPr lang="en-US" sz="4400" dirty="0"/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Will automatically assign to partitions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There will be a new pseudo-column in the data called _PARTITIONTIME</a:t>
            </a:r>
          </a:p>
        </p:txBody>
      </p:sp>
    </p:spTree>
    <p:extLst>
      <p:ext uri="{BB962C8B-B14F-4D97-AF65-F5344CB8AC3E}">
        <p14:creationId xmlns:p14="http://schemas.microsoft.com/office/powerpoint/2010/main" val="22766515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DDB7-090A-34BC-CA1A-86FCC784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9BA36-FF25-5A34-4BD7-672346BAB5A3}"/>
              </a:ext>
            </a:extLst>
          </p:cNvPr>
          <p:cNvSpPr txBox="1"/>
          <p:nvPr/>
        </p:nvSpPr>
        <p:spPr>
          <a:xfrm>
            <a:off x="1170464" y="2620962"/>
            <a:ext cx="1196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Create a table on </a:t>
            </a:r>
            <a:r>
              <a:rPr lang="en-US" sz="3600" dirty="0" err="1"/>
              <a:t>saas_db</a:t>
            </a:r>
            <a:r>
              <a:rPr lang="en-US" sz="3600" dirty="0"/>
              <a:t> by unnesting login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Create a partitioned table (on login 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Calculate how much data is scanned when doing a select * for data after 5/1/2019</a:t>
            </a:r>
          </a:p>
        </p:txBody>
      </p:sp>
    </p:spTree>
    <p:extLst>
      <p:ext uri="{BB962C8B-B14F-4D97-AF65-F5344CB8AC3E}">
        <p14:creationId xmlns:p14="http://schemas.microsoft.com/office/powerpoint/2010/main" val="103035341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38FC-7D8C-F162-37A7-6907DCA4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cte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CA75F-4CD2-F571-5BC5-6D0B971F22B1}"/>
              </a:ext>
            </a:extLst>
          </p:cNvPr>
          <p:cNvSpPr txBox="1"/>
          <p:nvPr/>
        </p:nvSpPr>
        <p:spPr>
          <a:xfrm>
            <a:off x="1170464" y="1880108"/>
            <a:ext cx="1165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Common Table Expression (CTE)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98A032-B8B3-18D5-A7D0-4FA8BBA06DE9}"/>
              </a:ext>
            </a:extLst>
          </p:cNvPr>
          <p:cNvSpPr/>
          <p:nvPr/>
        </p:nvSpPr>
        <p:spPr>
          <a:xfrm>
            <a:off x="196516" y="3154362"/>
            <a:ext cx="7315200" cy="8686800"/>
          </a:xfrm>
          <a:prstGeom prst="roundRect">
            <a:avLst>
              <a:gd name="adj" fmla="val 7106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Temporary named result set in SQL</a:t>
            </a:r>
          </a:p>
          <a:p>
            <a:endParaRPr lang="en-US" sz="4000" dirty="0"/>
          </a:p>
          <a:p>
            <a:r>
              <a:rPr lang="en-US" sz="4000" dirty="0"/>
              <a:t>Can be referenced multiple times w/in the same query</a:t>
            </a:r>
          </a:p>
          <a:p>
            <a:endParaRPr lang="en-US" sz="4000" dirty="0"/>
          </a:p>
          <a:p>
            <a:r>
              <a:rPr lang="en-US" sz="4000" dirty="0"/>
              <a:t>Similar to a derived table but (typically) more understandable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F8B2EF-DDBE-346B-F188-BC41676F844B}"/>
              </a:ext>
            </a:extLst>
          </p:cNvPr>
          <p:cNvSpPr/>
          <p:nvPr/>
        </p:nvSpPr>
        <p:spPr>
          <a:xfrm>
            <a:off x="8045116" y="3154362"/>
            <a:ext cx="7315200" cy="8686800"/>
          </a:xfrm>
          <a:prstGeom prst="roundRect">
            <a:avLst>
              <a:gd name="adj" fmla="val 710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Specified using a “WITH” clause which specifies the name of the CTE</a:t>
            </a:r>
          </a:p>
          <a:p>
            <a:endParaRPr lang="en-US" sz="4000" dirty="0"/>
          </a:p>
          <a:p>
            <a:r>
              <a:rPr lang="en-US" sz="4000" dirty="0"/>
              <a:t>Can name multiple tables using “AS”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7910B6-B5C8-B1E8-5C1D-8DCA590D9ABA}"/>
              </a:ext>
            </a:extLst>
          </p:cNvPr>
          <p:cNvSpPr/>
          <p:nvPr/>
        </p:nvSpPr>
        <p:spPr>
          <a:xfrm>
            <a:off x="15895637" y="3154362"/>
            <a:ext cx="7315200" cy="8686800"/>
          </a:xfrm>
          <a:prstGeom prst="roundRect">
            <a:avLst>
              <a:gd name="adj" fmla="val 7106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Allows you to simplify complex queries by breaking them into parts</a:t>
            </a:r>
          </a:p>
          <a:p>
            <a:endParaRPr lang="en-US" sz="4000" dirty="0"/>
          </a:p>
          <a:p>
            <a:r>
              <a:rPr lang="en-US" sz="4000" dirty="0"/>
              <a:t>Can improve performance (over subqueries) in many cases</a:t>
            </a:r>
          </a:p>
          <a:p>
            <a:endParaRPr lang="en-US" sz="4000" dirty="0"/>
          </a:p>
          <a:p>
            <a:r>
              <a:rPr lang="en-US" sz="4000" dirty="0"/>
              <a:t>Can be run recursively</a:t>
            </a:r>
          </a:p>
        </p:txBody>
      </p:sp>
    </p:spTree>
    <p:extLst>
      <p:ext uri="{BB962C8B-B14F-4D97-AF65-F5344CB8AC3E}">
        <p14:creationId xmlns:p14="http://schemas.microsoft.com/office/powerpoint/2010/main" val="37784050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3ADF-F050-C18F-4037-EE854032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68515-6700-973A-B9BA-11E2FE5C0D0A}"/>
              </a:ext>
            </a:extLst>
          </p:cNvPr>
          <p:cNvSpPr txBox="1"/>
          <p:nvPr/>
        </p:nvSpPr>
        <p:spPr>
          <a:xfrm>
            <a:off x="1164364" y="4678362"/>
            <a:ext cx="1935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>
                <a:solidFill>
                  <a:srgbClr val="3367D6"/>
                </a:solidFill>
                <a:effectLst/>
                <a:latin typeface="Roboto Mono" pitchFamily="49" charset="0"/>
              </a:rPr>
              <a:t>select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</a:p>
          <a:p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	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bikeid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	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start_station_id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	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end_station_id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	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start_time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	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duration_minutes</a:t>
            </a:r>
            <a:endParaRPr lang="en-US" sz="40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r>
              <a:rPr lang="en-US" sz="4000" b="0" dirty="0">
                <a:solidFill>
                  <a:srgbClr val="3367D6"/>
                </a:solidFill>
                <a:effectLst/>
                <a:latin typeface="Roboto Mono" pitchFamily="49" charset="0"/>
              </a:rPr>
              <a:t>from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4000" b="0" dirty="0">
                <a:solidFill>
                  <a:srgbClr val="0D904F"/>
                </a:solidFill>
                <a:effectLst/>
                <a:latin typeface="Roboto Mono" pitchFamily="49" charset="0"/>
              </a:rPr>
              <a:t>`</a:t>
            </a:r>
            <a:r>
              <a:rPr lang="en-US" sz="4000" b="0" dirty="0" err="1">
                <a:solidFill>
                  <a:srgbClr val="0D904F"/>
                </a:solidFill>
                <a:effectLst/>
                <a:latin typeface="Roboto Mono" pitchFamily="49" charset="0"/>
              </a:rPr>
              <a:t>bigquery</a:t>
            </a:r>
            <a:r>
              <a:rPr lang="en-US" sz="4000" b="0" dirty="0">
                <a:solidFill>
                  <a:srgbClr val="0D904F"/>
                </a:solidFill>
                <a:effectLst/>
                <a:latin typeface="Roboto Mono" pitchFamily="49" charset="0"/>
              </a:rPr>
              <a:t>-public-</a:t>
            </a:r>
            <a:r>
              <a:rPr lang="en-US" sz="4000" b="0" dirty="0" err="1">
                <a:solidFill>
                  <a:srgbClr val="0D904F"/>
                </a:solidFill>
                <a:effectLst/>
                <a:latin typeface="Roboto Mono" pitchFamily="49" charset="0"/>
              </a:rPr>
              <a:t>data.austin_bikeshare.bikeshare_trips</a:t>
            </a:r>
            <a:r>
              <a:rPr lang="en-US" sz="4000" b="0" dirty="0">
                <a:solidFill>
                  <a:srgbClr val="0D904F"/>
                </a:solidFill>
                <a:effectLst/>
                <a:latin typeface="Roboto Mono" pitchFamily="49" charset="0"/>
              </a:rPr>
              <a:t>`</a:t>
            </a:r>
            <a:endParaRPr lang="en-US" sz="4000" b="0" dirty="0">
              <a:solidFill>
                <a:srgbClr val="000000"/>
              </a:solidFill>
              <a:effectLst/>
              <a:latin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1EF39-A636-8AE7-E20D-6D680D1E3CA0}"/>
              </a:ext>
            </a:extLst>
          </p:cNvPr>
          <p:cNvSpPr txBox="1"/>
          <p:nvPr/>
        </p:nvSpPr>
        <p:spPr>
          <a:xfrm>
            <a:off x="1164364" y="3459162"/>
            <a:ext cx="906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Simple query:</a:t>
            </a:r>
          </a:p>
        </p:txBody>
      </p:sp>
    </p:spTree>
    <p:extLst>
      <p:ext uri="{BB962C8B-B14F-4D97-AF65-F5344CB8AC3E}">
        <p14:creationId xmlns:p14="http://schemas.microsoft.com/office/powerpoint/2010/main" val="42155422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6A04-7D7D-B63E-4EDC-6613C93D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</a:t>
            </a:r>
            <a:r>
              <a:rPr lang="en-US" dirty="0" err="1"/>
              <a:t>cte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C06BB-A75E-E7BD-1EDD-D8FA839D9E5D}"/>
              </a:ext>
            </a:extLst>
          </p:cNvPr>
          <p:cNvSpPr txBox="1"/>
          <p:nvPr/>
        </p:nvSpPr>
        <p:spPr>
          <a:xfrm>
            <a:off x="1180406" y="4449762"/>
            <a:ext cx="205925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>
                <a:solidFill>
                  <a:srgbClr val="3367D6"/>
                </a:solidFill>
                <a:effectLst/>
                <a:latin typeface="Roboto Mono" pitchFamily="49" charset="0"/>
              </a:rPr>
              <a:t>with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trip_simple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4000" b="0" dirty="0">
                <a:solidFill>
                  <a:srgbClr val="3367D6"/>
                </a:solidFill>
                <a:effectLst/>
                <a:latin typeface="Roboto Mono" pitchFamily="49" charset="0"/>
              </a:rPr>
              <a:t>as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4000" b="0" dirty="0">
                <a:solidFill>
                  <a:srgbClr val="37474F"/>
                </a:solidFill>
                <a:effectLst/>
                <a:latin typeface="Roboto Mono" pitchFamily="49" charset="0"/>
              </a:rPr>
              <a:t>(</a:t>
            </a:r>
            <a:endParaRPr lang="en-US" sz="40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pPr lvl="1"/>
            <a:r>
              <a:rPr lang="en-US" sz="4000" b="0" dirty="0">
                <a:solidFill>
                  <a:srgbClr val="3367D6"/>
                </a:solidFill>
                <a:effectLst/>
                <a:latin typeface="Roboto Mono" pitchFamily="49" charset="0"/>
              </a:rPr>
              <a:t>select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</a:p>
          <a:p>
            <a:pPr lvl="2"/>
            <a:r>
              <a:rPr lang="en-US" sz="4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bikeid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pPr lvl="2"/>
            <a:r>
              <a:rPr lang="en-US" sz="4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start_station_id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pPr lvl="2"/>
            <a:r>
              <a:rPr lang="en-US" sz="4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end_station_id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pPr lvl="2"/>
            <a:r>
              <a:rPr lang="en-US" sz="4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start_time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pPr lvl="2"/>
            <a:r>
              <a:rPr lang="en-US" sz="4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duration_minutes</a:t>
            </a:r>
            <a:endParaRPr lang="en-US" sz="40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pPr lvl="1"/>
            <a:r>
              <a:rPr lang="en-US" sz="4000" b="0" dirty="0">
                <a:solidFill>
                  <a:srgbClr val="3367D6"/>
                </a:solidFill>
                <a:effectLst/>
                <a:latin typeface="Roboto Mono" pitchFamily="49" charset="0"/>
              </a:rPr>
              <a:t>from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4000" b="0" dirty="0">
                <a:solidFill>
                  <a:srgbClr val="0D904F"/>
                </a:solidFill>
                <a:effectLst/>
                <a:latin typeface="Roboto Mono" pitchFamily="49" charset="0"/>
              </a:rPr>
              <a:t>`</a:t>
            </a:r>
            <a:r>
              <a:rPr lang="en-US" sz="4000" b="0" dirty="0" err="1">
                <a:solidFill>
                  <a:srgbClr val="0D904F"/>
                </a:solidFill>
                <a:effectLst/>
                <a:latin typeface="Roboto Mono" pitchFamily="49" charset="0"/>
              </a:rPr>
              <a:t>bigquery</a:t>
            </a:r>
            <a:r>
              <a:rPr lang="en-US" sz="4000" b="0" dirty="0">
                <a:solidFill>
                  <a:srgbClr val="0D904F"/>
                </a:solidFill>
                <a:effectLst/>
                <a:latin typeface="Roboto Mono" pitchFamily="49" charset="0"/>
              </a:rPr>
              <a:t>-public-</a:t>
            </a:r>
            <a:r>
              <a:rPr lang="en-US" sz="4000" b="0" dirty="0" err="1">
                <a:solidFill>
                  <a:srgbClr val="0D904F"/>
                </a:solidFill>
                <a:effectLst/>
                <a:latin typeface="Roboto Mono" pitchFamily="49" charset="0"/>
              </a:rPr>
              <a:t>data.austin_bikeshare.bikeshare_trips</a:t>
            </a:r>
            <a:r>
              <a:rPr lang="en-US" sz="4000" b="0" dirty="0">
                <a:solidFill>
                  <a:srgbClr val="0D904F"/>
                </a:solidFill>
                <a:effectLst/>
                <a:latin typeface="Roboto Mono" pitchFamily="49" charset="0"/>
              </a:rPr>
              <a:t>`</a:t>
            </a:r>
            <a:endParaRPr lang="en-US" sz="40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r>
              <a:rPr lang="en-US" sz="4000" b="0" dirty="0">
                <a:solidFill>
                  <a:srgbClr val="37474F"/>
                </a:solidFill>
                <a:effectLst/>
                <a:latin typeface="Roboto Mono" pitchFamily="49" charset="0"/>
              </a:rPr>
              <a:t>)</a:t>
            </a:r>
            <a:endParaRPr lang="en-US" sz="40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r>
              <a:rPr lang="en-US" sz="4000" b="0" dirty="0">
                <a:solidFill>
                  <a:srgbClr val="3367D6"/>
                </a:solidFill>
                <a:effectLst/>
                <a:latin typeface="Roboto Mono" pitchFamily="49" charset="0"/>
              </a:rPr>
              <a:t>select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4000" b="0" dirty="0">
                <a:solidFill>
                  <a:srgbClr val="37474F"/>
                </a:solidFill>
                <a:effectLst/>
                <a:latin typeface="Roboto Mono" pitchFamily="49" charset="0"/>
              </a:rPr>
              <a:t>*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4000" b="0" dirty="0">
                <a:solidFill>
                  <a:srgbClr val="3367D6"/>
                </a:solidFill>
                <a:effectLst/>
                <a:latin typeface="Roboto Mono" pitchFamily="49" charset="0"/>
              </a:rPr>
              <a:t>from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trip_simple</a:t>
            </a:r>
            <a:r>
              <a:rPr lang="en-US" sz="4000" b="0" dirty="0">
                <a:solidFill>
                  <a:srgbClr val="000000"/>
                </a:solidFill>
                <a:effectLst/>
                <a:latin typeface="Roboto Mono" pitchFamily="49" charset="0"/>
              </a:rPr>
              <a:t>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2E58C34-DFD2-50D4-B08F-69A8A6E4C348}"/>
              </a:ext>
            </a:extLst>
          </p:cNvPr>
          <p:cNvSpPr/>
          <p:nvPr/>
        </p:nvSpPr>
        <p:spPr>
          <a:xfrm>
            <a:off x="731837" y="4411662"/>
            <a:ext cx="8915400" cy="83820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CC3C99-6465-51FC-3911-1F0121C0BA46}"/>
              </a:ext>
            </a:extLst>
          </p:cNvPr>
          <p:cNvSpPr/>
          <p:nvPr/>
        </p:nvSpPr>
        <p:spPr>
          <a:xfrm>
            <a:off x="731837" y="9837451"/>
            <a:ext cx="8915400" cy="83820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28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F0D7-17B6-91D0-2B17-434B06E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</a:t>
            </a:r>
            <a:r>
              <a:rPr lang="en-US" dirty="0" err="1"/>
              <a:t>cte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FFD31-D205-C2B7-86E8-D00E50856C48}"/>
              </a:ext>
            </a:extLst>
          </p:cNvPr>
          <p:cNvSpPr txBox="1"/>
          <p:nvPr/>
        </p:nvSpPr>
        <p:spPr>
          <a:xfrm>
            <a:off x="1156343" y="2544762"/>
            <a:ext cx="192024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3367D6"/>
                </a:solidFill>
                <a:effectLst/>
                <a:latin typeface="Roboto Mono" pitchFamily="49" charset="0"/>
              </a:rPr>
              <a:t>with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trip_simple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3200" b="0" dirty="0">
                <a:solidFill>
                  <a:srgbClr val="3367D6"/>
                </a:solidFill>
                <a:effectLst/>
                <a:latin typeface="Roboto Mono" pitchFamily="49" charset="0"/>
              </a:rPr>
              <a:t>as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3200" b="0" dirty="0">
                <a:solidFill>
                  <a:srgbClr val="37474F"/>
                </a:solidFill>
                <a:effectLst/>
                <a:latin typeface="Roboto Mono" pitchFamily="49" charset="0"/>
              </a:rPr>
              <a:t>(</a:t>
            </a:r>
            <a:endParaRPr lang="en-US" sz="32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pPr lvl="1"/>
            <a:r>
              <a:rPr lang="en-US" sz="3200" b="0" dirty="0">
                <a:solidFill>
                  <a:srgbClr val="3367D6"/>
                </a:solidFill>
                <a:effectLst/>
                <a:latin typeface="Roboto Mono" pitchFamily="49" charset="0"/>
              </a:rPr>
              <a:t>select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</a:p>
          <a:p>
            <a:pPr lvl="2"/>
            <a:r>
              <a:rPr lang="en-US" sz="32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bikeid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pPr lvl="2"/>
            <a:r>
              <a:rPr lang="en-US" sz="32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start_station_id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pPr lvl="2"/>
            <a:r>
              <a:rPr lang="en-US" sz="32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end_station_id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pPr lvl="2"/>
            <a:r>
              <a:rPr lang="en-US" sz="32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start_time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pPr lvl="2"/>
            <a:r>
              <a:rPr lang="en-US" sz="32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duration_minutes</a:t>
            </a:r>
            <a:endParaRPr lang="en-US" sz="32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pPr lvl="1"/>
            <a:r>
              <a:rPr lang="en-US" sz="3200" b="0" dirty="0">
                <a:solidFill>
                  <a:srgbClr val="3367D6"/>
                </a:solidFill>
                <a:effectLst/>
                <a:latin typeface="Roboto Mono" pitchFamily="49" charset="0"/>
              </a:rPr>
              <a:t>from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3200" b="0" dirty="0">
                <a:solidFill>
                  <a:srgbClr val="0D904F"/>
                </a:solidFill>
                <a:effectLst/>
                <a:latin typeface="Roboto Mono" pitchFamily="49" charset="0"/>
              </a:rPr>
              <a:t>`</a:t>
            </a:r>
            <a:r>
              <a:rPr lang="en-US" sz="3200" b="0" dirty="0" err="1">
                <a:solidFill>
                  <a:srgbClr val="0D904F"/>
                </a:solidFill>
                <a:effectLst/>
                <a:latin typeface="Roboto Mono" pitchFamily="49" charset="0"/>
              </a:rPr>
              <a:t>bigquery</a:t>
            </a:r>
            <a:r>
              <a:rPr lang="en-US" sz="3200" b="0" dirty="0">
                <a:solidFill>
                  <a:srgbClr val="0D904F"/>
                </a:solidFill>
                <a:effectLst/>
                <a:latin typeface="Roboto Mono" pitchFamily="49" charset="0"/>
              </a:rPr>
              <a:t>-public-</a:t>
            </a:r>
            <a:r>
              <a:rPr lang="en-US" sz="3200" b="0" dirty="0" err="1">
                <a:solidFill>
                  <a:srgbClr val="0D904F"/>
                </a:solidFill>
                <a:effectLst/>
                <a:latin typeface="Roboto Mono" pitchFamily="49" charset="0"/>
              </a:rPr>
              <a:t>data.austin_bikeshare.bikeshare_trips</a:t>
            </a:r>
            <a:r>
              <a:rPr lang="en-US" sz="3200" b="0" dirty="0">
                <a:solidFill>
                  <a:srgbClr val="0D904F"/>
                </a:solidFill>
                <a:effectLst/>
                <a:latin typeface="Roboto Mono" pitchFamily="49" charset="0"/>
              </a:rPr>
              <a:t>`</a:t>
            </a:r>
            <a:endParaRPr lang="en-US" sz="32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r>
              <a:rPr lang="en-US" sz="3200" b="0" dirty="0">
                <a:solidFill>
                  <a:srgbClr val="37474F"/>
                </a:solidFill>
                <a:effectLst/>
                <a:latin typeface="Roboto Mono" pitchFamily="49" charset="0"/>
              </a:rPr>
              <a:t>)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r>
              <a:rPr lang="en-US" sz="32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trip_agg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3200" b="0" dirty="0">
                <a:solidFill>
                  <a:srgbClr val="3367D6"/>
                </a:solidFill>
                <a:effectLst/>
                <a:latin typeface="Roboto Mono" pitchFamily="49" charset="0"/>
              </a:rPr>
              <a:t>as</a:t>
            </a:r>
            <a:r>
              <a:rPr lang="en-US" sz="3200" b="0" dirty="0">
                <a:solidFill>
                  <a:srgbClr val="37474F"/>
                </a:solidFill>
                <a:effectLst/>
                <a:latin typeface="Roboto Mono" pitchFamily="49" charset="0"/>
              </a:rPr>
              <a:t>(</a:t>
            </a:r>
            <a:endParaRPr lang="en-US" sz="32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pPr lvl="1"/>
            <a:r>
              <a:rPr lang="en-US" sz="3200" b="0" dirty="0">
                <a:solidFill>
                  <a:srgbClr val="3367D6"/>
                </a:solidFill>
                <a:effectLst/>
                <a:latin typeface="Roboto Mono" pitchFamily="49" charset="0"/>
              </a:rPr>
              <a:t>select</a:t>
            </a:r>
            <a:endParaRPr lang="en-US" sz="32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pPr lvl="2"/>
            <a:r>
              <a:rPr lang="en-US" sz="32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start_station_id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pPr lvl="2"/>
            <a:r>
              <a:rPr lang="en-US" sz="3200" b="0" dirty="0">
                <a:solidFill>
                  <a:srgbClr val="3367D6"/>
                </a:solidFill>
                <a:effectLst/>
                <a:latin typeface="Roboto Mono" pitchFamily="49" charset="0"/>
              </a:rPr>
              <a:t>count</a:t>
            </a:r>
            <a:r>
              <a:rPr lang="en-US" sz="3200" b="0" dirty="0">
                <a:solidFill>
                  <a:srgbClr val="37474F"/>
                </a:solidFill>
                <a:effectLst/>
                <a:latin typeface="Roboto Mono" pitchFamily="49" charset="0"/>
              </a:rPr>
              <a:t>(</a:t>
            </a:r>
            <a:r>
              <a:rPr lang="en-US" sz="3200" b="0" dirty="0">
                <a:solidFill>
                  <a:srgbClr val="F4511E"/>
                </a:solidFill>
                <a:effectLst/>
                <a:latin typeface="Roboto Mono" pitchFamily="49" charset="0"/>
              </a:rPr>
              <a:t>1</a:t>
            </a:r>
            <a:r>
              <a:rPr lang="en-US" sz="3200" b="0" dirty="0">
                <a:solidFill>
                  <a:srgbClr val="37474F"/>
                </a:solidFill>
                <a:effectLst/>
                <a:latin typeface="Roboto Mono" pitchFamily="49" charset="0"/>
              </a:rPr>
              <a:t>)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3200" b="0" dirty="0">
                <a:solidFill>
                  <a:srgbClr val="3367D6"/>
                </a:solidFill>
                <a:effectLst/>
                <a:latin typeface="Roboto Mono" pitchFamily="49" charset="0"/>
              </a:rPr>
              <a:t>as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n</a:t>
            </a:r>
          </a:p>
          <a:p>
            <a:pPr lvl="1"/>
            <a:r>
              <a:rPr lang="en-US" sz="3200" b="0" dirty="0">
                <a:solidFill>
                  <a:srgbClr val="3367D6"/>
                </a:solidFill>
                <a:effectLst/>
                <a:latin typeface="Roboto Mono" pitchFamily="49" charset="0"/>
              </a:rPr>
              <a:t>from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trip_simple</a:t>
            </a:r>
            <a:endParaRPr lang="en-US" sz="32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pPr lvl="1"/>
            <a:r>
              <a:rPr lang="en-US" sz="3200" b="0" dirty="0">
                <a:solidFill>
                  <a:srgbClr val="3367D6"/>
                </a:solidFill>
                <a:effectLst/>
                <a:latin typeface="Roboto Mono" pitchFamily="49" charset="0"/>
              </a:rPr>
              <a:t>group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3200" b="0" dirty="0">
                <a:solidFill>
                  <a:srgbClr val="3367D6"/>
                </a:solidFill>
                <a:effectLst/>
                <a:latin typeface="Roboto Mono" pitchFamily="49" charset="0"/>
              </a:rPr>
              <a:t>by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3200" b="0" dirty="0">
                <a:solidFill>
                  <a:srgbClr val="F4511E"/>
                </a:solidFill>
                <a:effectLst/>
                <a:latin typeface="Roboto Mono" pitchFamily="49" charset="0"/>
              </a:rPr>
              <a:t>1</a:t>
            </a:r>
            <a:endParaRPr lang="en-US" sz="32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r>
              <a:rPr lang="en-US" sz="3200" b="0" dirty="0">
                <a:solidFill>
                  <a:srgbClr val="37474F"/>
                </a:solidFill>
                <a:effectLst/>
                <a:latin typeface="Roboto Mono" pitchFamily="49" charset="0"/>
              </a:rPr>
              <a:t>)</a:t>
            </a:r>
            <a:endParaRPr lang="en-US" sz="3200" b="0" dirty="0">
              <a:solidFill>
                <a:srgbClr val="000000"/>
              </a:solidFill>
              <a:effectLst/>
              <a:latin typeface="Roboto Mono" pitchFamily="49" charset="0"/>
            </a:endParaRPr>
          </a:p>
          <a:p>
            <a:r>
              <a:rPr lang="en-US" sz="3200" b="0" dirty="0">
                <a:solidFill>
                  <a:srgbClr val="3367D6"/>
                </a:solidFill>
                <a:effectLst/>
                <a:latin typeface="Roboto Mono" pitchFamily="49" charset="0"/>
              </a:rPr>
              <a:t>select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3200" b="0" dirty="0">
                <a:solidFill>
                  <a:srgbClr val="37474F"/>
                </a:solidFill>
                <a:effectLst/>
                <a:latin typeface="Roboto Mono" pitchFamily="49" charset="0"/>
              </a:rPr>
              <a:t>*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3200" b="0" dirty="0">
                <a:solidFill>
                  <a:srgbClr val="3367D6"/>
                </a:solidFill>
                <a:effectLst/>
                <a:latin typeface="Roboto Mono" pitchFamily="49" charset="0"/>
              </a:rPr>
              <a:t>from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Roboto Mono" pitchFamily="49" charset="0"/>
              </a:rPr>
              <a:t>trip_simple</a:t>
            </a:r>
            <a:r>
              <a:rPr lang="en-US" sz="3200" b="0" dirty="0">
                <a:solidFill>
                  <a:srgbClr val="000000"/>
                </a:solidFill>
                <a:effectLst/>
                <a:latin typeface="Roboto Mono" pitchFamily="49" charset="0"/>
              </a:rPr>
              <a:t>;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04392-4470-E990-7C82-CD671AF9D542}"/>
              </a:ext>
            </a:extLst>
          </p:cNvPr>
          <p:cNvSpPr txBox="1"/>
          <p:nvPr/>
        </p:nvSpPr>
        <p:spPr>
          <a:xfrm>
            <a:off x="11702548" y="8682971"/>
            <a:ext cx="1089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this case, “</a:t>
            </a:r>
            <a:r>
              <a:rPr lang="en-US" sz="4000" dirty="0" err="1"/>
              <a:t>trip_agg</a:t>
            </a:r>
            <a:r>
              <a:rPr lang="en-US" sz="4000" dirty="0"/>
              <a:t>” doesn’t actually run.</a:t>
            </a:r>
          </a:p>
          <a:p>
            <a:endParaRPr lang="en-US" sz="4000" dirty="0"/>
          </a:p>
          <a:p>
            <a:r>
              <a:rPr lang="en-US" sz="4000" dirty="0"/>
              <a:t>Look at execution graph when we skip </a:t>
            </a:r>
            <a:r>
              <a:rPr lang="en-US" sz="4000" dirty="0" err="1"/>
              <a:t>trip_agg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4561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3E15-2113-E965-426D-2499ACF0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C569B-FF83-2BDF-F608-BF3AF18E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362" y="2925762"/>
            <a:ext cx="9117520" cy="9223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3B4022-43A6-EBC1-4D0B-18C8E9FE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63" y="2925762"/>
            <a:ext cx="9117519" cy="9317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573EEF-E945-F425-006D-1994DD2F4618}"/>
              </a:ext>
            </a:extLst>
          </p:cNvPr>
          <p:cNvSpPr txBox="1"/>
          <p:nvPr/>
        </p:nvSpPr>
        <p:spPr>
          <a:xfrm>
            <a:off x="1170463" y="2229339"/>
            <a:ext cx="5581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Join to aggregation CTE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CE9A0-E35A-E997-0D58-4288997F9AB9}"/>
              </a:ext>
            </a:extLst>
          </p:cNvPr>
          <p:cNvSpPr txBox="1"/>
          <p:nvPr/>
        </p:nvSpPr>
        <p:spPr>
          <a:xfrm>
            <a:off x="12669362" y="2229339"/>
            <a:ext cx="5581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Skip the aggregation CTE</a:t>
            </a:r>
          </a:p>
        </p:txBody>
      </p:sp>
    </p:spTree>
    <p:extLst>
      <p:ext uri="{BB962C8B-B14F-4D97-AF65-F5344CB8AC3E}">
        <p14:creationId xmlns:p14="http://schemas.microsoft.com/office/powerpoint/2010/main" val="28926813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C1BCBA-69A7-1B4B-2307-484E275C3596}"/>
              </a:ext>
            </a:extLst>
          </p:cNvPr>
          <p:cNvSpPr/>
          <p:nvPr/>
        </p:nvSpPr>
        <p:spPr>
          <a:xfrm>
            <a:off x="12695237" y="3306761"/>
            <a:ext cx="8534400" cy="914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B7E57-DC11-DBF1-58A4-23F5B942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version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94269-10CD-5CB4-E652-4841E942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94" y="3872218"/>
            <a:ext cx="8013643" cy="8342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13643-72AF-F3F1-7CF3-914752382F89}"/>
              </a:ext>
            </a:extLst>
          </p:cNvPr>
          <p:cNvSpPr txBox="1"/>
          <p:nvPr/>
        </p:nvSpPr>
        <p:spPr>
          <a:xfrm>
            <a:off x="1170463" y="1819950"/>
            <a:ext cx="21811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3367D6"/>
                </a:solidFill>
                <a:effectLst/>
                <a:latin typeface="Roboto Mono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	t1.</a:t>
            </a:r>
            <a:r>
              <a:rPr lang="en-US" sz="2000" b="0" dirty="0">
                <a:solidFill>
                  <a:srgbClr val="37474F"/>
                </a:solidFill>
                <a:effectLst/>
                <a:latin typeface="Roboto Mono" pitchFamily="49" charset="0"/>
              </a:rPr>
              <a:t>*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	t2.council_district</a:t>
            </a:r>
          </a:p>
          <a:p>
            <a:r>
              <a:rPr lang="en-US" sz="2000" b="0" dirty="0">
                <a:solidFill>
                  <a:srgbClr val="3367D6"/>
                </a:solidFill>
                <a:effectLst/>
                <a:latin typeface="Roboto Mono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2000" b="0" dirty="0">
                <a:solidFill>
                  <a:srgbClr val="37474F"/>
                </a:solidFill>
                <a:effectLst/>
                <a:latin typeface="Roboto Mono" pitchFamily="49" charset="0"/>
              </a:rPr>
              <a:t>(</a:t>
            </a: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start_station_id,bikeid,</a:t>
            </a:r>
            <a:r>
              <a:rPr lang="en-US" sz="2000" b="0" dirty="0" err="1">
                <a:solidFill>
                  <a:srgbClr val="3367D6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count</a:t>
            </a:r>
            <a:r>
              <a:rPr lang="en-US" sz="2000" b="0" dirty="0"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(</a:t>
            </a:r>
            <a:r>
              <a:rPr lang="en-US" sz="2000" b="0" dirty="0">
                <a:solidFill>
                  <a:srgbClr val="F4511E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1</a:t>
            </a:r>
            <a:r>
              <a:rPr lang="en-US" sz="2000" b="0" dirty="0"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 </a:t>
            </a: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 n </a:t>
            </a: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 </a:t>
            </a:r>
            <a:r>
              <a:rPr lang="en-US" sz="2000" b="0" dirty="0">
                <a:solidFill>
                  <a:srgbClr val="0D904F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`</a:t>
            </a:r>
            <a:r>
              <a:rPr lang="en-US" sz="2000" b="0" dirty="0" err="1">
                <a:solidFill>
                  <a:srgbClr val="0D904F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bigquery</a:t>
            </a:r>
            <a:r>
              <a:rPr lang="en-US" sz="2000" b="0" dirty="0">
                <a:solidFill>
                  <a:srgbClr val="0D904F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-public-</a:t>
            </a:r>
            <a:r>
              <a:rPr lang="en-US" sz="2000" b="0" dirty="0" err="1">
                <a:solidFill>
                  <a:srgbClr val="0D904F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data.austin_bikeshare.bikeshare_trips</a:t>
            </a:r>
            <a:r>
              <a:rPr lang="en-US" sz="2000" b="0" dirty="0">
                <a:solidFill>
                  <a:srgbClr val="0D904F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`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 </a:t>
            </a: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group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 </a:t>
            </a: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by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 </a:t>
            </a:r>
            <a:r>
              <a:rPr lang="en-US" sz="2000" b="0" dirty="0">
                <a:solidFill>
                  <a:srgbClr val="F4511E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,</a:t>
            </a:r>
            <a:r>
              <a:rPr lang="en-US" sz="2000" b="0" dirty="0">
                <a:solidFill>
                  <a:srgbClr val="F4511E"/>
                </a:solidFill>
                <a:effectLst/>
                <a:highlight>
                  <a:srgbClr val="FFFF00"/>
                </a:highlight>
                <a:latin typeface="Roboto Mono" pitchFamily="49" charset="0"/>
              </a:rPr>
              <a:t>2</a:t>
            </a:r>
            <a:r>
              <a:rPr lang="en-US" sz="2000" b="0" dirty="0">
                <a:solidFill>
                  <a:srgbClr val="37474F"/>
                </a:solidFill>
                <a:effectLst/>
                <a:latin typeface="Roboto Mono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t1</a:t>
            </a:r>
          </a:p>
          <a:p>
            <a:r>
              <a:rPr lang="en-US" sz="2000" b="0" dirty="0">
                <a:solidFill>
                  <a:srgbClr val="3367D6"/>
                </a:solidFill>
                <a:effectLst/>
                <a:latin typeface="Roboto Mono" pitchFamily="49" charset="0"/>
              </a:rPr>
              <a:t>left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2000" b="0" dirty="0">
                <a:solidFill>
                  <a:srgbClr val="3367D6"/>
                </a:solidFill>
                <a:effectLst/>
                <a:latin typeface="Roboto Mono" pitchFamily="49" charset="0"/>
              </a:rPr>
              <a:t>join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</a:t>
            </a:r>
            <a:r>
              <a:rPr lang="en-US" sz="2000" b="0" dirty="0">
                <a:solidFill>
                  <a:srgbClr val="0D904F"/>
                </a:solidFill>
                <a:effectLst/>
                <a:latin typeface="Roboto Mono" pitchFamily="49" charset="0"/>
              </a:rPr>
              <a:t>`</a:t>
            </a:r>
            <a:r>
              <a:rPr lang="en-US" sz="2000" b="0" dirty="0" err="1">
                <a:solidFill>
                  <a:srgbClr val="0D904F"/>
                </a:solidFill>
                <a:effectLst/>
                <a:latin typeface="Roboto Mono" pitchFamily="49" charset="0"/>
              </a:rPr>
              <a:t>bigquery</a:t>
            </a:r>
            <a:r>
              <a:rPr lang="en-US" sz="2000" b="0" dirty="0">
                <a:solidFill>
                  <a:srgbClr val="0D904F"/>
                </a:solidFill>
                <a:effectLst/>
                <a:latin typeface="Roboto Mono" pitchFamily="49" charset="0"/>
              </a:rPr>
              <a:t>-public-</a:t>
            </a:r>
            <a:r>
              <a:rPr lang="en-US" sz="2000" b="0" dirty="0" err="1">
                <a:solidFill>
                  <a:srgbClr val="0D904F"/>
                </a:solidFill>
                <a:effectLst/>
                <a:latin typeface="Roboto Mono" pitchFamily="49" charset="0"/>
              </a:rPr>
              <a:t>data.austin_bikeshare.bikeshare_stations</a:t>
            </a:r>
            <a:r>
              <a:rPr lang="en-US" sz="2000" b="0" dirty="0">
                <a:solidFill>
                  <a:srgbClr val="0D904F"/>
                </a:solidFill>
                <a:effectLst/>
                <a:latin typeface="Roboto Mono" pitchFamily="49" charset="0"/>
              </a:rPr>
              <a:t>`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t2</a:t>
            </a:r>
          </a:p>
          <a:p>
            <a:r>
              <a:rPr lang="en-US" sz="2000" b="0" dirty="0">
                <a:solidFill>
                  <a:srgbClr val="3367D6"/>
                </a:solidFill>
                <a:effectLst/>
                <a:latin typeface="Roboto Mono" pitchFamily="49" charset="0"/>
              </a:rPr>
              <a:t>	on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t1.</a:t>
            </a:r>
            <a:r>
              <a:rPr lang="en-US" sz="2000" b="0" dirty="0">
                <a:solidFill>
                  <a:srgbClr val="800000"/>
                </a:solidFill>
                <a:effectLst/>
                <a:latin typeface="Roboto Mono" pitchFamily="49" charset="0"/>
              </a:rPr>
              <a:t>start_station_id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itchFamily="49" charset="0"/>
              </a:rPr>
              <a:t> = t2.station_id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EC04D-F05B-2375-9BBE-37005C59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037" y="3902380"/>
            <a:ext cx="8013643" cy="81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41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D121-5B08-9F45-2881-8BB80EF2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D83EE-A7F9-70DB-A80C-0B1FB545C3CE}"/>
              </a:ext>
            </a:extLst>
          </p:cNvPr>
          <p:cNvSpPr txBox="1"/>
          <p:nvPr/>
        </p:nvSpPr>
        <p:spPr>
          <a:xfrm>
            <a:off x="1170464" y="2316162"/>
            <a:ext cx="1676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Write a query that counts the number of starting and ending trips by station and day using a CTE</a:t>
            </a:r>
          </a:p>
          <a:p>
            <a:endParaRPr lang="en-US" sz="4000" dirty="0"/>
          </a:p>
          <a:p>
            <a:r>
              <a:rPr lang="en-US" sz="4000" dirty="0"/>
              <a:t>How do you think we should do this?</a:t>
            </a:r>
          </a:p>
          <a:p>
            <a:endParaRPr lang="en-US" sz="4000" dirty="0"/>
          </a:p>
          <a:p>
            <a:r>
              <a:rPr lang="en-US" sz="4000" dirty="0"/>
              <a:t>What are some things we need to think about?</a:t>
            </a:r>
          </a:p>
        </p:txBody>
      </p:sp>
    </p:spTree>
    <p:extLst>
      <p:ext uri="{BB962C8B-B14F-4D97-AF65-F5344CB8AC3E}">
        <p14:creationId xmlns:p14="http://schemas.microsoft.com/office/powerpoint/2010/main" val="16766708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41099</TotalTime>
  <Words>1239</Words>
  <Application>Microsoft Macintosh PowerPoint</Application>
  <PresentationFormat>Custom</PresentationFormat>
  <Paragraphs>189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Roboto</vt:lpstr>
      <vt:lpstr>Roboto Mono</vt:lpstr>
      <vt:lpstr>Online Programs Template White[1]</vt:lpstr>
      <vt:lpstr>PowerPoint Presentation</vt:lpstr>
      <vt:lpstr>agenda</vt:lpstr>
      <vt:lpstr>What is a cte</vt:lpstr>
      <vt:lpstr>Example</vt:lpstr>
      <vt:lpstr>Example with cte</vt:lpstr>
      <vt:lpstr>More complex cte</vt:lpstr>
      <vt:lpstr>Query optimization</vt:lpstr>
      <vt:lpstr>Subquery version</vt:lpstr>
      <vt:lpstr>In-class exercise</vt:lpstr>
      <vt:lpstr>Nested data</vt:lpstr>
      <vt:lpstr>Nested and repeated data</vt:lpstr>
      <vt:lpstr>Arrays and structs</vt:lpstr>
      <vt:lpstr>Why?</vt:lpstr>
      <vt:lpstr>User db example</vt:lpstr>
      <vt:lpstr>In-class exercise</vt:lpstr>
      <vt:lpstr>What does this error mean?</vt:lpstr>
      <vt:lpstr>Costs in bigquery</vt:lpstr>
      <vt:lpstr>Notes about on-demand pricing</vt:lpstr>
      <vt:lpstr>Partitioning / clustering</vt:lpstr>
      <vt:lpstr>Partitioning details</vt:lpstr>
      <vt:lpstr>In-class example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293</cp:revision>
  <dcterms:created xsi:type="dcterms:W3CDTF">2007-05-02T01:14:38Z</dcterms:created>
  <dcterms:modified xsi:type="dcterms:W3CDTF">2023-03-07T10:02:12Z</dcterms:modified>
</cp:coreProperties>
</file>