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6"/>
  </p:notesMasterIdLst>
  <p:handoutMasterIdLst>
    <p:handoutMasterId r:id="rId17"/>
  </p:handoutMasterIdLst>
  <p:sldIdLst>
    <p:sldId id="280" r:id="rId2"/>
    <p:sldId id="302" r:id="rId3"/>
    <p:sldId id="303" r:id="rId4"/>
    <p:sldId id="305" r:id="rId5"/>
    <p:sldId id="306" r:id="rId6"/>
    <p:sldId id="308" r:id="rId7"/>
    <p:sldId id="309" r:id="rId8"/>
    <p:sldId id="311" r:id="rId9"/>
    <p:sldId id="310" r:id="rId10"/>
    <p:sldId id="312" r:id="rId11"/>
    <p:sldId id="313" r:id="rId12"/>
    <p:sldId id="314" r:id="rId13"/>
    <p:sldId id="307" r:id="rId14"/>
    <p:sldId id="301" r:id="rId15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061E7-9427-4846-8E63-30428961F0CB}" v="18" dt="2023-03-09T00:03:48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/>
    <p:restoredTop sz="85417"/>
  </p:normalViewPr>
  <p:slideViewPr>
    <p:cSldViewPr showGuides="1">
      <p:cViewPr varScale="1">
        <p:scale>
          <a:sx n="53" d="100"/>
          <a:sy n="53" d="100"/>
        </p:scale>
        <p:origin x="240" y="44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Window Functions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Advanced SQL for Analysts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D88D-F326-6E64-49C6-2BAF886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0A8BF-3359-EEFF-E202-7240768CC882}"/>
              </a:ext>
            </a:extLst>
          </p:cNvPr>
          <p:cNvSpPr txBox="1"/>
          <p:nvPr/>
        </p:nvSpPr>
        <p:spPr>
          <a:xfrm>
            <a:off x="1265237" y="2697162"/>
            <a:ext cx="1950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Typical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Look up a value in the past or future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Repeat a value across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Nice for calculating percentage increase/decrease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w/o window functions generally need a self-join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Self-joins are not easy to read (and might not be super performant)</a:t>
            </a:r>
          </a:p>
        </p:txBody>
      </p:sp>
    </p:spTree>
    <p:extLst>
      <p:ext uri="{BB962C8B-B14F-4D97-AF65-F5344CB8AC3E}">
        <p14:creationId xmlns:p14="http://schemas.microsoft.com/office/powerpoint/2010/main" val="32174067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3C56-925D-F106-276C-B55F3761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function summary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32B169-4B2A-2697-E37D-0B770EDA45B9}"/>
              </a:ext>
            </a:extLst>
          </p:cNvPr>
          <p:cNvSpPr/>
          <p:nvPr/>
        </p:nvSpPr>
        <p:spPr>
          <a:xfrm>
            <a:off x="1493837" y="2607008"/>
            <a:ext cx="8610600" cy="9067800"/>
          </a:xfrm>
          <a:prstGeom prst="roundRect">
            <a:avLst>
              <a:gd name="adj" fmla="val 692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/>
              <a:t>LEAD/LAG</a:t>
            </a:r>
          </a:p>
          <a:p>
            <a:endParaRPr lang="en-US" sz="4000" dirty="0"/>
          </a:p>
          <a:p>
            <a:r>
              <a:rPr lang="en-US" sz="4000" dirty="0"/>
              <a:t>Looks forward (lead) or back (lag) by some step.</a:t>
            </a:r>
          </a:p>
          <a:p>
            <a:endParaRPr lang="en-US" sz="4000" dirty="0"/>
          </a:p>
          <a:p>
            <a:r>
              <a:rPr lang="en-US" sz="4000" dirty="0"/>
              <a:t>Will require an order by statement</a:t>
            </a:r>
          </a:p>
          <a:p>
            <a:endParaRPr lang="en-US" sz="4000" dirty="0"/>
          </a:p>
          <a:p>
            <a:r>
              <a:rPr lang="en-US" sz="4000" dirty="0"/>
              <a:t>Values will not be repeated</a:t>
            </a:r>
          </a:p>
          <a:p>
            <a:endParaRPr lang="en-US" sz="4000" dirty="0"/>
          </a:p>
          <a:p>
            <a:r>
              <a:rPr lang="en-US" sz="4000" dirty="0"/>
              <a:t>Will return null values depending on how many steps are requested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E36A52-688D-5460-8BB5-BB40CE003FCB}"/>
              </a:ext>
            </a:extLst>
          </p:cNvPr>
          <p:cNvSpPr/>
          <p:nvPr/>
        </p:nvSpPr>
        <p:spPr>
          <a:xfrm>
            <a:off x="13000037" y="2607008"/>
            <a:ext cx="8610600" cy="9067800"/>
          </a:xfrm>
          <a:prstGeom prst="roundRect">
            <a:avLst>
              <a:gd name="adj" fmla="val 692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/>
              <a:t>FIRST_VALUE/LAST_VALUE</a:t>
            </a:r>
          </a:p>
          <a:p>
            <a:pPr algn="ctr"/>
            <a:endParaRPr lang="en-US" sz="4000" dirty="0"/>
          </a:p>
          <a:p>
            <a:r>
              <a:rPr lang="en-US" sz="4000" dirty="0"/>
              <a:t>Pulls the first or last value subject to parameters</a:t>
            </a:r>
          </a:p>
          <a:p>
            <a:endParaRPr lang="en-US" sz="4000" dirty="0"/>
          </a:p>
          <a:p>
            <a:r>
              <a:rPr lang="en-US" sz="4000" dirty="0"/>
              <a:t>Will require an order by statement</a:t>
            </a:r>
          </a:p>
          <a:p>
            <a:endParaRPr lang="en-US" sz="4000" dirty="0"/>
          </a:p>
          <a:p>
            <a:r>
              <a:rPr lang="en-US" sz="4000" dirty="0"/>
              <a:t>Values always repeated</a:t>
            </a:r>
          </a:p>
          <a:p>
            <a:endParaRPr lang="en-US" sz="4000" dirty="0"/>
          </a:p>
          <a:p>
            <a:r>
              <a:rPr lang="en-US" sz="4000" dirty="0"/>
              <a:t>Will not return null values</a:t>
            </a:r>
          </a:p>
        </p:txBody>
      </p:sp>
    </p:spTree>
    <p:extLst>
      <p:ext uri="{BB962C8B-B14F-4D97-AF65-F5344CB8AC3E}">
        <p14:creationId xmlns:p14="http://schemas.microsoft.com/office/powerpoint/2010/main" val="27826422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AFA5-411A-9A38-D89B-C954D4CB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71F32-6969-43BE-CFAB-F832556500B5}"/>
              </a:ext>
            </a:extLst>
          </p:cNvPr>
          <p:cNvSpPr txBox="1"/>
          <p:nvPr/>
        </p:nvSpPr>
        <p:spPr>
          <a:xfrm>
            <a:off x="1417637" y="3306762"/>
            <a:ext cx="1950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Start with query provided and calculate the following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Time since last start by bike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Return the first start time of the day by bike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Calculate the total number of minutes by day and bike and then show the percent increase/decrease for each day.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Calculate the number of trips per month and bike. Calculate the percent increase/decrease for each month.</a:t>
            </a:r>
          </a:p>
        </p:txBody>
      </p:sp>
    </p:spTree>
    <p:extLst>
      <p:ext uri="{BB962C8B-B14F-4D97-AF65-F5344CB8AC3E}">
        <p14:creationId xmlns:p14="http://schemas.microsoft.com/office/powerpoint/2010/main" val="42112332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4691-4FFF-5000-0891-01282405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transition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E0619-0560-1598-3EF3-D4897746D3D6}"/>
              </a:ext>
            </a:extLst>
          </p:cNvPr>
          <p:cNvSpPr txBox="1"/>
          <p:nvPr/>
        </p:nvSpPr>
        <p:spPr>
          <a:xfrm>
            <a:off x="1170464" y="2468562"/>
            <a:ext cx="202115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Say we want to partition the data anytime the time between starts for a bike is more than an hour.</a:t>
            </a:r>
          </a:p>
          <a:p>
            <a:endParaRPr lang="en-US" sz="4000" dirty="0"/>
          </a:p>
          <a:p>
            <a:r>
              <a:rPr lang="en-US" sz="4000" dirty="0"/>
              <a:t>Looking to string together a set of trips that all happen within an hour of each other.</a:t>
            </a:r>
          </a:p>
          <a:p>
            <a:endParaRPr lang="en-US" sz="4000" dirty="0"/>
          </a:p>
          <a:p>
            <a:r>
              <a:rPr lang="en-US" sz="4000" dirty="0"/>
              <a:t>Want to know the average time the bike was being ridden and the average time it waited within each of these blocks of time.</a:t>
            </a:r>
          </a:p>
        </p:txBody>
      </p:sp>
    </p:spTree>
    <p:extLst>
      <p:ext uri="{BB962C8B-B14F-4D97-AF65-F5344CB8AC3E}">
        <p14:creationId xmlns:p14="http://schemas.microsoft.com/office/powerpoint/2010/main" val="29594239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AF47-F5BE-FCDE-BD88-3F43CEAF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112FA-E524-9DAD-9594-F23AB0DC68C6}"/>
              </a:ext>
            </a:extLst>
          </p:cNvPr>
          <p:cNvSpPr txBox="1"/>
          <p:nvPr/>
        </p:nvSpPr>
        <p:spPr>
          <a:xfrm>
            <a:off x="1170465" y="2239962"/>
            <a:ext cx="210683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A window function, also known as an analytic function, computes values over a group of rows and returns a single result for each row. This is different from an aggregate function, which returns a single result for a group of rows.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07B2F-E328-7D71-311C-1F9BE022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3" y="4253232"/>
            <a:ext cx="12178171" cy="766412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1FD2FA-94D2-9D11-3279-2A209804BCCF}"/>
              </a:ext>
            </a:extLst>
          </p:cNvPr>
          <p:cNvSpPr/>
          <p:nvPr/>
        </p:nvSpPr>
        <p:spPr>
          <a:xfrm>
            <a:off x="13348634" y="4253232"/>
            <a:ext cx="1404003" cy="76641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B437A-C35E-48BD-D184-AD0BF9A0D461}"/>
              </a:ext>
            </a:extLst>
          </p:cNvPr>
          <p:cNvSpPr txBox="1"/>
          <p:nvPr/>
        </p:nvSpPr>
        <p:spPr>
          <a:xfrm>
            <a:off x="15362237" y="4754562"/>
            <a:ext cx="7772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Notes: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Analytic function would produce a result for every row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Can do calculations w/in a “partition” or group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Calculation done subject to ordering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Calculation done subject to a “frame” of rows</a:t>
            </a:r>
          </a:p>
        </p:txBody>
      </p:sp>
    </p:spTree>
    <p:extLst>
      <p:ext uri="{BB962C8B-B14F-4D97-AF65-F5344CB8AC3E}">
        <p14:creationId xmlns:p14="http://schemas.microsoft.com/office/powerpoint/2010/main" val="38205773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3481-F0A5-CCC8-08EF-FB7ADAC4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window function 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7FD77-0CBE-06F1-0128-1EE3E06D0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3" y="2849562"/>
            <a:ext cx="10777071" cy="9160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D2A87B-7864-691E-6D8A-659396B6A5DB}"/>
              </a:ext>
            </a:extLst>
          </p:cNvPr>
          <p:cNvSpPr txBox="1"/>
          <p:nvPr/>
        </p:nvSpPr>
        <p:spPr>
          <a:xfrm>
            <a:off x="12695237" y="3992562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Not all parts of the call are required for all functions</a:t>
            </a:r>
          </a:p>
          <a:p>
            <a:endParaRPr lang="en-US" sz="3600" dirty="0"/>
          </a:p>
          <a:p>
            <a:r>
              <a:rPr lang="en-US" sz="3600" dirty="0"/>
              <a:t>Some are optional depending on what you’re doing</a:t>
            </a:r>
          </a:p>
        </p:txBody>
      </p:sp>
    </p:spTree>
    <p:extLst>
      <p:ext uri="{BB962C8B-B14F-4D97-AF65-F5344CB8AC3E}">
        <p14:creationId xmlns:p14="http://schemas.microsoft.com/office/powerpoint/2010/main" val="7720383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9E57-5AA6-DA00-7E22-C8C50A1A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F895B-33CC-DC15-43AC-2313DCACDA6F}"/>
              </a:ext>
            </a:extLst>
          </p:cNvPr>
          <p:cNvSpPr txBox="1"/>
          <p:nvPr/>
        </p:nvSpPr>
        <p:spPr>
          <a:xfrm>
            <a:off x="1170463" y="1849946"/>
            <a:ext cx="104394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Standard aggregation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Average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Max</a:t>
            </a:r>
          </a:p>
          <a:p>
            <a:endParaRPr lang="en-US" sz="4000" dirty="0"/>
          </a:p>
          <a:p>
            <a:r>
              <a:rPr lang="en-US" sz="4000" dirty="0"/>
              <a:t>Ranking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Rank/dense rank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Row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Ntile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Positional functions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Lead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Lag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First_value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Last_value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17387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28CF-3E58-983E-2902-F2977168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F7F45-414D-6B0F-8B24-DAF5F06841C2}"/>
              </a:ext>
            </a:extLst>
          </p:cNvPr>
          <p:cNvSpPr txBox="1"/>
          <p:nvPr/>
        </p:nvSpPr>
        <p:spPr>
          <a:xfrm>
            <a:off x="1170463" y="2392362"/>
            <a:ext cx="19678173" cy="755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/>
              <a:t>Typical usage: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Total of all rows (sum or average)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Cumulative calculation (usually a sum)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Rolling calculation (usually an average)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Rolling max – check if something has happened</a:t>
            </a:r>
          </a:p>
          <a:p>
            <a:pPr>
              <a:spcAft>
                <a:spcPts val="600"/>
              </a:spcAft>
            </a:pPr>
            <a:endParaRPr lang="en-US" sz="4000" dirty="0"/>
          </a:p>
          <a:p>
            <a:pPr>
              <a:spcAft>
                <a:spcPts val="600"/>
              </a:spcAft>
            </a:pPr>
            <a:r>
              <a:rPr lang="en-US" sz="4000" dirty="0"/>
              <a:t>Things to know: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If doing total, really only need to specify “over” and nothing else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Cumulative and rolling calculations will require you specify the row frame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Should specify the order by no matter what as a best practice, you never know what you’ll get if you don’t</a:t>
            </a:r>
          </a:p>
        </p:txBody>
      </p:sp>
    </p:spTree>
    <p:extLst>
      <p:ext uri="{BB962C8B-B14F-4D97-AF65-F5344CB8AC3E}">
        <p14:creationId xmlns:p14="http://schemas.microsoft.com/office/powerpoint/2010/main" val="29941911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5FF6-8588-8EBE-DEFC-9CC2092F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3F2C8-3547-0CC5-69D6-4F4E22CC8760}"/>
              </a:ext>
            </a:extLst>
          </p:cNvPr>
          <p:cNvSpPr txBox="1"/>
          <p:nvPr/>
        </p:nvSpPr>
        <p:spPr>
          <a:xfrm>
            <a:off x="1417637" y="3306762"/>
            <a:ext cx="17602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Start with query provided and calculate the following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Grand total of </a:t>
            </a:r>
            <a:r>
              <a:rPr lang="en-US" sz="4000" dirty="0" err="1"/>
              <a:t>duration_minutes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Grand total by bike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Cumulative total of minutes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Cumulative total by bike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Cumulative total by bike and day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Rolling average of last 5 trips by bike</a:t>
            </a:r>
          </a:p>
        </p:txBody>
      </p:sp>
    </p:spTree>
    <p:extLst>
      <p:ext uri="{BB962C8B-B14F-4D97-AF65-F5344CB8AC3E}">
        <p14:creationId xmlns:p14="http://schemas.microsoft.com/office/powerpoint/2010/main" val="1345928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2DB4-1CB8-B8C1-F1AD-03235EF9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7C51F-7658-B4F8-80A1-210040734086}"/>
              </a:ext>
            </a:extLst>
          </p:cNvPr>
          <p:cNvSpPr txBox="1"/>
          <p:nvPr/>
        </p:nvSpPr>
        <p:spPr>
          <a:xfrm>
            <a:off x="1112837" y="2697162"/>
            <a:ext cx="18745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Typical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Get order for some variable</a:t>
            </a:r>
          </a:p>
          <a:p>
            <a:endParaRPr lang="en-US" sz="4000" dirty="0"/>
          </a:p>
          <a:p>
            <a:r>
              <a:rPr lang="en-US" sz="4000" dirty="0"/>
              <a:t>Maybe atypical usage: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Decide how to filter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De-duping data</a:t>
            </a:r>
          </a:p>
          <a:p>
            <a:endParaRPr lang="en-US" sz="4000" dirty="0"/>
          </a:p>
          <a:p>
            <a:r>
              <a:rPr lang="en-US" sz="4000" dirty="0"/>
              <a:t>Things to know: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Don’t work like normal functions, typically don’t take an argument (depends on platform)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Will require an “order by” clause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Use “desc” to order descending</a:t>
            </a:r>
          </a:p>
        </p:txBody>
      </p:sp>
    </p:spTree>
    <p:extLst>
      <p:ext uri="{BB962C8B-B14F-4D97-AF65-F5344CB8AC3E}">
        <p14:creationId xmlns:p14="http://schemas.microsoft.com/office/powerpoint/2010/main" val="16697280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3C68-5454-ED52-818C-6270B003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ranking functions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01838D-6501-6C69-41B1-959CC78B532B}"/>
              </a:ext>
            </a:extLst>
          </p:cNvPr>
          <p:cNvSpPr/>
          <p:nvPr/>
        </p:nvSpPr>
        <p:spPr>
          <a:xfrm>
            <a:off x="198437" y="2620962"/>
            <a:ext cx="5410200" cy="9067800"/>
          </a:xfrm>
          <a:prstGeom prst="roundRect">
            <a:avLst>
              <a:gd name="adj" fmla="val 692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/>
              <a:t>RANK</a:t>
            </a:r>
          </a:p>
          <a:p>
            <a:endParaRPr lang="en-US" sz="4000" dirty="0"/>
          </a:p>
          <a:p>
            <a:r>
              <a:rPr lang="en-US" sz="4000" dirty="0"/>
              <a:t>Returns an integer rank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Will generate the same integer if there’s a tie</a:t>
            </a:r>
          </a:p>
          <a:p>
            <a:endParaRPr lang="en-US" sz="4000" dirty="0"/>
          </a:p>
          <a:p>
            <a:r>
              <a:rPr lang="en-US" sz="4000" dirty="0"/>
              <a:t>Will skip ranks when there is a tie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03B8B8-1011-0BF4-7045-F3A8CAABCC4A}"/>
              </a:ext>
            </a:extLst>
          </p:cNvPr>
          <p:cNvSpPr/>
          <p:nvPr/>
        </p:nvSpPr>
        <p:spPr>
          <a:xfrm>
            <a:off x="6065837" y="2631071"/>
            <a:ext cx="5410200" cy="9067800"/>
          </a:xfrm>
          <a:prstGeom prst="roundRect">
            <a:avLst>
              <a:gd name="adj" fmla="val 692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/>
              <a:t>DENSE_RANK</a:t>
            </a:r>
          </a:p>
          <a:p>
            <a:pPr algn="ctr"/>
            <a:endParaRPr lang="en-US" sz="4000" dirty="0"/>
          </a:p>
          <a:p>
            <a:r>
              <a:rPr lang="en-US" sz="4000" dirty="0"/>
              <a:t>Returns an integer rank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Will generate the same integer if there’s a tie</a:t>
            </a:r>
          </a:p>
          <a:p>
            <a:endParaRPr lang="en-US" sz="4000" dirty="0"/>
          </a:p>
          <a:p>
            <a:r>
              <a:rPr lang="en-US" sz="4000" dirty="0"/>
              <a:t>Will not skip ranks when there is a tie (always produces sequential integers)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4B868C-C93A-7FBE-7544-456FDF212CB4}"/>
              </a:ext>
            </a:extLst>
          </p:cNvPr>
          <p:cNvSpPr/>
          <p:nvPr/>
        </p:nvSpPr>
        <p:spPr>
          <a:xfrm>
            <a:off x="11933237" y="2631071"/>
            <a:ext cx="5410200" cy="9067800"/>
          </a:xfrm>
          <a:prstGeom prst="roundRect">
            <a:avLst>
              <a:gd name="adj" fmla="val 692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/>
              <a:t>ROW_NUMBER</a:t>
            </a:r>
          </a:p>
          <a:p>
            <a:pPr algn="ctr"/>
            <a:endParaRPr lang="en-US" sz="4000" dirty="0"/>
          </a:p>
          <a:p>
            <a:r>
              <a:rPr lang="en-US" sz="4000" dirty="0"/>
              <a:t>Returns sequential integers</a:t>
            </a:r>
          </a:p>
          <a:p>
            <a:endParaRPr lang="en-US" sz="4000" dirty="0"/>
          </a:p>
          <a:p>
            <a:r>
              <a:rPr lang="en-US" sz="4000" dirty="0"/>
              <a:t>Never generates the same integer</a:t>
            </a:r>
          </a:p>
          <a:p>
            <a:endParaRPr lang="en-US" sz="4000" dirty="0"/>
          </a:p>
          <a:p>
            <a:r>
              <a:rPr lang="en-US" sz="4000" dirty="0"/>
              <a:t>There are never ties (seems like that’s obvious by now)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C3E884-F09A-F6CA-43FB-04C8B61B4D78}"/>
              </a:ext>
            </a:extLst>
          </p:cNvPr>
          <p:cNvSpPr/>
          <p:nvPr/>
        </p:nvSpPr>
        <p:spPr>
          <a:xfrm>
            <a:off x="17800470" y="2620962"/>
            <a:ext cx="5410200" cy="9067800"/>
          </a:xfrm>
          <a:prstGeom prst="roundRect">
            <a:avLst>
              <a:gd name="adj" fmla="val 692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/>
              <a:t>NTILE</a:t>
            </a:r>
          </a:p>
          <a:p>
            <a:pPr algn="ctr"/>
            <a:endParaRPr lang="en-US" sz="4000" dirty="0"/>
          </a:p>
          <a:p>
            <a:r>
              <a:rPr lang="en-US" sz="4000" dirty="0"/>
              <a:t>Splits rows into groups using integers</a:t>
            </a:r>
          </a:p>
          <a:p>
            <a:endParaRPr lang="en-US" sz="4000" dirty="0"/>
          </a:p>
          <a:p>
            <a:r>
              <a:rPr lang="en-US" sz="4000" dirty="0"/>
              <a:t>Will generate the same integer across rows</a:t>
            </a:r>
          </a:p>
          <a:p>
            <a:endParaRPr lang="en-US" sz="4000" dirty="0"/>
          </a:p>
          <a:p>
            <a:r>
              <a:rPr lang="en-US" sz="4000" dirty="0"/>
              <a:t>Ranks not skipped</a:t>
            </a:r>
          </a:p>
        </p:txBody>
      </p:sp>
    </p:spTree>
    <p:extLst>
      <p:ext uri="{BB962C8B-B14F-4D97-AF65-F5344CB8AC3E}">
        <p14:creationId xmlns:p14="http://schemas.microsoft.com/office/powerpoint/2010/main" val="10336216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8800-807C-40C6-008D-605AD1C1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function 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988FC-FB37-1197-52B1-08B713AAFE0F}"/>
              </a:ext>
            </a:extLst>
          </p:cNvPr>
          <p:cNvSpPr txBox="1"/>
          <p:nvPr/>
        </p:nvSpPr>
        <p:spPr>
          <a:xfrm>
            <a:off x="1417637" y="3306762"/>
            <a:ext cx="17602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Start with query provided and calculate the following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Overall rank by ride duration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Overall </a:t>
            </a:r>
            <a:r>
              <a:rPr lang="en-US" sz="4000" dirty="0" err="1"/>
              <a:t>dense_rank</a:t>
            </a:r>
            <a:r>
              <a:rPr lang="en-US" sz="4000" dirty="0"/>
              <a:t> by ride duration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Row number by ride duration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NTILE(4) by ride duration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Repeat all by </a:t>
            </a:r>
            <a:r>
              <a:rPr lang="en-US" sz="4000" dirty="0" err="1"/>
              <a:t>bikeid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Return the most recent trip by bike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Return the longest trip by bike</a:t>
            </a:r>
          </a:p>
        </p:txBody>
      </p:sp>
    </p:spTree>
    <p:extLst>
      <p:ext uri="{BB962C8B-B14F-4D97-AF65-F5344CB8AC3E}">
        <p14:creationId xmlns:p14="http://schemas.microsoft.com/office/powerpoint/2010/main" val="5517876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43389</TotalTime>
  <Words>741</Words>
  <Application>Microsoft Macintosh PowerPoint</Application>
  <PresentationFormat>Custom</PresentationFormat>
  <Paragraphs>141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Online Programs Template White[1]</vt:lpstr>
      <vt:lpstr>PowerPoint Presentation</vt:lpstr>
      <vt:lpstr>What is it?</vt:lpstr>
      <vt:lpstr>Anatomy of a window function call</vt:lpstr>
      <vt:lpstr>Types of functions</vt:lpstr>
      <vt:lpstr>Standard functions</vt:lpstr>
      <vt:lpstr>Aggregation functions exercise</vt:lpstr>
      <vt:lpstr>Ranking functions</vt:lpstr>
      <vt:lpstr>Differences in ranking functions</vt:lpstr>
      <vt:lpstr>Ranking function exercises</vt:lpstr>
      <vt:lpstr>Positional functions</vt:lpstr>
      <vt:lpstr>Positional function summary</vt:lpstr>
      <vt:lpstr>Positional exercises</vt:lpstr>
      <vt:lpstr>Constructing a transition variable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293</cp:revision>
  <dcterms:created xsi:type="dcterms:W3CDTF">2007-05-02T01:14:38Z</dcterms:created>
  <dcterms:modified xsi:type="dcterms:W3CDTF">2023-03-09T00:12:14Z</dcterms:modified>
</cp:coreProperties>
</file>