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86" r:id="rId6"/>
    <p:sldId id="287" r:id="rId7"/>
    <p:sldId id="293" r:id="rId8"/>
    <p:sldId id="259" r:id="rId9"/>
    <p:sldId id="261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288" r:id="rId19"/>
    <p:sldId id="304" r:id="rId20"/>
    <p:sldId id="305" r:id="rId21"/>
    <p:sldId id="272" r:id="rId22"/>
    <p:sldId id="292" r:id="rId23"/>
  </p:sldIdLst>
  <p:sldSz cx="9144000" cy="5143500" type="screen16x9"/>
  <p:notesSz cx="6858000" cy="9144000"/>
  <p:embeddedFontLst>
    <p:embeddedFont>
      <p:font typeface="Encode Sans" pitchFamily="2" charset="77"/>
      <p:regular r:id="rId25"/>
      <p:bold r:id="rId26"/>
    </p:embeddedFont>
    <p:embeddedFont>
      <p:font typeface="Karla" pitchFamily="2" charset="0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30C89-85B0-437F-938D-3A63CE1A3656}">
  <a:tblStyle styleId="{73430C89-85B0-437F-938D-3A63CE1A3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6"/>
  </p:normalViewPr>
  <p:slideViewPr>
    <p:cSldViewPr snapToGrid="0">
      <p:cViewPr varScale="1">
        <p:scale>
          <a:sx n="112" d="100"/>
          <a:sy n="112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107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6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75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92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52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75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86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93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867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018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60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6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606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76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5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51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85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44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45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2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63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ytownresearch.org/gun-violence-ameri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-310101" y="1572835"/>
            <a:ext cx="4467497" cy="1315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AMERICA’S </a:t>
            </a:r>
            <a:b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GUN CULTURE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648300" y="827691"/>
            <a:ext cx="817893" cy="745144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701086" y="1580306"/>
            <a:ext cx="337930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FFFF"/>
              </a:solidFill>
              <a:latin typeface="Encode Sans"/>
              <a:sym typeface="Encode Sans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Encode Sans"/>
              </a:rPr>
              <a:t>ADVA ASRAF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Encode Sans"/>
              </a:rPr>
              <a:t>OLGA KRIYOKOV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326175"/>
            <a:ext cx="31822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Encode Sans"/>
                <a:sym typeface="Encode Sans"/>
              </a:rPr>
              <a:t>DAV 5400 - Analytics Programming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Encode Sans"/>
                <a:sym typeface="Encode Sans"/>
              </a:rPr>
              <a:t>Final project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Encode Sans"/>
                <a:sym typeface="Encode Sans"/>
              </a:rPr>
              <a:t>Prof. James Tooper</a:t>
            </a: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1" y="1264117"/>
            <a:ext cx="2044051" cy="20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9362" y="140811"/>
            <a:ext cx="5739562" cy="880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How have gun sales changed between the years of 2014- 2018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97" y="3842231"/>
            <a:ext cx="7688331" cy="907620"/>
          </a:xfrm>
        </p:spPr>
        <p:txBody>
          <a:bodyPr/>
          <a:lstStyle/>
          <a:p>
            <a:r>
              <a:rPr lang="en-US" b="1" dirty="0"/>
              <a:t>2016- </a:t>
            </a:r>
            <a:r>
              <a:rPr lang="en-US" dirty="0"/>
              <a:t>The peak point was in </a:t>
            </a:r>
            <a:r>
              <a:rPr lang="en-US" b="1" dirty="0"/>
              <a:t>December</a:t>
            </a:r>
            <a:r>
              <a:rPr lang="en-US" dirty="0"/>
              <a:t>, while the lowest point was in </a:t>
            </a:r>
            <a:r>
              <a:rPr lang="en-US" b="1" dirty="0"/>
              <a:t>May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9" y="1153067"/>
            <a:ext cx="7312519" cy="2557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921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24934" y="172493"/>
            <a:ext cx="5739562" cy="702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Average sales in states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142544" y="1113181"/>
            <a:ext cx="2845988" cy="3768919"/>
          </a:xfrm>
        </p:spPr>
        <p:txBody>
          <a:bodyPr/>
          <a:lstStyle/>
          <a:p>
            <a:r>
              <a:rPr lang="en-US" b="1" dirty="0"/>
              <a:t>Kentucky </a:t>
            </a:r>
            <a:r>
              <a:rPr lang="en-US" dirty="0"/>
              <a:t>has the highest average gun sales with more than $ 140k</a:t>
            </a:r>
          </a:p>
          <a:p>
            <a:r>
              <a:rPr lang="en-US" b="1" dirty="0"/>
              <a:t>Texas</a:t>
            </a:r>
            <a:r>
              <a:rPr lang="en-US" dirty="0"/>
              <a:t> was the second best with sales of $88.12K, followed closely by </a:t>
            </a:r>
            <a:r>
              <a:rPr lang="en-US" b="1" dirty="0"/>
              <a:t>California</a:t>
            </a:r>
            <a:r>
              <a:rPr lang="en-US" dirty="0"/>
              <a:t> with average sales of $ 85.33K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44" y="1113182"/>
            <a:ext cx="6137889" cy="3531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905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75713" y="149772"/>
            <a:ext cx="6721701" cy="1133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Which states have the highest number of guns sales between the years of 2014- 2018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95247" y="1638719"/>
            <a:ext cx="2499489" cy="2717840"/>
          </a:xfrm>
        </p:spPr>
        <p:txBody>
          <a:bodyPr/>
          <a:lstStyle/>
          <a:p>
            <a:r>
              <a:rPr lang="en-US" dirty="0"/>
              <a:t>Top gun selling State is </a:t>
            </a:r>
            <a:r>
              <a:rPr lang="en-US" b="1" dirty="0"/>
              <a:t>Kentucky</a:t>
            </a:r>
            <a:r>
              <a:rPr lang="en-US" dirty="0"/>
              <a:t>, followed by </a:t>
            </a:r>
            <a:r>
              <a:rPr lang="en-US" b="1" dirty="0"/>
              <a:t>Texas</a:t>
            </a:r>
            <a:r>
              <a:rPr lang="en-US" dirty="0"/>
              <a:t>, </a:t>
            </a:r>
            <a:r>
              <a:rPr lang="en-US" b="1" dirty="0"/>
              <a:t>Indiana</a:t>
            </a:r>
            <a:r>
              <a:rPr lang="en-US" dirty="0"/>
              <a:t>, </a:t>
            </a:r>
            <a:r>
              <a:rPr lang="en-US" b="1" dirty="0"/>
              <a:t>Tennessee</a:t>
            </a:r>
            <a:r>
              <a:rPr lang="en-US" dirty="0"/>
              <a:t> and </a:t>
            </a:r>
            <a:r>
              <a:rPr lang="en-US" b="1" dirty="0"/>
              <a:t>Washington</a:t>
            </a:r>
            <a:r>
              <a:rPr lang="en-US" dirty="0"/>
              <a:t>, respectively.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46" y="1282893"/>
            <a:ext cx="6414838" cy="3429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570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950300" cy="1233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Which states have highest gun violence incidents between the years of 2014- 2018?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124691" y="1935308"/>
            <a:ext cx="2672256" cy="3480852"/>
          </a:xfrm>
        </p:spPr>
        <p:txBody>
          <a:bodyPr/>
          <a:lstStyle/>
          <a:p>
            <a:r>
              <a:rPr lang="en-US" dirty="0"/>
              <a:t>Top 5 states:</a:t>
            </a:r>
          </a:p>
          <a:p>
            <a:pPr marL="558800" lvl="1" indent="0">
              <a:buNone/>
            </a:pPr>
            <a:endParaRPr lang="en-US" sz="1800" b="1" dirty="0"/>
          </a:p>
          <a:p>
            <a:pPr marL="558800" lvl="1" indent="0">
              <a:buNone/>
            </a:pPr>
            <a:r>
              <a:rPr lang="en-US" b="1" dirty="0"/>
              <a:t>California</a:t>
            </a:r>
            <a:r>
              <a:rPr lang="en-US" dirty="0"/>
              <a:t>  187</a:t>
            </a:r>
          </a:p>
          <a:p>
            <a:pPr marL="558800" lvl="1" indent="0">
              <a:buNone/>
            </a:pPr>
            <a:r>
              <a:rPr lang="en-US" b="1" dirty="0"/>
              <a:t>Illinois</a:t>
            </a:r>
            <a:r>
              <a:rPr lang="en-US" dirty="0"/>
              <a:t> 164</a:t>
            </a:r>
          </a:p>
          <a:p>
            <a:pPr marL="558800" lvl="1" indent="0">
              <a:buNone/>
            </a:pPr>
            <a:r>
              <a:rPr lang="en-US" b="1" dirty="0"/>
              <a:t>Florida</a:t>
            </a:r>
            <a:r>
              <a:rPr lang="en-US" dirty="0"/>
              <a:t> 125</a:t>
            </a:r>
          </a:p>
          <a:p>
            <a:pPr marL="558800" lvl="1" indent="0">
              <a:buNone/>
            </a:pPr>
            <a:r>
              <a:rPr lang="en-US" b="1" dirty="0"/>
              <a:t>Texas</a:t>
            </a:r>
            <a:r>
              <a:rPr lang="en-US" dirty="0"/>
              <a:t> 102</a:t>
            </a:r>
          </a:p>
          <a:p>
            <a:pPr marL="558800" lvl="1" indent="0">
              <a:buNone/>
            </a:pPr>
            <a:r>
              <a:rPr lang="en-US" b="1" dirty="0"/>
              <a:t>New York</a:t>
            </a:r>
            <a:r>
              <a:rPr lang="en-US" dirty="0"/>
              <a:t> 76</a:t>
            </a:r>
          </a:p>
          <a:p>
            <a:pPr marL="10160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74" y="1186844"/>
            <a:ext cx="6194847" cy="3563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051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950300" cy="945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 How many inhabitants were killed and injured in California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1" y="1186844"/>
            <a:ext cx="2522483" cy="2037204"/>
          </a:xfrm>
        </p:spPr>
        <p:txBody>
          <a:bodyPr/>
          <a:lstStyle/>
          <a:p>
            <a:r>
              <a:rPr lang="en-US" b="1" dirty="0"/>
              <a:t>California</a:t>
            </a:r>
            <a:r>
              <a:rPr lang="en-US" dirty="0"/>
              <a:t> </a:t>
            </a:r>
          </a:p>
          <a:p>
            <a:pPr marL="101600" indent="0">
              <a:buNone/>
            </a:pPr>
            <a:r>
              <a:rPr lang="en-US" dirty="0"/>
              <a:t>187 incidents:</a:t>
            </a:r>
          </a:p>
          <a:p>
            <a:pPr marL="101600" indent="0">
              <a:buNone/>
            </a:pPr>
            <a:r>
              <a:rPr lang="en-US" dirty="0"/>
              <a:t>199 people </a:t>
            </a:r>
            <a:r>
              <a:rPr lang="en-US" u="sng" dirty="0"/>
              <a:t>killed</a:t>
            </a:r>
            <a:r>
              <a:rPr lang="en-US" dirty="0"/>
              <a:t> 763 were </a:t>
            </a:r>
            <a:r>
              <a:rPr lang="en-US" u="sng" dirty="0"/>
              <a:t>injured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57" y="1097017"/>
            <a:ext cx="6216016" cy="325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5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75713" y="149772"/>
            <a:ext cx="8133897" cy="1133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How have gun incidents occurrence changed in 2018?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8296" y="3967699"/>
            <a:ext cx="7450372" cy="849747"/>
          </a:xfrm>
        </p:spPr>
        <p:txBody>
          <a:bodyPr/>
          <a:lstStyle/>
          <a:p>
            <a:r>
              <a:rPr lang="en-US" dirty="0"/>
              <a:t>2018 - peak was on June 17. 5 people were injured and 29 were killed. 6 Incidents occurred too. In states of : Florida, California, Indiana, Illinois.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72"/>
          <a:stretch/>
        </p:blipFill>
        <p:spPr>
          <a:xfrm>
            <a:off x="365760" y="1551009"/>
            <a:ext cx="6361042" cy="2275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580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504" y="1"/>
            <a:ext cx="6721701" cy="960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Which State had the most severe gun violence incident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558" y="2395694"/>
            <a:ext cx="7450372" cy="849747"/>
          </a:xfrm>
        </p:spPr>
        <p:txBody>
          <a:bodyPr/>
          <a:lstStyle/>
          <a:p>
            <a:r>
              <a:rPr lang="en-US" dirty="0"/>
              <a:t>Most severe gun violence incident is </a:t>
            </a:r>
            <a:r>
              <a:rPr lang="en-US" b="1" dirty="0"/>
              <a:t>Nevada</a:t>
            </a:r>
            <a:r>
              <a:rPr lang="en-US" dirty="0"/>
              <a:t>. </a:t>
            </a:r>
            <a:endParaRPr lang="he-IL" dirty="0"/>
          </a:p>
          <a:p>
            <a:r>
              <a:rPr lang="en-US" dirty="0"/>
              <a:t>Happened in </a:t>
            </a:r>
            <a:r>
              <a:rPr lang="en-US" b="1" dirty="0"/>
              <a:t>Las Vegas</a:t>
            </a:r>
            <a:r>
              <a:rPr lang="en-US" dirty="0"/>
              <a:t> on October 1,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4" y="1449977"/>
            <a:ext cx="6667500" cy="62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313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26035" y="493510"/>
            <a:ext cx="6721701" cy="960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Is there a correlation between the number of permits allocated to each State and the number of gun violence incidents that occurred in that State?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550580"/>
            <a:ext cx="2441459" cy="3102704"/>
          </a:xfrm>
        </p:spPr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correlation.</a:t>
            </a:r>
          </a:p>
          <a:p>
            <a:r>
              <a:rPr lang="en-US" dirty="0"/>
              <a:t>The correlation coefficient indicates this positive linear relation is </a:t>
            </a:r>
            <a:r>
              <a:rPr lang="en-US" b="1" dirty="0"/>
              <a:t>not strong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14" y="1491277"/>
            <a:ext cx="5900313" cy="3221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809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78587" y="807317"/>
            <a:ext cx="7400693" cy="43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6. Are gun sales likely to increase in 2019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78587" y="1591298"/>
            <a:ext cx="1877987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Training Set: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Previous years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DCDE7-8BC4-2A4F-9970-FC4CFCC5B9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03" y="1634569"/>
            <a:ext cx="5937250" cy="3107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33;p19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6038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78588" y="116958"/>
            <a:ext cx="6981432" cy="1126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6. Are gun sales likely to increase in 2019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44401" y="2046054"/>
            <a:ext cx="1877987" cy="208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Estimated gun sales for 2019: </a:t>
            </a:r>
            <a:r>
              <a:rPr lang="en-US" dirty="0"/>
              <a:t>Increase by 1.67 M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17" y="1415317"/>
            <a:ext cx="5940119" cy="3006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33;p19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491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207680" y="281272"/>
            <a:ext cx="2643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>
                    <a:lumMod val="75000"/>
                  </a:schemeClr>
                </a:solidFill>
              </a:rPr>
              <a:t>AGENDA</a:t>
            </a:r>
            <a:endParaRPr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207680" y="976804"/>
            <a:ext cx="3993830" cy="3618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/>
              <a:t>Introduction</a:t>
            </a:r>
          </a:p>
          <a:p>
            <a:pPr marL="342900" indent="-342900"/>
            <a:r>
              <a:rPr lang="en" dirty="0"/>
              <a:t>Motivation</a:t>
            </a:r>
          </a:p>
          <a:p>
            <a:pPr marL="342900" indent="-342900"/>
            <a:r>
              <a:rPr lang="en" dirty="0"/>
              <a:t>Data Source</a:t>
            </a:r>
          </a:p>
          <a:p>
            <a:pPr marL="342900" indent="-342900"/>
            <a:r>
              <a:rPr lang="en" dirty="0"/>
              <a:t>Research Questions</a:t>
            </a:r>
          </a:p>
          <a:p>
            <a:pPr marL="342900" indent="-342900"/>
            <a:r>
              <a:rPr lang="en" dirty="0"/>
              <a:t>Analysis</a:t>
            </a:r>
          </a:p>
          <a:p>
            <a:pPr marL="342900" indent="-342900"/>
            <a:r>
              <a:rPr lang="en" dirty="0"/>
              <a:t>Insights</a:t>
            </a:r>
            <a:endParaRPr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767567" y="1541720"/>
            <a:ext cx="5672100" cy="1374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</a:pPr>
            <a:r>
              <a:rPr lang="en-US" sz="5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Summary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4569" y="472512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237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7590" y="247423"/>
            <a:ext cx="80791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1.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Between the years of 2016 -2018 there is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improving trend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on selling less guns, but as we predicted using a tree, the sales will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increase in 2019 by 12% .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. The top 4 States with the highest number of casualties and injured people are: 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Nevada, Florida, Texas, California.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3. California –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has the highest number of incidents among the states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4.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Los Angeles is the city that had the highest number of gun violence incidents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- 14% of total CA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5. Long guns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– are sold the most </a:t>
            </a:r>
            <a:endParaRPr lang="en-US" sz="2000" b="1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735669" y="965231"/>
            <a:ext cx="5672100" cy="2355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</a:pPr>
            <a:r>
              <a:rPr lang="en-US" sz="4800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Questions?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654569" y="472512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0808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65558" y="294811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92" name="Google Shape;92;p15"/>
          <p:cNvSpPr txBox="1"/>
          <p:nvPr/>
        </p:nvSpPr>
        <p:spPr>
          <a:xfrm>
            <a:off x="0" y="4668003"/>
            <a:ext cx="6767100" cy="47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is availble at: </a:t>
            </a:r>
            <a:r>
              <a:rPr lang="en-US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https://everytownresearch.org/gun-violence-america/</a:t>
            </a:r>
            <a:endParaRPr lang="en-US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5558" y="890751"/>
            <a:ext cx="71915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1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The right to bear arms and gun control issues are very controversial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2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Every </a:t>
            </a:r>
            <a:r>
              <a:rPr lang="en-US" sz="20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year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, thousand of deaths in the U.S. are caused by gun violence incidents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3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Gun sales in the U.S. sum up to millions of dollars every year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4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In 2018, more people have died from firearm injuries in the U.S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5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 The U.S. has 120.5 guns per 100 people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4712" y="210690"/>
            <a:ext cx="2996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602" y="1134402"/>
            <a:ext cx="6693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1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Israel is a State that has suffered many gun violence incidents, usually due to terrorism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2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Special license to bear arms </a:t>
            </a:r>
            <a:endParaRPr lang="he-IL" sz="1800" dirty="0">
              <a:solidFill>
                <a:srgbClr val="666666"/>
              </a:solidFill>
              <a:latin typeface="Karla"/>
              <a:ea typeface="Karla"/>
              <a:cs typeface="Karla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3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Most of U.S. gun violence incidents occur due to personal conflicts and crime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4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Analyzing the tendency of gun violence in the U.S. to check correlation between gun sales and number or permits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5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. Predicting gun sales for 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72595" y="152966"/>
            <a:ext cx="3720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SOURCE</a:t>
            </a:r>
            <a:r>
              <a:rPr lang="he-IL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594" y="737741"/>
            <a:ext cx="60232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</a:rPr>
              <a:t>Evolution of gun sales between the years of 2007-2018</a:t>
            </a:r>
          </a:p>
          <a:p>
            <a:endParaRPr lang="en-US" sz="1800" b="1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</a:endParaRPr>
          </a:p>
          <a:p>
            <a:pPr marL="101600"/>
            <a:r>
              <a:rPr lang="en-US" sz="1800" u="sng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Format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: CSV file</a:t>
            </a:r>
          </a:p>
          <a:p>
            <a:pPr marL="101600"/>
            <a:r>
              <a:rPr lang="en-US" sz="1800" u="sng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Source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: Kaggle.com</a:t>
            </a:r>
          </a:p>
          <a:p>
            <a:pPr marL="101600"/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</a:endParaRPr>
          </a:p>
          <a:p>
            <a:pPr marL="101600">
              <a:lnSpc>
                <a:spcPct val="150000"/>
              </a:lnSpc>
            </a:pPr>
            <a:r>
              <a:rPr lang="en-US" sz="1800" u="sng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Data: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contains data on types of weapons( hand gun, long gun) and their permits in different U.S. states.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38" y="3323064"/>
            <a:ext cx="6837799" cy="1623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792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64712" y="210690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SOURCE</a:t>
            </a:r>
            <a:r>
              <a:rPr lang="he-IL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59" y="809434"/>
            <a:ext cx="7520271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</a:rPr>
              <a:t>Gun Violence Data Archive</a:t>
            </a:r>
          </a:p>
          <a:p>
            <a:endParaRPr lang="en-US" b="1" dirty="0"/>
          </a:p>
          <a:p>
            <a:pPr marL="101600" indent="0">
              <a:lnSpc>
                <a:spcPct val="150000"/>
              </a:lnSpc>
              <a:buNone/>
            </a:pPr>
            <a:r>
              <a:rPr lang="en-US" sz="1800" u="sng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Format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: Web scrapping into a CSV file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800" u="sng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Source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: GunViolenceArchive.com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800" u="sng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Data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: The Gun Violence Archive (GVA) - non-profit organization. Provides an access to gun-related violence data in the U.S.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</a:rPr>
              <a:t>All of the gun violence incidents that took place between the years of 2013- 2018 are recorded.</a:t>
            </a:r>
          </a:p>
          <a:p>
            <a:pPr marL="101600" indent="0">
              <a:lnSpc>
                <a:spcPct val="150000"/>
              </a:lnSpc>
              <a:buNone/>
            </a:pP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</a:endParaRPr>
          </a:p>
          <a:p>
            <a:pPr marL="101600" indent="0">
              <a:buNone/>
            </a:pP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</a:endParaRPr>
          </a:p>
        </p:txBody>
      </p:sp>
      <p:grpSp>
        <p:nvGrpSpPr>
          <p:cNvPr id="7" name="Google Shape;533;p41"/>
          <p:cNvGrpSpPr/>
          <p:nvPr/>
        </p:nvGrpSpPr>
        <p:grpSpPr>
          <a:xfrm>
            <a:off x="7510429" y="4519129"/>
            <a:ext cx="453903" cy="461444"/>
            <a:chOff x="1923675" y="1633650"/>
            <a:chExt cx="436000" cy="435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Google Shape;534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Google Shape;535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Google Shape;536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Google Shape;537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Google Shape;538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Google Shape;539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45" y="3499945"/>
            <a:ext cx="4986951" cy="1480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426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0" y="408942"/>
            <a:ext cx="2203936" cy="857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b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6" name="Google Shape;346;p31"/>
          <p:cNvGrpSpPr/>
          <p:nvPr/>
        </p:nvGrpSpPr>
        <p:grpSpPr>
          <a:xfrm>
            <a:off x="3033113" y="1510201"/>
            <a:ext cx="839407" cy="707725"/>
            <a:chOff x="4630125" y="278900"/>
            <a:chExt cx="400675" cy="456675"/>
          </a:xfrm>
        </p:grpSpPr>
        <p:sp>
          <p:nvSpPr>
            <p:cNvPr id="347" name="Google Shape;347;p3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1" name="Google Shape;351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638" r="14828"/>
          <a:stretch/>
        </p:blipFill>
        <p:spPr>
          <a:xfrm>
            <a:off x="162749" y="2461414"/>
            <a:ext cx="5713265" cy="248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9739"/>
          <a:stretch/>
        </p:blipFill>
        <p:spPr>
          <a:xfrm>
            <a:off x="4047214" y="70526"/>
            <a:ext cx="4937884" cy="3049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237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0" y="765544"/>
            <a:ext cx="4727741" cy="3984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Let’s </a:t>
            </a:r>
            <a:br>
              <a:rPr lang="en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Explore!</a:t>
            </a:r>
            <a:br>
              <a:rPr lang="en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9362" y="140811"/>
            <a:ext cx="5739562" cy="880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How have gun sales changed between the years of 2014- 2018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97" y="3842231"/>
            <a:ext cx="7688331" cy="907620"/>
          </a:xfrm>
        </p:spPr>
        <p:txBody>
          <a:bodyPr/>
          <a:lstStyle/>
          <a:p>
            <a:r>
              <a:rPr lang="en-US" b="1" dirty="0"/>
              <a:t>2014- 2018 -</a:t>
            </a:r>
            <a:r>
              <a:rPr lang="en-US" dirty="0"/>
              <a:t> gun sales have gone down ever since 2016, in which gun sales were the highest in – 27.43 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4" y="1145694"/>
            <a:ext cx="6964763" cy="2393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772</Words>
  <Application>Microsoft Macintosh PowerPoint</Application>
  <PresentationFormat>On-screen Show (16:9)</PresentationFormat>
  <Paragraphs>112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Montserrat</vt:lpstr>
      <vt:lpstr>Karla</vt:lpstr>
      <vt:lpstr>Arial</vt:lpstr>
      <vt:lpstr>Encode Sans</vt:lpstr>
      <vt:lpstr>Arviragus template</vt:lpstr>
      <vt:lpstr>AMERICA’S  GUN CULTURE</vt:lpstr>
      <vt:lpstr>AGENDA</vt:lpstr>
      <vt:lpstr>INTRODUCTION </vt:lpstr>
      <vt:lpstr>PowerPoint Presentation</vt:lpstr>
      <vt:lpstr>PowerPoint Presentation</vt:lpstr>
      <vt:lpstr>PowerPoint Presentation</vt:lpstr>
      <vt:lpstr> Web Scraping</vt:lpstr>
      <vt:lpstr>Let’s  Explore! Research Questions </vt:lpstr>
      <vt:lpstr>1. How have gun sales changed between the years of 2014- 2018</vt:lpstr>
      <vt:lpstr>1. How have gun sales changed between the years of 2014- 2018</vt:lpstr>
      <vt:lpstr>1.1 Average sales in states</vt:lpstr>
      <vt:lpstr>2. Which states have the highest number of guns sales between the years of 2014- 2018</vt:lpstr>
      <vt:lpstr>3. Which states have highest gun violence incidents between the years of 2014- 2018?</vt:lpstr>
      <vt:lpstr>3.1. How many inhabitants were killed and injured in California</vt:lpstr>
      <vt:lpstr>4. How have gun incidents occurrence changed in 2018?</vt:lpstr>
      <vt:lpstr>4.1 Which State had the most severe gun violence incident</vt:lpstr>
      <vt:lpstr>5. Is there a correlation between the number of permits allocated to each State and the number of gun violence incidents that occurred in that State?</vt:lpstr>
      <vt:lpstr>6. Are gun sales likely to increase in 2019</vt:lpstr>
      <vt:lpstr>6. Are gun sales likely to increase in 2019</vt:lpstr>
      <vt:lpstr>Summary</vt:lpstr>
      <vt:lpstr>PowerPoint Presentation</vt:lpstr>
      <vt:lpstr>Thank you!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 GUN CULTURE</dc:title>
  <dc:creator>Olga Kriyokov</dc:creator>
  <cp:lastModifiedBy>ADVA.ASRAF@baruchmail.cuny.edu</cp:lastModifiedBy>
  <cp:revision>27</cp:revision>
  <dcterms:modified xsi:type="dcterms:W3CDTF">2019-05-08T17:36:25Z</dcterms:modified>
</cp:coreProperties>
</file>