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sldIdLst>
    <p:sldId id="256" r:id="rId2"/>
    <p:sldId id="257" r:id="rId3"/>
    <p:sldId id="369" r:id="rId4"/>
    <p:sldId id="370" r:id="rId5"/>
    <p:sldId id="372" r:id="rId6"/>
    <p:sldId id="373" r:id="rId7"/>
    <p:sldId id="374" r:id="rId8"/>
    <p:sldId id="379" r:id="rId9"/>
    <p:sldId id="385" r:id="rId10"/>
    <p:sldId id="386" r:id="rId11"/>
    <p:sldId id="387" r:id="rId12"/>
    <p:sldId id="376" r:id="rId13"/>
    <p:sldId id="375" r:id="rId14"/>
    <p:sldId id="377"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dirty="0"/>
              <a:t>Phase-II First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accent5">
                    <a:lumMod val="25000"/>
                  </a:schemeClr>
                </a:solidFill>
              </a:rPr>
              <a:t>AI ASSINTANCE CHATBOT FOR MENTAL HEALTH ADVICE </a:t>
            </a:r>
            <a:endParaRPr lang="en-US" altLang="en-IN" sz="4000" b="1" dirty="0">
              <a:solidFill>
                <a:schemeClr val="accent5">
                  <a:lumMod val="25000"/>
                </a:schemeClr>
              </a:solidFill>
              <a:ea typeface="+mn-ea"/>
              <a:cs typeface="+mn-cs"/>
            </a:endParaRPr>
          </a:p>
        </p:txBody>
      </p:sp>
      <p:sp>
        <p:nvSpPr>
          <p:cNvPr id="10" name="TextBox 1"/>
          <p:cNvSpPr txBox="1">
            <a:spLocks noChangeArrowheads="1"/>
          </p:cNvSpPr>
          <p:nvPr/>
        </p:nvSpPr>
        <p:spPr bwMode="auto">
          <a:xfrm>
            <a:off x="962889" y="5183902"/>
            <a:ext cx="34290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a:t>
            </a:r>
            <a:r>
              <a:rPr lang="en-US" altLang="en-IN" sz="2400" b="1" dirty="0" err="1">
                <a:solidFill>
                  <a:srgbClr val="FF0000"/>
                </a:solidFill>
              </a:rPr>
              <a:t> K</a:t>
            </a:r>
            <a:r>
              <a:rPr lang="en-IN" altLang="en-US" sz="2400" b="1" dirty="0" err="1">
                <a:solidFill>
                  <a:srgbClr val="FF0000"/>
                </a:solidFill>
              </a:rPr>
              <a:t>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p:cNvSpPr txBox="1">
            <a:spLocks noChangeArrowheads="1"/>
          </p:cNvSpPr>
          <p:nvPr/>
        </p:nvSpPr>
        <p:spPr bwMode="auto">
          <a:xfrm>
            <a:off x="8701617" y="4639347"/>
            <a:ext cx="4340986"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Advaidh C </a:t>
            </a:r>
          </a:p>
          <a:p>
            <a:pPr>
              <a:spcBef>
                <a:spcPct val="0"/>
              </a:spcBef>
              <a:buClrTx/>
              <a:buFontTx/>
              <a:buNone/>
            </a:pPr>
            <a:r>
              <a:rPr lang="en-US" altLang="en-IN" sz="2400" b="1" dirty="0">
                <a:solidFill>
                  <a:srgbClr val="FF0000"/>
                </a:solidFill>
              </a:rPr>
              <a:t>210701017</a:t>
            </a:r>
          </a:p>
          <a:p>
            <a:pPr>
              <a:spcBef>
                <a:spcPct val="0"/>
              </a:spcBef>
              <a:buClrTx/>
              <a:buNone/>
            </a:pPr>
            <a:r>
              <a:rPr lang="en-US" altLang="en-IN" sz="2400" b="1">
                <a:solidFill>
                  <a:srgbClr val="FF0000"/>
                </a:solidFill>
              </a:rPr>
              <a:t>Agash</a:t>
            </a:r>
            <a:r>
              <a:rPr lang="en-US" altLang="en-IN" sz="2400" b="1" dirty="0">
                <a:solidFill>
                  <a:srgbClr val="FF0000"/>
                </a:solidFill>
              </a:rPr>
              <a:t> G                     210701018</a:t>
            </a:r>
          </a:p>
          <a:p>
            <a:pPr>
              <a:spcBef>
                <a:spcPct val="0"/>
              </a:spcBef>
              <a:buClrTx/>
              <a:buFontTx/>
              <a:buNone/>
            </a:pP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CS19643 – FOUNDATIONS OF MACHINE LEARNING</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p:cNvSpPr>
            <a:spLocks noGrp="1"/>
          </p:cNvSpPr>
          <p:nvPr>
            <p:ph idx="1"/>
          </p:nvPr>
        </p:nvSpPr>
        <p:spPr/>
        <p:txBody>
          <a:bodyPr/>
          <a:lstStyle/>
          <a:p>
            <a:pPr marL="521335" marR="461010" algn="just">
              <a:lnSpc>
                <a:spcPct val="150000"/>
              </a:lnSpc>
              <a:spcBef>
                <a:spcPts val="1685"/>
              </a:spcBef>
              <a:spcAft>
                <a:spcPts val="0"/>
              </a:spcAft>
            </a:pPr>
            <a:r>
              <a:rPr lang="en-US" sz="2400" b="1" dirty="0">
                <a:latin typeface="Times New Roman" panose="02020603050405020304" pitchFamily="18" charset="0"/>
                <a:ea typeface="Times New Roman" panose="02020603050405020304" pitchFamily="18" charset="0"/>
              </a:rPr>
              <a:t>User Experience</a:t>
            </a:r>
            <a:r>
              <a:rPr lang="en-US" sz="2400" b="1" dirty="0">
                <a:effectLst/>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This </a:t>
            </a:r>
            <a:r>
              <a:rPr lang="en-US" sz="2400" dirty="0">
                <a:effectLst/>
                <a:latin typeface="Times New Roman" panose="02020603050405020304" pitchFamily="18" charset="0"/>
                <a:ea typeface="Times New Roman" panose="02020603050405020304" pitchFamily="18" charset="0"/>
              </a:rPr>
              <a:t>encompasses the overall interaction and satisfaction of users with the application. In this project, the user experience is primarily focused on the frontend interface, which provides a chat-like environment for users to interact with the chatbot. The frontend interface is designed to be intuitive and user-friendly, with clear prompts and feedback to guide users through the conversation process. Overall, the goal is to create an engaging and supportive environment that encourages users to seek help and engage with the mental health resources provided by the chatbot.</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b="1" dirty="0">
                <a:solidFill>
                  <a:srgbClr val="FF0000"/>
                </a:solidFill>
              </a:rPr>
              <a:t>Output</a:t>
            </a:r>
            <a:endParaRPr lang="en-IN"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sp>
        <p:nvSpPr>
          <p:cNvPr id="104" name="Text Box 103"/>
          <p:cNvSpPr txBox="1"/>
          <p:nvPr/>
        </p:nvSpPr>
        <p:spPr>
          <a:xfrm>
            <a:off x="1070610" y="5292090"/>
            <a:ext cx="3657600" cy="280035"/>
          </a:xfrm>
          <a:prstGeom prst="rect">
            <a:avLst/>
          </a:prstGeom>
          <a:noFill/>
          <a:ln w="9525">
            <a:noFill/>
          </a:ln>
        </p:spPr>
        <p:txBody>
          <a:bodyPr>
            <a:noAutofit/>
          </a:bodyPr>
          <a:lstStyle/>
          <a:p>
            <a:pPr indent="0" algn="ctr"/>
            <a:r>
              <a:rPr lang="en-US" dirty="0">
                <a:latin typeface="Times New Roman" panose="02020603050405020304" pitchFamily="18" charset="0"/>
                <a:cs typeface="Times New Roman" panose="02020603050405020304" pitchFamily="18" charset="0"/>
              </a:rPr>
              <a:t>Basic interaction with user</a:t>
            </a:r>
            <a:endParaRPr lang="en-US" b="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6112510" y="1388110"/>
            <a:ext cx="4637405" cy="299085"/>
          </a:xfrm>
          <a:prstGeom prst="rect">
            <a:avLst/>
          </a:prstGeom>
          <a:noFill/>
          <a:ln w="9525">
            <a:noFill/>
          </a:ln>
        </p:spPr>
        <p:txBody>
          <a:bodyPr>
            <a:noAutofit/>
          </a:bodyPr>
          <a:lstStyle/>
          <a:p>
            <a:pPr indent="0" algn="ctr"/>
            <a:r>
              <a:rPr lang="en-US" b="1">
                <a:latin typeface="Calibri" panose="020F0502020204030204" charset="0"/>
                <a:cs typeface="Calibri" panose="020F0502020204030204" charset="0"/>
              </a:rPr>
              <a:t> </a:t>
            </a:r>
          </a:p>
        </p:txBody>
      </p:sp>
      <p:sp>
        <p:nvSpPr>
          <p:cNvPr id="105" name="Text Box 104"/>
          <p:cNvSpPr txBox="1"/>
          <p:nvPr/>
        </p:nvSpPr>
        <p:spPr>
          <a:xfrm>
            <a:off x="7614745" y="5162550"/>
            <a:ext cx="4398578" cy="591863"/>
          </a:xfrm>
          <a:prstGeom prst="rect">
            <a:avLst/>
          </a:prstGeom>
          <a:noFill/>
          <a:ln w="9525">
            <a:noFill/>
          </a:ln>
        </p:spPr>
        <p:txBody>
          <a:bodyPr>
            <a:noAutofit/>
          </a:bodyPr>
          <a:lstStyle/>
          <a:p>
            <a:pPr indent="0"/>
            <a:endParaRPr lang="en-US" b="0" dirty="0">
              <a:latin typeface="Times New Roman" panose="02020603050405020304" pitchFamily="18" charset="0"/>
              <a:cs typeface="Calibri" panose="020F0502020204030204" charset="0"/>
            </a:endParaRPr>
          </a:p>
          <a:p>
            <a:pPr indent="0"/>
            <a:r>
              <a:rPr lang="en-US" b="0" dirty="0">
                <a:latin typeface="Times New Roman" panose="02020603050405020304" pitchFamily="18" charset="0"/>
                <a:cs typeface="Calibri" panose="020F0502020204030204" charset="0"/>
              </a:rPr>
              <a:t> </a:t>
            </a:r>
            <a:r>
              <a:rPr lang="en-US" dirty="0">
                <a:latin typeface="Times New Roman" panose="02020603050405020304" pitchFamily="18" charset="0"/>
                <a:cs typeface="Calibri" panose="020F0502020204030204" charset="0"/>
              </a:rPr>
              <a:t>Front interface of the chatbot</a:t>
            </a:r>
            <a:endParaRPr lang="en-US" b="0" dirty="0">
              <a:latin typeface="Times New Roman" panose="02020603050405020304" pitchFamily="18" charset="0"/>
              <a:cs typeface="Calibri" panose="020F0502020204030204" charset="0"/>
            </a:endParaRPr>
          </a:p>
        </p:txBody>
      </p:sp>
      <p:pic>
        <p:nvPicPr>
          <p:cNvPr id="8" name="Picture 7">
            <a:extLst>
              <a:ext uri="{FF2B5EF4-FFF2-40B4-BE49-F238E27FC236}">
                <a16:creationId xmlns:a16="http://schemas.microsoft.com/office/drawing/2014/main" id="{5C7C4B11-42D8-B041-4CB6-822FA75AF76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 y="2040189"/>
            <a:ext cx="5943600" cy="2842260"/>
          </a:xfrm>
          <a:prstGeom prst="rect">
            <a:avLst/>
          </a:prstGeom>
          <a:noFill/>
          <a:ln>
            <a:noFill/>
          </a:ln>
        </p:spPr>
      </p:pic>
      <p:pic>
        <p:nvPicPr>
          <p:cNvPr id="9" name="Picture 8">
            <a:extLst>
              <a:ext uri="{FF2B5EF4-FFF2-40B4-BE49-F238E27FC236}">
                <a16:creationId xmlns:a16="http://schemas.microsoft.com/office/drawing/2014/main" id="{2CAA5879-BB46-764D-D1CF-8850174D690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2040189"/>
            <a:ext cx="5943600" cy="2847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t>12</a:t>
            </a:fld>
            <a:endParaRPr lang="en-US" altLang="en-US"/>
          </a:p>
        </p:txBody>
      </p:sp>
      <p:sp>
        <p:nvSpPr>
          <p:cNvPr id="106" name="Text Box 105"/>
          <p:cNvSpPr txBox="1"/>
          <p:nvPr/>
        </p:nvSpPr>
        <p:spPr>
          <a:xfrm>
            <a:off x="755650" y="5006340"/>
            <a:ext cx="4821200" cy="923330"/>
          </a:xfrm>
          <a:prstGeom prst="rect">
            <a:avLst/>
          </a:prstGeom>
          <a:noFill/>
          <a:ln w="9525">
            <a:noFill/>
          </a:ln>
        </p:spPr>
        <p:txBody>
          <a:bodyPr wrap="square">
            <a:spAutoFit/>
          </a:bodyPr>
          <a:lstStyle/>
          <a:p>
            <a:pPr indent="0" algn="ctr"/>
            <a:endParaRPr lang="en-US" b="0" dirty="0">
              <a:latin typeface="Times New Roman" panose="02020603050405020304" pitchFamily="18" charset="0"/>
              <a:cs typeface="Times New Roman" panose="02020603050405020304" pitchFamily="18" charset="0"/>
            </a:endParaRPr>
          </a:p>
          <a:p>
            <a:pPr indent="0" algn="ctr"/>
            <a:endParaRPr lang="en-US" dirty="0">
              <a:latin typeface="Times New Roman" panose="02020603050405020304" pitchFamily="18" charset="0"/>
              <a:cs typeface="Times New Roman" panose="02020603050405020304" pitchFamily="18" charset="0"/>
            </a:endParaRPr>
          </a:p>
          <a:p>
            <a:pPr indent="0" algn="ctr"/>
            <a:r>
              <a:rPr lang="en-US" b="0" dirty="0">
                <a:latin typeface="Times New Roman" panose="02020603050405020304" pitchFamily="18" charset="0"/>
                <a:cs typeface="Times New Roman" panose="02020603050405020304" pitchFamily="18" charset="0"/>
              </a:rPr>
              <a:t>Displaying </a:t>
            </a:r>
            <a:r>
              <a:rPr lang="en-US" dirty="0">
                <a:latin typeface="Times New Roman" panose="02020603050405020304" pitchFamily="18" charset="0"/>
                <a:cs typeface="Times New Roman" panose="02020603050405020304" pitchFamily="18" charset="0"/>
              </a:rPr>
              <a:t>the </a:t>
            </a:r>
            <a:r>
              <a:rPr lang="en-US" b="0" dirty="0">
                <a:latin typeface="Times New Roman" panose="02020603050405020304" pitchFamily="18" charset="0"/>
                <a:cs typeface="Times New Roman" panose="02020603050405020304" pitchFamily="18" charset="0"/>
              </a:rPr>
              <a:t>treatments for the threat</a:t>
            </a:r>
          </a:p>
        </p:txBody>
      </p:sp>
      <p:sp>
        <p:nvSpPr>
          <p:cNvPr id="5" name="Text Box 4"/>
          <p:cNvSpPr txBox="1"/>
          <p:nvPr/>
        </p:nvSpPr>
        <p:spPr>
          <a:xfrm>
            <a:off x="5774690" y="1831340"/>
            <a:ext cx="5080000" cy="368300"/>
          </a:xfrm>
          <a:prstGeom prst="rect">
            <a:avLst/>
          </a:prstGeom>
          <a:noFill/>
          <a:ln w="9525">
            <a:noFill/>
          </a:ln>
        </p:spPr>
        <p:txBody>
          <a:bodyPr>
            <a:spAutoFit/>
          </a:bodyPr>
          <a:lstStyle/>
          <a:p>
            <a:pPr indent="0" algn="ctr"/>
            <a:r>
              <a:rPr lang="en-US" b="0">
                <a:latin typeface="Calibri" panose="020F0502020204030204" charset="0"/>
                <a:cs typeface="Calibri" panose="020F0502020204030204" charset="0"/>
              </a:rPr>
              <a:t> </a:t>
            </a:r>
          </a:p>
        </p:txBody>
      </p:sp>
      <p:sp>
        <p:nvSpPr>
          <p:cNvPr id="107" name="Text Box 106"/>
          <p:cNvSpPr txBox="1"/>
          <p:nvPr/>
        </p:nvSpPr>
        <p:spPr>
          <a:xfrm>
            <a:off x="5774690" y="4394200"/>
            <a:ext cx="6363830" cy="1477328"/>
          </a:xfrm>
          <a:prstGeom prst="rect">
            <a:avLst/>
          </a:prstGeom>
          <a:noFill/>
          <a:ln w="9525">
            <a:noFill/>
          </a:ln>
        </p:spPr>
        <p:txBody>
          <a:bodyPr wrap="square">
            <a:spAutoFit/>
          </a:bodyPr>
          <a:lstStyle/>
          <a:p>
            <a:pPr indent="0" algn="ctr"/>
            <a:endParaRPr lang="en-US" b="0" dirty="0">
              <a:latin typeface="Times New Roman" panose="02020603050405020304" pitchFamily="18" charset="0"/>
              <a:cs typeface="Times New Roman" panose="02020603050405020304" pitchFamily="18" charset="0"/>
            </a:endParaRPr>
          </a:p>
          <a:p>
            <a:pPr indent="0" algn="ctr"/>
            <a:endParaRPr lang="en-US" dirty="0">
              <a:latin typeface="Times New Roman" panose="02020603050405020304" pitchFamily="18" charset="0"/>
              <a:cs typeface="Times New Roman" panose="02020603050405020304" pitchFamily="18" charset="0"/>
            </a:endParaRPr>
          </a:p>
          <a:p>
            <a:pPr indent="0" algn="ctr"/>
            <a:endParaRPr lang="en-US" b="0" dirty="0">
              <a:latin typeface="Times New Roman" panose="02020603050405020304" pitchFamily="18" charset="0"/>
              <a:cs typeface="Times New Roman" panose="02020603050405020304" pitchFamily="18" charset="0"/>
            </a:endParaRPr>
          </a:p>
          <a:p>
            <a:pPr indent="0" algn="ctr"/>
            <a:endParaRPr lang="en-US" b="0" dirty="0">
              <a:latin typeface="Times New Roman" panose="02020603050405020304" pitchFamily="18" charset="0"/>
              <a:cs typeface="Times New Roman" panose="02020603050405020304" pitchFamily="18" charset="0"/>
            </a:endParaRPr>
          </a:p>
          <a:p>
            <a:pPr indent="0" algn="ctr"/>
            <a:r>
              <a:rPr lang="en-US" dirty="0">
                <a:latin typeface="Times New Roman" panose="02020603050405020304" pitchFamily="18" charset="0"/>
                <a:cs typeface="Times New Roman" panose="02020603050405020304" pitchFamily="18" charset="0"/>
              </a:rPr>
              <a:t>Terminal output for the program</a:t>
            </a:r>
            <a:endParaRPr lang="en-US" b="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803FF79-82C8-9A8D-F07E-2EECF080A59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80" y="2146935"/>
            <a:ext cx="5943600" cy="2859405"/>
          </a:xfrm>
          <a:prstGeom prst="rect">
            <a:avLst/>
          </a:prstGeom>
          <a:noFill/>
          <a:ln>
            <a:noFill/>
          </a:ln>
        </p:spPr>
      </p:pic>
      <p:pic>
        <p:nvPicPr>
          <p:cNvPr id="10" name="Picture 9">
            <a:extLst>
              <a:ext uri="{FF2B5EF4-FFF2-40B4-BE49-F238E27FC236}">
                <a16:creationId xmlns:a16="http://schemas.microsoft.com/office/drawing/2014/main" id="{F88C78FA-90C8-EF04-FEC2-54D9C178CA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4920" y="1690091"/>
            <a:ext cx="5943600" cy="36652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p:cNvSpPr>
            <a:spLocks noGrp="1"/>
          </p:cNvSpPr>
          <p:nvPr>
            <p:ph idx="1"/>
          </p:nvPr>
        </p:nvSpPr>
        <p:spPr>
          <a:xfrm>
            <a:off x="812800" y="1606795"/>
            <a:ext cx="10668000" cy="4267200"/>
          </a:xfrm>
        </p:spPr>
        <p:txBody>
          <a:bodyPr/>
          <a:lstStyle/>
          <a:p>
            <a:pPr marL="43815" marR="457835" indent="0" algn="just">
              <a:lnSpc>
                <a:spcPct val="150000"/>
              </a:lnSpc>
              <a:spcBef>
                <a:spcPts val="350"/>
              </a:spcBef>
              <a:spcAft>
                <a:spcPts val="0"/>
              </a:spcAft>
              <a:buNone/>
            </a:pPr>
            <a:r>
              <a:rPr lang="en-US" sz="2000" dirty="0">
                <a:effectLst/>
                <a:latin typeface="Times New Roman" panose="02020603050405020304" pitchFamily="18" charset="0"/>
                <a:ea typeface="Times New Roman" panose="02020603050405020304" pitchFamily="18" charset="0"/>
              </a:rPr>
              <a:t>     In conclusion, the development of our mental health chatbot, </a:t>
            </a:r>
            <a:r>
              <a:rPr lang="en-US" sz="2000" dirty="0" err="1">
                <a:effectLst/>
                <a:latin typeface="Times New Roman" panose="02020603050405020304" pitchFamily="18" charset="0"/>
                <a:ea typeface="Times New Roman" panose="02020603050405020304" pitchFamily="18" charset="0"/>
              </a:rPr>
              <a:t>MindSupport</a:t>
            </a:r>
            <a:r>
              <a:rPr lang="en-US" sz="2000" dirty="0">
                <a:effectLst/>
                <a:latin typeface="Times New Roman" panose="02020603050405020304" pitchFamily="18" charset="0"/>
                <a:ea typeface="Times New Roman" panose="02020603050405020304" pitchFamily="18" charset="0"/>
              </a:rPr>
              <a:t>, represents a significant step forward in leveraging technology to address the growing demand for accessible and personalized mental health support. Through careful design and implementation, </a:t>
            </a:r>
            <a:r>
              <a:rPr lang="en-US" sz="2000" dirty="0" err="1">
                <a:effectLst/>
                <a:latin typeface="Times New Roman" panose="02020603050405020304" pitchFamily="18" charset="0"/>
                <a:ea typeface="Times New Roman" panose="02020603050405020304" pitchFamily="18" charset="0"/>
              </a:rPr>
              <a:t>MindSupport</a:t>
            </a:r>
            <a:r>
              <a:rPr lang="en-US" sz="2000" dirty="0">
                <a:effectLst/>
                <a:latin typeface="Times New Roman" panose="02020603050405020304" pitchFamily="18" charset="0"/>
                <a:ea typeface="Times New Roman" panose="02020603050405020304" pitchFamily="18" charset="0"/>
              </a:rPr>
              <a:t> offers users a non-judgmental and convenient platform to seek guidance, resources, and support for their mental well-being. Our project has demonstrated the effectiveness of chatbot-based interventions in delivering mental health support, drawing on insights from existing research and literature in the field. By providing users with personalized treatment recommendations and resources, </a:t>
            </a:r>
            <a:r>
              <a:rPr lang="en-US" sz="2000" dirty="0" err="1">
                <a:effectLst/>
                <a:latin typeface="Times New Roman" panose="02020603050405020304" pitchFamily="18" charset="0"/>
                <a:ea typeface="Times New Roman" panose="02020603050405020304" pitchFamily="18" charset="0"/>
              </a:rPr>
              <a:t>MindSupport</a:t>
            </a:r>
            <a:r>
              <a:rPr lang="en-US" sz="2000" dirty="0">
                <a:effectLst/>
                <a:latin typeface="Times New Roman" panose="02020603050405020304" pitchFamily="18" charset="0"/>
                <a:ea typeface="Times New Roman" panose="02020603050405020304" pitchFamily="18" charset="0"/>
              </a:rPr>
              <a:t> aims to empower individuals to take proactive steps towards managing their mental health and seeking the help they need.</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762000" y="1587782"/>
            <a:ext cx="10668000" cy="4267200"/>
          </a:xfrm>
        </p:spPr>
        <p:txBody>
          <a:bodyPr/>
          <a:lstStyle/>
          <a:p>
            <a:pPr marL="0" indent="0">
              <a:lnSpc>
                <a:spcPct val="150000"/>
              </a:lnSpc>
              <a:buNone/>
            </a:pPr>
            <a:r>
              <a:rPr lang="en-US" sz="1800" kern="100" dirty="0">
                <a:effectLst/>
                <a:latin typeface="Times New Roman" panose="02020603050405020304" pitchFamily="18" charset="0"/>
                <a:ea typeface="Calibri" panose="020F0502020204030204" pitchFamily="34" charset="0"/>
                <a:cs typeface="Cordia New" panose="020B0304020202020204" pitchFamily="34" charset="-34"/>
              </a:rPr>
              <a:t>        1. </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https://www.trijiog.com</a:t>
            </a:r>
            <a:b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b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2. https://www.amahahealthy.com</a:t>
            </a:r>
            <a:b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b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3. https://www.ncbi.nlm.nih.gov/</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150000"/>
              </a:lnSpc>
              <a:buNone/>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4. https://www.safetyandquality.gov.au/</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150000"/>
              </a:lnSpc>
              <a:buNone/>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5.</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 </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https://www.covetus.com/blog/</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6. https://www.nhsinform.scot/campaigns/health-and-social-care-standards/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endParaRPr lang="en-US" sz="1800" dirty="0">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p:cNvSpPr>
            <a:spLocks noGrp="1"/>
          </p:cNvSpPr>
          <p:nvPr>
            <p:ph type="dt" sz="half" idx="10"/>
          </p:nvPr>
        </p:nvSpPr>
        <p:spPr/>
        <p:txBody>
          <a:bodyPr/>
          <a:lstStyle/>
          <a:p>
            <a:pPr>
              <a:defRPr/>
            </a:pPr>
            <a:endParaRPr lang="en-US" dirty="0"/>
          </a:p>
        </p:txBody>
      </p:sp>
      <p:sp>
        <p:nvSpPr>
          <p:cNvPr id="7" name="Footer Placeholder 6"/>
          <p:cNvSpPr>
            <a:spLocks noGrp="1"/>
          </p:cNvSpPr>
          <p:nvPr>
            <p:ph type="ftr" sz="quarter" idx="11"/>
          </p:nvPr>
        </p:nvSpPr>
        <p:spPr/>
        <p:txBody>
          <a:bodyPr/>
          <a:lstStyle/>
          <a:p>
            <a:pPr>
              <a:defRPr/>
            </a:pPr>
            <a:r>
              <a:rPr lang="en-US"/>
              <a:t>Department of Computer Science and Engineering</a:t>
            </a:r>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t>15</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p:cNvSpPr>
            <a:spLocks noGrp="1"/>
          </p:cNvSpPr>
          <p:nvPr>
            <p:ph idx="1"/>
          </p:nvPr>
        </p:nvSpPr>
        <p:spPr>
          <a:xfrm>
            <a:off x="766233" y="1901456"/>
            <a:ext cx="10668000" cy="4267200"/>
          </a:xfrm>
        </p:spPr>
        <p:txBody>
          <a:bodyPr/>
          <a:lstStyle/>
          <a:p>
            <a:pPr marL="0" indent="0" algn="just">
              <a:buClr>
                <a:srgbClr val="CC0000"/>
              </a:buClr>
              <a:buNone/>
              <a:defRPr/>
            </a:pPr>
            <a:r>
              <a:rPr lang="en-US" sz="2300" dirty="0">
                <a:effectLst/>
                <a:latin typeface="Times New Roman" panose="02020603050405020304" pitchFamily="18" charset="0"/>
                <a:ea typeface="Times New Roman" panose="02020603050405020304" pitchFamily="18" charset="0"/>
              </a:rPr>
              <a:t>This project presents </a:t>
            </a:r>
            <a:r>
              <a:rPr lang="en-US" sz="2300" dirty="0" err="1">
                <a:effectLst/>
                <a:latin typeface="Times New Roman" panose="02020603050405020304" pitchFamily="18" charset="0"/>
                <a:ea typeface="Times New Roman" panose="02020603050405020304" pitchFamily="18" charset="0"/>
              </a:rPr>
              <a:t>MindSupport</a:t>
            </a:r>
            <a:r>
              <a:rPr lang="en-US" sz="2300" dirty="0">
                <a:effectLst/>
                <a:latin typeface="Times New Roman" panose="02020603050405020304" pitchFamily="18" charset="0"/>
                <a:ea typeface="Times New Roman" panose="02020603050405020304" pitchFamily="18" charset="0"/>
              </a:rPr>
              <a:t>, an innovative chatbot designed to deliver accessible and personalized mental health support. Leveraging advanced natural language processing and machine learning techniques, </a:t>
            </a:r>
            <a:r>
              <a:rPr lang="en-US" sz="2300" dirty="0" err="1">
                <a:effectLst/>
                <a:latin typeface="Times New Roman" panose="02020603050405020304" pitchFamily="18" charset="0"/>
                <a:ea typeface="Times New Roman" panose="02020603050405020304" pitchFamily="18" charset="0"/>
              </a:rPr>
              <a:t>MindSupport</a:t>
            </a:r>
            <a:r>
              <a:rPr lang="en-US" sz="2300" dirty="0">
                <a:effectLst/>
                <a:latin typeface="Times New Roman" panose="02020603050405020304" pitchFamily="18" charset="0"/>
                <a:ea typeface="Times New Roman" panose="02020603050405020304" pitchFamily="18" charset="0"/>
              </a:rPr>
              <a:t> interacts with users to identify mental health concerns such as depression, anxiety, and PTSD. Based on these interactions, the chatbot provides tailored treatment recommendations from a comprehensive database of mental health resources. The system architecture integrates a Python backend with </a:t>
            </a:r>
            <a:r>
              <a:rPr lang="en-US" sz="2300" dirty="0" err="1">
                <a:effectLst/>
                <a:latin typeface="Times New Roman" panose="02020603050405020304" pitchFamily="18" charset="0"/>
                <a:ea typeface="Times New Roman" panose="02020603050405020304" pitchFamily="18" charset="0"/>
              </a:rPr>
              <a:t>spaCy</a:t>
            </a:r>
            <a:r>
              <a:rPr lang="en-US" sz="2300" dirty="0">
                <a:effectLst/>
                <a:latin typeface="Times New Roman" panose="02020603050405020304" pitchFamily="18" charset="0"/>
                <a:ea typeface="Times New Roman" panose="02020603050405020304" pitchFamily="18" charset="0"/>
              </a:rPr>
              <a:t> for natural language processing, a Node.js server for API management, and a React frontend for a user-friendly interface. </a:t>
            </a:r>
            <a:r>
              <a:rPr lang="en-US" sz="2300" dirty="0" err="1">
                <a:effectLst/>
                <a:latin typeface="Times New Roman" panose="02020603050405020304" pitchFamily="18" charset="0"/>
                <a:ea typeface="Times New Roman" panose="02020603050405020304" pitchFamily="18" charset="0"/>
              </a:rPr>
              <a:t>MindSupport</a:t>
            </a:r>
            <a:r>
              <a:rPr lang="en-US" sz="2300" dirty="0">
                <a:effectLst/>
                <a:latin typeface="Times New Roman" panose="02020603050405020304" pitchFamily="18" charset="0"/>
                <a:ea typeface="Times New Roman" panose="02020603050405020304" pitchFamily="18" charset="0"/>
              </a:rPr>
              <a:t> aims to bridge the gap in mental health care accessibility, offering a non-judgmental platform for users to seek help. Future enhancements include improved personalization, multilingual support, teletherapy integration, and real-time professional assistance, positioning </a:t>
            </a:r>
            <a:r>
              <a:rPr lang="en-US" sz="2300" dirty="0" err="1">
                <a:effectLst/>
                <a:latin typeface="Times New Roman" panose="02020603050405020304" pitchFamily="18" charset="0"/>
                <a:ea typeface="Times New Roman" panose="02020603050405020304" pitchFamily="18" charset="0"/>
              </a:rPr>
              <a:t>MindSupport</a:t>
            </a:r>
            <a:r>
              <a:rPr lang="en-US" sz="2300" dirty="0">
                <a:effectLst/>
                <a:latin typeface="Times New Roman" panose="02020603050405020304" pitchFamily="18" charset="0"/>
                <a:ea typeface="Times New Roman" panose="02020603050405020304" pitchFamily="18" charset="0"/>
              </a:rPr>
              <a:t> as a crucial tool in promoting mental well-being.</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2</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p:cNvSpPr>
            <a:spLocks noGrp="1"/>
          </p:cNvSpPr>
          <p:nvPr>
            <p:ph idx="1"/>
          </p:nvPr>
        </p:nvSpPr>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Currently, the landscape of mental health support systems is characterized by traditional methods such as in-person therapy, hotlines, and online forums. While these resources have proven beneficial to many individuals, they come with significant limitations. In-person therapy sessions often require scheduling appointments in advance, are costly, and may carry a social stigma that prevents some individuals from seeking help. Hotlines provide immediate support but are often overwhelmed, leading to long wait times and limited availability. Online forums offer anonymity but lack personalized guidance and may not always provide reliable information. Overall, the existing system fails to adequately address the diverse needs of individuals seeking mental health support, leaving many underserved and without access to timely and effective interventions.</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3</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lang="en-US" sz="2400" dirty="0">
                <a:solidFill>
                  <a:srgbClr val="242424"/>
                </a:solidFill>
                <a:effectLst/>
                <a:latin typeface="Times New Roman" panose="02020603050405020304" pitchFamily="18" charset="0"/>
                <a:ea typeface="Times New Roman" panose="02020603050405020304" pitchFamily="18" charset="0"/>
              </a:rPr>
              <a:t>The proposed system aims to overcome the limitations of the existing mental health support system by leveraging chatbot technology to deliver personalized and accessible support to users. The chatbot-based mental health support system will provide users with a convenient and non-judgmental platform to seek help and guidance for their mental well-being. Through natural language processing algorithms, the chatbot will analyze user input to identify specific mental health concerns and provide tailored treatment recommendations and resources. By integrating a comprehensive database of mental health treatments and resources, the chatbot will offer users access to evidence-based interventions and support options tailored to their individual needs.</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pic>
        <p:nvPicPr>
          <p:cNvPr id="6" name="Picture 5">
            <a:extLst>
              <a:ext uri="{FF2B5EF4-FFF2-40B4-BE49-F238E27FC236}">
                <a16:creationId xmlns:a16="http://schemas.microsoft.com/office/drawing/2014/main" id="{F27D97B0-8AE7-9958-96E9-3190F9BB58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799" y="1779270"/>
            <a:ext cx="10667999" cy="42405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a:xfrm>
            <a:off x="766233" y="2060944"/>
            <a:ext cx="10668000" cy="4267200"/>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Creation of Dataset</a:t>
            </a:r>
          </a:p>
          <a:p>
            <a:pPr algn="just">
              <a:lnSpc>
                <a:spcPct val="150000"/>
              </a:lnSpc>
            </a:pP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Creating Prediction and Analysis Machine Learning model</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Creating API’s to do analysis</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Experien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p:cNvSpPr>
            <a:spLocks noGrp="1"/>
          </p:cNvSpPr>
          <p:nvPr>
            <p:ph idx="1"/>
          </p:nvPr>
        </p:nvSpPr>
        <p:spPr/>
        <p:txBody>
          <a:bodyPr/>
          <a:lstStyle/>
          <a:p>
            <a:pPr marL="423545" marR="74295">
              <a:lnSpc>
                <a:spcPct val="150000"/>
              </a:lnSpc>
              <a:spcBef>
                <a:spcPts val="5"/>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Creation of Dataset</a:t>
            </a:r>
            <a:r>
              <a:rPr kumimoji="0" lang="en-US" altLang="en-US" sz="2800" b="0" i="0" u="none" strike="noStrike" kern="0" cap="none" spc="0" normalizeH="0" baseline="0" noProof="0" dirty="0">
                <a:ln>
                  <a:noFill/>
                </a:ln>
                <a:solidFill>
                  <a:srgbClr val="000000"/>
                </a:solidFill>
                <a:effectLst/>
                <a:uLnTx/>
                <a:uFillTx/>
                <a:latin typeface="Roboto"/>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Within the project, data extraction involves retrieving relevant information from the JSON database. The dataset likely contains details about various mental health treatments, including their names, descriptions, and possibly associated keywords or tags. This data is structured in JSON format, a lightweight data-interchange format that is easy for both humans and machines to read and write. The JSON format allows for organized storage of treatment information, facilitating efficient retrieval and processing by the Python script.</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p:cNvSpPr>
            <a:spLocks noGrp="1"/>
          </p:cNvSpPr>
          <p:nvPr>
            <p:ph idx="1"/>
          </p:nvPr>
        </p:nvSpPr>
        <p:spPr/>
        <p:txBody>
          <a:bodyPr/>
          <a:lstStyle/>
          <a:p>
            <a:pPr marL="335280" marR="459740" algn="just">
              <a:lnSpc>
                <a:spcPct val="150000"/>
              </a:lnSpc>
              <a:spcBef>
                <a:spcPts val="560"/>
              </a:spcBef>
              <a:spcAft>
                <a:spcPts val="0"/>
              </a:spcAft>
            </a:pPr>
            <a:r>
              <a:rPr lang="en-US" alt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Creating Prediction and Analysis Machine Learning model: </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The creation of the machine learning model involves leveraging the </a:t>
            </a:r>
            <a:r>
              <a:rPr lang="en-US" alt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spaCy</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library in Python. </a:t>
            </a:r>
            <a:r>
              <a:rPr lang="en-US" alt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This provides</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pre-trained models and tools for natural language processing (NLP), including tokenization, part-of-speech tagging, and named entity recognition (NER). In this context, the machine learning model is used to analyze user input and identify mental health issues mentioned within the text. By processing the input text through the NLP pipeline the model can accurately identify keywords or phrases indicative of mental health concerns.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p:cNvSpPr>
            <a:spLocks noGrp="1"/>
          </p:cNvSpPr>
          <p:nvPr>
            <p:ph idx="1"/>
          </p:nvPr>
        </p:nvSpPr>
        <p:spPr>
          <a:xfrm>
            <a:off x="881381" y="1749425"/>
            <a:ext cx="10668000" cy="4267200"/>
          </a:xfrm>
        </p:spPr>
        <p:txBody>
          <a:bodyPr/>
          <a:lstStyle/>
          <a:p>
            <a:pPr marL="0" indent="0" algn="just">
              <a:lnSpc>
                <a:spcPct val="150000"/>
              </a:lnSpc>
              <a:buNone/>
            </a:pPr>
            <a:r>
              <a:rPr lang="en-US" altLang="en-IN" sz="2400" b="1" dirty="0">
                <a:latin typeface="Times New Roman" panose="02020603050405020304" pitchFamily="18" charset="0"/>
                <a:cs typeface="Times New Roman" panose="02020603050405020304" pitchFamily="18" charset="0"/>
              </a:rPr>
              <a:t>Creation of API’s: </a:t>
            </a:r>
            <a:r>
              <a:rPr lang="en-US" altLang="en-IN" sz="2400" dirty="0">
                <a:latin typeface="Times New Roman" panose="02020603050405020304" pitchFamily="18" charset="0"/>
                <a:cs typeface="Times New Roman" panose="02020603050405020304" pitchFamily="18" charset="0"/>
              </a:rPr>
              <a:t>The API creation process involves utilizing the Express.js framework within the Node.js backend to define REST API endpoints. These endpoints serve as the communication interface between the frontend and backend components of the application. For example, a POST endpoint may be created to receive user input from the frontend, while a corresponding response endpoint may be defined to send treatment recommendations back to the frontend. By defining these endpoints, the API enables seamless interaction between the different modules of the application, facilitating data exchange and processing.</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36</TotalTime>
  <Words>1184</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Output</vt:lpstr>
      <vt:lpstr>Output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Advaidh Chandran</cp:lastModifiedBy>
  <cp:revision>15</cp:revision>
  <dcterms:created xsi:type="dcterms:W3CDTF">2023-08-03T04:32:00Z</dcterms:created>
  <dcterms:modified xsi:type="dcterms:W3CDTF">2024-05-17T17:29:00Z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733BE9908D4C4D6CB9DDA4273F02A236_13</vt:lpwstr>
  </property>
  <property fmtid="{D5CDD505-2E9C-101B-9397-08002B2CF9AE}" pid="3" name="KSOProductBuildVer">
    <vt:lpwstr>1033-12.2.0.16909</vt:lpwstr>
  </property>
</Properties>
</file>