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12C1406-B095-453C-90C0-EEF961E8585C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90D08EC-45DD-4579-9CD5-DEF63F73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30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406-B095-453C-90C0-EEF961E8585C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08EC-45DD-4579-9CD5-DEF63F73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5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2C1406-B095-453C-90C0-EEF961E8585C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90D08EC-45DD-4579-9CD5-DEF63F73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85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2C1406-B095-453C-90C0-EEF961E8585C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90D08EC-45DD-4579-9CD5-DEF63F73ABB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481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2C1406-B095-453C-90C0-EEF961E8585C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90D08EC-45DD-4579-9CD5-DEF63F73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867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406-B095-453C-90C0-EEF961E8585C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08EC-45DD-4579-9CD5-DEF63F73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14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406-B095-453C-90C0-EEF961E8585C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08EC-45DD-4579-9CD5-DEF63F73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447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406-B095-453C-90C0-EEF961E8585C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08EC-45DD-4579-9CD5-DEF63F73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579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2C1406-B095-453C-90C0-EEF961E8585C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90D08EC-45DD-4579-9CD5-DEF63F73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8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406-B095-453C-90C0-EEF961E8585C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08EC-45DD-4579-9CD5-DEF63F73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2C1406-B095-453C-90C0-EEF961E8585C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90D08EC-45DD-4579-9CD5-DEF63F73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38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406-B095-453C-90C0-EEF961E8585C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08EC-45DD-4579-9CD5-DEF63F73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31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406-B095-453C-90C0-EEF961E8585C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08EC-45DD-4579-9CD5-DEF63F73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34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406-B095-453C-90C0-EEF961E8585C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08EC-45DD-4579-9CD5-DEF63F73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86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406-B095-453C-90C0-EEF961E8585C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08EC-45DD-4579-9CD5-DEF63F73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4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406-B095-453C-90C0-EEF961E8585C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08EC-45DD-4579-9CD5-DEF63F73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4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406-B095-453C-90C0-EEF961E8585C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08EC-45DD-4579-9CD5-DEF63F73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33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C1406-B095-453C-90C0-EEF961E8585C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D08EC-45DD-4579-9CD5-DEF63F73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71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792"/>
            <a:ext cx="6429703" cy="945931"/>
          </a:xfrm>
        </p:spPr>
        <p:txBody>
          <a:bodyPr>
            <a:noAutofit/>
          </a:bodyPr>
          <a:lstStyle/>
          <a:p>
            <a:r>
              <a:rPr lang="en-GB" sz="4800" b="1" u="sng" dirty="0" smtClean="0">
                <a:latin typeface="Bahnschrift SemiBold" panose="020B0502040204020203" pitchFamily="34" charset="0"/>
              </a:rPr>
              <a:t>PROBLEM STATEMENT</a:t>
            </a:r>
            <a:endParaRPr lang="en-IN" sz="4800" b="1" u="sng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65738"/>
            <a:ext cx="10686393" cy="4729655"/>
          </a:xfrm>
        </p:spPr>
        <p:txBody>
          <a:bodyPr/>
          <a:lstStyle/>
          <a:p>
            <a:r>
              <a:rPr lang="en-IN" sz="3200" dirty="0">
                <a:latin typeface="Bahnschrift SemiBold" panose="020B0502040204020203" pitchFamily="34" charset="0"/>
              </a:rPr>
              <a:t>KPI's </a:t>
            </a:r>
            <a:r>
              <a:rPr lang="en-IN" sz="3200" dirty="0" smtClean="0">
                <a:latin typeface="Bahnschrift SemiBold" panose="020B0502040204020203" pitchFamily="34" charset="0"/>
              </a:rPr>
              <a:t>REQUIREMENT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We need to </a:t>
            </a:r>
            <a:r>
              <a:rPr lang="en-GB" sz="2400" b="1" dirty="0" smtClean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analyse </a:t>
            </a:r>
            <a:r>
              <a:rPr lang="en-GB" sz="2400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key indicators for our pizza sales data to gain insights into our business performance. Specifically, we want to calculate the following metrics</a:t>
            </a:r>
            <a:r>
              <a:rPr lang="en-GB" sz="2400" b="1" dirty="0" smtClean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GB" b="1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Total </a:t>
            </a:r>
            <a:r>
              <a:rPr lang="en-GB" b="1" dirty="0">
                <a:solidFill>
                  <a:srgbClr val="FFFF00"/>
                </a:solidFill>
                <a:latin typeface="Bahnschrift SemiBold" panose="020B0502040204020203" pitchFamily="34" charset="0"/>
              </a:rPr>
              <a:t>Revenue</a:t>
            </a:r>
            <a:r>
              <a:rPr lang="en-GB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: The sum of the total price of all pizza 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orders.</a:t>
            </a:r>
          </a:p>
          <a:p>
            <a:pPr marL="457200" indent="-457200">
              <a:buAutoNum type="arabicPeriod"/>
            </a:pPr>
            <a:r>
              <a:rPr lang="en-GB" b="1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Average </a:t>
            </a:r>
            <a:r>
              <a:rPr lang="en-GB" b="1" dirty="0">
                <a:solidFill>
                  <a:srgbClr val="FFFF00"/>
                </a:solidFill>
                <a:latin typeface="Bahnschrift SemiBold" panose="020B0502040204020203" pitchFamily="34" charset="0"/>
              </a:rPr>
              <a:t>Order Value</a:t>
            </a:r>
            <a:r>
              <a:rPr lang="en-GB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: The average amount spent per order, calculated by dividing the total revenue by the total number of 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orders.</a:t>
            </a:r>
          </a:p>
          <a:p>
            <a:pPr marL="457200" indent="-457200">
              <a:buAutoNum type="arabicPeriod"/>
            </a:pPr>
            <a:r>
              <a:rPr lang="en-GB" b="1" dirty="0">
                <a:solidFill>
                  <a:srgbClr val="FFFF00"/>
                </a:solidFill>
                <a:latin typeface="Bahnschrift SemiBold" panose="020B0502040204020203" pitchFamily="34" charset="0"/>
              </a:rPr>
              <a:t>T</a:t>
            </a:r>
            <a:r>
              <a:rPr lang="en-GB" b="1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otal </a:t>
            </a:r>
            <a:r>
              <a:rPr lang="en-GB" b="1" dirty="0">
                <a:solidFill>
                  <a:srgbClr val="FFFF00"/>
                </a:solidFill>
                <a:latin typeface="Bahnschrift SemiBold" panose="020B0502040204020203" pitchFamily="34" charset="0"/>
              </a:rPr>
              <a:t>Pizzas Sold</a:t>
            </a:r>
            <a:r>
              <a:rPr lang="en-GB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: The sum of the quantities of all pizzas sold. </a:t>
            </a:r>
            <a:endParaRPr lang="en-GB" b="1" dirty="0" smtClean="0">
              <a:solidFill>
                <a:schemeClr val="tx1">
                  <a:lumMod val="85000"/>
                </a:schemeClr>
              </a:solidFill>
              <a:latin typeface="Bahnschrift SemiBold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en-GB" b="1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Total </a:t>
            </a:r>
            <a:r>
              <a:rPr lang="en-GB" b="1" dirty="0">
                <a:solidFill>
                  <a:srgbClr val="FFFF00"/>
                </a:solidFill>
                <a:latin typeface="Bahnschrift SemiBold" panose="020B0502040204020203" pitchFamily="34" charset="0"/>
              </a:rPr>
              <a:t>Orders</a:t>
            </a:r>
            <a:r>
              <a:rPr lang="en-GB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: The total number of orders placed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GB" b="1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Average </a:t>
            </a:r>
            <a:r>
              <a:rPr lang="en-GB" b="1" dirty="0">
                <a:solidFill>
                  <a:srgbClr val="FFFF00"/>
                </a:solidFill>
                <a:latin typeface="Bahnschrift SemiBold" panose="020B0502040204020203" pitchFamily="34" charset="0"/>
              </a:rPr>
              <a:t>Pizzas Per Order</a:t>
            </a:r>
            <a:r>
              <a:rPr lang="en-GB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: The average number of pizzas sold per order, calculated by dividing the total number of pizzas sold by the total number of orders.</a:t>
            </a:r>
            <a:endParaRPr lang="en-IN" b="1" dirty="0">
              <a:solidFill>
                <a:schemeClr val="tx1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792"/>
            <a:ext cx="6429703" cy="945931"/>
          </a:xfrm>
        </p:spPr>
        <p:txBody>
          <a:bodyPr>
            <a:noAutofit/>
          </a:bodyPr>
          <a:lstStyle/>
          <a:p>
            <a:r>
              <a:rPr lang="en-GB" sz="4800" b="1" u="sng" dirty="0" smtClean="0">
                <a:latin typeface="Bahnschrift SemiBold" panose="020B0502040204020203" pitchFamily="34" charset="0"/>
              </a:rPr>
              <a:t>PROBLEM STATEMENT</a:t>
            </a:r>
            <a:endParaRPr lang="en-IN" sz="4800" b="1" u="sng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738"/>
            <a:ext cx="10515600" cy="4729655"/>
          </a:xfrm>
        </p:spPr>
        <p:txBody>
          <a:bodyPr>
            <a:normAutofit fontScale="92500" lnSpcReduction="20000"/>
          </a:bodyPr>
          <a:lstStyle/>
          <a:p>
            <a:r>
              <a:rPr lang="en-IN" sz="3500" dirty="0">
                <a:latin typeface="Bahnschrift SemiBold" panose="020B0502040204020203" pitchFamily="34" charset="0"/>
              </a:rPr>
              <a:t>CHARTS </a:t>
            </a:r>
            <a:r>
              <a:rPr lang="en-IN" sz="3500" dirty="0" smtClean="0">
                <a:latin typeface="Bahnschrift SemiBold" panose="020B0502040204020203" pitchFamily="34" charset="0"/>
              </a:rPr>
              <a:t>REQUIREMENT</a:t>
            </a:r>
          </a:p>
          <a:p>
            <a:pPr marL="0" indent="0">
              <a:buNone/>
            </a:pPr>
            <a:r>
              <a:rPr lang="en-GB" sz="2600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We would like to visualize various aspects of our pizza sales data to gain insights and understand key trends. We have identified the following requirements for creating charts</a:t>
            </a:r>
            <a:r>
              <a:rPr lang="en-GB" sz="2600" b="1" dirty="0" smtClean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GB" sz="2400" b="1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Daily </a:t>
            </a:r>
            <a:r>
              <a:rPr lang="en-GB" sz="2400" b="1" dirty="0">
                <a:solidFill>
                  <a:srgbClr val="FFFF00"/>
                </a:solidFill>
                <a:latin typeface="Bahnschrift SemiBold" panose="020B0502040204020203" pitchFamily="34" charset="0"/>
              </a:rPr>
              <a:t>Trend for Total </a:t>
            </a:r>
            <a:r>
              <a:rPr lang="en-GB" sz="2400" b="1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Orders</a:t>
            </a:r>
            <a:r>
              <a:rPr lang="en-GB" sz="2400" b="1" dirty="0" smtClean="0">
                <a:latin typeface="Bahnschrift SemiBold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GB" sz="2400" b="1" dirty="0" smtClean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Create </a:t>
            </a:r>
            <a:r>
              <a:rPr lang="en-GB" sz="2400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a bar chart that displays the daily trend of total orders over a specific time period. This chart will help us identify any patterns or fluctuations in order volumes on a daily basis.</a:t>
            </a:r>
          </a:p>
          <a:p>
            <a:pPr marL="457200" indent="-457200">
              <a:buAutoNum type="arabicPeriod" startAt="2"/>
            </a:pPr>
            <a:r>
              <a:rPr lang="en-GB" sz="2400" b="1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Monthly </a:t>
            </a:r>
            <a:r>
              <a:rPr lang="en-GB" sz="2400" b="1" dirty="0">
                <a:solidFill>
                  <a:srgbClr val="FFFF00"/>
                </a:solidFill>
                <a:latin typeface="Bahnschrift SemiBold" panose="020B0502040204020203" pitchFamily="34" charset="0"/>
              </a:rPr>
              <a:t>Trend for Total </a:t>
            </a:r>
            <a:r>
              <a:rPr lang="en-GB" sz="2400" b="1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Orders</a:t>
            </a:r>
            <a:r>
              <a:rPr lang="en-GB" sz="2400" b="1" dirty="0" smtClean="0">
                <a:latin typeface="Bahnschrift SemiBold" panose="020B0502040204020203" pitchFamily="34" charset="0"/>
              </a:rPr>
              <a:t>: </a:t>
            </a:r>
          </a:p>
          <a:p>
            <a:pPr marL="0" indent="0">
              <a:buNone/>
            </a:pPr>
            <a:r>
              <a:rPr lang="en-GB" sz="2400" b="1" dirty="0" smtClean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Create </a:t>
            </a:r>
            <a:r>
              <a:rPr lang="en-GB" sz="2400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a line chart that illustrates the hourly trend of total orders throughout the day. This chart will allow us to identify peak hours or periods of high order activity.</a:t>
            </a:r>
          </a:p>
          <a:p>
            <a:pPr marL="0" indent="0">
              <a:buNone/>
            </a:pPr>
            <a:r>
              <a:rPr lang="en-GB" sz="2400" b="1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3.   Percentage </a:t>
            </a:r>
            <a:r>
              <a:rPr lang="en-GB" sz="2400" b="1" dirty="0">
                <a:solidFill>
                  <a:srgbClr val="FFFF00"/>
                </a:solidFill>
                <a:latin typeface="Bahnschrift SemiBold" panose="020B0502040204020203" pitchFamily="34" charset="0"/>
              </a:rPr>
              <a:t>of Sales by Pizza </a:t>
            </a:r>
            <a:r>
              <a:rPr lang="en-GB" sz="2400" b="1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Category</a:t>
            </a:r>
            <a:r>
              <a:rPr lang="en-GB" sz="2400" b="1" dirty="0" smtClean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GB" sz="2400" b="1" dirty="0" smtClean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Create </a:t>
            </a:r>
            <a:r>
              <a:rPr lang="en-GB" sz="2400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a pie chart that shows the distribution of sales across different pizza categories. This chart will provide insights into the popularity of various pizza categories and their contribution to overall sales.</a:t>
            </a:r>
            <a:endParaRPr lang="en-IN" sz="2400" b="1" dirty="0">
              <a:solidFill>
                <a:schemeClr val="tx1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9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792"/>
            <a:ext cx="6429703" cy="945931"/>
          </a:xfrm>
        </p:spPr>
        <p:txBody>
          <a:bodyPr>
            <a:noAutofit/>
          </a:bodyPr>
          <a:lstStyle/>
          <a:p>
            <a:r>
              <a:rPr lang="en-GB" sz="4800" b="1" u="sng" dirty="0" smtClean="0">
                <a:latin typeface="Bahnschrift SemiBold" panose="020B0502040204020203" pitchFamily="34" charset="0"/>
              </a:rPr>
              <a:t>PROBLEM STATEMENT</a:t>
            </a:r>
            <a:endParaRPr lang="en-IN" sz="4800" b="1" u="sng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8442"/>
            <a:ext cx="10515600" cy="47769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FFFF00"/>
                </a:solidFill>
                <a:latin typeface="Bahnschrift SemiBold" panose="020B0502040204020203" pitchFamily="34" charset="0"/>
              </a:rPr>
              <a:t>4</a:t>
            </a:r>
            <a:r>
              <a:rPr lang="en-GB" sz="2400" b="1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.    Percentage </a:t>
            </a:r>
            <a:r>
              <a:rPr lang="en-GB" sz="2400" b="1" dirty="0">
                <a:solidFill>
                  <a:srgbClr val="FFFF00"/>
                </a:solidFill>
                <a:latin typeface="Bahnschrift SemiBold" panose="020B0502040204020203" pitchFamily="34" charset="0"/>
              </a:rPr>
              <a:t>of Sales by Pizza Size</a:t>
            </a:r>
            <a:r>
              <a:rPr lang="en-GB" sz="2400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FFFF00"/>
                </a:solidFill>
                <a:latin typeface="Bahnschrift SemiBold" panose="020B0502040204020203" pitchFamily="34" charset="0"/>
              </a:rPr>
              <a:t>5</a:t>
            </a:r>
            <a:r>
              <a:rPr lang="en-GB" sz="2400" b="1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.    Total </a:t>
            </a:r>
            <a:r>
              <a:rPr lang="en-GB" sz="2400" b="1" dirty="0">
                <a:solidFill>
                  <a:srgbClr val="FFFF00"/>
                </a:solidFill>
                <a:latin typeface="Bahnschrift SemiBold" panose="020B0502040204020203" pitchFamily="34" charset="0"/>
              </a:rPr>
              <a:t>Pizzas Sold by Pizza Category</a:t>
            </a:r>
            <a:r>
              <a:rPr lang="en-GB" sz="2400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FFFF00"/>
                </a:solidFill>
                <a:latin typeface="Bahnschrift SemiBold" panose="020B0502040204020203" pitchFamily="34" charset="0"/>
              </a:rPr>
              <a:t>6</a:t>
            </a:r>
            <a:r>
              <a:rPr lang="en-GB" sz="2400" b="1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.    Top </a:t>
            </a:r>
            <a:r>
              <a:rPr lang="en-GB" sz="2400" b="1" dirty="0">
                <a:solidFill>
                  <a:srgbClr val="FFFF00"/>
                </a:solidFill>
                <a:latin typeface="Bahnschrift SemiBold" panose="020B0502040204020203" pitchFamily="34" charset="0"/>
              </a:rPr>
              <a:t>5 Best Sellers by Revenue, Total Quantity and Total </a:t>
            </a:r>
            <a:r>
              <a:rPr lang="en-GB" sz="2400" b="1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Orders</a:t>
            </a:r>
            <a:r>
              <a:rPr lang="en-GB" sz="2400" b="1" dirty="0" smtClean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:</a:t>
            </a:r>
            <a:endParaRPr lang="en-GB" sz="2400" b="1" dirty="0">
              <a:solidFill>
                <a:schemeClr val="tx1">
                  <a:lumMod val="85000"/>
                </a:schemeClr>
              </a:solidFill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FFFF00"/>
                </a:solidFill>
                <a:latin typeface="Bahnschrift SemiBold" panose="020B0502040204020203" pitchFamily="34" charset="0"/>
              </a:rPr>
              <a:t>7. </a:t>
            </a:r>
            <a:r>
              <a:rPr lang="en-GB" sz="2400" b="1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    Bottom </a:t>
            </a:r>
            <a:r>
              <a:rPr lang="en-GB" sz="2400" b="1" dirty="0">
                <a:solidFill>
                  <a:srgbClr val="FFFF00"/>
                </a:solidFill>
                <a:latin typeface="Bahnschrift SemiBold" panose="020B0502040204020203" pitchFamily="34" charset="0"/>
              </a:rPr>
              <a:t>5 Best Sellers by Revenue, Total Quantity and Total </a:t>
            </a:r>
            <a:r>
              <a:rPr lang="en-GB" sz="2400" b="1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Orders</a:t>
            </a:r>
            <a:r>
              <a:rPr lang="en-GB" sz="2400" b="1" dirty="0" smtClean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:</a:t>
            </a:r>
            <a:endParaRPr lang="en-GB" sz="2400" b="1" dirty="0">
              <a:solidFill>
                <a:schemeClr val="tx1">
                  <a:lumMod val="85000"/>
                </a:schemeClr>
              </a:solidFill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  <a:endParaRPr lang="en-IN" sz="2400" b="1" dirty="0">
              <a:solidFill>
                <a:schemeClr val="tx1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48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</TotalTime>
  <Words>465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Bahnschrift SemiBold</vt:lpstr>
      <vt:lpstr>Century Gothic</vt:lpstr>
      <vt:lpstr>Vapor Trail</vt:lpstr>
      <vt:lpstr>PROBLEM STATEMENT</vt:lpstr>
      <vt:lpstr>PROBLEM STATEMENT</vt:lpstr>
      <vt:lpstr>PROBLEM STATEMENT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advait</dc:creator>
  <cp:lastModifiedBy>advait</cp:lastModifiedBy>
  <cp:revision>4</cp:revision>
  <dcterms:created xsi:type="dcterms:W3CDTF">2023-09-23T13:19:30Z</dcterms:created>
  <dcterms:modified xsi:type="dcterms:W3CDTF">2023-09-23T13:36:49Z</dcterms:modified>
</cp:coreProperties>
</file>