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8" r:id="rId3"/>
    <p:sldId id="266" r:id="rId4"/>
    <p:sldId id="284" r:id="rId5"/>
    <p:sldId id="292" r:id="rId6"/>
    <p:sldId id="274" r:id="rId7"/>
    <p:sldId id="294" r:id="rId8"/>
    <p:sldId id="293" r:id="rId9"/>
    <p:sldId id="273" r:id="rId10"/>
    <p:sldId id="295" r:id="rId11"/>
    <p:sldId id="272" r:id="rId12"/>
    <p:sldId id="291" r:id="rId13"/>
    <p:sldId id="278" r:id="rId14"/>
    <p:sldId id="281" r:id="rId15"/>
    <p:sldId id="271" r:id="rId16"/>
    <p:sldId id="282" r:id="rId17"/>
    <p:sldId id="290" r:id="rId18"/>
    <p:sldId id="279" r:id="rId19"/>
    <p:sldId id="289" r:id="rId20"/>
    <p:sldId id="280" r:id="rId21"/>
    <p:sldId id="286" r:id="rId22"/>
    <p:sldId id="285" r:id="rId23"/>
    <p:sldId id="288" r:id="rId24"/>
    <p:sldId id="287" r:id="rId25"/>
    <p:sldId id="296"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7335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8544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2368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9802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09459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2497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0729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8663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9595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035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10/3/2023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70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10/3/2023</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929151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578003BB-D1CF-96C8-3FF8-C4AB33AD3F04}"/>
              </a:ext>
            </a:extLst>
          </p:cNvPr>
          <p:cNvPicPr/>
          <p:nvPr/>
        </p:nvPicPr>
        <p:blipFill>
          <a:blip r:embed="rId2" cstate="print"/>
          <a:stretch>
            <a:fillRect/>
          </a:stretch>
        </p:blipFill>
        <p:spPr>
          <a:xfrm>
            <a:off x="140450" y="76197"/>
            <a:ext cx="3026613" cy="2090741"/>
          </a:xfrm>
          <a:prstGeom prst="rect">
            <a:avLst/>
          </a:prstGeom>
        </p:spPr>
      </p:pic>
      <p:sp>
        <p:nvSpPr>
          <p:cNvPr id="5" name="object 2">
            <a:extLst>
              <a:ext uri="{FF2B5EF4-FFF2-40B4-BE49-F238E27FC236}">
                <a16:creationId xmlns:a16="http://schemas.microsoft.com/office/drawing/2014/main" id="{8AD8C49A-1B78-2E34-2799-D76B4FA6F43D}"/>
              </a:ext>
            </a:extLst>
          </p:cNvPr>
          <p:cNvSpPr txBox="1"/>
          <p:nvPr/>
        </p:nvSpPr>
        <p:spPr>
          <a:xfrm>
            <a:off x="3440906" y="0"/>
            <a:ext cx="8751094" cy="6388287"/>
          </a:xfrm>
          <a:prstGeom prst="rect">
            <a:avLst/>
          </a:prstGeom>
        </p:spPr>
        <p:txBody>
          <a:bodyPr vert="horz" wrap="square" lIns="0" tIns="106045" rIns="0" bIns="0" rtlCol="0">
            <a:spAutoFit/>
          </a:bodyPr>
          <a:lstStyle/>
          <a:p>
            <a:pPr marL="238125" algn="ctr">
              <a:lnSpc>
                <a:spcPct val="100000"/>
              </a:lnSpc>
              <a:spcBef>
                <a:spcPts val="835"/>
              </a:spcBef>
            </a:pPr>
            <a:r>
              <a:rPr sz="1400" b="1">
                <a:latin typeface="Times New Roman"/>
                <a:cs typeface="Times New Roman"/>
              </a:rPr>
              <a:t>Gokhale</a:t>
            </a:r>
            <a:r>
              <a:rPr sz="1400" b="1" spc="-40">
                <a:latin typeface="Times New Roman"/>
                <a:cs typeface="Times New Roman"/>
              </a:rPr>
              <a:t> </a:t>
            </a:r>
            <a:r>
              <a:rPr sz="1400" b="1">
                <a:latin typeface="Times New Roman"/>
                <a:cs typeface="Times New Roman"/>
              </a:rPr>
              <a:t>Education</a:t>
            </a:r>
            <a:r>
              <a:rPr sz="1400" b="1" spc="-40">
                <a:latin typeface="Times New Roman"/>
                <a:cs typeface="Times New Roman"/>
              </a:rPr>
              <a:t> </a:t>
            </a:r>
            <a:r>
              <a:rPr sz="1400" b="1" spc="-10">
                <a:latin typeface="Times New Roman"/>
                <a:cs typeface="Times New Roman"/>
              </a:rPr>
              <a:t>Society’s</a:t>
            </a:r>
            <a:endParaRPr sz="1400">
              <a:latin typeface="Times New Roman"/>
              <a:cs typeface="Times New Roman"/>
            </a:endParaRPr>
          </a:p>
          <a:p>
            <a:pPr marL="2772410" marR="5080" indent="-2523490">
              <a:lnSpc>
                <a:spcPct val="100000"/>
              </a:lnSpc>
              <a:spcBef>
                <a:spcPts val="940"/>
              </a:spcBef>
            </a:pPr>
            <a:r>
              <a:rPr sz="1800" b="1">
                <a:latin typeface="Times New Roman"/>
                <a:cs typeface="Times New Roman"/>
              </a:rPr>
              <a:t>R.</a:t>
            </a:r>
            <a:r>
              <a:rPr sz="1800" b="1" spc="-40">
                <a:latin typeface="Times New Roman"/>
                <a:cs typeface="Times New Roman"/>
              </a:rPr>
              <a:t> </a:t>
            </a:r>
            <a:r>
              <a:rPr sz="1800" b="1">
                <a:latin typeface="Times New Roman"/>
                <a:cs typeface="Times New Roman"/>
              </a:rPr>
              <a:t>H.</a:t>
            </a:r>
            <a:r>
              <a:rPr sz="1800" b="1" spc="-30">
                <a:latin typeface="Times New Roman"/>
                <a:cs typeface="Times New Roman"/>
              </a:rPr>
              <a:t> </a:t>
            </a:r>
            <a:r>
              <a:rPr sz="1800" b="1">
                <a:latin typeface="Times New Roman"/>
                <a:cs typeface="Times New Roman"/>
              </a:rPr>
              <a:t>Sapat</a:t>
            </a:r>
            <a:r>
              <a:rPr sz="1800" b="1" spc="-30">
                <a:latin typeface="Times New Roman"/>
                <a:cs typeface="Times New Roman"/>
              </a:rPr>
              <a:t> </a:t>
            </a:r>
            <a:r>
              <a:rPr sz="1800" b="1">
                <a:latin typeface="Times New Roman"/>
                <a:cs typeface="Times New Roman"/>
              </a:rPr>
              <a:t>College</a:t>
            </a:r>
            <a:r>
              <a:rPr sz="1800" b="1" spc="-35">
                <a:latin typeface="Times New Roman"/>
                <a:cs typeface="Times New Roman"/>
              </a:rPr>
              <a:t> </a:t>
            </a:r>
            <a:r>
              <a:rPr sz="1800" b="1">
                <a:latin typeface="Times New Roman"/>
                <a:cs typeface="Times New Roman"/>
              </a:rPr>
              <a:t>of</a:t>
            </a:r>
            <a:r>
              <a:rPr sz="1800" b="1" spc="-35">
                <a:latin typeface="Times New Roman"/>
                <a:cs typeface="Times New Roman"/>
              </a:rPr>
              <a:t> </a:t>
            </a:r>
            <a:r>
              <a:rPr sz="1800" b="1">
                <a:latin typeface="Times New Roman"/>
                <a:cs typeface="Times New Roman"/>
              </a:rPr>
              <a:t>Engineering,</a:t>
            </a:r>
            <a:r>
              <a:rPr sz="1800" b="1" spc="-30">
                <a:latin typeface="Times New Roman"/>
                <a:cs typeface="Times New Roman"/>
              </a:rPr>
              <a:t> </a:t>
            </a:r>
            <a:r>
              <a:rPr sz="1800" b="1">
                <a:latin typeface="Times New Roman"/>
                <a:cs typeface="Times New Roman"/>
              </a:rPr>
              <a:t>Management</a:t>
            </a:r>
            <a:r>
              <a:rPr sz="1800" b="1" spc="-30">
                <a:latin typeface="Times New Roman"/>
                <a:cs typeface="Times New Roman"/>
              </a:rPr>
              <a:t> </a:t>
            </a:r>
            <a:r>
              <a:rPr sz="1800" b="1">
                <a:latin typeface="Times New Roman"/>
                <a:cs typeface="Times New Roman"/>
              </a:rPr>
              <a:t>Studies</a:t>
            </a:r>
            <a:r>
              <a:rPr sz="1800" b="1" spc="-35">
                <a:latin typeface="Times New Roman"/>
                <a:cs typeface="Times New Roman"/>
              </a:rPr>
              <a:t> </a:t>
            </a:r>
            <a:r>
              <a:rPr sz="1800" b="1" spc="-25">
                <a:latin typeface="Times New Roman"/>
                <a:cs typeface="Times New Roman"/>
              </a:rPr>
              <a:t>and </a:t>
            </a:r>
            <a:r>
              <a:rPr sz="1800" b="1" spc="-10">
                <a:latin typeface="Times New Roman"/>
                <a:cs typeface="Times New Roman"/>
              </a:rPr>
              <a:t>Research,</a:t>
            </a:r>
            <a:endParaRPr sz="1800">
              <a:latin typeface="Times New Roman"/>
              <a:cs typeface="Times New Roman"/>
            </a:endParaRPr>
          </a:p>
          <a:p>
            <a:pPr marL="238760" algn="ctr">
              <a:lnSpc>
                <a:spcPct val="100000"/>
              </a:lnSpc>
              <a:spcBef>
                <a:spcPts val="20"/>
              </a:spcBef>
            </a:pPr>
            <a:r>
              <a:rPr sz="1400" b="1">
                <a:latin typeface="Times New Roman"/>
                <a:cs typeface="Times New Roman"/>
              </a:rPr>
              <a:t>Nashik</a:t>
            </a:r>
            <a:r>
              <a:rPr sz="1400" b="1" spc="-10">
                <a:latin typeface="Times New Roman"/>
                <a:cs typeface="Times New Roman"/>
              </a:rPr>
              <a:t> </a:t>
            </a:r>
            <a:r>
              <a:rPr sz="1400" b="1">
                <a:latin typeface="Times New Roman"/>
                <a:cs typeface="Times New Roman"/>
              </a:rPr>
              <a:t>-</a:t>
            </a:r>
            <a:r>
              <a:rPr sz="1400" b="1" spc="-5">
                <a:latin typeface="Times New Roman"/>
                <a:cs typeface="Times New Roman"/>
              </a:rPr>
              <a:t> </a:t>
            </a:r>
            <a:r>
              <a:rPr sz="1400" b="1">
                <a:latin typeface="Times New Roman"/>
                <a:cs typeface="Times New Roman"/>
              </a:rPr>
              <a:t>422</a:t>
            </a:r>
            <a:r>
              <a:rPr sz="1400" b="1" spc="-5">
                <a:latin typeface="Times New Roman"/>
                <a:cs typeface="Times New Roman"/>
              </a:rPr>
              <a:t> </a:t>
            </a:r>
            <a:r>
              <a:rPr sz="1400" b="1">
                <a:latin typeface="Times New Roman"/>
                <a:cs typeface="Times New Roman"/>
              </a:rPr>
              <a:t>005,</a:t>
            </a:r>
            <a:r>
              <a:rPr sz="1400" b="1" spc="-5">
                <a:latin typeface="Times New Roman"/>
                <a:cs typeface="Times New Roman"/>
              </a:rPr>
              <a:t> </a:t>
            </a:r>
            <a:r>
              <a:rPr sz="1400" b="1">
                <a:latin typeface="Times New Roman"/>
                <a:cs typeface="Times New Roman"/>
              </a:rPr>
              <a:t>(M.S.),</a:t>
            </a:r>
            <a:r>
              <a:rPr sz="1400" b="1" spc="-5">
                <a:latin typeface="Times New Roman"/>
                <a:cs typeface="Times New Roman"/>
              </a:rPr>
              <a:t> </a:t>
            </a:r>
            <a:r>
              <a:rPr sz="1400" b="1" spc="-10">
                <a:latin typeface="Times New Roman"/>
                <a:cs typeface="Times New Roman"/>
              </a:rPr>
              <a:t>INDIA</a:t>
            </a: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555"/>
              </a:spcBef>
            </a:pPr>
            <a:endParaRPr sz="1400" b="1">
              <a:latin typeface="Times New Roman"/>
              <a:cs typeface="Times New Roman"/>
            </a:endParaRPr>
          </a:p>
          <a:p>
            <a:pPr marR="1017269" algn="ctr">
              <a:lnSpc>
                <a:spcPts val="2370"/>
              </a:lnSpc>
              <a:spcBef>
                <a:spcPts val="5"/>
              </a:spcBef>
            </a:pPr>
            <a:r>
              <a:rPr sz="2400" b="1">
                <a:latin typeface="Times New Roman"/>
                <a:cs typeface="Times New Roman"/>
              </a:rPr>
              <a:t>Seminar </a:t>
            </a:r>
            <a:r>
              <a:rPr sz="2400" b="1" spc="-25">
                <a:latin typeface="Times New Roman"/>
                <a:cs typeface="Times New Roman"/>
              </a:rPr>
              <a:t>on</a:t>
            </a:r>
            <a:endParaRPr lang="en-IN" sz="2400" b="1" spc="-25">
              <a:latin typeface="Times New Roman"/>
              <a:cs typeface="Times New Roman"/>
            </a:endParaRPr>
          </a:p>
          <a:p>
            <a:pPr marR="1017269" algn="ctr">
              <a:lnSpc>
                <a:spcPts val="2370"/>
              </a:lnSpc>
              <a:spcBef>
                <a:spcPts val="5"/>
              </a:spcBef>
            </a:pPr>
            <a:endParaRPr lang="en-IN" sz="2400" b="1" spc="-25">
              <a:latin typeface="Times New Roman"/>
              <a:cs typeface="Times New Roman"/>
            </a:endParaRPr>
          </a:p>
          <a:p>
            <a:pPr marR="1017269" algn="ctr">
              <a:lnSpc>
                <a:spcPts val="2370"/>
              </a:lnSpc>
              <a:spcBef>
                <a:spcPts val="5"/>
              </a:spcBef>
            </a:pPr>
            <a:r>
              <a:rPr lang="en-IN" sz="3600" b="1">
                <a:solidFill>
                  <a:schemeClr val="tx2"/>
                </a:solidFill>
                <a:latin typeface="Times New Roman" panose="02020503050405090304" pitchFamily="18" charset="0"/>
                <a:cs typeface="Times New Roman" panose="02020503050405090304" pitchFamily="18" charset="0"/>
              </a:rPr>
              <a:t>Stock Market Prediction With</a:t>
            </a:r>
          </a:p>
          <a:p>
            <a:pPr marR="1017269" algn="ctr">
              <a:lnSpc>
                <a:spcPts val="2370"/>
              </a:lnSpc>
              <a:spcBef>
                <a:spcPts val="5"/>
              </a:spcBef>
            </a:pPr>
            <a:endParaRPr lang="en-IN" sz="3600" b="1">
              <a:solidFill>
                <a:schemeClr val="tx2"/>
              </a:solidFill>
              <a:latin typeface="Times New Roman" panose="02020503050405090304" pitchFamily="18" charset="0"/>
              <a:cs typeface="Times New Roman" panose="02020503050405090304" pitchFamily="18" charset="0"/>
            </a:endParaRPr>
          </a:p>
          <a:p>
            <a:pPr marR="1017269" algn="ctr">
              <a:lnSpc>
                <a:spcPts val="2370"/>
              </a:lnSpc>
              <a:spcBef>
                <a:spcPts val="5"/>
              </a:spcBef>
            </a:pPr>
            <a:r>
              <a:rPr lang="en-IN" sz="3600" b="1">
                <a:solidFill>
                  <a:schemeClr val="tx2"/>
                </a:solidFill>
                <a:latin typeface="Times New Roman" panose="02020503050405090304" pitchFamily="18" charset="0"/>
                <a:cs typeface="Times New Roman" panose="02020503050405090304" pitchFamily="18" charset="0"/>
              </a:rPr>
              <a:t>Machine Learning Techniques</a:t>
            </a:r>
          </a:p>
          <a:p>
            <a:pPr marR="1017269" algn="ctr">
              <a:lnSpc>
                <a:spcPts val="2370"/>
              </a:lnSpc>
              <a:spcBef>
                <a:spcPts val="5"/>
              </a:spcBef>
            </a:pPr>
            <a:endParaRPr sz="2000" b="1">
              <a:latin typeface="Times New Roman"/>
              <a:cs typeface="Times New Roman"/>
            </a:endParaRPr>
          </a:p>
          <a:p>
            <a:pPr marL="12700" marR="1035050" algn="ctr">
              <a:lnSpc>
                <a:spcPct val="100000"/>
              </a:lnSpc>
            </a:pPr>
            <a:r>
              <a:rPr sz="2000">
                <a:latin typeface="Times New Roman"/>
                <a:cs typeface="Times New Roman"/>
              </a:rPr>
              <a:t>In</a:t>
            </a:r>
            <a:r>
              <a:rPr sz="2000" spc="-25">
                <a:latin typeface="Times New Roman"/>
                <a:cs typeface="Times New Roman"/>
              </a:rPr>
              <a:t> </a:t>
            </a:r>
            <a:r>
              <a:rPr sz="2000">
                <a:latin typeface="Times New Roman"/>
                <a:cs typeface="Times New Roman"/>
              </a:rPr>
              <a:t>partial</a:t>
            </a:r>
            <a:r>
              <a:rPr sz="2000" spc="-25">
                <a:latin typeface="Times New Roman"/>
                <a:cs typeface="Times New Roman"/>
              </a:rPr>
              <a:t> </a:t>
            </a:r>
            <a:r>
              <a:rPr sz="2000">
                <a:latin typeface="Times New Roman"/>
                <a:cs typeface="Times New Roman"/>
              </a:rPr>
              <a:t>fulfillment</a:t>
            </a:r>
            <a:r>
              <a:rPr sz="2000" spc="-25">
                <a:latin typeface="Times New Roman"/>
                <a:cs typeface="Times New Roman"/>
              </a:rPr>
              <a:t> </a:t>
            </a:r>
            <a:r>
              <a:rPr sz="2000">
                <a:latin typeface="Times New Roman"/>
                <a:cs typeface="Times New Roman"/>
              </a:rPr>
              <a:t>of</a:t>
            </a:r>
            <a:r>
              <a:rPr sz="2000" spc="-20">
                <a:latin typeface="Times New Roman"/>
                <a:cs typeface="Times New Roman"/>
              </a:rPr>
              <a:t> </a:t>
            </a:r>
            <a:r>
              <a:rPr sz="2000">
                <a:latin typeface="Times New Roman"/>
                <a:cs typeface="Times New Roman"/>
              </a:rPr>
              <a:t>requirements</a:t>
            </a:r>
            <a:r>
              <a:rPr sz="2000" spc="-25">
                <a:latin typeface="Times New Roman"/>
                <a:cs typeface="Times New Roman"/>
              </a:rPr>
              <a:t> </a:t>
            </a:r>
            <a:r>
              <a:rPr sz="2000">
                <a:latin typeface="Times New Roman"/>
                <a:cs typeface="Times New Roman"/>
              </a:rPr>
              <a:t>for</a:t>
            </a:r>
            <a:r>
              <a:rPr sz="2000" spc="-20">
                <a:latin typeface="Times New Roman"/>
                <a:cs typeface="Times New Roman"/>
              </a:rPr>
              <a:t> </a:t>
            </a:r>
            <a:r>
              <a:rPr sz="2000">
                <a:latin typeface="Times New Roman"/>
                <a:cs typeface="Times New Roman"/>
              </a:rPr>
              <a:t>the</a:t>
            </a:r>
            <a:r>
              <a:rPr sz="2000" spc="-25">
                <a:latin typeface="Times New Roman"/>
                <a:cs typeface="Times New Roman"/>
              </a:rPr>
              <a:t> </a:t>
            </a:r>
            <a:r>
              <a:rPr sz="2000" spc="-10">
                <a:latin typeface="Times New Roman"/>
                <a:cs typeface="Times New Roman"/>
              </a:rPr>
              <a:t>degree </a:t>
            </a:r>
            <a:r>
              <a:rPr sz="2000">
                <a:latin typeface="Times New Roman"/>
                <a:cs typeface="Times New Roman"/>
              </a:rPr>
              <a:t>Third</a:t>
            </a:r>
            <a:r>
              <a:rPr sz="2000" spc="-95">
                <a:latin typeface="Times New Roman"/>
                <a:cs typeface="Times New Roman"/>
              </a:rPr>
              <a:t> </a:t>
            </a:r>
            <a:r>
              <a:rPr sz="2000" spc="-40">
                <a:latin typeface="Times New Roman"/>
                <a:cs typeface="Times New Roman"/>
              </a:rPr>
              <a:t>Year</a:t>
            </a:r>
            <a:r>
              <a:rPr sz="2000" spc="-20">
                <a:latin typeface="Times New Roman"/>
                <a:cs typeface="Times New Roman"/>
              </a:rPr>
              <a:t> </a:t>
            </a:r>
            <a:r>
              <a:rPr sz="2000">
                <a:latin typeface="Times New Roman"/>
                <a:cs typeface="Times New Roman"/>
              </a:rPr>
              <a:t>Computer</a:t>
            </a:r>
            <a:r>
              <a:rPr sz="2000" spc="-20">
                <a:latin typeface="Times New Roman"/>
                <a:cs typeface="Times New Roman"/>
              </a:rPr>
              <a:t> </a:t>
            </a:r>
            <a:r>
              <a:rPr sz="2000" spc="-10">
                <a:latin typeface="Times New Roman"/>
                <a:cs typeface="Times New Roman"/>
              </a:rPr>
              <a:t>Engineering</a:t>
            </a:r>
            <a:endParaRPr sz="2000">
              <a:latin typeface="Times New Roman"/>
              <a:cs typeface="Times New Roman"/>
            </a:endParaRPr>
          </a:p>
          <a:p>
            <a:pPr>
              <a:lnSpc>
                <a:spcPct val="100000"/>
              </a:lnSpc>
              <a:spcBef>
                <a:spcPts val="100"/>
              </a:spcBef>
            </a:pPr>
            <a:endParaRPr sz="2000">
              <a:latin typeface="Times New Roman"/>
              <a:cs typeface="Times New Roman"/>
            </a:endParaRPr>
          </a:p>
          <a:p>
            <a:pPr marR="1017905" algn="ctr">
              <a:lnSpc>
                <a:spcPct val="100000"/>
              </a:lnSpc>
            </a:pPr>
            <a:r>
              <a:rPr sz="2000" spc="-25">
                <a:latin typeface="Times New Roman"/>
                <a:cs typeface="Times New Roman"/>
              </a:rPr>
              <a:t>By</a:t>
            </a:r>
            <a:endParaRPr sz="2000">
              <a:latin typeface="Times New Roman"/>
              <a:cs typeface="Times New Roman"/>
            </a:endParaRPr>
          </a:p>
          <a:p>
            <a:pPr marR="1016635" algn="ctr">
              <a:lnSpc>
                <a:spcPct val="100000"/>
              </a:lnSpc>
            </a:pPr>
            <a:r>
              <a:rPr lang="en-IN" sz="2000" b="1">
                <a:latin typeface="Times New Roman"/>
                <a:cs typeface="Times New Roman"/>
              </a:rPr>
              <a:t>Jayesh Sunil Jagtap</a:t>
            </a:r>
            <a:endParaRPr sz="1400" b="1">
              <a:latin typeface="Times New Roman"/>
              <a:cs typeface="Times New Roman"/>
            </a:endParaRPr>
          </a:p>
          <a:p>
            <a:pPr marL="1784985" marR="2804795" algn="ctr">
              <a:lnSpc>
                <a:spcPct val="100000"/>
              </a:lnSpc>
            </a:pPr>
            <a:r>
              <a:rPr sz="2000">
                <a:latin typeface="Times New Roman"/>
                <a:cs typeface="Times New Roman"/>
              </a:rPr>
              <a:t>Exam</a:t>
            </a:r>
            <a:r>
              <a:rPr sz="2000" spc="-25">
                <a:latin typeface="Times New Roman"/>
                <a:cs typeface="Times New Roman"/>
              </a:rPr>
              <a:t> </a:t>
            </a:r>
            <a:r>
              <a:rPr sz="2000">
                <a:latin typeface="Times New Roman"/>
                <a:cs typeface="Times New Roman"/>
              </a:rPr>
              <a:t>Seat</a:t>
            </a:r>
            <a:r>
              <a:rPr sz="2000" spc="-25">
                <a:latin typeface="Times New Roman"/>
                <a:cs typeface="Times New Roman"/>
              </a:rPr>
              <a:t> </a:t>
            </a:r>
            <a:r>
              <a:rPr sz="2000">
                <a:latin typeface="Times New Roman"/>
                <a:cs typeface="Times New Roman"/>
              </a:rPr>
              <a:t>No.</a:t>
            </a:r>
            <a:r>
              <a:rPr sz="2000" spc="-20">
                <a:latin typeface="Times New Roman"/>
                <a:cs typeface="Times New Roman"/>
              </a:rPr>
              <a:t> </a:t>
            </a:r>
            <a:r>
              <a:rPr sz="2000" spc="-50">
                <a:latin typeface="Times New Roman"/>
                <a:cs typeface="Times New Roman"/>
              </a:rPr>
              <a:t>:</a:t>
            </a:r>
            <a:endParaRPr lang="en-IN" sz="2000" spc="-50">
              <a:latin typeface="Times New Roman"/>
              <a:cs typeface="Times New Roman"/>
            </a:endParaRPr>
          </a:p>
          <a:p>
            <a:pPr marL="1784985" marR="2804795" algn="ctr">
              <a:lnSpc>
                <a:spcPct val="100000"/>
              </a:lnSpc>
            </a:pPr>
            <a:r>
              <a:rPr sz="2000" spc="-50">
                <a:latin typeface="Times New Roman"/>
                <a:cs typeface="Times New Roman"/>
              </a:rPr>
              <a:t> </a:t>
            </a:r>
            <a:r>
              <a:rPr sz="2000">
                <a:latin typeface="Times New Roman"/>
                <a:cs typeface="Times New Roman"/>
              </a:rPr>
              <a:t>Roll</a:t>
            </a:r>
            <a:r>
              <a:rPr sz="2000" spc="-30">
                <a:latin typeface="Times New Roman"/>
                <a:cs typeface="Times New Roman"/>
              </a:rPr>
              <a:t> </a:t>
            </a:r>
            <a:r>
              <a:rPr sz="2000">
                <a:latin typeface="Times New Roman"/>
                <a:cs typeface="Times New Roman"/>
              </a:rPr>
              <a:t>No.</a:t>
            </a:r>
            <a:r>
              <a:rPr sz="2000" spc="-20">
                <a:latin typeface="Times New Roman"/>
                <a:cs typeface="Times New Roman"/>
              </a:rPr>
              <a:t> </a:t>
            </a:r>
            <a:r>
              <a:rPr sz="2000" spc="-50">
                <a:latin typeface="Times New Roman"/>
                <a:cs typeface="Times New Roman"/>
              </a:rPr>
              <a:t>:</a:t>
            </a:r>
            <a:r>
              <a:rPr lang="en-IN" sz="2000" spc="-50">
                <a:latin typeface="Times New Roman"/>
                <a:cs typeface="Times New Roman"/>
              </a:rPr>
              <a:t> </a:t>
            </a:r>
            <a:r>
              <a:rPr lang="en-IN" sz="2000" b="1" spc="-50">
                <a:latin typeface="Times New Roman"/>
                <a:cs typeface="Times New Roman"/>
              </a:rPr>
              <a:t>50</a:t>
            </a:r>
            <a:endParaRPr sz="2000" b="1">
              <a:latin typeface="Times New Roman"/>
              <a:cs typeface="Times New Roman"/>
            </a:endParaRPr>
          </a:p>
          <a:p>
            <a:pPr>
              <a:lnSpc>
                <a:spcPct val="100000"/>
              </a:lnSpc>
              <a:spcBef>
                <a:spcPts val="100"/>
              </a:spcBef>
            </a:pPr>
            <a:endParaRPr sz="2000">
              <a:latin typeface="Times New Roman"/>
              <a:cs typeface="Times New Roman"/>
            </a:endParaRPr>
          </a:p>
          <a:p>
            <a:pPr marR="955675" algn="ctr">
              <a:lnSpc>
                <a:spcPct val="100000"/>
              </a:lnSpc>
            </a:pPr>
            <a:r>
              <a:rPr sz="2000">
                <a:latin typeface="Times New Roman"/>
                <a:cs typeface="Times New Roman"/>
              </a:rPr>
              <a:t>Under</a:t>
            </a:r>
            <a:r>
              <a:rPr sz="2000" spc="-45">
                <a:latin typeface="Times New Roman"/>
                <a:cs typeface="Times New Roman"/>
              </a:rPr>
              <a:t> </a:t>
            </a:r>
            <a:r>
              <a:rPr sz="2000">
                <a:latin typeface="Times New Roman"/>
                <a:cs typeface="Times New Roman"/>
              </a:rPr>
              <a:t>the</a:t>
            </a:r>
            <a:r>
              <a:rPr sz="2000" spc="-35">
                <a:latin typeface="Times New Roman"/>
                <a:cs typeface="Times New Roman"/>
              </a:rPr>
              <a:t> </a:t>
            </a:r>
            <a:r>
              <a:rPr sz="2000">
                <a:latin typeface="Times New Roman"/>
                <a:cs typeface="Times New Roman"/>
              </a:rPr>
              <a:t>guidance</a:t>
            </a:r>
            <a:r>
              <a:rPr sz="2000" spc="-35">
                <a:latin typeface="Times New Roman"/>
                <a:cs typeface="Times New Roman"/>
              </a:rPr>
              <a:t> </a:t>
            </a:r>
            <a:r>
              <a:rPr sz="2000" spc="-25">
                <a:latin typeface="Times New Roman"/>
                <a:cs typeface="Times New Roman"/>
              </a:rPr>
              <a:t>of</a:t>
            </a:r>
            <a:endParaRPr lang="en-IN" sz="1400" spc="-25">
              <a:latin typeface="Times New Roman"/>
              <a:cs typeface="Times New Roman"/>
            </a:endParaRPr>
          </a:p>
          <a:p>
            <a:pPr marR="955675" algn="ctr">
              <a:lnSpc>
                <a:spcPct val="100000"/>
              </a:lnSpc>
            </a:pPr>
            <a:r>
              <a:rPr lang="en-IN" sz="2000" b="1" err="1">
                <a:latin typeface="Times New Roman"/>
                <a:cs typeface="Times New Roman"/>
              </a:rPr>
              <a:t>Prof.Mrs.V.S.Nikam</a:t>
            </a:r>
            <a:endParaRPr sz="2000" b="1">
              <a:latin typeface="Times New Roman"/>
              <a:cs typeface="Times New Roman"/>
            </a:endParaRPr>
          </a:p>
        </p:txBody>
      </p:sp>
      <p:sp>
        <p:nvSpPr>
          <p:cNvPr id="3" name="object 4">
            <a:extLst>
              <a:ext uri="{FF2B5EF4-FFF2-40B4-BE49-F238E27FC236}">
                <a16:creationId xmlns:a16="http://schemas.microsoft.com/office/drawing/2014/main" id="{0C9BBA10-00A2-5034-DC8E-5CC2EDC9169F}"/>
              </a:ext>
            </a:extLst>
          </p:cNvPr>
          <p:cNvSpPr txBox="1">
            <a:spLocks/>
          </p:cNvSpPr>
          <p:nvPr/>
        </p:nvSpPr>
        <p:spPr>
          <a:xfrm>
            <a:off x="4704952" y="6665389"/>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7" name="object 5">
            <a:extLst>
              <a:ext uri="{FF2B5EF4-FFF2-40B4-BE49-F238E27FC236}">
                <a16:creationId xmlns:a16="http://schemas.microsoft.com/office/drawing/2014/main" id="{7F1D6C48-C35D-0B75-62EB-3C8997A3AB29}"/>
              </a:ext>
            </a:extLst>
          </p:cNvPr>
          <p:cNvSpPr txBox="1">
            <a:spLocks/>
          </p:cNvSpPr>
          <p:nvPr/>
        </p:nvSpPr>
        <p:spPr>
          <a:xfrm>
            <a:off x="11581358" y="6586617"/>
            <a:ext cx="166370" cy="157544"/>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1</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spTree>
    <p:extLst>
      <p:ext uri="{BB962C8B-B14F-4D97-AF65-F5344CB8AC3E}">
        <p14:creationId xmlns:p14="http://schemas.microsoft.com/office/powerpoint/2010/main" val="2027861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44C41E5A-7A68-16B4-056C-800AF80DE298}"/>
              </a:ext>
            </a:extLst>
          </p:cNvPr>
          <p:cNvSpPr txBox="1">
            <a:spLocks/>
          </p:cNvSpPr>
          <p:nvPr/>
        </p:nvSpPr>
        <p:spPr>
          <a:xfrm>
            <a:off x="4704952" y="6665389"/>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7" name="object 5">
            <a:extLst>
              <a:ext uri="{FF2B5EF4-FFF2-40B4-BE49-F238E27FC236}">
                <a16:creationId xmlns:a16="http://schemas.microsoft.com/office/drawing/2014/main" id="{44C88237-5CCF-2A69-55E9-1F786460BD3A}"/>
              </a:ext>
            </a:extLst>
          </p:cNvPr>
          <p:cNvSpPr txBox="1">
            <a:spLocks/>
          </p:cNvSpPr>
          <p:nvPr/>
        </p:nvSpPr>
        <p:spPr>
          <a:xfrm flipH="1">
            <a:off x="11179969" y="6508808"/>
            <a:ext cx="401389" cy="157479"/>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10</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sp>
        <p:nvSpPr>
          <p:cNvPr id="8" name="TextBox 7">
            <a:extLst>
              <a:ext uri="{FF2B5EF4-FFF2-40B4-BE49-F238E27FC236}">
                <a16:creationId xmlns:a16="http://schemas.microsoft.com/office/drawing/2014/main" id="{2B6B3092-2D46-2F95-B4FC-F14061A5023D}"/>
              </a:ext>
            </a:extLst>
          </p:cNvPr>
          <p:cNvSpPr txBox="1"/>
          <p:nvPr/>
        </p:nvSpPr>
        <p:spPr>
          <a:xfrm>
            <a:off x="3550444" y="299858"/>
            <a:ext cx="5641182" cy="646331"/>
          </a:xfrm>
          <a:prstGeom prst="rect">
            <a:avLst/>
          </a:prstGeom>
          <a:noFill/>
        </p:spPr>
        <p:txBody>
          <a:bodyPr wrap="square" rtlCol="0">
            <a:spAutoFit/>
          </a:bodyPr>
          <a:lstStyle/>
          <a:p>
            <a:pPr algn="l"/>
            <a:r>
              <a:rPr lang="en-US" sz="3600" b="1">
                <a:latin typeface="Times New Roman" panose="02020503050405090304" pitchFamily="18" charset="0"/>
                <a:cs typeface="Times New Roman" panose="02020503050405090304" pitchFamily="18" charset="0"/>
              </a:rPr>
              <a:t>Details of design/technology</a:t>
            </a:r>
            <a:endParaRPr lang="en-US" sz="3600" b="1"/>
          </a:p>
        </p:txBody>
      </p:sp>
      <p:sp>
        <p:nvSpPr>
          <p:cNvPr id="9" name="TextBox 8">
            <a:extLst>
              <a:ext uri="{FF2B5EF4-FFF2-40B4-BE49-F238E27FC236}">
                <a16:creationId xmlns:a16="http://schemas.microsoft.com/office/drawing/2014/main" id="{2424BF44-8B19-F908-B21E-9C09CF6871E4}"/>
              </a:ext>
            </a:extLst>
          </p:cNvPr>
          <p:cNvSpPr txBox="1"/>
          <p:nvPr/>
        </p:nvSpPr>
        <p:spPr>
          <a:xfrm>
            <a:off x="5181600" y="2556272"/>
            <a:ext cx="1828800" cy="369332"/>
          </a:xfrm>
          <a:prstGeom prst="rect">
            <a:avLst/>
          </a:prstGeom>
          <a:noFill/>
        </p:spPr>
        <p:txBody>
          <a:bodyPr wrap="square" rtlCol="0">
            <a:spAutoFit/>
          </a:bodyPr>
          <a:lstStyle/>
          <a:p>
            <a:pPr marL="285750" indent="-285750" algn="l">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E7E5B4A6-8F81-ED7F-39D9-86F6C4645382}"/>
              </a:ext>
            </a:extLst>
          </p:cNvPr>
          <p:cNvSpPr txBox="1"/>
          <p:nvPr/>
        </p:nvSpPr>
        <p:spPr>
          <a:xfrm>
            <a:off x="1221580" y="3549399"/>
            <a:ext cx="11058526" cy="2677656"/>
          </a:xfrm>
          <a:prstGeom prst="rect">
            <a:avLst/>
          </a:prstGeom>
          <a:noFill/>
        </p:spPr>
        <p:txBody>
          <a:bodyPr wrap="square" rtlCol="0">
            <a:spAutoFit/>
          </a:bodyPr>
          <a:lstStyle/>
          <a:p>
            <a:pPr marL="457200" indent="-457200" algn="l">
              <a:buFont typeface="Arial" panose="020B0604020202020204" pitchFamily="34" charset="0"/>
              <a:buChar char="•"/>
            </a:pPr>
            <a:r>
              <a:rPr lang="en-IN" sz="2800">
                <a:latin typeface="Times New Roman" panose="02020603050405020304" pitchFamily="18" charset="0"/>
                <a:cs typeface="Times New Roman" panose="02020603050405020304" pitchFamily="18" charset="0"/>
              </a:rPr>
              <a:t>ALGORITHMS</a:t>
            </a:r>
          </a:p>
          <a:p>
            <a:pPr marL="514350" indent="-514350" algn="l">
              <a:buFont typeface="+mj-lt"/>
              <a:buAutoNum type="arabicPeriod"/>
            </a:pPr>
            <a:r>
              <a:rPr lang="en-IN" sz="2800">
                <a:latin typeface="Times New Roman" panose="02020603050405020304" pitchFamily="18" charset="0"/>
                <a:cs typeface="Times New Roman" panose="02020603050405020304" pitchFamily="18" charset="0"/>
              </a:rPr>
              <a:t>Linear Regression Algorithm</a:t>
            </a:r>
          </a:p>
          <a:p>
            <a:pPr marL="514350" indent="-514350" algn="l">
              <a:buFont typeface="+mj-lt"/>
              <a:buAutoNum type="arabicPeriod"/>
            </a:pPr>
            <a:r>
              <a:rPr lang="en-US" sz="2800">
                <a:latin typeface="Times New Roman" panose="02020603050405020304" pitchFamily="18" charset="0"/>
                <a:cs typeface="Times New Roman" panose="02020603050405020304" pitchFamily="18" charset="0"/>
              </a:rPr>
              <a:t>K-Nearest </a:t>
            </a:r>
            <a:r>
              <a:rPr lang="en-US" sz="2800" err="1">
                <a:latin typeface="Times New Roman" panose="02020603050405020304" pitchFamily="18" charset="0"/>
                <a:cs typeface="Times New Roman" panose="02020603050405020304" pitchFamily="18" charset="0"/>
              </a:rPr>
              <a:t>Neighbours</a:t>
            </a:r>
            <a:r>
              <a:rPr lang="en-US" sz="2800">
                <a:latin typeface="Times New Roman" panose="02020603050405020304" pitchFamily="18" charset="0"/>
                <a:cs typeface="Times New Roman" panose="02020603050405020304" pitchFamily="18" charset="0"/>
              </a:rPr>
              <a:t> Algorithm</a:t>
            </a:r>
            <a:endParaRPr lang="en-IN" sz="2800">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a:latin typeface="Times New Roman" panose="02020603050405020304" pitchFamily="18" charset="0"/>
                <a:cs typeface="Times New Roman" panose="02020603050405020304" pitchFamily="18" charset="0"/>
              </a:rPr>
              <a:t>Support Vector Regression</a:t>
            </a:r>
            <a:endParaRPr lang="en-IN" sz="2800">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a:latin typeface="Times New Roman" panose="02020603050405020304" pitchFamily="18" charset="0"/>
                <a:cs typeface="Times New Roman" panose="02020603050405020304" pitchFamily="18" charset="0"/>
              </a:rPr>
              <a:t>Decision Tree Regression Algorithm</a:t>
            </a:r>
            <a:endParaRPr lang="en-IN" sz="2800">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a:latin typeface="Times New Roman" panose="02020603050405020304" pitchFamily="18" charset="0"/>
                <a:cs typeface="Times New Roman" panose="02020603050405020304" pitchFamily="18" charset="0"/>
              </a:rPr>
              <a:t>Long Short-Term Memory Algorithm</a:t>
            </a:r>
          </a:p>
        </p:txBody>
      </p:sp>
      <p:pic>
        <p:nvPicPr>
          <p:cNvPr id="2" name="Picture 2">
            <a:extLst>
              <a:ext uri="{FF2B5EF4-FFF2-40B4-BE49-F238E27FC236}">
                <a16:creationId xmlns:a16="http://schemas.microsoft.com/office/drawing/2014/main" id="{D7C4B9BB-9566-7EAB-4D3F-22A478820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875" y="782425"/>
            <a:ext cx="8588376" cy="2751461"/>
          </a:xfrm>
          <a:prstGeom prst="rect">
            <a:avLst/>
          </a:prstGeom>
        </p:spPr>
      </p:pic>
    </p:spTree>
    <p:extLst>
      <p:ext uri="{BB962C8B-B14F-4D97-AF65-F5344CB8AC3E}">
        <p14:creationId xmlns:p14="http://schemas.microsoft.com/office/powerpoint/2010/main" val="90765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D7F53-DF3A-8030-A091-647DE561BE7A}"/>
              </a:ext>
            </a:extLst>
          </p:cNvPr>
          <p:cNvSpPr txBox="1"/>
          <p:nvPr/>
        </p:nvSpPr>
        <p:spPr>
          <a:xfrm>
            <a:off x="5181600" y="2514600"/>
            <a:ext cx="1828800" cy="1828800"/>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F2928C7A-7E42-666F-57F9-DDC2EC98664E}"/>
              </a:ext>
            </a:extLst>
          </p:cNvPr>
          <p:cNvSpPr txBox="1"/>
          <p:nvPr/>
        </p:nvSpPr>
        <p:spPr>
          <a:xfrm>
            <a:off x="2764428" y="115027"/>
            <a:ext cx="6663142" cy="646331"/>
          </a:xfrm>
          <a:prstGeom prst="rect">
            <a:avLst/>
          </a:prstGeom>
          <a:noFill/>
        </p:spPr>
        <p:txBody>
          <a:bodyPr wrap="square" rtlCol="0">
            <a:spAutoFit/>
          </a:bodyPr>
          <a:lstStyle/>
          <a:p>
            <a:pPr algn="ctr"/>
            <a:r>
              <a:rPr lang="en-IN" sz="3600" b="1">
                <a:latin typeface="Times New Roman" panose="02020503050405090304" pitchFamily="18" charset="0"/>
                <a:cs typeface="Times New Roman" panose="02020503050405090304" pitchFamily="18" charset="0"/>
              </a:rPr>
              <a:t>ALGORITHMS</a:t>
            </a:r>
            <a:endParaRPr lang="en-US" sz="3600" b="1">
              <a:latin typeface="Times New Roman" panose="02020503050405090304" pitchFamily="18" charset="0"/>
              <a:cs typeface="Times New Roman" panose="02020503050405090304" pitchFamily="18" charset="0"/>
            </a:endParaRPr>
          </a:p>
        </p:txBody>
      </p:sp>
      <p:sp>
        <p:nvSpPr>
          <p:cNvPr id="6" name="object 4">
            <a:extLst>
              <a:ext uri="{FF2B5EF4-FFF2-40B4-BE49-F238E27FC236}">
                <a16:creationId xmlns:a16="http://schemas.microsoft.com/office/drawing/2014/main" id="{36C5B3B3-D9B2-3B10-2EE0-F4739187870E}"/>
              </a:ext>
            </a:extLst>
          </p:cNvPr>
          <p:cNvSpPr txBox="1">
            <a:spLocks/>
          </p:cNvSpPr>
          <p:nvPr/>
        </p:nvSpPr>
        <p:spPr>
          <a:xfrm>
            <a:off x="4704952" y="6665389"/>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8" name="object 5">
            <a:extLst>
              <a:ext uri="{FF2B5EF4-FFF2-40B4-BE49-F238E27FC236}">
                <a16:creationId xmlns:a16="http://schemas.microsoft.com/office/drawing/2014/main" id="{3CC822BE-3B7D-BE84-A06E-E79F002564E9}"/>
              </a:ext>
            </a:extLst>
          </p:cNvPr>
          <p:cNvSpPr txBox="1">
            <a:spLocks/>
          </p:cNvSpPr>
          <p:nvPr/>
        </p:nvSpPr>
        <p:spPr>
          <a:xfrm flipH="1">
            <a:off x="10584656" y="6626002"/>
            <a:ext cx="996702" cy="157479"/>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11</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pic>
        <p:nvPicPr>
          <p:cNvPr id="4" name="Picture 4">
            <a:extLst>
              <a:ext uri="{FF2B5EF4-FFF2-40B4-BE49-F238E27FC236}">
                <a16:creationId xmlns:a16="http://schemas.microsoft.com/office/drawing/2014/main" id="{02D1111F-36BD-437F-E928-51187A4F9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73" y="3313307"/>
            <a:ext cx="3957638" cy="2905125"/>
          </a:xfrm>
          <a:prstGeom prst="rect">
            <a:avLst/>
          </a:prstGeom>
        </p:spPr>
      </p:pic>
      <p:sp>
        <p:nvSpPr>
          <p:cNvPr id="5" name="TextBox 4">
            <a:extLst>
              <a:ext uri="{FF2B5EF4-FFF2-40B4-BE49-F238E27FC236}">
                <a16:creationId xmlns:a16="http://schemas.microsoft.com/office/drawing/2014/main" id="{4ECA79AF-EB73-476C-9B29-762198F41646}"/>
              </a:ext>
            </a:extLst>
          </p:cNvPr>
          <p:cNvSpPr txBox="1"/>
          <p:nvPr/>
        </p:nvSpPr>
        <p:spPr>
          <a:xfrm>
            <a:off x="180970" y="841070"/>
            <a:ext cx="5166915" cy="523220"/>
          </a:xfrm>
          <a:prstGeom prst="rect">
            <a:avLst/>
          </a:prstGeom>
          <a:noFill/>
        </p:spPr>
        <p:txBody>
          <a:bodyPr wrap="square" rtlCol="0">
            <a:spAutoFit/>
          </a:bodyPr>
          <a:lstStyle/>
          <a:p>
            <a:pPr algn="l"/>
            <a:r>
              <a:rPr lang="en-IN" sz="2800">
                <a:latin typeface="Times New Roman" panose="02020603050405020304" pitchFamily="18" charset="0"/>
                <a:cs typeface="Times New Roman" panose="02020603050405020304" pitchFamily="18" charset="0"/>
              </a:rPr>
              <a:t>1.Linear Regression Algorithm</a:t>
            </a:r>
            <a:endParaRPr lang="en-US" sz="2800"/>
          </a:p>
        </p:txBody>
      </p:sp>
      <p:sp>
        <p:nvSpPr>
          <p:cNvPr id="7" name="TextBox 6">
            <a:extLst>
              <a:ext uri="{FF2B5EF4-FFF2-40B4-BE49-F238E27FC236}">
                <a16:creationId xmlns:a16="http://schemas.microsoft.com/office/drawing/2014/main" id="{624ADF03-E2EB-B20F-E4E5-952728D930F0}"/>
              </a:ext>
            </a:extLst>
          </p:cNvPr>
          <p:cNvSpPr txBox="1"/>
          <p:nvPr/>
        </p:nvSpPr>
        <p:spPr>
          <a:xfrm>
            <a:off x="3644007" y="1535907"/>
            <a:ext cx="8273752" cy="4893647"/>
          </a:xfrm>
          <a:prstGeom prst="rect">
            <a:avLst/>
          </a:prstGeom>
          <a:noFill/>
        </p:spPr>
        <p:txBody>
          <a:bodyPr wrap="square" rtlCol="0">
            <a:spAutoFit/>
          </a:bodyPr>
          <a:lstStyle/>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linear regression algorithm falls under the category of supervised learning in ML.</a:t>
            </a:r>
            <a:endParaRPr lang="en-IN" sz="24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Certainly, here are the main points of how linear regression works in a step-by-step format:</a:t>
            </a:r>
            <a:endParaRPr lang="en-IN" sz="24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1. Linear Equation: Linear regression starts by assuming a linear relationship between independent variables and a dependent variable, represented as `Y = </a:t>
            </a:r>
            <a:r>
              <a:rPr lang="en-US" sz="2400" err="1">
                <a:latin typeface="Times New Roman" panose="02020603050405020304" pitchFamily="18" charset="0"/>
                <a:cs typeface="Times New Roman" panose="02020603050405020304" pitchFamily="18" charset="0"/>
              </a:rPr>
              <a:t>aX</a:t>
            </a:r>
            <a:r>
              <a:rPr lang="en-US" sz="2400">
                <a:latin typeface="Times New Roman" panose="02020603050405020304" pitchFamily="18" charset="0"/>
                <a:cs typeface="Times New Roman" panose="02020603050405020304" pitchFamily="18" charset="0"/>
              </a:rPr>
              <a:t> + b`.</a:t>
            </a:r>
            <a:endParaRPr lang="en-IN" sz="24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2. Training: The model is trained to find the best coefficients `a` and `b` that minimize the Mean Squared Error (MSE) between predicted and actual values.</a:t>
            </a:r>
            <a:endParaRPr lang="en-IN" sz="24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3. Optimization: Optimization techniques like Ordinary Least Squares (OLS) or gradient descent are used to iteratively adjust the coefficients to minimize the MSE.</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14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06FB7320-A2F5-2575-028F-1EF77E42D93D}"/>
              </a:ext>
            </a:extLst>
          </p:cNvPr>
          <p:cNvSpPr txBox="1">
            <a:spLocks/>
          </p:cNvSpPr>
          <p:nvPr/>
        </p:nvSpPr>
        <p:spPr>
          <a:xfrm>
            <a:off x="4704952" y="6665421"/>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5" name="object 5">
            <a:extLst>
              <a:ext uri="{FF2B5EF4-FFF2-40B4-BE49-F238E27FC236}">
                <a16:creationId xmlns:a16="http://schemas.microsoft.com/office/drawing/2014/main" id="{795AA7BE-88CA-4F42-39E2-9BF40E48ACFF}"/>
              </a:ext>
            </a:extLst>
          </p:cNvPr>
          <p:cNvSpPr txBox="1">
            <a:spLocks/>
          </p:cNvSpPr>
          <p:nvPr/>
        </p:nvSpPr>
        <p:spPr>
          <a:xfrm flipH="1">
            <a:off x="10727531" y="6626018"/>
            <a:ext cx="853827" cy="157479"/>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12</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sp>
        <p:nvSpPr>
          <p:cNvPr id="7" name="TextBox 6">
            <a:extLst>
              <a:ext uri="{FF2B5EF4-FFF2-40B4-BE49-F238E27FC236}">
                <a16:creationId xmlns:a16="http://schemas.microsoft.com/office/drawing/2014/main" id="{91E5999D-E309-4105-CF04-94C8F91DDFF1}"/>
              </a:ext>
            </a:extLst>
          </p:cNvPr>
          <p:cNvSpPr txBox="1"/>
          <p:nvPr/>
        </p:nvSpPr>
        <p:spPr>
          <a:xfrm rot="10800000" flipV="1">
            <a:off x="3701960" y="238745"/>
            <a:ext cx="5013414" cy="646331"/>
          </a:xfrm>
          <a:prstGeom prst="rect">
            <a:avLst/>
          </a:prstGeom>
          <a:noFill/>
        </p:spPr>
        <p:txBody>
          <a:bodyPr wrap="square" rtlCol="0" anchor="ctr">
            <a:spAutoFit/>
          </a:bodyPr>
          <a:lstStyle/>
          <a:p>
            <a:pPr algn="ctr"/>
            <a:r>
              <a:rPr lang="en-IN" sz="3600" b="1">
                <a:latin typeface="Times New Roman" panose="02020503050405090304" pitchFamily="18" charset="0"/>
                <a:cs typeface="Times New Roman" panose="02020503050405090304" pitchFamily="18" charset="0"/>
              </a:rPr>
              <a:t>ALGORITHMS</a:t>
            </a:r>
            <a:endParaRPr lang="en-US" sz="3600" b="1">
              <a:latin typeface="Times New Roman" panose="02020503050405090304" pitchFamily="18" charset="0"/>
              <a:cs typeface="Times New Roman" panose="02020503050405090304" pitchFamily="18" charset="0"/>
            </a:endParaRPr>
          </a:p>
        </p:txBody>
      </p:sp>
      <p:sp>
        <p:nvSpPr>
          <p:cNvPr id="4" name="TextBox 3">
            <a:extLst>
              <a:ext uri="{FF2B5EF4-FFF2-40B4-BE49-F238E27FC236}">
                <a16:creationId xmlns:a16="http://schemas.microsoft.com/office/drawing/2014/main" id="{19878480-5854-BFFA-5D36-64DEC69C09EB}"/>
              </a:ext>
            </a:extLst>
          </p:cNvPr>
          <p:cNvSpPr txBox="1"/>
          <p:nvPr/>
        </p:nvSpPr>
        <p:spPr>
          <a:xfrm>
            <a:off x="4084936" y="2621087"/>
            <a:ext cx="7042776" cy="2308324"/>
          </a:xfrm>
          <a:prstGeom prst="rect">
            <a:avLst/>
          </a:prstGeom>
          <a:noFill/>
        </p:spPr>
        <p:txBody>
          <a:bodyPr wrap="square">
            <a:spAutoFit/>
          </a:bodyPr>
          <a:lstStyle/>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4. Prediction: Once trained, the model can make predictions by plugging new values of the independent variables into the linear equation.</a:t>
            </a:r>
            <a:endParaRPr lang="en-IN" sz="24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5. Evaluation: Model performance is evaluated using metrics such as MSE or R-squared to assess how well it fits the data and makes accurate predictions.</a:t>
            </a:r>
            <a:endParaRPr lang="en-US" sz="2400"/>
          </a:p>
        </p:txBody>
      </p:sp>
      <p:pic>
        <p:nvPicPr>
          <p:cNvPr id="8" name="Picture 4">
            <a:extLst>
              <a:ext uri="{FF2B5EF4-FFF2-40B4-BE49-F238E27FC236}">
                <a16:creationId xmlns:a16="http://schemas.microsoft.com/office/drawing/2014/main" id="{6C6A6DBE-0C61-910C-1526-B1691483D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98" y="2598932"/>
            <a:ext cx="3957638" cy="2905125"/>
          </a:xfrm>
          <a:prstGeom prst="rect">
            <a:avLst/>
          </a:prstGeom>
        </p:spPr>
      </p:pic>
    </p:spTree>
    <p:extLst>
      <p:ext uri="{BB962C8B-B14F-4D97-AF65-F5344CB8AC3E}">
        <p14:creationId xmlns:p14="http://schemas.microsoft.com/office/powerpoint/2010/main" val="136670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6FC5F0-8DD1-1705-BD77-BA26357F2831}"/>
              </a:ext>
            </a:extLst>
          </p:cNvPr>
          <p:cNvSpPr txBox="1"/>
          <p:nvPr/>
        </p:nvSpPr>
        <p:spPr>
          <a:xfrm rot="10800000" flipV="1">
            <a:off x="3701960" y="238745"/>
            <a:ext cx="5013414" cy="646331"/>
          </a:xfrm>
          <a:prstGeom prst="rect">
            <a:avLst/>
          </a:prstGeom>
          <a:noFill/>
        </p:spPr>
        <p:txBody>
          <a:bodyPr wrap="square" rtlCol="0" anchor="ctr">
            <a:spAutoFit/>
          </a:bodyPr>
          <a:lstStyle/>
          <a:p>
            <a:pPr algn="ctr"/>
            <a:r>
              <a:rPr lang="en-IN" sz="3600" b="1">
                <a:latin typeface="Times New Roman" panose="02020503050405090304" pitchFamily="18" charset="0"/>
                <a:cs typeface="Times New Roman" panose="02020503050405090304" pitchFamily="18" charset="0"/>
              </a:rPr>
              <a:t>ALGORITHMS</a:t>
            </a:r>
            <a:endParaRPr lang="en-US" sz="3600" b="1">
              <a:latin typeface="Times New Roman" panose="02020503050405090304" pitchFamily="18" charset="0"/>
              <a:cs typeface="Times New Roman" panose="02020503050405090304" pitchFamily="18" charset="0"/>
            </a:endParaRPr>
          </a:p>
        </p:txBody>
      </p:sp>
      <p:sp>
        <p:nvSpPr>
          <p:cNvPr id="5" name="object 4">
            <a:extLst>
              <a:ext uri="{FF2B5EF4-FFF2-40B4-BE49-F238E27FC236}">
                <a16:creationId xmlns:a16="http://schemas.microsoft.com/office/drawing/2014/main" id="{0C0F466C-3131-DD6B-6438-CCE600B570F4}"/>
              </a:ext>
            </a:extLst>
          </p:cNvPr>
          <p:cNvSpPr txBox="1">
            <a:spLocks/>
          </p:cNvSpPr>
          <p:nvPr/>
        </p:nvSpPr>
        <p:spPr>
          <a:xfrm>
            <a:off x="4704952" y="6665389"/>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7" name="object 5">
            <a:extLst>
              <a:ext uri="{FF2B5EF4-FFF2-40B4-BE49-F238E27FC236}">
                <a16:creationId xmlns:a16="http://schemas.microsoft.com/office/drawing/2014/main" id="{613B263A-81CA-3D76-58AA-9EB336477DCE}"/>
              </a:ext>
            </a:extLst>
          </p:cNvPr>
          <p:cNvSpPr txBox="1">
            <a:spLocks/>
          </p:cNvSpPr>
          <p:nvPr/>
        </p:nvSpPr>
        <p:spPr>
          <a:xfrm flipH="1">
            <a:off x="11120438" y="6530737"/>
            <a:ext cx="460920" cy="157479"/>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13</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pic>
        <p:nvPicPr>
          <p:cNvPr id="2" name="Picture 3">
            <a:extLst>
              <a:ext uri="{FF2B5EF4-FFF2-40B4-BE49-F238E27FC236}">
                <a16:creationId xmlns:a16="http://schemas.microsoft.com/office/drawing/2014/main" id="{9579290A-DEB3-19F8-D1D0-19DFC47FD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3012280"/>
            <a:ext cx="4752975" cy="3143250"/>
          </a:xfrm>
          <a:prstGeom prst="rect">
            <a:avLst/>
          </a:prstGeom>
        </p:spPr>
      </p:pic>
      <p:sp>
        <p:nvSpPr>
          <p:cNvPr id="4" name="TextBox 3">
            <a:extLst>
              <a:ext uri="{FF2B5EF4-FFF2-40B4-BE49-F238E27FC236}">
                <a16:creationId xmlns:a16="http://schemas.microsoft.com/office/drawing/2014/main" id="{A4F0956B-AA05-035D-3AAA-E14C373CFE40}"/>
              </a:ext>
            </a:extLst>
          </p:cNvPr>
          <p:cNvSpPr txBox="1"/>
          <p:nvPr/>
        </p:nvSpPr>
        <p:spPr>
          <a:xfrm>
            <a:off x="5319711" y="1261347"/>
            <a:ext cx="6791325" cy="5170646"/>
          </a:xfrm>
          <a:prstGeom prst="rect">
            <a:avLst/>
          </a:prstGeom>
          <a:noFill/>
        </p:spPr>
        <p:txBody>
          <a:bodyPr wrap="square" rtlCol="0">
            <a:spAutoFit/>
          </a:bodyPr>
          <a:lstStyle/>
          <a:p>
            <a:pPr marL="285750" indent="-285750">
              <a:buFont typeface="Arial" panose="020B0604020202020204" pitchFamily="34" charset="0"/>
              <a:buChar char="•"/>
            </a:pPr>
            <a:r>
              <a:rPr lang="en-IN" sz="2400" b="0" i="0">
                <a:effectLst/>
                <a:latin typeface="Times New Roman" panose="02020603050405020304" pitchFamily="18" charset="0"/>
                <a:cs typeface="Times New Roman" panose="02020603050405020304" pitchFamily="18" charset="0"/>
              </a:rPr>
              <a:t>Collect </a:t>
            </a:r>
            <a:r>
              <a:rPr lang="en-IN" sz="2400" b="0" i="0" err="1">
                <a:effectLst/>
                <a:latin typeface="Times New Roman" panose="02020603050405020304" pitchFamily="18" charset="0"/>
                <a:cs typeface="Times New Roman" panose="02020603050405020304" pitchFamily="18" charset="0"/>
              </a:rPr>
              <a:t>labeled</a:t>
            </a:r>
            <a:r>
              <a:rPr lang="en-IN" sz="2400" b="0" i="0">
                <a:effectLst/>
                <a:latin typeface="Times New Roman" panose="02020603050405020304" pitchFamily="18" charset="0"/>
                <a:cs typeface="Times New Roman" panose="02020603050405020304" pitchFamily="18" charset="0"/>
              </a:rPr>
              <a:t> data.</a:t>
            </a:r>
          </a:p>
          <a:p>
            <a:pPr marL="285750" indent="-285750">
              <a:buFont typeface="Arial" panose="020B0604020202020204" pitchFamily="34" charset="0"/>
              <a:buChar char="•"/>
            </a:pPr>
            <a:r>
              <a:rPr lang="en-IN" sz="2400" b="0" i="0">
                <a:effectLst/>
                <a:latin typeface="Times New Roman" panose="02020603050405020304" pitchFamily="18" charset="0"/>
                <a:cs typeface="Times New Roman" panose="02020603050405020304" pitchFamily="18" charset="0"/>
              </a:rPr>
              <a:t>Choose a value for k (number of </a:t>
            </a:r>
            <a:r>
              <a:rPr lang="en-IN" sz="2400" b="0" i="0" err="1">
                <a:effectLst/>
                <a:latin typeface="Times New Roman" panose="02020603050405020304" pitchFamily="18" charset="0"/>
                <a:cs typeface="Times New Roman" panose="02020603050405020304" pitchFamily="18" charset="0"/>
              </a:rPr>
              <a:t>neighbors</a:t>
            </a:r>
            <a:r>
              <a:rPr lang="en-IN" sz="2400" b="0" i="0">
                <a:effectLst/>
                <a:latin typeface="Times New Roman" panose="02020603050405020304" pitchFamily="18" charset="0"/>
                <a:cs typeface="Times New Roman" panose="02020603050405020304" pitchFamily="18" charset="0"/>
              </a:rPr>
              <a:t>) and a distance metric.</a:t>
            </a:r>
          </a:p>
          <a:p>
            <a:pPr marL="285750" indent="-285750">
              <a:buFont typeface="Arial" panose="020B0604020202020204" pitchFamily="34" charset="0"/>
              <a:buChar char="•"/>
            </a:pPr>
            <a:r>
              <a:rPr lang="en-IN" sz="2400" b="0" i="0">
                <a:effectLst/>
                <a:latin typeface="Times New Roman" panose="02020603050405020304" pitchFamily="18" charset="0"/>
                <a:cs typeface="Times New Roman" panose="02020603050405020304" pitchFamily="18" charset="0"/>
              </a:rPr>
              <a:t>Calculate distances to all data points for a new data instance.</a:t>
            </a:r>
          </a:p>
          <a:p>
            <a:pPr marL="285750" indent="-285750">
              <a:buFont typeface="Arial" panose="020B0604020202020204" pitchFamily="34" charset="0"/>
              <a:buChar char="•"/>
            </a:pPr>
            <a:r>
              <a:rPr lang="en-IN" sz="2400" b="0" i="0">
                <a:effectLst/>
                <a:latin typeface="Times New Roman" panose="02020603050405020304" pitchFamily="18" charset="0"/>
                <a:cs typeface="Times New Roman" panose="02020603050405020304" pitchFamily="18" charset="0"/>
              </a:rPr>
              <a:t>Select the k-nearest </a:t>
            </a:r>
            <a:r>
              <a:rPr lang="en-IN" sz="2400" b="0" i="0" err="1">
                <a:effectLst/>
                <a:latin typeface="Times New Roman" panose="02020603050405020304" pitchFamily="18" charset="0"/>
                <a:cs typeface="Times New Roman" panose="02020603050405020304" pitchFamily="18" charset="0"/>
              </a:rPr>
              <a:t>neighbors</a:t>
            </a:r>
            <a:r>
              <a:rPr lang="en-IN" sz="2400" b="0" i="0">
                <a:effectLst/>
                <a:latin typeface="Times New Roman" panose="02020603050405020304" pitchFamily="18" charset="0"/>
                <a:cs typeface="Times New Roman" panose="02020603050405020304" pitchFamily="18" charset="0"/>
              </a:rPr>
              <a:t> with the shortest distances.</a:t>
            </a:r>
          </a:p>
          <a:p>
            <a:pPr marL="285750" indent="-285750">
              <a:buFont typeface="Arial" panose="020B0604020202020204" pitchFamily="34" charset="0"/>
              <a:buChar char="•"/>
            </a:pPr>
            <a:r>
              <a:rPr lang="en-IN" sz="2400" b="0" i="0">
                <a:effectLst/>
                <a:latin typeface="Times New Roman" panose="02020603050405020304" pitchFamily="18" charset="0"/>
                <a:cs typeface="Times New Roman" panose="02020603050405020304" pitchFamily="18" charset="0"/>
              </a:rPr>
              <a:t>For classification, use majority voting to assign a class. For regression, calculate the average of target values.</a:t>
            </a:r>
          </a:p>
          <a:p>
            <a:pPr marL="285750" indent="-285750">
              <a:buFont typeface="Arial" panose="020B0604020202020204" pitchFamily="34" charset="0"/>
              <a:buChar char="•"/>
            </a:pPr>
            <a:r>
              <a:rPr lang="en-IN" sz="2400" b="0" i="0">
                <a:effectLst/>
                <a:latin typeface="Times New Roman" panose="02020603050405020304" pitchFamily="18" charset="0"/>
                <a:cs typeface="Times New Roman" panose="02020603050405020304" pitchFamily="18" charset="0"/>
              </a:rPr>
              <a:t>Evaluate the model's performance.</a:t>
            </a:r>
          </a:p>
          <a:p>
            <a:pPr marL="285750" indent="-285750">
              <a:buFont typeface="Arial" panose="020B0604020202020204" pitchFamily="34" charset="0"/>
              <a:buChar char="•"/>
            </a:pPr>
            <a:r>
              <a:rPr lang="en-IN" sz="2400" b="0" i="0">
                <a:effectLst/>
                <a:latin typeface="Times New Roman" panose="02020603050405020304" pitchFamily="18" charset="0"/>
                <a:cs typeface="Times New Roman" panose="02020603050405020304" pitchFamily="18" charset="0"/>
              </a:rPr>
              <a:t>Tune </a:t>
            </a:r>
            <a:r>
              <a:rPr lang="en-IN" sz="2400" b="0" i="0" err="1">
                <a:effectLst/>
                <a:latin typeface="Times New Roman" panose="02020603050405020304" pitchFamily="18" charset="0"/>
                <a:cs typeface="Times New Roman" panose="02020603050405020304" pitchFamily="18" charset="0"/>
              </a:rPr>
              <a:t>hyperparameters</a:t>
            </a:r>
            <a:r>
              <a:rPr lang="en-IN" sz="2400" b="0" i="0">
                <a:effectLst/>
                <a:latin typeface="Times New Roman" panose="02020603050405020304" pitchFamily="18" charset="0"/>
                <a:cs typeface="Times New Roman" panose="02020603050405020304" pitchFamily="18" charset="0"/>
              </a:rPr>
              <a:t> if needed.</a:t>
            </a:r>
          </a:p>
          <a:p>
            <a:pPr marL="285750" indent="-285750">
              <a:buFont typeface="Arial" panose="020B0604020202020204" pitchFamily="34" charset="0"/>
              <a:buChar char="•"/>
            </a:pPr>
            <a:r>
              <a:rPr lang="en-IN" sz="2400" b="0" i="0">
                <a:effectLst/>
                <a:latin typeface="Times New Roman" panose="02020603050405020304" pitchFamily="18" charset="0"/>
                <a:cs typeface="Times New Roman" panose="02020603050405020304" pitchFamily="18" charset="0"/>
              </a:rPr>
              <a:t>Deploy the model for predictions.</a:t>
            </a:r>
          </a:p>
          <a:p>
            <a:pPr marL="285750" indent="-285750" algn="l">
              <a:buFont typeface="Arial" panose="020B0604020202020204" pitchFamily="34" charset="0"/>
              <a:buChar char="•"/>
            </a:pPr>
            <a:endParaRPr lang="en-US"/>
          </a:p>
        </p:txBody>
      </p:sp>
      <p:sp>
        <p:nvSpPr>
          <p:cNvPr id="8" name="TextBox 7">
            <a:extLst>
              <a:ext uri="{FF2B5EF4-FFF2-40B4-BE49-F238E27FC236}">
                <a16:creationId xmlns:a16="http://schemas.microsoft.com/office/drawing/2014/main" id="{C84AD618-E30F-A74E-8C7A-13B1D7DFDEA8}"/>
              </a:ext>
            </a:extLst>
          </p:cNvPr>
          <p:cNvSpPr txBox="1"/>
          <p:nvPr/>
        </p:nvSpPr>
        <p:spPr>
          <a:xfrm>
            <a:off x="219075" y="871716"/>
            <a:ext cx="6096000" cy="523220"/>
          </a:xfrm>
          <a:prstGeom prst="rect">
            <a:avLst/>
          </a:prstGeom>
          <a:noFill/>
        </p:spPr>
        <p:txBody>
          <a:bodyPr wrap="square">
            <a:spAutoFit/>
          </a:bodyPr>
          <a:lstStyle/>
          <a:p>
            <a:r>
              <a:rPr lang="en-IN" sz="28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K-Nearest </a:t>
            </a:r>
            <a:r>
              <a:rPr lang="en-US" sz="2800" err="1">
                <a:latin typeface="Times New Roman" panose="02020603050405020304" pitchFamily="18" charset="0"/>
                <a:cs typeface="Times New Roman" panose="02020603050405020304" pitchFamily="18" charset="0"/>
              </a:rPr>
              <a:t>Neighbours</a:t>
            </a:r>
            <a:r>
              <a:rPr lang="en-US" sz="2800">
                <a:latin typeface="Times New Roman" panose="02020603050405020304" pitchFamily="18" charset="0"/>
                <a:cs typeface="Times New Roman" panose="02020603050405020304" pitchFamily="18" charset="0"/>
              </a:rPr>
              <a:t> Algorithm</a:t>
            </a:r>
            <a:endParaRPr lang="en-US" sz="2800"/>
          </a:p>
        </p:txBody>
      </p:sp>
    </p:spTree>
    <p:extLst>
      <p:ext uri="{BB962C8B-B14F-4D97-AF65-F5344CB8AC3E}">
        <p14:creationId xmlns:p14="http://schemas.microsoft.com/office/powerpoint/2010/main" val="3164038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D7F53-DF3A-8030-A091-647DE561BE7A}"/>
              </a:ext>
            </a:extLst>
          </p:cNvPr>
          <p:cNvSpPr txBox="1"/>
          <p:nvPr/>
        </p:nvSpPr>
        <p:spPr>
          <a:xfrm>
            <a:off x="5181600" y="2514600"/>
            <a:ext cx="1828800" cy="369332"/>
          </a:xfrm>
          <a:prstGeom prst="rect">
            <a:avLst/>
          </a:prstGeom>
          <a:noFill/>
        </p:spPr>
        <p:txBody>
          <a:bodyPr wrap="square" rtlCol="0">
            <a:spAutoFit/>
          </a:bodyPr>
          <a:lstStyle/>
          <a:p>
            <a:pPr marL="285750" indent="-285750" algn="l">
              <a:buFont typeface="Arial" panose="020B0604020202020204" pitchFamily="34" charset="0"/>
              <a:buChar char="•"/>
            </a:pPr>
            <a:endParaRPr lang="en-US"/>
          </a:p>
        </p:txBody>
      </p:sp>
      <p:sp>
        <p:nvSpPr>
          <p:cNvPr id="3" name="TextBox 2">
            <a:extLst>
              <a:ext uri="{FF2B5EF4-FFF2-40B4-BE49-F238E27FC236}">
                <a16:creationId xmlns:a16="http://schemas.microsoft.com/office/drawing/2014/main" id="{F2928C7A-7E42-666F-57F9-DDC2EC98664E}"/>
              </a:ext>
            </a:extLst>
          </p:cNvPr>
          <p:cNvSpPr txBox="1"/>
          <p:nvPr/>
        </p:nvSpPr>
        <p:spPr>
          <a:xfrm>
            <a:off x="4232980" y="225385"/>
            <a:ext cx="3726039" cy="646331"/>
          </a:xfrm>
          <a:prstGeom prst="rect">
            <a:avLst/>
          </a:prstGeom>
          <a:noFill/>
        </p:spPr>
        <p:txBody>
          <a:bodyPr wrap="square" rtlCol="0">
            <a:spAutoFit/>
          </a:bodyPr>
          <a:lstStyle/>
          <a:p>
            <a:pPr algn="ctr"/>
            <a:r>
              <a:rPr lang="en-IN" sz="3600" b="1">
                <a:latin typeface="Times New Roman" panose="02020503050405090304" pitchFamily="18" charset="0"/>
                <a:cs typeface="Times New Roman" panose="02020503050405090304" pitchFamily="18" charset="0"/>
              </a:rPr>
              <a:t>ALGORITHMS</a:t>
            </a:r>
            <a:endParaRPr lang="en-US" sz="3600" b="1">
              <a:latin typeface="Times New Roman" panose="02020503050405090304" pitchFamily="18" charset="0"/>
              <a:cs typeface="Times New Roman" panose="02020503050405090304" pitchFamily="18" charset="0"/>
            </a:endParaRPr>
          </a:p>
        </p:txBody>
      </p:sp>
      <p:sp>
        <p:nvSpPr>
          <p:cNvPr id="6" name="object 4">
            <a:extLst>
              <a:ext uri="{FF2B5EF4-FFF2-40B4-BE49-F238E27FC236}">
                <a16:creationId xmlns:a16="http://schemas.microsoft.com/office/drawing/2014/main" id="{36C5B3B3-D9B2-3B10-2EE0-F4739187870E}"/>
              </a:ext>
            </a:extLst>
          </p:cNvPr>
          <p:cNvSpPr txBox="1">
            <a:spLocks/>
          </p:cNvSpPr>
          <p:nvPr/>
        </p:nvSpPr>
        <p:spPr>
          <a:xfrm>
            <a:off x="4704952" y="6665389"/>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8" name="object 5">
            <a:extLst>
              <a:ext uri="{FF2B5EF4-FFF2-40B4-BE49-F238E27FC236}">
                <a16:creationId xmlns:a16="http://schemas.microsoft.com/office/drawing/2014/main" id="{3CC822BE-3B7D-BE84-A06E-E79F002564E9}"/>
              </a:ext>
            </a:extLst>
          </p:cNvPr>
          <p:cNvSpPr txBox="1">
            <a:spLocks/>
          </p:cNvSpPr>
          <p:nvPr/>
        </p:nvSpPr>
        <p:spPr>
          <a:xfrm rot="10800000" flipH="1" flipV="1">
            <a:off x="10689599" y="6555646"/>
            <a:ext cx="1119188" cy="157479"/>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14</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pic>
        <p:nvPicPr>
          <p:cNvPr id="4" name="Picture 4">
            <a:extLst>
              <a:ext uri="{FF2B5EF4-FFF2-40B4-BE49-F238E27FC236}">
                <a16:creationId xmlns:a16="http://schemas.microsoft.com/office/drawing/2014/main" id="{4B4DE945-1105-AFEB-899F-FCFE80CFB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72" y="3233961"/>
            <a:ext cx="4953000" cy="3400425"/>
          </a:xfrm>
          <a:prstGeom prst="rect">
            <a:avLst/>
          </a:prstGeom>
        </p:spPr>
      </p:pic>
      <p:sp>
        <p:nvSpPr>
          <p:cNvPr id="7" name="TextBox 6">
            <a:extLst>
              <a:ext uri="{FF2B5EF4-FFF2-40B4-BE49-F238E27FC236}">
                <a16:creationId xmlns:a16="http://schemas.microsoft.com/office/drawing/2014/main" id="{6C7B9434-9A2A-5D06-A9E4-59C11E97CAF3}"/>
              </a:ext>
            </a:extLst>
          </p:cNvPr>
          <p:cNvSpPr txBox="1"/>
          <p:nvPr/>
        </p:nvSpPr>
        <p:spPr>
          <a:xfrm>
            <a:off x="219075" y="871716"/>
            <a:ext cx="6096000" cy="523220"/>
          </a:xfrm>
          <a:prstGeom prst="rect">
            <a:avLst/>
          </a:prstGeom>
          <a:noFill/>
        </p:spPr>
        <p:txBody>
          <a:bodyPr wrap="square">
            <a:spAutoFit/>
          </a:bodyPr>
          <a:lstStyle/>
          <a:p>
            <a:r>
              <a:rPr lang="en-IN" sz="2800">
                <a:latin typeface="Times New Roman" panose="02020603050405020304" pitchFamily="18" charset="0"/>
                <a:cs typeface="Times New Roman" panose="02020603050405020304" pitchFamily="18" charset="0"/>
              </a:rPr>
              <a:t>3.</a:t>
            </a:r>
            <a:r>
              <a:rPr lang="en-US" sz="2800">
                <a:latin typeface="Times New Roman" panose="02020603050405020304" pitchFamily="18" charset="0"/>
                <a:cs typeface="Times New Roman" panose="02020603050405020304" pitchFamily="18" charset="0"/>
              </a:rPr>
              <a:t> Support Vector Regression</a:t>
            </a:r>
            <a:endParaRPr lang="en-US" sz="2800"/>
          </a:p>
        </p:txBody>
      </p:sp>
      <p:sp>
        <p:nvSpPr>
          <p:cNvPr id="9" name="TextBox 8">
            <a:extLst>
              <a:ext uri="{FF2B5EF4-FFF2-40B4-BE49-F238E27FC236}">
                <a16:creationId xmlns:a16="http://schemas.microsoft.com/office/drawing/2014/main" id="{F9A9CA01-0382-E695-29A4-C1150D003D0C}"/>
              </a:ext>
            </a:extLst>
          </p:cNvPr>
          <p:cNvSpPr txBox="1"/>
          <p:nvPr/>
        </p:nvSpPr>
        <p:spPr>
          <a:xfrm>
            <a:off x="4849584" y="1102969"/>
            <a:ext cx="6399609" cy="4893647"/>
          </a:xfrm>
          <a:prstGeom prst="rect">
            <a:avLst/>
          </a:prstGeom>
          <a:noFill/>
        </p:spPr>
        <p:txBody>
          <a:bodyPr wrap="square" rtlCol="0">
            <a:spAutoFit/>
          </a:bodyPr>
          <a:lstStyle/>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Certainly, here are the main steps of Support Vector Regression (SVR):</a:t>
            </a:r>
            <a:endParaRPr lang="en-IN" sz="24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1. Data Collection: Gather a dataset with features and continuous target values.</a:t>
            </a:r>
            <a:endParaRPr lang="en-IN" sz="24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2. Feature Scaling: Normalize or standardize feature variables.</a:t>
            </a:r>
            <a:endParaRPr lang="en-IN" sz="24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3. Select Kernel and </a:t>
            </a:r>
            <a:r>
              <a:rPr lang="en-US" sz="2400" err="1">
                <a:latin typeface="Times New Roman" panose="02020603050405020304" pitchFamily="18" charset="0"/>
                <a:cs typeface="Times New Roman" panose="02020603050405020304" pitchFamily="18" charset="0"/>
              </a:rPr>
              <a:t>Hyperparameters</a:t>
            </a:r>
            <a:r>
              <a:rPr lang="en-US" sz="2400">
                <a:latin typeface="Times New Roman" panose="02020603050405020304" pitchFamily="18" charset="0"/>
                <a:cs typeface="Times New Roman" panose="02020603050405020304" pitchFamily="18" charset="0"/>
              </a:rPr>
              <a:t>: Choose a kernel function and set </a:t>
            </a:r>
            <a:r>
              <a:rPr lang="en-US" sz="2400" err="1">
                <a:latin typeface="Times New Roman" panose="02020603050405020304" pitchFamily="18" charset="0"/>
                <a:cs typeface="Times New Roman" panose="02020603050405020304" pitchFamily="18" charset="0"/>
              </a:rPr>
              <a:t>hyperparameters</a:t>
            </a:r>
            <a:r>
              <a:rPr lang="en-US" sz="2400">
                <a:latin typeface="Times New Roman" panose="02020603050405020304" pitchFamily="18" charset="0"/>
                <a:cs typeface="Times New Roman" panose="02020603050405020304" pitchFamily="18" charset="0"/>
              </a:rPr>
              <a:t>.</a:t>
            </a:r>
            <a:endParaRPr lang="en-IN" sz="24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4. Training: Formulate and solve an optimization problem to find the </a:t>
            </a:r>
            <a:r>
              <a:rPr lang="en-US" sz="2400" err="1">
                <a:latin typeface="Times New Roman" panose="02020603050405020304" pitchFamily="18" charset="0"/>
                <a:cs typeface="Times New Roman" panose="02020603050405020304" pitchFamily="18" charset="0"/>
              </a:rPr>
              <a:t>hyperplane</a:t>
            </a:r>
            <a:r>
              <a:rPr lang="en-US" sz="2400">
                <a:latin typeface="Times New Roman" panose="02020603050405020304" pitchFamily="18" charset="0"/>
                <a:cs typeface="Times New Roman" panose="02020603050405020304" pitchFamily="18" charset="0"/>
              </a:rPr>
              <a:t> that minimizes errors within a predefined margin.</a:t>
            </a:r>
            <a:endParaRPr lang="en-IN" sz="24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5. Prediction: Use the trained SVR model to predict continuous target values for new data.</a:t>
            </a:r>
          </a:p>
        </p:txBody>
      </p:sp>
    </p:spTree>
    <p:extLst>
      <p:ext uri="{BB962C8B-B14F-4D97-AF65-F5344CB8AC3E}">
        <p14:creationId xmlns:p14="http://schemas.microsoft.com/office/powerpoint/2010/main" val="1142504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D7F53-DF3A-8030-A091-647DE561BE7A}"/>
              </a:ext>
            </a:extLst>
          </p:cNvPr>
          <p:cNvSpPr txBox="1"/>
          <p:nvPr/>
        </p:nvSpPr>
        <p:spPr>
          <a:xfrm>
            <a:off x="5181600" y="2514600"/>
            <a:ext cx="1828800" cy="1828800"/>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F2928C7A-7E42-666F-57F9-DDC2EC98664E}"/>
              </a:ext>
            </a:extLst>
          </p:cNvPr>
          <p:cNvSpPr txBox="1"/>
          <p:nvPr/>
        </p:nvSpPr>
        <p:spPr>
          <a:xfrm>
            <a:off x="3732918" y="254153"/>
            <a:ext cx="4726164" cy="646331"/>
          </a:xfrm>
          <a:prstGeom prst="rect">
            <a:avLst/>
          </a:prstGeom>
          <a:noFill/>
        </p:spPr>
        <p:txBody>
          <a:bodyPr wrap="square" rtlCol="0">
            <a:spAutoFit/>
          </a:bodyPr>
          <a:lstStyle/>
          <a:p>
            <a:pPr algn="ctr"/>
            <a:r>
              <a:rPr lang="en-IN" sz="3600" b="1">
                <a:latin typeface="Times New Roman" panose="02020503050405090304" pitchFamily="18" charset="0"/>
                <a:cs typeface="Times New Roman" panose="02020503050405090304" pitchFamily="18" charset="0"/>
              </a:rPr>
              <a:t>ALGORITHMS</a:t>
            </a:r>
            <a:endParaRPr lang="en-US" sz="3600" b="1">
              <a:latin typeface="Times New Roman" panose="02020503050405090304" pitchFamily="18" charset="0"/>
              <a:cs typeface="Times New Roman" panose="02020503050405090304" pitchFamily="18" charset="0"/>
            </a:endParaRPr>
          </a:p>
        </p:txBody>
      </p:sp>
      <p:sp>
        <p:nvSpPr>
          <p:cNvPr id="6" name="object 4">
            <a:extLst>
              <a:ext uri="{FF2B5EF4-FFF2-40B4-BE49-F238E27FC236}">
                <a16:creationId xmlns:a16="http://schemas.microsoft.com/office/drawing/2014/main" id="{36C5B3B3-D9B2-3B10-2EE0-F4739187870E}"/>
              </a:ext>
            </a:extLst>
          </p:cNvPr>
          <p:cNvSpPr txBox="1">
            <a:spLocks/>
          </p:cNvSpPr>
          <p:nvPr/>
        </p:nvSpPr>
        <p:spPr>
          <a:xfrm>
            <a:off x="4704952" y="6665389"/>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8" name="object 5">
            <a:extLst>
              <a:ext uri="{FF2B5EF4-FFF2-40B4-BE49-F238E27FC236}">
                <a16:creationId xmlns:a16="http://schemas.microsoft.com/office/drawing/2014/main" id="{3CC822BE-3B7D-BE84-A06E-E79F002564E9}"/>
              </a:ext>
            </a:extLst>
          </p:cNvPr>
          <p:cNvSpPr txBox="1">
            <a:spLocks/>
          </p:cNvSpPr>
          <p:nvPr/>
        </p:nvSpPr>
        <p:spPr>
          <a:xfrm>
            <a:off x="11581358" y="6547264"/>
            <a:ext cx="241548" cy="157479"/>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15</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pic>
        <p:nvPicPr>
          <p:cNvPr id="7" name="Picture 8">
            <a:extLst>
              <a:ext uri="{FF2B5EF4-FFF2-40B4-BE49-F238E27FC236}">
                <a16:creationId xmlns:a16="http://schemas.microsoft.com/office/drawing/2014/main" id="{6288BEF3-12FC-66FF-9E81-AA0D73934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90825"/>
            <a:ext cx="4943475" cy="4067175"/>
          </a:xfrm>
          <a:prstGeom prst="rect">
            <a:avLst/>
          </a:prstGeom>
        </p:spPr>
      </p:pic>
      <p:sp>
        <p:nvSpPr>
          <p:cNvPr id="5" name="TextBox 4">
            <a:extLst>
              <a:ext uri="{FF2B5EF4-FFF2-40B4-BE49-F238E27FC236}">
                <a16:creationId xmlns:a16="http://schemas.microsoft.com/office/drawing/2014/main" id="{6B7799B4-B19C-5100-A7DE-8FEAA7B420F2}"/>
              </a:ext>
            </a:extLst>
          </p:cNvPr>
          <p:cNvSpPr txBox="1"/>
          <p:nvPr/>
        </p:nvSpPr>
        <p:spPr>
          <a:xfrm>
            <a:off x="219075" y="871716"/>
            <a:ext cx="6096000" cy="523220"/>
          </a:xfrm>
          <a:prstGeom prst="rect">
            <a:avLst/>
          </a:prstGeom>
          <a:noFill/>
        </p:spPr>
        <p:txBody>
          <a:bodyPr wrap="square">
            <a:spAutoFit/>
          </a:bodyPr>
          <a:lstStyle/>
          <a:p>
            <a:r>
              <a:rPr lang="en-IN" sz="2800">
                <a:latin typeface="Times New Roman" panose="02020603050405020304" pitchFamily="18" charset="0"/>
                <a:cs typeface="Times New Roman" panose="02020603050405020304" pitchFamily="18" charset="0"/>
              </a:rPr>
              <a:t>4.</a:t>
            </a:r>
            <a:r>
              <a:rPr lang="en-US" sz="2800">
                <a:latin typeface="Times New Roman" panose="02020603050405020304" pitchFamily="18" charset="0"/>
                <a:cs typeface="Times New Roman" panose="02020603050405020304" pitchFamily="18" charset="0"/>
              </a:rPr>
              <a:t> Decision Tree Regression Algorithm</a:t>
            </a:r>
            <a:endParaRPr lang="en-IN" sz="28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85B4743-E23D-4E45-1883-24C3ED872461}"/>
              </a:ext>
            </a:extLst>
          </p:cNvPr>
          <p:cNvSpPr txBox="1"/>
          <p:nvPr/>
        </p:nvSpPr>
        <p:spPr>
          <a:xfrm>
            <a:off x="5181600" y="1402410"/>
            <a:ext cx="6641306" cy="5262979"/>
          </a:xfrm>
          <a:prstGeom prst="rect">
            <a:avLst/>
          </a:prstGeom>
          <a:noFill/>
        </p:spPr>
        <p:txBody>
          <a:bodyPr wrap="square" rtlCol="0">
            <a:spAutoFit/>
          </a:bodyPr>
          <a:lstStyle/>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Decision Tree algorithm:</a:t>
            </a:r>
            <a:endParaRPr lang="en-IN" sz="24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1. Data Collection: Gather a dataset with features and target values.</a:t>
            </a:r>
            <a:endParaRPr lang="en-IN" sz="24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2. Tree Building: Construct a tree by selecting the best features to split the data into subsets.</a:t>
            </a:r>
            <a:endParaRPr lang="en-IN" sz="24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3. Stopping Criteria: Define rules to determine when to stop splitting the data, such as achieving homogeneity in classes or reaching a maximum depth.</a:t>
            </a:r>
            <a:endParaRPr lang="en-IN" sz="24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4. Prediction: Traverse the tree to make predictions for new data by following feature values down the tree to leaf nodes.</a:t>
            </a:r>
            <a:endParaRPr lang="en-IN" sz="24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5. Evaluation: Assess the model's performance using relevant metrics like accuracy </a:t>
            </a:r>
            <a:r>
              <a:rPr lang="en-IN" sz="240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097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D7F53-DF3A-8030-A091-647DE561BE7A}"/>
              </a:ext>
            </a:extLst>
          </p:cNvPr>
          <p:cNvSpPr txBox="1"/>
          <p:nvPr/>
        </p:nvSpPr>
        <p:spPr>
          <a:xfrm>
            <a:off x="5181600" y="2514600"/>
            <a:ext cx="1828800" cy="1828800"/>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F2928C7A-7E42-666F-57F9-DDC2EC98664E}"/>
              </a:ext>
            </a:extLst>
          </p:cNvPr>
          <p:cNvSpPr txBox="1"/>
          <p:nvPr/>
        </p:nvSpPr>
        <p:spPr>
          <a:xfrm>
            <a:off x="3119746" y="122499"/>
            <a:ext cx="5952508" cy="646331"/>
          </a:xfrm>
          <a:prstGeom prst="rect">
            <a:avLst/>
          </a:prstGeom>
          <a:noFill/>
        </p:spPr>
        <p:txBody>
          <a:bodyPr wrap="square" rtlCol="0">
            <a:spAutoFit/>
          </a:bodyPr>
          <a:lstStyle/>
          <a:p>
            <a:pPr algn="ctr"/>
            <a:r>
              <a:rPr lang="en-IN" sz="3600" b="1">
                <a:latin typeface="Times New Roman" panose="02020503050405090304" pitchFamily="18" charset="0"/>
                <a:cs typeface="Times New Roman" panose="02020503050405090304" pitchFamily="18" charset="0"/>
              </a:rPr>
              <a:t>ALGORITHMS</a:t>
            </a:r>
            <a:endParaRPr lang="en-US" sz="3600" b="1">
              <a:latin typeface="Times New Roman" panose="02020503050405090304" pitchFamily="18" charset="0"/>
              <a:cs typeface="Times New Roman" panose="02020503050405090304" pitchFamily="18" charset="0"/>
            </a:endParaRPr>
          </a:p>
        </p:txBody>
      </p:sp>
      <p:sp>
        <p:nvSpPr>
          <p:cNvPr id="6" name="object 4">
            <a:extLst>
              <a:ext uri="{FF2B5EF4-FFF2-40B4-BE49-F238E27FC236}">
                <a16:creationId xmlns:a16="http://schemas.microsoft.com/office/drawing/2014/main" id="{36C5B3B3-D9B2-3B10-2EE0-F4739187870E}"/>
              </a:ext>
            </a:extLst>
          </p:cNvPr>
          <p:cNvSpPr txBox="1">
            <a:spLocks/>
          </p:cNvSpPr>
          <p:nvPr/>
        </p:nvSpPr>
        <p:spPr>
          <a:xfrm>
            <a:off x="4704952" y="6665389"/>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8" name="object 5">
            <a:extLst>
              <a:ext uri="{FF2B5EF4-FFF2-40B4-BE49-F238E27FC236}">
                <a16:creationId xmlns:a16="http://schemas.microsoft.com/office/drawing/2014/main" id="{3CC822BE-3B7D-BE84-A06E-E79F002564E9}"/>
              </a:ext>
            </a:extLst>
          </p:cNvPr>
          <p:cNvSpPr txBox="1">
            <a:spLocks/>
          </p:cNvSpPr>
          <p:nvPr/>
        </p:nvSpPr>
        <p:spPr>
          <a:xfrm flipH="1">
            <a:off x="11221641" y="6508808"/>
            <a:ext cx="359717" cy="157479"/>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16</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pic>
        <p:nvPicPr>
          <p:cNvPr id="4" name="Picture 4">
            <a:extLst>
              <a:ext uri="{FF2B5EF4-FFF2-40B4-BE49-F238E27FC236}">
                <a16:creationId xmlns:a16="http://schemas.microsoft.com/office/drawing/2014/main" id="{BFA79525-C54F-0EF3-AD10-05E6A1627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70" y="3259451"/>
            <a:ext cx="5396210" cy="2895666"/>
          </a:xfrm>
          <a:prstGeom prst="rect">
            <a:avLst/>
          </a:prstGeom>
        </p:spPr>
      </p:pic>
      <p:sp>
        <p:nvSpPr>
          <p:cNvPr id="7" name="TextBox 6">
            <a:extLst>
              <a:ext uri="{FF2B5EF4-FFF2-40B4-BE49-F238E27FC236}">
                <a16:creationId xmlns:a16="http://schemas.microsoft.com/office/drawing/2014/main" id="{F26B9D48-39A6-663B-C90F-847532EDF652}"/>
              </a:ext>
            </a:extLst>
          </p:cNvPr>
          <p:cNvSpPr txBox="1"/>
          <p:nvPr/>
        </p:nvSpPr>
        <p:spPr>
          <a:xfrm>
            <a:off x="130970" y="568776"/>
            <a:ext cx="6096000" cy="523220"/>
          </a:xfrm>
          <a:prstGeom prst="rect">
            <a:avLst/>
          </a:prstGeom>
          <a:noFill/>
        </p:spPr>
        <p:txBody>
          <a:bodyPr wrap="square">
            <a:spAutoFit/>
          </a:bodyPr>
          <a:lstStyle/>
          <a:p>
            <a:r>
              <a:rPr lang="en-IN" sz="2800">
                <a:latin typeface="Times New Roman" panose="02020603050405020304" pitchFamily="18" charset="0"/>
                <a:cs typeface="Times New Roman" panose="02020603050405020304" pitchFamily="18" charset="0"/>
              </a:rPr>
              <a:t>5.</a:t>
            </a:r>
            <a:r>
              <a:rPr lang="en-US" sz="2800">
                <a:latin typeface="Times New Roman" panose="02020603050405020304" pitchFamily="18" charset="0"/>
                <a:cs typeface="Times New Roman" panose="02020603050405020304" pitchFamily="18" charset="0"/>
              </a:rPr>
              <a:t>Long Short-Term Memory Algorithm</a:t>
            </a:r>
            <a:endParaRPr lang="en-IN" sz="28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7C08CE-8062-CC23-C87A-CC0F6892E77C}"/>
              </a:ext>
            </a:extLst>
          </p:cNvPr>
          <p:cNvSpPr txBox="1"/>
          <p:nvPr/>
        </p:nvSpPr>
        <p:spPr>
          <a:xfrm>
            <a:off x="5275065" y="983072"/>
            <a:ext cx="6671665" cy="5632311"/>
          </a:xfrm>
          <a:prstGeom prst="rect">
            <a:avLst/>
          </a:prstGeom>
          <a:noFill/>
        </p:spPr>
        <p:txBody>
          <a:bodyPr wrap="square" rtlCol="0">
            <a:spAutoFit/>
          </a:bodyPr>
          <a:lstStyle/>
          <a:p>
            <a:pPr marL="285750" indent="-285750" algn="l">
              <a:buFont typeface="Arial" panose="020B0604020202020204" pitchFamily="34" charset="0"/>
              <a:buChar char="•"/>
            </a:pPr>
            <a:r>
              <a:rPr lang="en-US" sz="2400">
                <a:latin typeface="Times New Roman" panose="02020603050405020304" pitchFamily="18" charset="0"/>
                <a:ea typeface="Abadi" panose="02000000000000000000" pitchFamily="2" charset="0"/>
                <a:cs typeface="Times New Roman" panose="02020603050405020304" pitchFamily="18" charset="0"/>
              </a:rPr>
              <a:t>step-by-step explanation of how Long Short-Term Memory (LSTM) works:</a:t>
            </a:r>
            <a:endParaRPr lang="en-IN" sz="2400">
              <a:latin typeface="Times New Roman" panose="02020603050405020304" pitchFamily="18" charset="0"/>
              <a:ea typeface="Abadi" panose="02000000000000000000" pitchFamily="2"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ea typeface="Abadi" panose="02000000000000000000" pitchFamily="2" charset="0"/>
                <a:cs typeface="Times New Roman" panose="02020603050405020304" pitchFamily="18" charset="0"/>
              </a:rPr>
              <a:t>1. Sequential Data: LSTM is designed for sequential data like text or time series.</a:t>
            </a:r>
            <a:endParaRPr lang="en-IN" sz="2400">
              <a:latin typeface="Times New Roman" panose="02020603050405020304" pitchFamily="18" charset="0"/>
              <a:ea typeface="Abadi" panose="02000000000000000000" pitchFamily="2"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ea typeface="Abadi" panose="02000000000000000000" pitchFamily="2" charset="0"/>
                <a:cs typeface="Times New Roman" panose="02020603050405020304" pitchFamily="18" charset="0"/>
              </a:rPr>
              <a:t>2.Cell State: It maintains a cell state that runs through the sequence.</a:t>
            </a:r>
            <a:endParaRPr lang="en-IN" sz="2400">
              <a:latin typeface="Times New Roman" panose="02020603050405020304" pitchFamily="18" charset="0"/>
              <a:ea typeface="Abadi" panose="02000000000000000000" pitchFamily="2"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ea typeface="Abadi" panose="02000000000000000000" pitchFamily="2" charset="0"/>
                <a:cs typeface="Times New Roman" panose="02020603050405020304" pitchFamily="18" charset="0"/>
              </a:rPr>
              <a:t>3. Gates Control Flow: LSTM uses gates (forget, input, output) to control information flow into and out of the cell state.</a:t>
            </a:r>
            <a:endParaRPr lang="en-IN" sz="2400">
              <a:latin typeface="Times New Roman" panose="02020603050405020304" pitchFamily="18" charset="0"/>
              <a:ea typeface="Abadi" panose="02000000000000000000" pitchFamily="2"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ea typeface="Abadi" panose="02000000000000000000" pitchFamily="2" charset="0"/>
                <a:cs typeface="Times New Roman" panose="02020603050405020304" pitchFamily="18" charset="0"/>
              </a:rPr>
              <a:t>4.Hidden State: A hidden state captures relevant information from the sequence.</a:t>
            </a:r>
            <a:endParaRPr lang="en-IN" sz="2400">
              <a:latin typeface="Times New Roman" panose="02020603050405020304" pitchFamily="18" charset="0"/>
              <a:ea typeface="Abadi" panose="02000000000000000000" pitchFamily="2"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ea typeface="Abadi" panose="02000000000000000000" pitchFamily="2" charset="0"/>
                <a:cs typeface="Times New Roman" panose="02020603050405020304" pitchFamily="18" charset="0"/>
              </a:rPr>
              <a:t>5. Training: LSTM learns optimal parameters through backpropagation through time (BPTT).</a:t>
            </a:r>
            <a:endParaRPr lang="en-IN" sz="2400">
              <a:latin typeface="Times New Roman" panose="02020603050405020304" pitchFamily="18" charset="0"/>
              <a:ea typeface="Abadi" panose="02000000000000000000" pitchFamily="2" charset="0"/>
              <a:cs typeface="Times New Roman" panose="02020603050405020304" pitchFamily="18" charset="0"/>
            </a:endParaRPr>
          </a:p>
          <a:p>
            <a:pPr marL="285750" indent="-285750" algn="l">
              <a:buFont typeface="Arial" panose="020B0604020202020204" pitchFamily="34" charset="0"/>
              <a:buChar char="•"/>
            </a:pPr>
            <a:r>
              <a:rPr lang="en-US" sz="2400">
                <a:latin typeface="Times New Roman" panose="02020603050405020304" pitchFamily="18" charset="0"/>
                <a:ea typeface="Abadi" panose="02000000000000000000" pitchFamily="2" charset="0"/>
                <a:cs typeface="Times New Roman" panose="02020603050405020304" pitchFamily="18" charset="0"/>
              </a:rPr>
              <a:t>6. Long-Term Dependencies: LSTM excels at capturing long-range dependencies in d</a:t>
            </a:r>
            <a:r>
              <a:rPr lang="en-IN" sz="2400" err="1">
                <a:latin typeface="Times New Roman" panose="02020603050405020304" pitchFamily="18" charset="0"/>
                <a:ea typeface="Abadi" panose="02000000000000000000" pitchFamily="2" charset="0"/>
                <a:cs typeface="Times New Roman" panose="02020603050405020304" pitchFamily="18" charset="0"/>
              </a:rPr>
              <a:t>ata</a:t>
            </a:r>
            <a:r>
              <a:rPr lang="en-US" sz="2400">
                <a:latin typeface="Times New Roman" panose="02020603050405020304" pitchFamily="18" charset="0"/>
                <a:ea typeface="Abadi" panose="02000000000000000000" pitchFamily="2" charset="0"/>
                <a:cs typeface="Times New Roman" panose="02020603050405020304" pitchFamily="18" charset="0"/>
              </a:rPr>
              <a:t>.</a:t>
            </a:r>
          </a:p>
        </p:txBody>
      </p:sp>
    </p:spTree>
    <p:extLst>
      <p:ext uri="{BB962C8B-B14F-4D97-AF65-F5344CB8AC3E}">
        <p14:creationId xmlns:p14="http://schemas.microsoft.com/office/powerpoint/2010/main" val="2774203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06FB7320-A2F5-2575-028F-1EF77E42D93D}"/>
              </a:ext>
            </a:extLst>
          </p:cNvPr>
          <p:cNvSpPr txBox="1">
            <a:spLocks/>
          </p:cNvSpPr>
          <p:nvPr/>
        </p:nvSpPr>
        <p:spPr>
          <a:xfrm>
            <a:off x="4704952" y="6665421"/>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5" name="object 5">
            <a:extLst>
              <a:ext uri="{FF2B5EF4-FFF2-40B4-BE49-F238E27FC236}">
                <a16:creationId xmlns:a16="http://schemas.microsoft.com/office/drawing/2014/main" id="{795AA7BE-88CA-4F42-39E2-9BF40E48ACFF}"/>
              </a:ext>
            </a:extLst>
          </p:cNvPr>
          <p:cNvSpPr txBox="1">
            <a:spLocks/>
          </p:cNvSpPr>
          <p:nvPr/>
        </p:nvSpPr>
        <p:spPr>
          <a:xfrm flipH="1">
            <a:off x="10417968" y="6498614"/>
            <a:ext cx="901452" cy="157479"/>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17</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sp>
        <p:nvSpPr>
          <p:cNvPr id="7" name="TextBox 6">
            <a:extLst>
              <a:ext uri="{FF2B5EF4-FFF2-40B4-BE49-F238E27FC236}">
                <a16:creationId xmlns:a16="http://schemas.microsoft.com/office/drawing/2014/main" id="{91E5999D-E309-4105-CF04-94C8F91DDFF1}"/>
              </a:ext>
            </a:extLst>
          </p:cNvPr>
          <p:cNvSpPr txBox="1"/>
          <p:nvPr/>
        </p:nvSpPr>
        <p:spPr>
          <a:xfrm rot="10800000" flipV="1">
            <a:off x="3106647" y="110222"/>
            <a:ext cx="6287384" cy="646331"/>
          </a:xfrm>
          <a:prstGeom prst="rect">
            <a:avLst/>
          </a:prstGeom>
          <a:noFill/>
        </p:spPr>
        <p:txBody>
          <a:bodyPr wrap="square" rtlCol="0" anchor="ctr">
            <a:spAutoFit/>
          </a:bodyPr>
          <a:lstStyle/>
          <a:p>
            <a:pPr algn="ctr"/>
            <a:r>
              <a:rPr lang="en-IN" sz="3600" b="1">
                <a:latin typeface="Times New Roman" panose="02020503050405090304" pitchFamily="18" charset="0"/>
                <a:cs typeface="Times New Roman" panose="02020503050405090304" pitchFamily="18" charset="0"/>
              </a:rPr>
              <a:t>RESULT/COMPARISION</a:t>
            </a:r>
            <a:endParaRPr lang="en-US" sz="3600" b="1">
              <a:latin typeface="Times New Roman" panose="02020503050405090304" pitchFamily="18" charset="0"/>
              <a:cs typeface="Times New Roman" panose="02020503050405090304" pitchFamily="18" charset="0"/>
            </a:endParaRPr>
          </a:p>
        </p:txBody>
      </p:sp>
      <p:sp>
        <p:nvSpPr>
          <p:cNvPr id="2" name="TextBox 1">
            <a:extLst>
              <a:ext uri="{FF2B5EF4-FFF2-40B4-BE49-F238E27FC236}">
                <a16:creationId xmlns:a16="http://schemas.microsoft.com/office/drawing/2014/main" id="{587E2CFA-E71F-6150-760E-3F2C25BF6941}"/>
              </a:ext>
            </a:extLst>
          </p:cNvPr>
          <p:cNvSpPr txBox="1"/>
          <p:nvPr/>
        </p:nvSpPr>
        <p:spPr>
          <a:xfrm>
            <a:off x="1387474" y="1038224"/>
            <a:ext cx="10193884" cy="1569660"/>
          </a:xfrm>
          <a:prstGeom prst="rect">
            <a:avLst/>
          </a:prstGeom>
          <a:noFill/>
        </p:spPr>
        <p:txBody>
          <a:bodyPr wrap="square" rtlCol="0">
            <a:spAutoFit/>
          </a:bodyPr>
          <a:lstStyle/>
          <a:p>
            <a:pPr algn="l"/>
            <a:r>
              <a:rPr lang="en-US" sz="2400" b="1">
                <a:latin typeface="Times New Roman" panose="02020603050405020304" pitchFamily="18" charset="0"/>
                <a:cs typeface="Times New Roman" panose="02020603050405020304" pitchFamily="18" charset="0"/>
              </a:rPr>
              <a:t>The models were tested on three essential performance metrics, namely</a:t>
            </a:r>
            <a:r>
              <a:rPr lang="en-IN" sz="2400" b="1">
                <a:latin typeface="Times New Roman" panose="02020603050405020304" pitchFamily="18" charset="0"/>
                <a:cs typeface="Times New Roman" panose="02020603050405020304" pitchFamily="18" charset="0"/>
              </a:rPr>
              <a:t>.</a:t>
            </a:r>
            <a:endParaRPr lang="en-US" sz="2400" b="1">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400">
                <a:latin typeface="Times New Roman" panose="02020603050405020304" pitchFamily="18" charset="0"/>
                <a:cs typeface="Times New Roman" panose="02020603050405020304" pitchFamily="18" charset="0"/>
              </a:rPr>
              <a:t>Symmetric Mean Absolute Percentage Error (SMAPE)</a:t>
            </a:r>
            <a:endParaRPr lang="en-IN" sz="240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400">
                <a:latin typeface="Times New Roman" panose="02020603050405020304" pitchFamily="18" charset="0"/>
                <a:cs typeface="Times New Roman" panose="02020603050405020304" pitchFamily="18" charset="0"/>
              </a:rPr>
              <a:t>R-squared value (R2)</a:t>
            </a:r>
            <a:endParaRPr lang="en-IN" sz="240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400">
                <a:latin typeface="Times New Roman" panose="02020603050405020304" pitchFamily="18" charset="0"/>
                <a:cs typeface="Times New Roman" panose="02020603050405020304" pitchFamily="18" charset="0"/>
              </a:rPr>
              <a:t> Root Mean Square Error (RMSE)</a:t>
            </a:r>
          </a:p>
        </p:txBody>
      </p:sp>
      <p:pic>
        <p:nvPicPr>
          <p:cNvPr id="4" name="Picture 5">
            <a:extLst>
              <a:ext uri="{FF2B5EF4-FFF2-40B4-BE49-F238E27FC236}">
                <a16:creationId xmlns:a16="http://schemas.microsoft.com/office/drawing/2014/main" id="{2B887F8B-3642-26FA-AB64-299563D44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439" y="2889554"/>
            <a:ext cx="6019800" cy="3171825"/>
          </a:xfrm>
          <a:prstGeom prst="rect">
            <a:avLst/>
          </a:prstGeom>
        </p:spPr>
      </p:pic>
    </p:spTree>
    <p:extLst>
      <p:ext uri="{BB962C8B-B14F-4D97-AF65-F5344CB8AC3E}">
        <p14:creationId xmlns:p14="http://schemas.microsoft.com/office/powerpoint/2010/main" val="1572972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928C7A-7E42-666F-57F9-DDC2EC98664E}"/>
              </a:ext>
            </a:extLst>
          </p:cNvPr>
          <p:cNvSpPr txBox="1"/>
          <p:nvPr/>
        </p:nvSpPr>
        <p:spPr>
          <a:xfrm>
            <a:off x="4886149" y="278439"/>
            <a:ext cx="2419701" cy="646331"/>
          </a:xfrm>
          <a:prstGeom prst="rect">
            <a:avLst/>
          </a:prstGeom>
          <a:noFill/>
        </p:spPr>
        <p:txBody>
          <a:bodyPr wrap="square" rtlCol="0">
            <a:spAutoFit/>
          </a:bodyPr>
          <a:lstStyle/>
          <a:p>
            <a:pPr algn="ctr"/>
            <a:r>
              <a:rPr lang="en-IN" sz="3600" b="1">
                <a:latin typeface="Times New Roman" panose="02020503050405090304" pitchFamily="18" charset="0"/>
                <a:cs typeface="Times New Roman" panose="02020503050405090304" pitchFamily="18" charset="0"/>
              </a:rPr>
              <a:t>RESULT</a:t>
            </a:r>
            <a:endParaRPr lang="en-US" sz="3600" b="1">
              <a:latin typeface="Times New Roman" panose="02020503050405090304" pitchFamily="18" charset="0"/>
              <a:cs typeface="Times New Roman" panose="02020503050405090304" pitchFamily="18" charset="0"/>
            </a:endParaRPr>
          </a:p>
        </p:txBody>
      </p:sp>
      <p:sp>
        <p:nvSpPr>
          <p:cNvPr id="6" name="object 4">
            <a:extLst>
              <a:ext uri="{FF2B5EF4-FFF2-40B4-BE49-F238E27FC236}">
                <a16:creationId xmlns:a16="http://schemas.microsoft.com/office/drawing/2014/main" id="{36C5B3B3-D9B2-3B10-2EE0-F4739187870E}"/>
              </a:ext>
            </a:extLst>
          </p:cNvPr>
          <p:cNvSpPr txBox="1">
            <a:spLocks/>
          </p:cNvSpPr>
          <p:nvPr/>
        </p:nvSpPr>
        <p:spPr>
          <a:xfrm>
            <a:off x="4704952" y="6665389"/>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8" name="object 5">
            <a:extLst>
              <a:ext uri="{FF2B5EF4-FFF2-40B4-BE49-F238E27FC236}">
                <a16:creationId xmlns:a16="http://schemas.microsoft.com/office/drawing/2014/main" id="{3CC822BE-3B7D-BE84-A06E-E79F002564E9}"/>
              </a:ext>
            </a:extLst>
          </p:cNvPr>
          <p:cNvSpPr txBox="1">
            <a:spLocks/>
          </p:cNvSpPr>
          <p:nvPr/>
        </p:nvSpPr>
        <p:spPr>
          <a:xfrm>
            <a:off x="11049001" y="6586649"/>
            <a:ext cx="467767" cy="157479"/>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18</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pic>
        <p:nvPicPr>
          <p:cNvPr id="4" name="Picture 4">
            <a:extLst>
              <a:ext uri="{FF2B5EF4-FFF2-40B4-BE49-F238E27FC236}">
                <a16:creationId xmlns:a16="http://schemas.microsoft.com/office/drawing/2014/main" id="{2E92D0A9-92DD-BD01-22B7-B74283D8A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814" y="1890823"/>
            <a:ext cx="8612187" cy="4617089"/>
          </a:xfrm>
          <a:prstGeom prst="rect">
            <a:avLst/>
          </a:prstGeom>
        </p:spPr>
      </p:pic>
      <p:sp>
        <p:nvSpPr>
          <p:cNvPr id="2" name="TextBox 1">
            <a:extLst>
              <a:ext uri="{FF2B5EF4-FFF2-40B4-BE49-F238E27FC236}">
                <a16:creationId xmlns:a16="http://schemas.microsoft.com/office/drawing/2014/main" id="{899E280B-58E9-1CDE-07F3-7B8074168928}"/>
              </a:ext>
            </a:extLst>
          </p:cNvPr>
          <p:cNvSpPr txBox="1"/>
          <p:nvPr/>
        </p:nvSpPr>
        <p:spPr>
          <a:xfrm>
            <a:off x="786429" y="884577"/>
            <a:ext cx="1828800" cy="523220"/>
          </a:xfrm>
          <a:prstGeom prst="rect">
            <a:avLst/>
          </a:prstGeom>
          <a:noFill/>
        </p:spPr>
        <p:txBody>
          <a:bodyPr wrap="square" rtlCol="0">
            <a:spAutoFit/>
          </a:bodyPr>
          <a:lstStyle/>
          <a:p>
            <a:pPr algn="l"/>
            <a:r>
              <a:rPr lang="en-IN" sz="2800" b="1">
                <a:latin typeface="Times New Roman" panose="02020603050405020304" pitchFamily="18" charset="0"/>
                <a:cs typeface="Times New Roman" panose="02020603050405020304" pitchFamily="18" charset="0"/>
              </a:rPr>
              <a:t>SMAPE</a:t>
            </a:r>
            <a:endParaRPr 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84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06FB7320-A2F5-2575-028F-1EF77E42D93D}"/>
              </a:ext>
            </a:extLst>
          </p:cNvPr>
          <p:cNvSpPr txBox="1">
            <a:spLocks/>
          </p:cNvSpPr>
          <p:nvPr/>
        </p:nvSpPr>
        <p:spPr>
          <a:xfrm>
            <a:off x="4704952" y="6665421"/>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5" name="object 5">
            <a:extLst>
              <a:ext uri="{FF2B5EF4-FFF2-40B4-BE49-F238E27FC236}">
                <a16:creationId xmlns:a16="http://schemas.microsoft.com/office/drawing/2014/main" id="{795AA7BE-88CA-4F42-39E2-9BF40E48ACFF}"/>
              </a:ext>
            </a:extLst>
          </p:cNvPr>
          <p:cNvSpPr txBox="1">
            <a:spLocks/>
          </p:cNvSpPr>
          <p:nvPr/>
        </p:nvSpPr>
        <p:spPr>
          <a:xfrm flipH="1">
            <a:off x="10394156" y="6547280"/>
            <a:ext cx="1187202" cy="157479"/>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19</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sp>
        <p:nvSpPr>
          <p:cNvPr id="7" name="TextBox 6">
            <a:extLst>
              <a:ext uri="{FF2B5EF4-FFF2-40B4-BE49-F238E27FC236}">
                <a16:creationId xmlns:a16="http://schemas.microsoft.com/office/drawing/2014/main" id="{91E5999D-E309-4105-CF04-94C8F91DDFF1}"/>
              </a:ext>
            </a:extLst>
          </p:cNvPr>
          <p:cNvSpPr txBox="1"/>
          <p:nvPr/>
        </p:nvSpPr>
        <p:spPr>
          <a:xfrm rot="10800000" flipV="1">
            <a:off x="3701960" y="238745"/>
            <a:ext cx="5013414" cy="646331"/>
          </a:xfrm>
          <a:prstGeom prst="rect">
            <a:avLst/>
          </a:prstGeom>
          <a:noFill/>
        </p:spPr>
        <p:txBody>
          <a:bodyPr wrap="square" rtlCol="0" anchor="ctr">
            <a:spAutoFit/>
          </a:bodyPr>
          <a:lstStyle/>
          <a:p>
            <a:pPr algn="ctr"/>
            <a:r>
              <a:rPr lang="en-IN" sz="3600" b="1">
                <a:latin typeface="Times New Roman" panose="02020503050405090304" pitchFamily="18" charset="0"/>
                <a:cs typeface="Times New Roman" panose="02020503050405090304" pitchFamily="18" charset="0"/>
              </a:rPr>
              <a:t>RESULT</a:t>
            </a:r>
            <a:endParaRPr lang="en-US" sz="3600" b="1">
              <a:latin typeface="Times New Roman" panose="02020503050405090304" pitchFamily="18" charset="0"/>
              <a:cs typeface="Times New Roman" panose="02020503050405090304" pitchFamily="18" charset="0"/>
            </a:endParaRPr>
          </a:p>
        </p:txBody>
      </p:sp>
      <p:pic>
        <p:nvPicPr>
          <p:cNvPr id="4" name="Picture 6">
            <a:extLst>
              <a:ext uri="{FF2B5EF4-FFF2-40B4-BE49-F238E27FC236}">
                <a16:creationId xmlns:a16="http://schemas.microsoft.com/office/drawing/2014/main" id="{19265109-C7E0-E010-B064-D8A4D6AE5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083" y="1075290"/>
            <a:ext cx="9766762" cy="5177705"/>
          </a:xfrm>
          <a:prstGeom prst="rect">
            <a:avLst/>
          </a:prstGeom>
        </p:spPr>
      </p:pic>
    </p:spTree>
    <p:extLst>
      <p:ext uri="{BB962C8B-B14F-4D97-AF65-F5344CB8AC3E}">
        <p14:creationId xmlns:p14="http://schemas.microsoft.com/office/powerpoint/2010/main" val="385090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D7F53-DF3A-8030-A091-647DE561BE7A}"/>
              </a:ext>
            </a:extLst>
          </p:cNvPr>
          <p:cNvSpPr txBox="1"/>
          <p:nvPr/>
        </p:nvSpPr>
        <p:spPr>
          <a:xfrm>
            <a:off x="5181600" y="2514600"/>
            <a:ext cx="1828800" cy="1828800"/>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F2928C7A-7E42-666F-57F9-DDC2EC98664E}"/>
              </a:ext>
            </a:extLst>
          </p:cNvPr>
          <p:cNvSpPr txBox="1"/>
          <p:nvPr/>
        </p:nvSpPr>
        <p:spPr>
          <a:xfrm>
            <a:off x="5084586" y="265641"/>
            <a:ext cx="1828800" cy="646331"/>
          </a:xfrm>
          <a:prstGeom prst="rect">
            <a:avLst/>
          </a:prstGeom>
          <a:noFill/>
        </p:spPr>
        <p:txBody>
          <a:bodyPr wrap="square" rtlCol="0">
            <a:spAutoFit/>
          </a:bodyPr>
          <a:lstStyle/>
          <a:p>
            <a:pPr algn="ctr"/>
            <a:r>
              <a:rPr lang="en-IN" sz="3600" b="1">
                <a:latin typeface="Times New Roman" panose="02020503050405090304" pitchFamily="18" charset="0"/>
                <a:cs typeface="Times New Roman" panose="02020503050405090304" pitchFamily="18" charset="0"/>
              </a:rPr>
              <a:t>INDEX</a:t>
            </a:r>
            <a:endParaRPr lang="en-US" sz="3600" b="1">
              <a:latin typeface="Times New Roman" panose="02020503050405090304" pitchFamily="18" charset="0"/>
              <a:cs typeface="Times New Roman" panose="02020503050405090304" pitchFamily="18" charset="0"/>
            </a:endParaRPr>
          </a:p>
        </p:txBody>
      </p:sp>
      <p:sp>
        <p:nvSpPr>
          <p:cNvPr id="4" name="TextBox 3">
            <a:extLst>
              <a:ext uri="{FF2B5EF4-FFF2-40B4-BE49-F238E27FC236}">
                <a16:creationId xmlns:a16="http://schemas.microsoft.com/office/drawing/2014/main" id="{3BA484D1-029C-8D29-1B8E-DDB68CEA1444}"/>
              </a:ext>
            </a:extLst>
          </p:cNvPr>
          <p:cNvSpPr txBox="1"/>
          <p:nvPr/>
        </p:nvSpPr>
        <p:spPr>
          <a:xfrm>
            <a:off x="1256560" y="826233"/>
            <a:ext cx="10133980" cy="5632311"/>
          </a:xfrm>
          <a:prstGeom prst="rect">
            <a:avLst/>
          </a:prstGeom>
          <a:noFill/>
        </p:spPr>
        <p:txBody>
          <a:bodyPr wrap="square" rtlCol="0">
            <a:spAutoFit/>
          </a:bodyPr>
          <a:lstStyle/>
          <a:p>
            <a:pPr marL="514350" indent="-514350" algn="l">
              <a:buAutoNum type="arabicPeriod"/>
            </a:pPr>
            <a:r>
              <a:rPr lang="en-US" sz="2400" b="1">
                <a:latin typeface="Times New Roman" panose="02020503050405090304" pitchFamily="18" charset="0"/>
                <a:cs typeface="Times New Roman" panose="02020503050405090304" pitchFamily="18" charset="0"/>
              </a:rPr>
              <a:t>Introduction</a:t>
            </a:r>
            <a:endParaRPr lang="en-IN" sz="2400" b="1">
              <a:latin typeface="Times New Roman" panose="02020503050405090304" pitchFamily="18" charset="0"/>
              <a:cs typeface="Times New Roman" panose="02020503050405090304" pitchFamily="18" charset="0"/>
            </a:endParaRPr>
          </a:p>
          <a:p>
            <a:pPr marL="514350" indent="-514350" algn="l">
              <a:buAutoNum type="arabicPeriod"/>
            </a:pPr>
            <a:endParaRPr lang="en-US" sz="2400" b="1">
              <a:latin typeface="Times New Roman" panose="02020503050405090304" pitchFamily="18" charset="0"/>
              <a:cs typeface="Times New Roman" panose="02020503050405090304" pitchFamily="18" charset="0"/>
            </a:endParaRPr>
          </a:p>
          <a:p>
            <a:pPr algn="l"/>
            <a:r>
              <a:rPr lang="en-US" sz="2400" b="1">
                <a:latin typeface="Times New Roman" panose="02020503050405090304" pitchFamily="18" charset="0"/>
                <a:cs typeface="Times New Roman" panose="02020503050405090304" pitchFamily="18" charset="0"/>
              </a:rPr>
              <a:t>2. Literature Survey</a:t>
            </a:r>
            <a:endParaRPr lang="en-IN" sz="2400" b="1">
              <a:latin typeface="Times New Roman" panose="02020503050405090304" pitchFamily="18" charset="0"/>
              <a:cs typeface="Times New Roman" panose="02020503050405090304" pitchFamily="18" charset="0"/>
            </a:endParaRPr>
          </a:p>
          <a:p>
            <a:pPr algn="l"/>
            <a:endParaRPr lang="en-US" sz="2400" b="1">
              <a:latin typeface="Times New Roman" panose="02020503050405090304" pitchFamily="18" charset="0"/>
              <a:cs typeface="Times New Roman" panose="02020503050405090304" pitchFamily="18" charset="0"/>
            </a:endParaRPr>
          </a:p>
          <a:p>
            <a:pPr algn="l"/>
            <a:r>
              <a:rPr lang="en-US" sz="2400" b="1">
                <a:latin typeface="Times New Roman" panose="02020503050405090304" pitchFamily="18" charset="0"/>
                <a:cs typeface="Times New Roman" panose="02020503050405090304" pitchFamily="18" charset="0"/>
              </a:rPr>
              <a:t>3. </a:t>
            </a:r>
            <a:r>
              <a:rPr lang="en-IN" sz="2400" b="1">
                <a:latin typeface="Times New Roman" panose="02020503050405090304" pitchFamily="18" charset="0"/>
                <a:cs typeface="Times New Roman" panose="02020503050405090304" pitchFamily="18" charset="0"/>
              </a:rPr>
              <a:t>About Stock Market</a:t>
            </a:r>
          </a:p>
          <a:p>
            <a:pPr algn="l"/>
            <a:endParaRPr lang="en-US" sz="2400" b="1">
              <a:latin typeface="Times New Roman" panose="02020503050405090304" pitchFamily="18" charset="0"/>
              <a:cs typeface="Times New Roman" panose="02020503050405090304" pitchFamily="18" charset="0"/>
            </a:endParaRPr>
          </a:p>
          <a:p>
            <a:pPr algn="l"/>
            <a:r>
              <a:rPr lang="en-US" sz="2400" b="1">
                <a:latin typeface="Times New Roman" panose="02020503050405090304" pitchFamily="18" charset="0"/>
                <a:cs typeface="Times New Roman" panose="02020503050405090304" pitchFamily="18" charset="0"/>
              </a:rPr>
              <a:t>4. Details of design/technology</a:t>
            </a:r>
            <a:endParaRPr lang="en-IN" sz="2400" b="1">
              <a:latin typeface="Times New Roman" panose="02020503050405090304" pitchFamily="18" charset="0"/>
              <a:cs typeface="Times New Roman" panose="02020503050405090304" pitchFamily="18" charset="0"/>
            </a:endParaRPr>
          </a:p>
          <a:p>
            <a:pPr algn="l"/>
            <a:endParaRPr lang="en-US" sz="2400" b="1">
              <a:latin typeface="Times New Roman" panose="02020503050405090304" pitchFamily="18" charset="0"/>
              <a:cs typeface="Times New Roman" panose="02020503050405090304" pitchFamily="18" charset="0"/>
            </a:endParaRPr>
          </a:p>
          <a:p>
            <a:pPr algn="l"/>
            <a:r>
              <a:rPr lang="en-US" sz="2400" b="1">
                <a:latin typeface="Times New Roman" panose="02020503050405090304" pitchFamily="18" charset="0"/>
                <a:cs typeface="Times New Roman" panose="02020503050405090304" pitchFamily="18" charset="0"/>
              </a:rPr>
              <a:t>5. Algorithm / Analytical /</a:t>
            </a:r>
            <a:r>
              <a:rPr lang="en-US" sz="2400" b="1" err="1">
                <a:latin typeface="Times New Roman" panose="02020503050405090304" pitchFamily="18" charset="0"/>
                <a:cs typeface="Times New Roman" panose="02020503050405090304" pitchFamily="18" charset="0"/>
              </a:rPr>
              <a:t>Expermimental</a:t>
            </a:r>
            <a:r>
              <a:rPr lang="en-US" sz="2400" b="1">
                <a:latin typeface="Times New Roman" panose="02020503050405090304" pitchFamily="18" charset="0"/>
                <a:cs typeface="Times New Roman" panose="02020503050405090304" pitchFamily="18" charset="0"/>
              </a:rPr>
              <a:t> work</a:t>
            </a:r>
            <a:endParaRPr lang="en-IN" sz="2400" b="1">
              <a:latin typeface="Times New Roman" panose="02020503050405090304" pitchFamily="18" charset="0"/>
              <a:cs typeface="Times New Roman" panose="02020503050405090304" pitchFamily="18" charset="0"/>
            </a:endParaRPr>
          </a:p>
          <a:p>
            <a:pPr algn="l"/>
            <a:endParaRPr lang="en-US" sz="2400" b="1">
              <a:latin typeface="Times New Roman" panose="02020503050405090304" pitchFamily="18" charset="0"/>
              <a:cs typeface="Times New Roman" panose="02020503050405090304" pitchFamily="18" charset="0"/>
            </a:endParaRPr>
          </a:p>
          <a:p>
            <a:pPr algn="l"/>
            <a:r>
              <a:rPr lang="en-US" sz="2400" b="1">
                <a:latin typeface="Times New Roman" panose="02020503050405090304" pitchFamily="18" charset="0"/>
                <a:cs typeface="Times New Roman" panose="02020503050405090304" pitchFamily="18" charset="0"/>
              </a:rPr>
              <a:t>6. </a:t>
            </a:r>
            <a:r>
              <a:rPr lang="en-IN" sz="2400" b="1">
                <a:latin typeface="Times New Roman" panose="02020503050405090304" pitchFamily="18" charset="0"/>
                <a:cs typeface="Times New Roman" panose="02020503050405090304" pitchFamily="18" charset="0"/>
              </a:rPr>
              <a:t>Comparison/Result</a:t>
            </a:r>
          </a:p>
          <a:p>
            <a:pPr algn="l"/>
            <a:endParaRPr lang="en-US" sz="2400" b="1">
              <a:latin typeface="Times New Roman" panose="02020503050405090304" pitchFamily="18" charset="0"/>
              <a:cs typeface="Times New Roman" panose="02020503050405090304" pitchFamily="18" charset="0"/>
            </a:endParaRPr>
          </a:p>
          <a:p>
            <a:pPr algn="l"/>
            <a:r>
              <a:rPr lang="en-US" sz="2400" b="1">
                <a:latin typeface="Times New Roman" panose="02020503050405090304" pitchFamily="18" charset="0"/>
                <a:cs typeface="Times New Roman" panose="02020503050405090304" pitchFamily="18" charset="0"/>
              </a:rPr>
              <a:t>7. Discussion and Conclusion</a:t>
            </a:r>
            <a:endParaRPr lang="en-IN" sz="2400" b="1">
              <a:latin typeface="Times New Roman" panose="02020503050405090304" pitchFamily="18" charset="0"/>
              <a:cs typeface="Times New Roman" panose="02020503050405090304" pitchFamily="18" charset="0"/>
            </a:endParaRPr>
          </a:p>
          <a:p>
            <a:pPr algn="l"/>
            <a:endParaRPr lang="en-US" sz="2400" b="1">
              <a:latin typeface="Times New Roman" panose="02020503050405090304" pitchFamily="18" charset="0"/>
              <a:cs typeface="Times New Roman" panose="02020503050405090304" pitchFamily="18" charset="0"/>
            </a:endParaRPr>
          </a:p>
          <a:p>
            <a:pPr algn="l"/>
            <a:r>
              <a:rPr lang="en-US" sz="2400" b="1">
                <a:latin typeface="Times New Roman" panose="02020503050405090304" pitchFamily="18" charset="0"/>
                <a:cs typeface="Times New Roman" panose="02020503050405090304" pitchFamily="18" charset="0"/>
              </a:rPr>
              <a:t>8. References</a:t>
            </a:r>
          </a:p>
        </p:txBody>
      </p:sp>
      <p:sp>
        <p:nvSpPr>
          <p:cNvPr id="6" name="object 4">
            <a:extLst>
              <a:ext uri="{FF2B5EF4-FFF2-40B4-BE49-F238E27FC236}">
                <a16:creationId xmlns:a16="http://schemas.microsoft.com/office/drawing/2014/main" id="{36C5B3B3-D9B2-3B10-2EE0-F4739187870E}"/>
              </a:ext>
            </a:extLst>
          </p:cNvPr>
          <p:cNvSpPr txBox="1">
            <a:spLocks/>
          </p:cNvSpPr>
          <p:nvPr/>
        </p:nvSpPr>
        <p:spPr>
          <a:xfrm>
            <a:off x="4704952" y="6665389"/>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8" name="object 5">
            <a:extLst>
              <a:ext uri="{FF2B5EF4-FFF2-40B4-BE49-F238E27FC236}">
                <a16:creationId xmlns:a16="http://schemas.microsoft.com/office/drawing/2014/main" id="{3CC822BE-3B7D-BE84-A06E-E79F002564E9}"/>
              </a:ext>
            </a:extLst>
          </p:cNvPr>
          <p:cNvSpPr txBox="1">
            <a:spLocks/>
          </p:cNvSpPr>
          <p:nvPr/>
        </p:nvSpPr>
        <p:spPr>
          <a:xfrm>
            <a:off x="11581358" y="6586617"/>
            <a:ext cx="166370" cy="157544"/>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2</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spTree>
    <p:extLst>
      <p:ext uri="{BB962C8B-B14F-4D97-AF65-F5344CB8AC3E}">
        <p14:creationId xmlns:p14="http://schemas.microsoft.com/office/powerpoint/2010/main" val="3805465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D7F53-DF3A-8030-A091-647DE561BE7A}"/>
              </a:ext>
            </a:extLst>
          </p:cNvPr>
          <p:cNvSpPr txBox="1"/>
          <p:nvPr/>
        </p:nvSpPr>
        <p:spPr>
          <a:xfrm>
            <a:off x="5181600" y="2514600"/>
            <a:ext cx="1828800" cy="1828800"/>
          </a:xfrm>
          <a:prstGeom prst="rect">
            <a:avLst/>
          </a:prstGeom>
          <a:noFill/>
        </p:spPr>
        <p:txBody>
          <a:bodyPr wrap="square" rtlCol="0">
            <a:spAutoFit/>
          </a:bodyPr>
          <a:lstStyle/>
          <a:p>
            <a:pPr algn="l"/>
            <a:endParaRPr lang="en-US"/>
          </a:p>
        </p:txBody>
      </p:sp>
      <p:sp>
        <p:nvSpPr>
          <p:cNvPr id="6" name="object 4">
            <a:extLst>
              <a:ext uri="{FF2B5EF4-FFF2-40B4-BE49-F238E27FC236}">
                <a16:creationId xmlns:a16="http://schemas.microsoft.com/office/drawing/2014/main" id="{36C5B3B3-D9B2-3B10-2EE0-F4739187870E}"/>
              </a:ext>
            </a:extLst>
          </p:cNvPr>
          <p:cNvSpPr txBox="1">
            <a:spLocks/>
          </p:cNvSpPr>
          <p:nvPr/>
        </p:nvSpPr>
        <p:spPr>
          <a:xfrm>
            <a:off x="4704952" y="6665389"/>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8" name="object 5">
            <a:extLst>
              <a:ext uri="{FF2B5EF4-FFF2-40B4-BE49-F238E27FC236}">
                <a16:creationId xmlns:a16="http://schemas.microsoft.com/office/drawing/2014/main" id="{3CC822BE-3B7D-BE84-A06E-E79F002564E9}"/>
              </a:ext>
            </a:extLst>
          </p:cNvPr>
          <p:cNvSpPr txBox="1">
            <a:spLocks/>
          </p:cNvSpPr>
          <p:nvPr/>
        </p:nvSpPr>
        <p:spPr>
          <a:xfrm flipH="1">
            <a:off x="11132344" y="6566369"/>
            <a:ext cx="449014" cy="157544"/>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20</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pic>
        <p:nvPicPr>
          <p:cNvPr id="7" name="Picture 8">
            <a:extLst>
              <a:ext uri="{FF2B5EF4-FFF2-40B4-BE49-F238E27FC236}">
                <a16:creationId xmlns:a16="http://schemas.microsoft.com/office/drawing/2014/main" id="{90C1C5C8-FB09-C1C9-4ABD-EF3FC5D18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721" y="1119816"/>
            <a:ext cx="8623873" cy="5525325"/>
          </a:xfrm>
          <a:prstGeom prst="rect">
            <a:avLst/>
          </a:prstGeom>
        </p:spPr>
      </p:pic>
      <p:sp>
        <p:nvSpPr>
          <p:cNvPr id="4" name="TextBox 3">
            <a:extLst>
              <a:ext uri="{FF2B5EF4-FFF2-40B4-BE49-F238E27FC236}">
                <a16:creationId xmlns:a16="http://schemas.microsoft.com/office/drawing/2014/main" id="{925DA967-A7EB-8158-812B-3A7B54CFFB14}"/>
              </a:ext>
            </a:extLst>
          </p:cNvPr>
          <p:cNvSpPr txBox="1"/>
          <p:nvPr/>
        </p:nvSpPr>
        <p:spPr>
          <a:xfrm>
            <a:off x="514350" y="911972"/>
            <a:ext cx="1828800" cy="461665"/>
          </a:xfrm>
          <a:prstGeom prst="rect">
            <a:avLst/>
          </a:prstGeom>
          <a:noFill/>
        </p:spPr>
        <p:txBody>
          <a:bodyPr wrap="square" rtlCol="0">
            <a:spAutoFit/>
          </a:bodyPr>
          <a:lstStyle/>
          <a:p>
            <a:pPr algn="l"/>
            <a:r>
              <a:rPr lang="en-IN" sz="2400" b="1">
                <a:latin typeface="Times New Roman" panose="02020603050405020304" pitchFamily="18" charset="0"/>
                <a:cs typeface="Times New Roman" panose="02020603050405020304" pitchFamily="18" charset="0"/>
              </a:rPr>
              <a:t>R-SQUARE</a:t>
            </a:r>
            <a:endParaRPr lang="en-US" sz="2400" b="1">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498324B-B92C-F6ED-7DC4-CA1F8D336A02}"/>
              </a:ext>
            </a:extLst>
          </p:cNvPr>
          <p:cNvSpPr txBox="1"/>
          <p:nvPr/>
        </p:nvSpPr>
        <p:spPr>
          <a:xfrm rot="10800000" flipV="1">
            <a:off x="3701960" y="238745"/>
            <a:ext cx="5013414" cy="646331"/>
          </a:xfrm>
          <a:prstGeom prst="rect">
            <a:avLst/>
          </a:prstGeom>
          <a:noFill/>
        </p:spPr>
        <p:txBody>
          <a:bodyPr wrap="square" rtlCol="0" anchor="ctr">
            <a:spAutoFit/>
          </a:bodyPr>
          <a:lstStyle/>
          <a:p>
            <a:pPr algn="ctr"/>
            <a:r>
              <a:rPr lang="en-IN" sz="3600" b="1">
                <a:latin typeface="Times New Roman" panose="02020503050405090304" pitchFamily="18" charset="0"/>
                <a:cs typeface="Times New Roman" panose="02020503050405090304" pitchFamily="18" charset="0"/>
              </a:rPr>
              <a:t>RESULT</a:t>
            </a:r>
            <a:endParaRPr lang="en-US" sz="3600" b="1">
              <a:latin typeface="Times New Roman" panose="02020503050405090304" pitchFamily="18" charset="0"/>
              <a:cs typeface="Times New Roman" panose="02020503050405090304" pitchFamily="18" charset="0"/>
            </a:endParaRPr>
          </a:p>
        </p:txBody>
      </p:sp>
    </p:spTree>
    <p:extLst>
      <p:ext uri="{BB962C8B-B14F-4D97-AF65-F5344CB8AC3E}">
        <p14:creationId xmlns:p14="http://schemas.microsoft.com/office/powerpoint/2010/main" val="49539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9">
            <a:extLst>
              <a:ext uri="{FF2B5EF4-FFF2-40B4-BE49-F238E27FC236}">
                <a16:creationId xmlns:a16="http://schemas.microsoft.com/office/drawing/2014/main" id="{DDB07C71-653D-2061-0786-A06977AB0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49" y="1061767"/>
            <a:ext cx="10493375" cy="5383375"/>
          </a:xfrm>
          <a:prstGeom prst="rect">
            <a:avLst/>
          </a:prstGeom>
        </p:spPr>
      </p:pic>
      <p:sp>
        <p:nvSpPr>
          <p:cNvPr id="5" name="TextBox 4">
            <a:extLst>
              <a:ext uri="{FF2B5EF4-FFF2-40B4-BE49-F238E27FC236}">
                <a16:creationId xmlns:a16="http://schemas.microsoft.com/office/drawing/2014/main" id="{E5AAB1AA-0F0E-BD2A-3E23-DDC1D18ABBFF}"/>
              </a:ext>
            </a:extLst>
          </p:cNvPr>
          <p:cNvSpPr txBox="1"/>
          <p:nvPr/>
        </p:nvSpPr>
        <p:spPr>
          <a:xfrm rot="10800000" flipV="1">
            <a:off x="3701960" y="238745"/>
            <a:ext cx="5013414" cy="646331"/>
          </a:xfrm>
          <a:prstGeom prst="rect">
            <a:avLst/>
          </a:prstGeom>
          <a:noFill/>
        </p:spPr>
        <p:txBody>
          <a:bodyPr wrap="square" rtlCol="0" anchor="ctr">
            <a:spAutoFit/>
          </a:bodyPr>
          <a:lstStyle/>
          <a:p>
            <a:pPr algn="ctr"/>
            <a:r>
              <a:rPr lang="en-IN" sz="3600" b="1">
                <a:latin typeface="Times New Roman" panose="02020503050405090304" pitchFamily="18" charset="0"/>
                <a:cs typeface="Times New Roman" panose="02020503050405090304" pitchFamily="18" charset="0"/>
              </a:rPr>
              <a:t>RESULT</a:t>
            </a:r>
            <a:endParaRPr lang="en-US" sz="3600" b="1">
              <a:latin typeface="Times New Roman" panose="02020503050405090304" pitchFamily="18" charset="0"/>
              <a:cs typeface="Times New Roman" panose="02020503050405090304" pitchFamily="18" charset="0"/>
            </a:endParaRPr>
          </a:p>
        </p:txBody>
      </p:sp>
      <p:sp>
        <p:nvSpPr>
          <p:cNvPr id="7" name="object 5">
            <a:extLst>
              <a:ext uri="{FF2B5EF4-FFF2-40B4-BE49-F238E27FC236}">
                <a16:creationId xmlns:a16="http://schemas.microsoft.com/office/drawing/2014/main" id="{54CC2330-CF04-3D7D-9D29-ED638FB10835}"/>
              </a:ext>
            </a:extLst>
          </p:cNvPr>
          <p:cNvSpPr txBox="1">
            <a:spLocks/>
          </p:cNvSpPr>
          <p:nvPr/>
        </p:nvSpPr>
        <p:spPr>
          <a:xfrm flipH="1">
            <a:off x="10727531" y="6547264"/>
            <a:ext cx="853827" cy="157479"/>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21</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sp>
        <p:nvSpPr>
          <p:cNvPr id="9" name="object 4">
            <a:extLst>
              <a:ext uri="{FF2B5EF4-FFF2-40B4-BE49-F238E27FC236}">
                <a16:creationId xmlns:a16="http://schemas.microsoft.com/office/drawing/2014/main" id="{CF19C334-F3BB-6C4D-7867-7F8B53F2070F}"/>
              </a:ext>
            </a:extLst>
          </p:cNvPr>
          <p:cNvSpPr txBox="1">
            <a:spLocks/>
          </p:cNvSpPr>
          <p:nvPr/>
        </p:nvSpPr>
        <p:spPr>
          <a:xfrm>
            <a:off x="4704952" y="6665389"/>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Tree>
    <p:extLst>
      <p:ext uri="{BB962C8B-B14F-4D97-AF65-F5344CB8AC3E}">
        <p14:creationId xmlns:p14="http://schemas.microsoft.com/office/powerpoint/2010/main" val="423230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1647F155-9E09-8EA9-7485-2CA520EC21D0}"/>
              </a:ext>
            </a:extLst>
          </p:cNvPr>
          <p:cNvSpPr txBox="1">
            <a:spLocks/>
          </p:cNvSpPr>
          <p:nvPr/>
        </p:nvSpPr>
        <p:spPr>
          <a:xfrm>
            <a:off x="4704952" y="6665389"/>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5" name="object 5">
            <a:extLst>
              <a:ext uri="{FF2B5EF4-FFF2-40B4-BE49-F238E27FC236}">
                <a16:creationId xmlns:a16="http://schemas.microsoft.com/office/drawing/2014/main" id="{8E80F7F8-4827-8922-49DE-95F7B1DBB76D}"/>
              </a:ext>
            </a:extLst>
          </p:cNvPr>
          <p:cNvSpPr txBox="1">
            <a:spLocks/>
          </p:cNvSpPr>
          <p:nvPr/>
        </p:nvSpPr>
        <p:spPr>
          <a:xfrm flipH="1">
            <a:off x="11132344" y="6566369"/>
            <a:ext cx="449014" cy="157544"/>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22</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pic>
        <p:nvPicPr>
          <p:cNvPr id="8" name="Picture 8">
            <a:extLst>
              <a:ext uri="{FF2B5EF4-FFF2-40B4-BE49-F238E27FC236}">
                <a16:creationId xmlns:a16="http://schemas.microsoft.com/office/drawing/2014/main" id="{B7EB63E1-1C5A-6CD2-8478-8F43819F9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9907" y="1121265"/>
            <a:ext cx="5952185" cy="5307935"/>
          </a:xfrm>
          <a:prstGeom prst="rect">
            <a:avLst/>
          </a:prstGeom>
        </p:spPr>
      </p:pic>
      <p:sp>
        <p:nvSpPr>
          <p:cNvPr id="4" name="TextBox 3">
            <a:extLst>
              <a:ext uri="{FF2B5EF4-FFF2-40B4-BE49-F238E27FC236}">
                <a16:creationId xmlns:a16="http://schemas.microsoft.com/office/drawing/2014/main" id="{FED44322-94E9-FBA2-6E46-839DE75F42E2}"/>
              </a:ext>
            </a:extLst>
          </p:cNvPr>
          <p:cNvSpPr txBox="1"/>
          <p:nvPr/>
        </p:nvSpPr>
        <p:spPr>
          <a:xfrm rot="10800000" flipV="1">
            <a:off x="3701960" y="238745"/>
            <a:ext cx="5013414" cy="646331"/>
          </a:xfrm>
          <a:prstGeom prst="rect">
            <a:avLst/>
          </a:prstGeom>
          <a:noFill/>
        </p:spPr>
        <p:txBody>
          <a:bodyPr wrap="square" rtlCol="0" anchor="ctr">
            <a:spAutoFit/>
          </a:bodyPr>
          <a:lstStyle/>
          <a:p>
            <a:pPr algn="ctr"/>
            <a:r>
              <a:rPr lang="en-IN" sz="3600" b="1">
                <a:latin typeface="Times New Roman" panose="02020503050405090304" pitchFamily="18" charset="0"/>
                <a:cs typeface="Times New Roman" panose="02020503050405090304" pitchFamily="18" charset="0"/>
              </a:rPr>
              <a:t>RESULT</a:t>
            </a:r>
            <a:endParaRPr lang="en-US" sz="3600" b="1">
              <a:latin typeface="Times New Roman" panose="02020503050405090304" pitchFamily="18" charset="0"/>
              <a:cs typeface="Times New Roman" panose="02020503050405090304" pitchFamily="18" charset="0"/>
            </a:endParaRPr>
          </a:p>
        </p:txBody>
      </p:sp>
      <p:sp>
        <p:nvSpPr>
          <p:cNvPr id="10" name="TextBox 9">
            <a:extLst>
              <a:ext uri="{FF2B5EF4-FFF2-40B4-BE49-F238E27FC236}">
                <a16:creationId xmlns:a16="http://schemas.microsoft.com/office/drawing/2014/main" id="{EE89B00C-79E1-306A-8D92-F8A86947FBA6}"/>
              </a:ext>
            </a:extLst>
          </p:cNvPr>
          <p:cNvSpPr txBox="1"/>
          <p:nvPr/>
        </p:nvSpPr>
        <p:spPr>
          <a:xfrm>
            <a:off x="500064" y="736416"/>
            <a:ext cx="1143000" cy="461665"/>
          </a:xfrm>
          <a:prstGeom prst="rect">
            <a:avLst/>
          </a:prstGeom>
          <a:noFill/>
        </p:spPr>
        <p:txBody>
          <a:bodyPr wrap="square" rtlCol="0">
            <a:spAutoFit/>
          </a:bodyPr>
          <a:lstStyle/>
          <a:p>
            <a:pPr algn="l"/>
            <a:r>
              <a:rPr lang="en-IN" sz="2400" b="1">
                <a:latin typeface="Times New Roman" panose="02020603050405020304" pitchFamily="18" charset="0"/>
                <a:cs typeface="Times New Roman" panose="02020603050405020304" pitchFamily="18" charset="0"/>
              </a:rPr>
              <a:t>RMSE</a:t>
            </a:r>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589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06FB7320-A2F5-2575-028F-1EF77E42D93D}"/>
              </a:ext>
            </a:extLst>
          </p:cNvPr>
          <p:cNvSpPr txBox="1">
            <a:spLocks/>
          </p:cNvSpPr>
          <p:nvPr/>
        </p:nvSpPr>
        <p:spPr>
          <a:xfrm>
            <a:off x="4704952" y="6665421"/>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5" name="object 5">
            <a:extLst>
              <a:ext uri="{FF2B5EF4-FFF2-40B4-BE49-F238E27FC236}">
                <a16:creationId xmlns:a16="http://schemas.microsoft.com/office/drawing/2014/main" id="{795AA7BE-88CA-4F42-39E2-9BF40E48ACFF}"/>
              </a:ext>
            </a:extLst>
          </p:cNvPr>
          <p:cNvSpPr txBox="1">
            <a:spLocks/>
          </p:cNvSpPr>
          <p:nvPr/>
        </p:nvSpPr>
        <p:spPr>
          <a:xfrm>
            <a:off x="11581358" y="6586617"/>
            <a:ext cx="166370" cy="157544"/>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23</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sp>
        <p:nvSpPr>
          <p:cNvPr id="4" name="TextBox 3">
            <a:extLst>
              <a:ext uri="{FF2B5EF4-FFF2-40B4-BE49-F238E27FC236}">
                <a16:creationId xmlns:a16="http://schemas.microsoft.com/office/drawing/2014/main" id="{75548EDA-261E-06D2-4365-027CBB001CCD}"/>
              </a:ext>
            </a:extLst>
          </p:cNvPr>
          <p:cNvSpPr txBox="1"/>
          <p:nvPr/>
        </p:nvSpPr>
        <p:spPr>
          <a:xfrm rot="10800000" flipV="1">
            <a:off x="3701960" y="238745"/>
            <a:ext cx="5013414" cy="646331"/>
          </a:xfrm>
          <a:prstGeom prst="rect">
            <a:avLst/>
          </a:prstGeom>
          <a:noFill/>
        </p:spPr>
        <p:txBody>
          <a:bodyPr wrap="square" rtlCol="0" anchor="ctr">
            <a:spAutoFit/>
          </a:bodyPr>
          <a:lstStyle/>
          <a:p>
            <a:pPr algn="ctr"/>
            <a:r>
              <a:rPr lang="en-IN" sz="3600" b="1">
                <a:latin typeface="Times New Roman" panose="02020503050405090304" pitchFamily="18" charset="0"/>
                <a:cs typeface="Times New Roman" panose="02020503050405090304" pitchFamily="18" charset="0"/>
              </a:rPr>
              <a:t>RESULT</a:t>
            </a:r>
            <a:endParaRPr lang="en-US" sz="3600" b="1">
              <a:latin typeface="Times New Roman" panose="02020503050405090304" pitchFamily="18" charset="0"/>
              <a:cs typeface="Times New Roman" panose="02020503050405090304" pitchFamily="18" charset="0"/>
            </a:endParaRPr>
          </a:p>
        </p:txBody>
      </p:sp>
      <p:pic>
        <p:nvPicPr>
          <p:cNvPr id="10" name="Picture 9">
            <a:extLst>
              <a:ext uri="{FF2B5EF4-FFF2-40B4-BE49-F238E27FC236}">
                <a16:creationId xmlns:a16="http://schemas.microsoft.com/office/drawing/2014/main" id="{BFCD15BA-E82F-2D71-7B55-F5AD391A5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148" y="1100330"/>
            <a:ext cx="10246210" cy="5021254"/>
          </a:xfrm>
          <a:prstGeom prst="rect">
            <a:avLst/>
          </a:prstGeom>
        </p:spPr>
      </p:pic>
    </p:spTree>
    <p:extLst>
      <p:ext uri="{BB962C8B-B14F-4D97-AF65-F5344CB8AC3E}">
        <p14:creationId xmlns:p14="http://schemas.microsoft.com/office/powerpoint/2010/main" val="3121644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E702BE-6D9E-D3E7-E8E0-70C2EFA0EA58}"/>
              </a:ext>
            </a:extLst>
          </p:cNvPr>
          <p:cNvSpPr txBox="1"/>
          <p:nvPr/>
        </p:nvSpPr>
        <p:spPr>
          <a:xfrm rot="10800000" flipV="1">
            <a:off x="3701960" y="238745"/>
            <a:ext cx="5013414" cy="646331"/>
          </a:xfrm>
          <a:prstGeom prst="rect">
            <a:avLst/>
          </a:prstGeom>
          <a:noFill/>
        </p:spPr>
        <p:txBody>
          <a:bodyPr wrap="square" rtlCol="0" anchor="ctr">
            <a:spAutoFit/>
          </a:bodyPr>
          <a:lstStyle/>
          <a:p>
            <a:pPr algn="ctr"/>
            <a:r>
              <a:rPr lang="en-IN" sz="3600" b="1">
                <a:latin typeface="Times New Roman" panose="02020503050405090304" pitchFamily="18" charset="0"/>
                <a:cs typeface="Times New Roman" panose="02020503050405090304" pitchFamily="18" charset="0"/>
              </a:rPr>
              <a:t>CONCLUSION</a:t>
            </a:r>
            <a:endParaRPr lang="en-US" sz="3600" b="1">
              <a:latin typeface="Times New Roman" panose="02020503050405090304" pitchFamily="18" charset="0"/>
              <a:cs typeface="Times New Roman" panose="02020503050405090304" pitchFamily="18" charset="0"/>
            </a:endParaRPr>
          </a:p>
        </p:txBody>
      </p:sp>
      <p:sp>
        <p:nvSpPr>
          <p:cNvPr id="5" name="object 5">
            <a:extLst>
              <a:ext uri="{FF2B5EF4-FFF2-40B4-BE49-F238E27FC236}">
                <a16:creationId xmlns:a16="http://schemas.microsoft.com/office/drawing/2014/main" id="{0F4CAB8A-D755-A68A-4AE5-B5BC8A63D339}"/>
              </a:ext>
            </a:extLst>
          </p:cNvPr>
          <p:cNvSpPr txBox="1">
            <a:spLocks/>
          </p:cNvSpPr>
          <p:nvPr/>
        </p:nvSpPr>
        <p:spPr>
          <a:xfrm flipH="1">
            <a:off x="11025188" y="6685240"/>
            <a:ext cx="556170" cy="157479"/>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24</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sp>
        <p:nvSpPr>
          <p:cNvPr id="7" name="object 4">
            <a:extLst>
              <a:ext uri="{FF2B5EF4-FFF2-40B4-BE49-F238E27FC236}">
                <a16:creationId xmlns:a16="http://schemas.microsoft.com/office/drawing/2014/main" id="{50D4920B-F898-BF1B-D80E-74DF70A2DAD7}"/>
              </a:ext>
            </a:extLst>
          </p:cNvPr>
          <p:cNvSpPr txBox="1">
            <a:spLocks/>
          </p:cNvSpPr>
          <p:nvPr/>
        </p:nvSpPr>
        <p:spPr>
          <a:xfrm>
            <a:off x="4704952" y="6665389"/>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2" name="TextBox 1">
            <a:extLst>
              <a:ext uri="{FF2B5EF4-FFF2-40B4-BE49-F238E27FC236}">
                <a16:creationId xmlns:a16="http://schemas.microsoft.com/office/drawing/2014/main" id="{403EC8D5-95BE-BB46-58DA-44B60A36222D}"/>
              </a:ext>
            </a:extLst>
          </p:cNvPr>
          <p:cNvSpPr txBox="1"/>
          <p:nvPr/>
        </p:nvSpPr>
        <p:spPr>
          <a:xfrm>
            <a:off x="823911" y="1034061"/>
            <a:ext cx="10106026" cy="3539430"/>
          </a:xfrm>
          <a:prstGeom prst="rect">
            <a:avLst/>
          </a:prstGeom>
          <a:noFill/>
        </p:spPr>
        <p:txBody>
          <a:bodyPr wrap="square" rtlCol="0">
            <a:spAutoFit/>
          </a:bodyPr>
          <a:lstStyle/>
          <a:p>
            <a:pPr marL="457200" indent="-45720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ML models which would be capable of predicting stock prices with an increased accuracy</a:t>
            </a:r>
            <a:endParaRPr lang="en-IN" sz="28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DL algorithms have a substantial edge over simple ML algorithms</a:t>
            </a:r>
            <a:endParaRPr lang="en-IN" sz="28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sz="2800">
                <a:latin typeface="Times New Roman" panose="02020603050405020304" pitchFamily="18" charset="0"/>
                <a:cs typeface="Times New Roman" panose="02020603050405020304" pitchFamily="18" charset="0"/>
              </a:rPr>
              <a:t>I</a:t>
            </a:r>
            <a:r>
              <a:rPr lang="en-US" sz="2800">
                <a:latin typeface="Times New Roman" panose="02020603050405020304" pitchFamily="18" charset="0"/>
                <a:cs typeface="Times New Roman" panose="02020603050405020304" pitchFamily="18" charset="0"/>
              </a:rPr>
              <a:t>t is concluded that the LSTM algorithm is the best choice among the given algorithms for time series prediction, because it has the least value or errors with SMAPE , R2 , and RMSE .</a:t>
            </a:r>
            <a:endParaRPr lang="en-IN" sz="28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 The second-best algorithm for this task was Support Vector Regression </a:t>
            </a:r>
            <a:r>
              <a:rPr lang="en-IN" sz="280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70D66FC-FD13-AB36-D95D-20DF10928FC2}"/>
              </a:ext>
            </a:extLst>
          </p:cNvPr>
          <p:cNvSpPr txBox="1"/>
          <p:nvPr/>
        </p:nvSpPr>
        <p:spPr>
          <a:xfrm>
            <a:off x="1128147" y="4904437"/>
            <a:ext cx="9935705" cy="954107"/>
          </a:xfrm>
          <a:prstGeom prst="rect">
            <a:avLst/>
          </a:prstGeom>
          <a:noFill/>
        </p:spPr>
        <p:txBody>
          <a:bodyPr wrap="square" rtlCol="0">
            <a:spAutoFit/>
          </a:bodyPr>
          <a:lstStyle/>
          <a:p>
            <a:pPr algn="l"/>
            <a:r>
              <a:rPr lang="en-IN" sz="2800">
                <a:latin typeface="Times New Roman" panose="02020603050405020304" pitchFamily="18" charset="0"/>
                <a:cs typeface="Times New Roman" panose="02020603050405020304" pitchFamily="18" charset="0"/>
              </a:rPr>
              <a:t>O</a:t>
            </a:r>
            <a:r>
              <a:rPr lang="en-US" sz="2800" err="1">
                <a:latin typeface="Times New Roman" panose="02020603050405020304" pitchFamily="18" charset="0"/>
                <a:cs typeface="Times New Roman" panose="02020603050405020304" pitchFamily="18" charset="0"/>
              </a:rPr>
              <a:t>ut</a:t>
            </a:r>
            <a:r>
              <a:rPr lang="en-US" sz="2800">
                <a:latin typeface="Times New Roman" panose="02020603050405020304" pitchFamily="18" charset="0"/>
                <a:cs typeface="Times New Roman" panose="02020603050405020304" pitchFamily="18" charset="0"/>
              </a:rPr>
              <a:t> of the five chosen algorithms, the Long Short-Term Memory algorithm was a DL algorithm that has provided the best results</a:t>
            </a:r>
            <a:r>
              <a:rPr lang="en-IN" sz="280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30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56C66C-7E2E-A858-0C04-78DCC621AAD0}"/>
              </a:ext>
            </a:extLst>
          </p:cNvPr>
          <p:cNvSpPr txBox="1"/>
          <p:nvPr/>
        </p:nvSpPr>
        <p:spPr>
          <a:xfrm rot="10800000" flipV="1">
            <a:off x="3701960" y="238745"/>
            <a:ext cx="5013414" cy="646331"/>
          </a:xfrm>
          <a:prstGeom prst="rect">
            <a:avLst/>
          </a:prstGeom>
          <a:noFill/>
        </p:spPr>
        <p:txBody>
          <a:bodyPr wrap="square" rtlCol="0" anchor="ctr">
            <a:spAutoFit/>
          </a:bodyPr>
          <a:lstStyle/>
          <a:p>
            <a:pPr algn="ctr"/>
            <a:r>
              <a:rPr lang="en-IN" sz="3600" b="1">
                <a:latin typeface="Times New Roman" panose="02020503050405090304" pitchFamily="18" charset="0"/>
                <a:cs typeface="Times New Roman" panose="02020503050405090304" pitchFamily="18" charset="0"/>
              </a:rPr>
              <a:t>REFERENCES</a:t>
            </a:r>
            <a:endParaRPr lang="en-US" sz="3600" b="1">
              <a:latin typeface="Times New Roman" panose="02020503050405090304" pitchFamily="18" charset="0"/>
              <a:cs typeface="Times New Roman" panose="02020503050405090304" pitchFamily="18" charset="0"/>
            </a:endParaRPr>
          </a:p>
        </p:txBody>
      </p:sp>
      <p:sp>
        <p:nvSpPr>
          <p:cNvPr id="5" name="object 5">
            <a:extLst>
              <a:ext uri="{FF2B5EF4-FFF2-40B4-BE49-F238E27FC236}">
                <a16:creationId xmlns:a16="http://schemas.microsoft.com/office/drawing/2014/main" id="{C90C9781-32A2-9D87-0E5E-A7DBF9C33D27}"/>
              </a:ext>
            </a:extLst>
          </p:cNvPr>
          <p:cNvSpPr txBox="1">
            <a:spLocks/>
          </p:cNvSpPr>
          <p:nvPr/>
        </p:nvSpPr>
        <p:spPr>
          <a:xfrm flipH="1">
            <a:off x="10977563" y="6611763"/>
            <a:ext cx="603795" cy="157479"/>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25</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sp>
        <p:nvSpPr>
          <p:cNvPr id="7" name="object 4">
            <a:extLst>
              <a:ext uri="{FF2B5EF4-FFF2-40B4-BE49-F238E27FC236}">
                <a16:creationId xmlns:a16="http://schemas.microsoft.com/office/drawing/2014/main" id="{E0FDAFC9-BC32-A038-122B-9E479EE81B8C}"/>
              </a:ext>
            </a:extLst>
          </p:cNvPr>
          <p:cNvSpPr txBox="1">
            <a:spLocks/>
          </p:cNvSpPr>
          <p:nvPr/>
        </p:nvSpPr>
        <p:spPr>
          <a:xfrm>
            <a:off x="4704952" y="6665389"/>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2" name="TextBox 1">
            <a:extLst>
              <a:ext uri="{FF2B5EF4-FFF2-40B4-BE49-F238E27FC236}">
                <a16:creationId xmlns:a16="http://schemas.microsoft.com/office/drawing/2014/main" id="{4D4827E8-3A78-F684-8B1D-E6B53AC08E7C}"/>
              </a:ext>
            </a:extLst>
          </p:cNvPr>
          <p:cNvSpPr txBox="1"/>
          <p:nvPr/>
        </p:nvSpPr>
        <p:spPr>
          <a:xfrm>
            <a:off x="281225" y="885077"/>
            <a:ext cx="11854884" cy="5262979"/>
          </a:xfrm>
          <a:prstGeom prst="rect">
            <a:avLst/>
          </a:prstGeom>
          <a:noFill/>
        </p:spPr>
        <p:txBody>
          <a:bodyPr wrap="square" rtlCol="0">
            <a:spAutoFit/>
          </a:bodyPr>
          <a:lstStyle/>
          <a:p>
            <a:pPr algn="l"/>
            <a:r>
              <a:rPr lang="en-US" sz="2800">
                <a:latin typeface="Times New Roman" panose="02020603050405020304" pitchFamily="18" charset="0"/>
                <a:cs typeface="Times New Roman" panose="02020603050405020304" pitchFamily="18" charset="0"/>
              </a:rPr>
              <a:t>[1] Kumar, V. U., Krishna, A., </a:t>
            </a:r>
            <a:r>
              <a:rPr lang="en-US" sz="2800" err="1">
                <a:latin typeface="Times New Roman" panose="02020603050405020304" pitchFamily="18" charset="0"/>
                <a:cs typeface="Times New Roman" panose="02020603050405020304" pitchFamily="18" charset="0"/>
              </a:rPr>
              <a:t>Neelakanteswara</a:t>
            </a:r>
            <a:r>
              <a:rPr lang="en-US" sz="2800">
                <a:latin typeface="Times New Roman" panose="02020603050405020304" pitchFamily="18" charset="0"/>
                <a:cs typeface="Times New Roman" panose="02020603050405020304" pitchFamily="18" charset="0"/>
              </a:rPr>
              <a:t>, P., &amp; </a:t>
            </a:r>
            <a:r>
              <a:rPr lang="en-US" sz="2800" err="1">
                <a:latin typeface="Times New Roman" panose="02020603050405020304" pitchFamily="18" charset="0"/>
                <a:cs typeface="Times New Roman" panose="02020603050405020304" pitchFamily="18" charset="0"/>
              </a:rPr>
              <a:t>Basha</a:t>
            </a:r>
            <a:r>
              <a:rPr lang="en-US" sz="2800">
                <a:latin typeface="Times New Roman" panose="02020603050405020304" pitchFamily="18" charset="0"/>
                <a:cs typeface="Times New Roman" panose="02020603050405020304" pitchFamily="18" charset="0"/>
              </a:rPr>
              <a:t>, C. Z. (2020). Advanced Prediction of Performance </a:t>
            </a:r>
            <a:r>
              <a:rPr lang="en-IN" sz="280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a:p>
            <a:pPr algn="l"/>
            <a:r>
              <a:rPr lang="en-US" sz="2800">
                <a:latin typeface="Times New Roman" panose="02020603050405020304" pitchFamily="18" charset="0"/>
                <a:cs typeface="Times New Roman" panose="02020603050405020304" pitchFamily="18" charset="0"/>
              </a:rPr>
              <a:t>[2] Box GEP, Jenkins GM, </a:t>
            </a:r>
            <a:r>
              <a:rPr lang="en-US" sz="2800" err="1">
                <a:latin typeface="Times New Roman" panose="02020603050405020304" pitchFamily="18" charset="0"/>
                <a:cs typeface="Times New Roman" panose="02020603050405020304" pitchFamily="18" charset="0"/>
              </a:rPr>
              <a:t>Reinsel</a:t>
            </a:r>
            <a:r>
              <a:rPr lang="en-US" sz="2800">
                <a:latin typeface="Times New Roman" panose="02020603050405020304" pitchFamily="18" charset="0"/>
                <a:cs typeface="Times New Roman" panose="02020603050405020304" pitchFamily="18" charset="0"/>
              </a:rPr>
              <a:t> GC, </a:t>
            </a:r>
            <a:r>
              <a:rPr lang="en-US" sz="2800" err="1">
                <a:latin typeface="Times New Roman" panose="02020603050405020304" pitchFamily="18" charset="0"/>
                <a:cs typeface="Times New Roman" panose="02020603050405020304" pitchFamily="18" charset="0"/>
              </a:rPr>
              <a:t>Ljung</a:t>
            </a:r>
            <a:r>
              <a:rPr lang="en-US" sz="2800">
                <a:latin typeface="Times New Roman" panose="02020603050405020304" pitchFamily="18" charset="0"/>
                <a:cs typeface="Times New Roman" panose="02020603050405020304" pitchFamily="18" charset="0"/>
              </a:rPr>
              <a:t> GM. Time series analysis: forecasting and control. New York: Wiley; 2015.</a:t>
            </a:r>
          </a:p>
          <a:p>
            <a:pPr algn="l"/>
            <a:r>
              <a:rPr lang="en-US" sz="2800">
                <a:latin typeface="Times New Roman" panose="02020603050405020304" pitchFamily="18" charset="0"/>
                <a:cs typeface="Times New Roman" panose="02020603050405020304" pitchFamily="18" charset="0"/>
              </a:rPr>
              <a:t>[3] Chen LP. </a:t>
            </a:r>
            <a:r>
              <a:rPr lang="en-US" sz="2800" err="1">
                <a:latin typeface="Times New Roman" panose="02020603050405020304" pitchFamily="18" charset="0"/>
                <a:cs typeface="Times New Roman" panose="02020603050405020304" pitchFamily="18" charset="0"/>
              </a:rPr>
              <a:t>Multiclassification</a:t>
            </a:r>
            <a:r>
              <a:rPr lang="en-US" sz="2800">
                <a:latin typeface="Times New Roman" panose="02020603050405020304" pitchFamily="18" charset="0"/>
                <a:cs typeface="Times New Roman" panose="02020603050405020304" pitchFamily="18" charset="0"/>
              </a:rPr>
              <a:t> to gene expression data with some complex features. Biostatistics and Biometrics Open Access Journal. 2018; 9(1): 555751 </a:t>
            </a:r>
          </a:p>
          <a:p>
            <a:pPr algn="l"/>
            <a:r>
              <a:rPr lang="en-US" sz="2800">
                <a:latin typeface="Times New Roman" panose="02020603050405020304" pitchFamily="18" charset="0"/>
                <a:cs typeface="Times New Roman" panose="02020603050405020304" pitchFamily="18" charset="0"/>
              </a:rPr>
              <a:t>[4] Bansal, M., </a:t>
            </a:r>
            <a:r>
              <a:rPr lang="en-US" sz="2800" err="1">
                <a:latin typeface="Times New Roman" panose="02020603050405020304" pitchFamily="18" charset="0"/>
                <a:cs typeface="Times New Roman" panose="02020603050405020304" pitchFamily="18" charset="0"/>
              </a:rPr>
              <a:t>Priya</a:t>
            </a:r>
            <a:r>
              <a:rPr lang="en-US" sz="2800">
                <a:latin typeface="Times New Roman" panose="02020603050405020304" pitchFamily="18" charset="0"/>
                <a:cs typeface="Times New Roman" panose="02020603050405020304" pitchFamily="18" charset="0"/>
              </a:rPr>
              <a:t> (2022). Machine Learning Perspective in VLSI Computer-Aided Design at Different Abstraction Levels. In: </a:t>
            </a:r>
            <a:r>
              <a:rPr lang="en-US" sz="2800" err="1">
                <a:latin typeface="Times New Roman" panose="02020603050405020304" pitchFamily="18" charset="0"/>
                <a:cs typeface="Times New Roman" panose="02020603050405020304" pitchFamily="18" charset="0"/>
              </a:rPr>
              <a:t>Shakya</a:t>
            </a:r>
            <a:r>
              <a:rPr lang="en-US" sz="2800">
                <a:latin typeface="Times New Roman" panose="02020603050405020304" pitchFamily="18" charset="0"/>
                <a:cs typeface="Times New Roman" panose="02020603050405020304" pitchFamily="18" charset="0"/>
              </a:rPr>
              <a:t>, S., </a:t>
            </a:r>
            <a:r>
              <a:rPr lang="en-US" sz="2800" err="1">
                <a:latin typeface="Times New Roman" panose="02020603050405020304" pitchFamily="18" charset="0"/>
                <a:cs typeface="Times New Roman" panose="02020603050405020304" pitchFamily="18" charset="0"/>
              </a:rPr>
              <a:t>Bestak</a:t>
            </a:r>
            <a:r>
              <a:rPr lang="en-US" sz="2800">
                <a:latin typeface="Times New Roman" panose="02020603050405020304" pitchFamily="18" charset="0"/>
                <a:cs typeface="Times New Roman" panose="02020603050405020304" pitchFamily="18" charset="0"/>
              </a:rPr>
              <a:t>, R.</a:t>
            </a:r>
            <a:endParaRPr lang="en-IN" sz="2800">
              <a:latin typeface="Times New Roman" panose="02020603050405020304" pitchFamily="18" charset="0"/>
              <a:cs typeface="Times New Roman" panose="02020603050405020304" pitchFamily="18" charset="0"/>
            </a:endParaRPr>
          </a:p>
          <a:p>
            <a:pPr algn="l"/>
            <a:r>
              <a:rPr lang="en-IN" sz="2800">
                <a:latin typeface="Times New Roman" panose="02020603050405020304" pitchFamily="18" charset="0"/>
                <a:cs typeface="Times New Roman" panose="02020603050405020304" pitchFamily="18" charset="0"/>
              </a:rPr>
              <a:t>[5]</a:t>
            </a:r>
            <a:r>
              <a:rPr lang="en-US" sz="2800">
                <a:latin typeface="Times New Roman" panose="02020603050405020304" pitchFamily="18" charset="0"/>
                <a:cs typeface="Times New Roman" panose="02020603050405020304" pitchFamily="18" charset="0"/>
              </a:rPr>
              <a:t>Chen LP. </a:t>
            </a:r>
            <a:r>
              <a:rPr lang="en-US" sz="2800" err="1">
                <a:latin typeface="Times New Roman" panose="02020603050405020304" pitchFamily="18" charset="0"/>
                <a:cs typeface="Times New Roman" panose="02020603050405020304" pitchFamily="18" charset="0"/>
              </a:rPr>
              <a:t>Mehryar</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Mohri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Afshin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Rostamizadeh</a:t>
            </a:r>
            <a:r>
              <a:rPr lang="en-US" sz="2800">
                <a:latin typeface="Times New Roman" panose="02020603050405020304" pitchFamily="18" charset="0"/>
                <a:cs typeface="Times New Roman" panose="02020603050405020304" pitchFamily="18" charset="0"/>
              </a:rPr>
              <a:t>, and </a:t>
            </a:r>
            <a:r>
              <a:rPr lang="en-US" sz="2800" err="1">
                <a:latin typeface="Times New Roman" panose="02020603050405020304" pitchFamily="18" charset="0"/>
                <a:cs typeface="Times New Roman" panose="02020603050405020304" pitchFamily="18" charset="0"/>
              </a:rPr>
              <a:t>Ameet</a:t>
            </a:r>
            <a:r>
              <a:rPr lang="en-US" sz="2800">
                <a:latin typeface="Times New Roman" panose="02020603050405020304" pitchFamily="18" charset="0"/>
                <a:cs typeface="Times New Roman" panose="02020603050405020304" pitchFamily="18" charset="0"/>
              </a:rPr>
              <a:t> Talwalkar: Foundations of machine learning, second edition. Statistical Papers. 2019; 60(5): </a:t>
            </a:r>
          </a:p>
          <a:p>
            <a:pPr algn="l"/>
            <a:r>
              <a:rPr lang="en-US" sz="2800">
                <a:latin typeface="Times New Roman" panose="02020603050405020304" pitchFamily="18" charset="0"/>
                <a:cs typeface="Times New Roman" panose="02020603050405020304" pitchFamily="18" charset="0"/>
              </a:rPr>
              <a:t>[6] Chen LP. Model-based clustering and classification for data science: with application in R by </a:t>
            </a:r>
            <a:r>
              <a:rPr lang="en-US" sz="2800" err="1">
                <a:latin typeface="Times New Roman" panose="02020603050405020304" pitchFamily="18" charset="0"/>
                <a:cs typeface="Times New Roman" panose="02020603050405020304" pitchFamily="18" charset="0"/>
              </a:rPr>
              <a:t>Harles</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Bouveyron</a:t>
            </a:r>
            <a:r>
              <a:rPr lang="en-US" sz="2800">
                <a:latin typeface="Times New Roman" panose="02020603050405020304" pitchFamily="18" charset="0"/>
                <a:cs typeface="Times New Roman" panose="02020603050405020304" pitchFamily="18" charset="0"/>
              </a:rPr>
              <a:t>, Gilles </a:t>
            </a:r>
            <a:r>
              <a:rPr lang="en-US" sz="2800" err="1">
                <a:latin typeface="Times New Roman" panose="02020603050405020304" pitchFamily="18" charset="0"/>
                <a:cs typeface="Times New Roman" panose="02020603050405020304" pitchFamily="18" charset="0"/>
              </a:rPr>
              <a:t>Celeus</a:t>
            </a:r>
            <a:r>
              <a:rPr lang="en-I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04299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chemeClr val="accent1"/>
          </a:solidFill>
          <a:ln w="6857" cap="flat">
            <a:noFill/>
            <a:prstDash val="solid"/>
            <a:miter/>
          </a:ln>
        </p:spPr>
        <p:txBody>
          <a:bodyPr wrap="square" rtlCol="0" anchor="ctr">
            <a:noAutofit/>
          </a:bodyPr>
          <a:lstStyle/>
          <a:p>
            <a:endParaRPr lang="en-US"/>
          </a:p>
        </p:txBody>
      </p:sp>
      <p:pic>
        <p:nvPicPr>
          <p:cNvPr id="4" name="Picture 4">
            <a:extLst>
              <a:ext uri="{FF2B5EF4-FFF2-40B4-BE49-F238E27FC236}">
                <a16:creationId xmlns:a16="http://schemas.microsoft.com/office/drawing/2014/main" id="{124DABFF-9C25-D176-AC86-F3B009A20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112" y="105571"/>
            <a:ext cx="2742544" cy="6646858"/>
          </a:xfrm>
          <a:prstGeom prst="rect">
            <a:avLst/>
          </a:prstGeom>
        </p:spPr>
      </p:pic>
    </p:spTree>
    <p:extLst>
      <p:ext uri="{BB962C8B-B14F-4D97-AF65-F5344CB8AC3E}">
        <p14:creationId xmlns:p14="http://schemas.microsoft.com/office/powerpoint/2010/main" val="391660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0558601-143D-C49E-0512-9FFC217E6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026" y="1445763"/>
            <a:ext cx="2890153" cy="43358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4025C37C-7358-EB7C-251E-CADAFCCD7C5C}"/>
              </a:ext>
            </a:extLst>
          </p:cNvPr>
          <p:cNvSpPr txBox="1"/>
          <p:nvPr/>
        </p:nvSpPr>
        <p:spPr>
          <a:xfrm>
            <a:off x="5277086" y="2721672"/>
            <a:ext cx="1637827" cy="523220"/>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wrap="square" rtlCol="0" anchor="t">
            <a:spAutoFit/>
          </a:bodyPr>
          <a:lstStyle/>
          <a:p>
            <a:pPr algn="ctr"/>
            <a:r>
              <a:rPr lang="en-IN" sz="2800">
                <a:latin typeface="Times New Roman" panose="02020603050405020304" pitchFamily="18" charset="0"/>
                <a:cs typeface="Times New Roman" panose="02020603050405020304" pitchFamily="18" charset="0"/>
              </a:rPr>
              <a:t>BUY</a:t>
            </a:r>
            <a:endParaRPr lang="en-US" sz="2800">
              <a:latin typeface="Times New Roman" panose="02020603050405020304" pitchFamily="18" charset="0"/>
              <a:cs typeface="Times New Roman" panose="02020603050405020304" pitchFamily="18" charset="0"/>
            </a:endParaRPr>
          </a:p>
        </p:txBody>
      </p:sp>
      <p:sp>
        <p:nvSpPr>
          <p:cNvPr id="6" name="object 4">
            <a:extLst>
              <a:ext uri="{FF2B5EF4-FFF2-40B4-BE49-F238E27FC236}">
                <a16:creationId xmlns:a16="http://schemas.microsoft.com/office/drawing/2014/main" id="{F9013688-F4C1-7E35-B384-9037B8F09596}"/>
              </a:ext>
            </a:extLst>
          </p:cNvPr>
          <p:cNvSpPr txBox="1">
            <a:spLocks/>
          </p:cNvSpPr>
          <p:nvPr/>
        </p:nvSpPr>
        <p:spPr>
          <a:xfrm>
            <a:off x="4704952" y="6665421"/>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8" name="object 5">
            <a:extLst>
              <a:ext uri="{FF2B5EF4-FFF2-40B4-BE49-F238E27FC236}">
                <a16:creationId xmlns:a16="http://schemas.microsoft.com/office/drawing/2014/main" id="{FC5A44A9-EFD4-02A3-180D-F2231CB196C2}"/>
              </a:ext>
            </a:extLst>
          </p:cNvPr>
          <p:cNvSpPr txBox="1">
            <a:spLocks/>
          </p:cNvSpPr>
          <p:nvPr/>
        </p:nvSpPr>
        <p:spPr>
          <a:xfrm>
            <a:off x="11581358" y="6586617"/>
            <a:ext cx="166370" cy="157544"/>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3</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sp>
        <p:nvSpPr>
          <p:cNvPr id="10" name="TextBox 9">
            <a:extLst>
              <a:ext uri="{FF2B5EF4-FFF2-40B4-BE49-F238E27FC236}">
                <a16:creationId xmlns:a16="http://schemas.microsoft.com/office/drawing/2014/main" id="{B4C0E0A6-6A4C-2B3E-7F5D-CC3406F3FBA3}"/>
              </a:ext>
            </a:extLst>
          </p:cNvPr>
          <p:cNvSpPr txBox="1"/>
          <p:nvPr/>
        </p:nvSpPr>
        <p:spPr>
          <a:xfrm rot="10800000" flipV="1">
            <a:off x="3701960" y="238745"/>
            <a:ext cx="5013414" cy="646331"/>
          </a:xfrm>
          <a:prstGeom prst="rect">
            <a:avLst/>
          </a:prstGeom>
          <a:noFill/>
        </p:spPr>
        <p:txBody>
          <a:bodyPr wrap="square" rtlCol="0" anchor="ctr">
            <a:spAutoFit/>
          </a:bodyPr>
          <a:lstStyle/>
          <a:p>
            <a:pPr algn="ctr"/>
            <a:r>
              <a:rPr lang="en-IN" sz="3600" b="1">
                <a:latin typeface="Times New Roman" panose="02020503050405090304" pitchFamily="18" charset="0"/>
                <a:cs typeface="Times New Roman" panose="02020503050405090304" pitchFamily="18" charset="0"/>
              </a:rPr>
              <a:t>INTRODUCTION</a:t>
            </a:r>
            <a:endParaRPr lang="en-US" sz="3600" b="1">
              <a:latin typeface="Times New Roman" panose="02020503050405090304" pitchFamily="18" charset="0"/>
              <a:cs typeface="Times New Roman" panose="02020503050405090304" pitchFamily="18" charset="0"/>
            </a:endParaRPr>
          </a:p>
        </p:txBody>
      </p:sp>
      <p:sp>
        <p:nvSpPr>
          <p:cNvPr id="9" name="TextBox 8">
            <a:extLst>
              <a:ext uri="{FF2B5EF4-FFF2-40B4-BE49-F238E27FC236}">
                <a16:creationId xmlns:a16="http://schemas.microsoft.com/office/drawing/2014/main" id="{D80F78DA-D0BA-A5BF-9318-B3F5E945D93E}"/>
              </a:ext>
            </a:extLst>
          </p:cNvPr>
          <p:cNvSpPr txBox="1"/>
          <p:nvPr/>
        </p:nvSpPr>
        <p:spPr>
          <a:xfrm>
            <a:off x="9227342" y="2721672"/>
            <a:ext cx="1828800" cy="523220"/>
          </a:xfrm>
          <a:prstGeom prst="rect">
            <a:avLst/>
          </a:prstGeom>
          <a:solidFill>
            <a:srgbClr val="FF0000"/>
          </a:solidFill>
          <a:ln>
            <a:solidFill>
              <a:srgbClr val="FF0000"/>
            </a:solidFill>
          </a:ln>
        </p:spPr>
        <p:style>
          <a:lnRef idx="0">
            <a:scrgbClr r="0" g="0" b="0"/>
          </a:lnRef>
          <a:fillRef idx="0">
            <a:scrgbClr r="0" g="0" b="0"/>
          </a:fillRef>
          <a:effectRef idx="0">
            <a:scrgbClr r="0" g="0" b="0"/>
          </a:effectRef>
          <a:fontRef idx="minor">
            <a:schemeClr val="lt1"/>
          </a:fontRef>
        </p:style>
        <p:txBody>
          <a:bodyPr wrap="square" rtlCol="0" anchor="b">
            <a:spAutoFit/>
          </a:bodyPr>
          <a:lstStyle/>
          <a:p>
            <a:pPr algn="ctr"/>
            <a:r>
              <a:rPr lang="en-IN" sz="2800">
                <a:latin typeface="Times New Roman" panose="02020603050405020304" pitchFamily="18" charset="0"/>
                <a:cs typeface="Times New Roman" panose="02020603050405020304" pitchFamily="18" charset="0"/>
              </a:rPr>
              <a:t>SELL</a:t>
            </a:r>
            <a:endParaRPr lang="en-US" sz="28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15882F5-E626-BE20-D602-FA4C672A8EE4}"/>
              </a:ext>
            </a:extLst>
          </p:cNvPr>
          <p:cNvSpPr txBox="1"/>
          <p:nvPr/>
        </p:nvSpPr>
        <p:spPr>
          <a:xfrm flipH="1">
            <a:off x="7010399" y="968709"/>
            <a:ext cx="2216943" cy="954107"/>
          </a:xfrm>
          <a:prstGeom prst="rect">
            <a:avLst/>
          </a:prstGeom>
          <a:ln/>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IN" sz="2800">
                <a:latin typeface="Times New Roman" panose="02020603050405020304" pitchFamily="18" charset="0"/>
                <a:cs typeface="Times New Roman" panose="02020603050405020304" pitchFamily="18" charset="0"/>
              </a:rPr>
              <a:t>STOCK MARKET</a:t>
            </a:r>
            <a:endParaRPr lang="en-US" sz="2800">
              <a:latin typeface="Times New Roman" panose="02020603050405020304" pitchFamily="18" charset="0"/>
              <a:cs typeface="Times New Roman" panose="02020603050405020304" pitchFamily="18" charset="0"/>
            </a:endParaRPr>
          </a:p>
        </p:txBody>
      </p:sp>
      <p:cxnSp>
        <p:nvCxnSpPr>
          <p:cNvPr id="14" name="Connector: Elbow 13">
            <a:extLst>
              <a:ext uri="{FF2B5EF4-FFF2-40B4-BE49-F238E27FC236}">
                <a16:creationId xmlns:a16="http://schemas.microsoft.com/office/drawing/2014/main" id="{B4C58134-47B7-E713-10C6-27E761832C00}"/>
              </a:ext>
            </a:extLst>
          </p:cNvPr>
          <p:cNvCxnSpPr>
            <a:cxnSpLocks/>
            <a:stCxn id="11" idx="2"/>
            <a:endCxn id="3" idx="0"/>
          </p:cNvCxnSpPr>
          <p:nvPr/>
        </p:nvCxnSpPr>
        <p:spPr>
          <a:xfrm rot="5400000">
            <a:off x="6708007" y="1310809"/>
            <a:ext cx="798856" cy="20228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83EE597A-EAE4-5646-BCB2-D6DF3AAE1482}"/>
              </a:ext>
            </a:extLst>
          </p:cNvPr>
          <p:cNvCxnSpPr>
            <a:cxnSpLocks/>
            <a:stCxn id="11" idx="2"/>
            <a:endCxn id="9" idx="0"/>
          </p:cNvCxnSpPr>
          <p:nvPr/>
        </p:nvCxnSpPr>
        <p:spPr>
          <a:xfrm rot="16200000" flipH="1">
            <a:off x="8730878" y="1310808"/>
            <a:ext cx="798856" cy="20228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627EC99-BDB2-F4A1-8628-C3B4C9DE4E3D}"/>
              </a:ext>
            </a:extLst>
          </p:cNvPr>
          <p:cNvSpPr txBox="1"/>
          <p:nvPr/>
        </p:nvSpPr>
        <p:spPr>
          <a:xfrm>
            <a:off x="4809102" y="3517536"/>
            <a:ext cx="6772256" cy="369332"/>
          </a:xfrm>
          <a:prstGeom prst="rect">
            <a:avLst/>
          </a:prstGeom>
          <a:noFill/>
        </p:spPr>
        <p:txBody>
          <a:bodyPr wrap="square" rtlCol="0">
            <a:spAutoFit/>
          </a:bodyPr>
          <a:lstStyle/>
          <a:p>
            <a:pPr marL="285750" indent="-285750" algn="l">
              <a:buFont typeface="Arial" panose="020B0604020202020204" pitchFamily="34" charset="0"/>
              <a:buChar char="•"/>
            </a:pPr>
            <a:endParaRPr lang="en-US"/>
          </a:p>
        </p:txBody>
      </p:sp>
      <p:sp>
        <p:nvSpPr>
          <p:cNvPr id="7" name="TextBox 6">
            <a:extLst>
              <a:ext uri="{FF2B5EF4-FFF2-40B4-BE49-F238E27FC236}">
                <a16:creationId xmlns:a16="http://schemas.microsoft.com/office/drawing/2014/main" id="{5D392E18-9E90-6BC2-D843-EF9264356E75}"/>
              </a:ext>
            </a:extLst>
          </p:cNvPr>
          <p:cNvSpPr txBox="1"/>
          <p:nvPr/>
        </p:nvSpPr>
        <p:spPr>
          <a:xfrm>
            <a:off x="4961502" y="3669936"/>
            <a:ext cx="6772256" cy="369332"/>
          </a:xfrm>
          <a:prstGeom prst="rect">
            <a:avLst/>
          </a:prstGeom>
          <a:noFill/>
        </p:spPr>
        <p:txBody>
          <a:bodyPr wrap="square" rtlCol="0">
            <a:spAutoFit/>
          </a:bodyPr>
          <a:lstStyle/>
          <a:p>
            <a:pPr marL="285750" indent="-285750" algn="l">
              <a:buFont typeface="Arial" panose="020B0604020202020204" pitchFamily="34" charset="0"/>
              <a:buChar char="•"/>
            </a:pPr>
            <a:endParaRPr lang="en-US"/>
          </a:p>
        </p:txBody>
      </p:sp>
      <p:sp>
        <p:nvSpPr>
          <p:cNvPr id="12" name="TextBox 11">
            <a:extLst>
              <a:ext uri="{FF2B5EF4-FFF2-40B4-BE49-F238E27FC236}">
                <a16:creationId xmlns:a16="http://schemas.microsoft.com/office/drawing/2014/main" id="{6A89A307-E151-E8BC-992A-A8CCB0A20FA4}"/>
              </a:ext>
            </a:extLst>
          </p:cNvPr>
          <p:cNvSpPr txBox="1"/>
          <p:nvPr/>
        </p:nvSpPr>
        <p:spPr>
          <a:xfrm rot="10800000" flipV="1">
            <a:off x="4367160" y="3429000"/>
            <a:ext cx="7824840" cy="3046988"/>
          </a:xfrm>
          <a:prstGeom prst="rect">
            <a:avLst/>
          </a:prstGeom>
          <a:noFill/>
        </p:spPr>
        <p:txBody>
          <a:bodyPr wrap="square" rtlCol="0">
            <a:spAutoFit/>
          </a:bodyPr>
          <a:lstStyle/>
          <a:p>
            <a:pPr marL="285750" indent="-28575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Basically, the stock market by definition is a market where there are buyers and sellers interested in buying stocks of a certain company</a:t>
            </a:r>
            <a:r>
              <a:rPr lang="en-IN" sz="240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IN" sz="2400" err="1">
                <a:latin typeface="Times New Roman" panose="02020603050405020304" pitchFamily="18" charset="0"/>
                <a:cs typeface="Times New Roman" panose="02020603050405020304" pitchFamily="18" charset="0"/>
              </a:rPr>
              <a:t>Th</a:t>
            </a:r>
            <a:r>
              <a:rPr lang="en-US" sz="2400">
                <a:latin typeface="Times New Roman" panose="02020603050405020304" pitchFamily="18" charset="0"/>
                <a:cs typeface="Times New Roman" panose="02020603050405020304" pitchFamily="18" charset="0"/>
              </a:rPr>
              <a:t>e prices of these stocks vary widely as time passes.</a:t>
            </a:r>
            <a:endParaRPr lang="en-IN" sz="24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400">
                <a:latin typeface="Times New Roman" panose="02020603050405020304" pitchFamily="18" charset="0"/>
                <a:cs typeface="Times New Roman" panose="02020603050405020304" pitchFamily="18" charset="0"/>
              </a:rPr>
              <a:t>Due to extremely unpredictable trends and high market volatility, majorly all stock market enthusiasts wish to get their hands on something which can help them score higher profits by predicting the stock market trends reliably</a:t>
            </a:r>
          </a:p>
        </p:txBody>
      </p:sp>
    </p:spTree>
    <p:extLst>
      <p:ext uri="{BB962C8B-B14F-4D97-AF65-F5344CB8AC3E}">
        <p14:creationId xmlns:p14="http://schemas.microsoft.com/office/powerpoint/2010/main" val="254038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06FB7320-A2F5-2575-028F-1EF77E42D93D}"/>
              </a:ext>
            </a:extLst>
          </p:cNvPr>
          <p:cNvSpPr txBox="1">
            <a:spLocks/>
          </p:cNvSpPr>
          <p:nvPr/>
        </p:nvSpPr>
        <p:spPr>
          <a:xfrm>
            <a:off x="4704952" y="6665421"/>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5" name="object 5">
            <a:extLst>
              <a:ext uri="{FF2B5EF4-FFF2-40B4-BE49-F238E27FC236}">
                <a16:creationId xmlns:a16="http://schemas.microsoft.com/office/drawing/2014/main" id="{795AA7BE-88CA-4F42-39E2-9BF40E48ACFF}"/>
              </a:ext>
            </a:extLst>
          </p:cNvPr>
          <p:cNvSpPr txBox="1">
            <a:spLocks/>
          </p:cNvSpPr>
          <p:nvPr/>
        </p:nvSpPr>
        <p:spPr>
          <a:xfrm>
            <a:off x="11581358" y="6586617"/>
            <a:ext cx="166370" cy="157544"/>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4</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sp>
        <p:nvSpPr>
          <p:cNvPr id="7" name="TextBox 6">
            <a:extLst>
              <a:ext uri="{FF2B5EF4-FFF2-40B4-BE49-F238E27FC236}">
                <a16:creationId xmlns:a16="http://schemas.microsoft.com/office/drawing/2014/main" id="{91E5999D-E309-4105-CF04-94C8F91DDFF1}"/>
              </a:ext>
            </a:extLst>
          </p:cNvPr>
          <p:cNvSpPr txBox="1"/>
          <p:nvPr/>
        </p:nvSpPr>
        <p:spPr>
          <a:xfrm rot="10800000" flipV="1">
            <a:off x="3701960" y="238745"/>
            <a:ext cx="5013414" cy="646331"/>
          </a:xfrm>
          <a:prstGeom prst="rect">
            <a:avLst/>
          </a:prstGeom>
          <a:noFill/>
        </p:spPr>
        <p:txBody>
          <a:bodyPr wrap="square" rtlCol="0" anchor="ctr">
            <a:spAutoFit/>
          </a:bodyPr>
          <a:lstStyle/>
          <a:p>
            <a:pPr algn="ctr"/>
            <a:r>
              <a:rPr lang="en-IN" sz="3600" b="1">
                <a:latin typeface="Times New Roman" panose="02020503050405090304" pitchFamily="18" charset="0"/>
                <a:cs typeface="Times New Roman" panose="02020503050405090304" pitchFamily="18" charset="0"/>
              </a:rPr>
              <a:t>INTRODUCTION</a:t>
            </a:r>
            <a:endParaRPr lang="en-US" sz="3600" b="1">
              <a:latin typeface="Times New Roman" panose="02020503050405090304" pitchFamily="18" charset="0"/>
              <a:cs typeface="Times New Roman" panose="02020503050405090304" pitchFamily="18" charset="0"/>
            </a:endParaRPr>
          </a:p>
        </p:txBody>
      </p:sp>
      <p:sp>
        <p:nvSpPr>
          <p:cNvPr id="2" name="TextBox 1">
            <a:extLst>
              <a:ext uri="{FF2B5EF4-FFF2-40B4-BE49-F238E27FC236}">
                <a16:creationId xmlns:a16="http://schemas.microsoft.com/office/drawing/2014/main" id="{247681F8-CFD6-0EE3-83EB-C17B46085AE6}"/>
              </a:ext>
            </a:extLst>
          </p:cNvPr>
          <p:cNvSpPr txBox="1"/>
          <p:nvPr/>
        </p:nvSpPr>
        <p:spPr>
          <a:xfrm>
            <a:off x="1369535" y="1464469"/>
            <a:ext cx="10211823" cy="4401205"/>
          </a:xfrm>
          <a:prstGeom prst="rect">
            <a:avLst/>
          </a:prstGeom>
          <a:noFill/>
        </p:spPr>
        <p:txBody>
          <a:bodyPr wrap="square" rtlCol="0">
            <a:spAutoFit/>
          </a:bodyPr>
          <a:lstStyle/>
          <a:p>
            <a:pPr marL="285750" indent="-28575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However, constant efforts are being made towards developing a model or algorithm which can help investors to predict the changes more accurately than before. </a:t>
            </a:r>
            <a:endParaRPr lang="en-IN" sz="28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One of the most widely known and adopted ways to form predictive models is through the application of machine learning (ML) algorithms</a:t>
            </a:r>
            <a:endParaRPr lang="en-IN" sz="28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aims at developing ML models using 5 different types of algorithms and further applying them to the stock market area for predicting the stock market trends</a:t>
            </a:r>
            <a:r>
              <a:rPr lang="en-IN" sz="280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26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5D079104-8C04-9026-D02E-39CE39B9CAFF}"/>
              </a:ext>
            </a:extLst>
          </p:cNvPr>
          <p:cNvSpPr txBox="1">
            <a:spLocks/>
          </p:cNvSpPr>
          <p:nvPr/>
        </p:nvSpPr>
        <p:spPr>
          <a:xfrm>
            <a:off x="4704952" y="6665421"/>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5" name="TextBox 4">
            <a:extLst>
              <a:ext uri="{FF2B5EF4-FFF2-40B4-BE49-F238E27FC236}">
                <a16:creationId xmlns:a16="http://schemas.microsoft.com/office/drawing/2014/main" id="{C37EA674-CBAB-3660-7653-C47B6D9C49A2}"/>
              </a:ext>
            </a:extLst>
          </p:cNvPr>
          <p:cNvSpPr txBox="1"/>
          <p:nvPr/>
        </p:nvSpPr>
        <p:spPr>
          <a:xfrm rot="10800000" flipV="1">
            <a:off x="3172574" y="365029"/>
            <a:ext cx="6554832" cy="646331"/>
          </a:xfrm>
          <a:prstGeom prst="rect">
            <a:avLst/>
          </a:prstGeom>
          <a:noFill/>
        </p:spPr>
        <p:txBody>
          <a:bodyPr wrap="square" rtlCol="0" anchor="ctr">
            <a:spAutoFit/>
          </a:bodyPr>
          <a:lstStyle/>
          <a:p>
            <a:pPr algn="ctr"/>
            <a:r>
              <a:rPr lang="en-IN" sz="3600" b="1">
                <a:latin typeface="Times New Roman" panose="02020503050405090304" pitchFamily="18" charset="0"/>
                <a:cs typeface="Times New Roman" panose="02020503050405090304" pitchFamily="18" charset="0"/>
              </a:rPr>
              <a:t>LITERATURE SURVEY</a:t>
            </a:r>
            <a:endParaRPr lang="en-US" sz="3600" b="1">
              <a:latin typeface="Times New Roman" panose="02020503050405090304" pitchFamily="18" charset="0"/>
              <a:cs typeface="Times New Roman" panose="02020503050405090304" pitchFamily="18" charset="0"/>
            </a:endParaRPr>
          </a:p>
        </p:txBody>
      </p:sp>
      <p:sp>
        <p:nvSpPr>
          <p:cNvPr id="7" name="object 5">
            <a:extLst>
              <a:ext uri="{FF2B5EF4-FFF2-40B4-BE49-F238E27FC236}">
                <a16:creationId xmlns:a16="http://schemas.microsoft.com/office/drawing/2014/main" id="{313EB12A-CA06-987E-D25B-5E768AC13AC5}"/>
              </a:ext>
            </a:extLst>
          </p:cNvPr>
          <p:cNvSpPr txBox="1">
            <a:spLocks/>
          </p:cNvSpPr>
          <p:nvPr/>
        </p:nvSpPr>
        <p:spPr>
          <a:xfrm>
            <a:off x="11581358" y="6586617"/>
            <a:ext cx="166370" cy="157544"/>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5</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sp>
        <p:nvSpPr>
          <p:cNvPr id="8" name="TextBox 7">
            <a:extLst>
              <a:ext uri="{FF2B5EF4-FFF2-40B4-BE49-F238E27FC236}">
                <a16:creationId xmlns:a16="http://schemas.microsoft.com/office/drawing/2014/main" id="{258CF443-1C87-E873-CD71-16A163F02294}"/>
              </a:ext>
            </a:extLst>
          </p:cNvPr>
          <p:cNvSpPr txBox="1"/>
          <p:nvPr/>
        </p:nvSpPr>
        <p:spPr>
          <a:xfrm>
            <a:off x="848172" y="1475481"/>
            <a:ext cx="10495655" cy="3108543"/>
          </a:xfrm>
          <a:prstGeom prst="rect">
            <a:avLst/>
          </a:prstGeom>
          <a:noFill/>
        </p:spPr>
        <p:txBody>
          <a:bodyPr wrap="square" rtlCol="0">
            <a:spAutoFit/>
          </a:bodyPr>
          <a:lstStyle/>
          <a:p>
            <a:pPr marL="285750" indent="-285750" algn="l">
              <a:buFont typeface="Arial" panose="020B0604020202020204" pitchFamily="34" charset="0"/>
              <a:buChar char="•"/>
            </a:pPr>
            <a:r>
              <a:rPr lang="en-IN" sz="2800">
                <a:latin typeface="Times New Roman" panose="02020603050405020304" pitchFamily="18" charset="0"/>
                <a:cs typeface="Times New Roman" panose="02020603050405020304" pitchFamily="18" charset="0"/>
              </a:rPr>
              <a:t>After </a:t>
            </a:r>
            <a:r>
              <a:rPr lang="en-IN" sz="2800" err="1">
                <a:latin typeface="Times New Roman" panose="02020603050405020304" pitchFamily="18" charset="0"/>
                <a:cs typeface="Times New Roman" panose="02020603050405020304" pitchFamily="18" charset="0"/>
              </a:rPr>
              <a:t>exshaustive</a:t>
            </a:r>
            <a:r>
              <a:rPr lang="en-IN" sz="2800">
                <a:latin typeface="Times New Roman" panose="02020603050405020304" pitchFamily="18" charset="0"/>
                <a:cs typeface="Times New Roman" panose="02020603050405020304" pitchFamily="18" charset="0"/>
              </a:rPr>
              <a:t> research of the various </a:t>
            </a:r>
            <a:r>
              <a:rPr lang="en-IN" sz="2800" err="1">
                <a:latin typeface="Times New Roman" panose="02020603050405020304" pitchFamily="18" charset="0"/>
                <a:cs typeface="Times New Roman" panose="02020603050405020304" pitchFamily="18" charset="0"/>
              </a:rPr>
              <a:t>ascpect</a:t>
            </a:r>
            <a:r>
              <a:rPr lang="en-IN" sz="2800">
                <a:latin typeface="Times New Roman" panose="02020603050405020304" pitchFamily="18" charset="0"/>
                <a:cs typeface="Times New Roman" panose="02020603050405020304" pitchFamily="18" charset="0"/>
              </a:rPr>
              <a:t> related to </a:t>
            </a:r>
            <a:r>
              <a:rPr lang="en-IN" sz="2800" err="1">
                <a:latin typeface="Times New Roman" panose="02020603050405020304" pitchFamily="18" charset="0"/>
                <a:cs typeface="Times New Roman" panose="02020603050405020304" pitchFamily="18" charset="0"/>
              </a:rPr>
              <a:t>apllication</a:t>
            </a:r>
            <a:r>
              <a:rPr lang="en-IN" sz="2800">
                <a:latin typeface="Times New Roman" panose="02020603050405020304" pitchFamily="18" charset="0"/>
                <a:cs typeface="Times New Roman" panose="02020603050405020304" pitchFamily="18" charset="0"/>
              </a:rPr>
              <a:t> of ml</a:t>
            </a:r>
            <a:r>
              <a:rPr lang="en-US" sz="2800">
                <a:latin typeface="Times New Roman" panose="02020603050405020304" pitchFamily="18" charset="0"/>
                <a:cs typeface="Times New Roman" panose="02020603050405020304" pitchFamily="18" charset="0"/>
              </a:rPr>
              <a:t> </a:t>
            </a:r>
            <a:r>
              <a:rPr lang="en-IN" sz="2800">
                <a:latin typeface="Times New Roman" panose="02020603050405020304" pitchFamily="18" charset="0"/>
                <a:cs typeface="Times New Roman" panose="02020603050405020304" pitchFamily="18" charset="0"/>
              </a:rPr>
              <a:t>in stock market ,a data </a:t>
            </a:r>
            <a:r>
              <a:rPr lang="en-IN" sz="2800" err="1">
                <a:latin typeface="Times New Roman" panose="02020603050405020304" pitchFamily="18" charset="0"/>
                <a:cs typeface="Times New Roman" panose="02020603050405020304" pitchFamily="18" charset="0"/>
              </a:rPr>
              <a:t>extinsive</a:t>
            </a:r>
            <a:r>
              <a:rPr lang="en-IN" sz="2800">
                <a:latin typeface="Times New Roman" panose="02020603050405020304" pitchFamily="18" charset="0"/>
                <a:cs typeface="Times New Roman" panose="02020603050405020304" pitchFamily="18" charset="0"/>
              </a:rPr>
              <a:t> implementation </a:t>
            </a:r>
            <a:r>
              <a:rPr lang="en-US" sz="2800">
                <a:latin typeface="Times New Roman" panose="02020603050405020304" pitchFamily="18" charset="0"/>
                <a:cs typeface="Times New Roman" panose="02020603050405020304" pitchFamily="18" charset="0"/>
              </a:rPr>
              <a:t>has been carried out as a part of this research work wherein the stock price dataset of 12 companies over the last 7 years was collected and used.</a:t>
            </a:r>
          </a:p>
          <a:p>
            <a:pPr algn="l"/>
            <a:endParaRPr lang="en-IN" sz="28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sz="28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5DB9261-8889-215A-B970-A2E664EF1B72}"/>
              </a:ext>
            </a:extLst>
          </p:cNvPr>
          <p:cNvSpPr txBox="1"/>
          <p:nvPr/>
        </p:nvSpPr>
        <p:spPr>
          <a:xfrm>
            <a:off x="848173" y="3764637"/>
            <a:ext cx="10495656" cy="2246769"/>
          </a:xfrm>
          <a:prstGeom prst="rect">
            <a:avLst/>
          </a:prstGeom>
          <a:noFill/>
        </p:spPr>
        <p:txBody>
          <a:bodyPr wrap="square" rtlCol="0">
            <a:spAutoFit/>
          </a:bodyPr>
          <a:lstStyle/>
          <a:p>
            <a:pPr marL="285750" indent="-28575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The companies that were picked for this work were, Adani Ports, Asian Paints, Axis Bank, HDFC Bank, ICICI Bank, Kotak Bank, Hindustan Unilever, </a:t>
            </a:r>
            <a:r>
              <a:rPr lang="en-US" sz="2800" err="1">
                <a:latin typeface="Times New Roman" panose="02020603050405020304" pitchFamily="18" charset="0"/>
                <a:cs typeface="Times New Roman" panose="02020603050405020304" pitchFamily="18" charset="0"/>
              </a:rPr>
              <a:t>Maruti</a:t>
            </a:r>
            <a:r>
              <a:rPr lang="en-US" sz="2800">
                <a:latin typeface="Times New Roman" panose="02020603050405020304" pitchFamily="18" charset="0"/>
                <a:cs typeface="Times New Roman" panose="02020603050405020304" pitchFamily="18" charset="0"/>
              </a:rPr>
              <a:t>, NTPC, Tata Steel, TCS, Titan, and the stock data taken was from 2005 until 2021, and these datasets were taken from </a:t>
            </a:r>
            <a:r>
              <a:rPr lang="en-US" sz="2800" err="1">
                <a:latin typeface="Times New Roman" panose="02020603050405020304" pitchFamily="18" charset="0"/>
                <a:cs typeface="Times New Roman" panose="02020603050405020304" pitchFamily="18" charset="0"/>
              </a:rPr>
              <a:t>Quandl</a:t>
            </a:r>
            <a:r>
              <a:rPr lang="en-US" sz="2800">
                <a:latin typeface="Times New Roman" panose="02020603050405020304" pitchFamily="18" charset="0"/>
                <a:cs typeface="Times New Roman" panose="02020603050405020304" pitchFamily="18" charset="0"/>
              </a:rPr>
              <a:t> Website, Bombay Stock Exchange.</a:t>
            </a:r>
          </a:p>
        </p:txBody>
      </p:sp>
    </p:spTree>
    <p:extLst>
      <p:ext uri="{BB962C8B-B14F-4D97-AF65-F5344CB8AC3E}">
        <p14:creationId xmlns:p14="http://schemas.microsoft.com/office/powerpoint/2010/main" val="335555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D7F53-DF3A-8030-A091-647DE561BE7A}"/>
              </a:ext>
            </a:extLst>
          </p:cNvPr>
          <p:cNvSpPr txBox="1"/>
          <p:nvPr/>
        </p:nvSpPr>
        <p:spPr>
          <a:xfrm>
            <a:off x="5181600" y="2514600"/>
            <a:ext cx="1828800" cy="1828800"/>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F2928C7A-7E42-666F-57F9-DDC2EC98664E}"/>
              </a:ext>
            </a:extLst>
          </p:cNvPr>
          <p:cNvSpPr txBox="1"/>
          <p:nvPr/>
        </p:nvSpPr>
        <p:spPr>
          <a:xfrm>
            <a:off x="3761956" y="287829"/>
            <a:ext cx="5699354" cy="646331"/>
          </a:xfrm>
          <a:prstGeom prst="rect">
            <a:avLst/>
          </a:prstGeom>
          <a:noFill/>
        </p:spPr>
        <p:txBody>
          <a:bodyPr wrap="square" rtlCol="0">
            <a:spAutoFit/>
          </a:bodyPr>
          <a:lstStyle/>
          <a:p>
            <a:pPr algn="ctr"/>
            <a:r>
              <a:rPr lang="en-IN" sz="3600" b="1">
                <a:latin typeface="Times New Roman" panose="02020503050405090304" pitchFamily="18" charset="0"/>
                <a:cs typeface="Times New Roman" panose="02020503050405090304" pitchFamily="18" charset="0"/>
              </a:rPr>
              <a:t>ABOUT STOCK MARKET</a:t>
            </a:r>
            <a:endParaRPr lang="en-US" sz="3600" b="1">
              <a:latin typeface="Times New Roman" panose="02020503050405090304" pitchFamily="18" charset="0"/>
              <a:cs typeface="Times New Roman" panose="02020503050405090304" pitchFamily="18" charset="0"/>
            </a:endParaRPr>
          </a:p>
        </p:txBody>
      </p:sp>
      <p:sp>
        <p:nvSpPr>
          <p:cNvPr id="6" name="object 4">
            <a:extLst>
              <a:ext uri="{FF2B5EF4-FFF2-40B4-BE49-F238E27FC236}">
                <a16:creationId xmlns:a16="http://schemas.microsoft.com/office/drawing/2014/main" id="{36C5B3B3-D9B2-3B10-2EE0-F4739187870E}"/>
              </a:ext>
            </a:extLst>
          </p:cNvPr>
          <p:cNvSpPr txBox="1">
            <a:spLocks/>
          </p:cNvSpPr>
          <p:nvPr/>
        </p:nvSpPr>
        <p:spPr>
          <a:xfrm>
            <a:off x="4704952" y="6665421"/>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8" name="object 5">
            <a:extLst>
              <a:ext uri="{FF2B5EF4-FFF2-40B4-BE49-F238E27FC236}">
                <a16:creationId xmlns:a16="http://schemas.microsoft.com/office/drawing/2014/main" id="{3CC822BE-3B7D-BE84-A06E-E79F002564E9}"/>
              </a:ext>
            </a:extLst>
          </p:cNvPr>
          <p:cNvSpPr txBox="1">
            <a:spLocks/>
          </p:cNvSpPr>
          <p:nvPr/>
        </p:nvSpPr>
        <p:spPr>
          <a:xfrm>
            <a:off x="11581358" y="6586617"/>
            <a:ext cx="166370" cy="157544"/>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6</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pic>
        <p:nvPicPr>
          <p:cNvPr id="5" name="Picture 9">
            <a:extLst>
              <a:ext uri="{FF2B5EF4-FFF2-40B4-BE49-F238E27FC236}">
                <a16:creationId xmlns:a16="http://schemas.microsoft.com/office/drawing/2014/main" id="{5F0C627B-37AB-A86D-8A1A-10F1D148E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83" y="1247724"/>
            <a:ext cx="8305947" cy="4823640"/>
          </a:xfrm>
          <a:prstGeom prst="rect">
            <a:avLst/>
          </a:prstGeom>
        </p:spPr>
      </p:pic>
    </p:spTree>
    <p:extLst>
      <p:ext uri="{BB962C8B-B14F-4D97-AF65-F5344CB8AC3E}">
        <p14:creationId xmlns:p14="http://schemas.microsoft.com/office/powerpoint/2010/main" val="22960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55CB13-728D-E9DC-486D-9FBFE0419C4E}"/>
              </a:ext>
            </a:extLst>
          </p:cNvPr>
          <p:cNvSpPr txBox="1"/>
          <p:nvPr/>
        </p:nvSpPr>
        <p:spPr>
          <a:xfrm>
            <a:off x="2935894" y="183217"/>
            <a:ext cx="5699354" cy="646331"/>
          </a:xfrm>
          <a:prstGeom prst="rect">
            <a:avLst/>
          </a:prstGeom>
          <a:noFill/>
        </p:spPr>
        <p:txBody>
          <a:bodyPr wrap="square" rtlCol="0" anchor="ctr">
            <a:spAutoFit/>
          </a:bodyPr>
          <a:lstStyle/>
          <a:p>
            <a:pPr algn="ctr"/>
            <a:r>
              <a:rPr lang="en-IN" sz="3600" b="1">
                <a:latin typeface="Times New Roman" panose="02020503050405090304" pitchFamily="18" charset="0"/>
                <a:cs typeface="Times New Roman" panose="02020503050405090304" pitchFamily="18" charset="0"/>
              </a:rPr>
              <a:t>ABOUT STOCK MARKET</a:t>
            </a:r>
            <a:endParaRPr lang="en-US" sz="3600" b="1">
              <a:latin typeface="Times New Roman" panose="02020503050405090304" pitchFamily="18" charset="0"/>
              <a:cs typeface="Times New Roman" panose="02020503050405090304" pitchFamily="18" charset="0"/>
            </a:endParaRPr>
          </a:p>
        </p:txBody>
      </p:sp>
      <p:pic>
        <p:nvPicPr>
          <p:cNvPr id="5" name="Picture 9">
            <a:extLst>
              <a:ext uri="{FF2B5EF4-FFF2-40B4-BE49-F238E27FC236}">
                <a16:creationId xmlns:a16="http://schemas.microsoft.com/office/drawing/2014/main" id="{F44C2F0A-A262-23DF-55D6-98A4F8BB4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518" y="1875988"/>
            <a:ext cx="5132013" cy="3629011"/>
          </a:xfrm>
          <a:prstGeom prst="rect">
            <a:avLst/>
          </a:prstGeom>
        </p:spPr>
      </p:pic>
      <p:pic>
        <p:nvPicPr>
          <p:cNvPr id="7" name="Picture 9">
            <a:extLst>
              <a:ext uri="{FF2B5EF4-FFF2-40B4-BE49-F238E27FC236}">
                <a16:creationId xmlns:a16="http://schemas.microsoft.com/office/drawing/2014/main" id="{E28DACB9-C51F-A9F6-2E94-4BB1526F6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3782" y="1875988"/>
            <a:ext cx="3502531" cy="3629012"/>
          </a:xfrm>
          <a:prstGeom prst="rect">
            <a:avLst/>
          </a:prstGeom>
        </p:spPr>
      </p:pic>
      <p:sp>
        <p:nvSpPr>
          <p:cNvPr id="8" name="TextBox 7">
            <a:extLst>
              <a:ext uri="{FF2B5EF4-FFF2-40B4-BE49-F238E27FC236}">
                <a16:creationId xmlns:a16="http://schemas.microsoft.com/office/drawing/2014/main" id="{FDCDA5FA-F90C-ABEB-C31B-2A2067BA5089}"/>
              </a:ext>
            </a:extLst>
          </p:cNvPr>
          <p:cNvSpPr txBox="1"/>
          <p:nvPr/>
        </p:nvSpPr>
        <p:spPr>
          <a:xfrm>
            <a:off x="1216818" y="5923607"/>
            <a:ext cx="3271838" cy="523220"/>
          </a:xfrm>
          <a:prstGeom prst="rect">
            <a:avLst/>
          </a:prstGeom>
          <a:noFill/>
        </p:spPr>
        <p:txBody>
          <a:bodyPr wrap="square" rtlCol="0">
            <a:spAutoFit/>
          </a:bodyPr>
          <a:lstStyle/>
          <a:p>
            <a:pPr algn="l"/>
            <a:r>
              <a:rPr lang="en-IN" sz="2800">
                <a:latin typeface="Times New Roman" panose="02020603050405020304" pitchFamily="18" charset="0"/>
                <a:cs typeface="Times New Roman" panose="02020603050405020304" pitchFamily="18" charset="0"/>
              </a:rPr>
              <a:t>CHART PATTERN</a:t>
            </a:r>
          </a:p>
        </p:txBody>
      </p:sp>
      <p:sp>
        <p:nvSpPr>
          <p:cNvPr id="9" name="TextBox 8">
            <a:extLst>
              <a:ext uri="{FF2B5EF4-FFF2-40B4-BE49-F238E27FC236}">
                <a16:creationId xmlns:a16="http://schemas.microsoft.com/office/drawing/2014/main" id="{53346323-BA7B-EDF4-8B6B-BC5BB3E48B7A}"/>
              </a:ext>
            </a:extLst>
          </p:cNvPr>
          <p:cNvSpPr txBox="1"/>
          <p:nvPr/>
        </p:nvSpPr>
        <p:spPr>
          <a:xfrm>
            <a:off x="7009858" y="5969774"/>
            <a:ext cx="4602704" cy="523220"/>
          </a:xfrm>
          <a:prstGeom prst="rect">
            <a:avLst/>
          </a:prstGeom>
          <a:noFill/>
        </p:spPr>
        <p:txBody>
          <a:bodyPr wrap="square" rtlCol="0">
            <a:spAutoFit/>
          </a:bodyPr>
          <a:lstStyle/>
          <a:p>
            <a:pPr algn="l"/>
            <a:r>
              <a:rPr lang="en-IN" sz="2800">
                <a:latin typeface="Times New Roman" panose="02020603050405020304" pitchFamily="18" charset="0"/>
                <a:cs typeface="Times New Roman" panose="02020603050405020304" pitchFamily="18" charset="0"/>
              </a:rPr>
              <a:t>CANDLESTICK PATTERN</a:t>
            </a:r>
            <a:endParaRPr lang="en-US" sz="28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CA7F9F0-4D06-816C-941F-F445050B3060}"/>
              </a:ext>
            </a:extLst>
          </p:cNvPr>
          <p:cNvSpPr txBox="1"/>
          <p:nvPr/>
        </p:nvSpPr>
        <p:spPr>
          <a:xfrm>
            <a:off x="3605861" y="1091158"/>
            <a:ext cx="4359420" cy="523220"/>
          </a:xfrm>
          <a:prstGeom prst="rect">
            <a:avLst/>
          </a:prstGeom>
          <a:noFill/>
        </p:spPr>
        <p:txBody>
          <a:bodyPr wrap="square" rtlCol="0" anchor="ctr">
            <a:spAutoFit/>
          </a:bodyPr>
          <a:lstStyle/>
          <a:p>
            <a:pPr algn="ctr"/>
            <a:r>
              <a:rPr lang="en-IN" sz="2800">
                <a:latin typeface="Times New Roman" panose="02020603050405020304" pitchFamily="18" charset="0"/>
                <a:cs typeface="Times New Roman" panose="02020603050405020304" pitchFamily="18" charset="0"/>
              </a:rPr>
              <a:t>TECHNICAL  ANYALISYS</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10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3AE6A26D-04CB-87F3-C342-24F3609BF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91" y="1329702"/>
            <a:ext cx="4522310" cy="2766441"/>
          </a:xfrm>
          <a:prstGeom prst="rect">
            <a:avLst/>
          </a:prstGeom>
        </p:spPr>
      </p:pic>
      <p:sp>
        <p:nvSpPr>
          <p:cNvPr id="5" name="TextBox 4">
            <a:extLst>
              <a:ext uri="{FF2B5EF4-FFF2-40B4-BE49-F238E27FC236}">
                <a16:creationId xmlns:a16="http://schemas.microsoft.com/office/drawing/2014/main" id="{53ACBF5D-B0F3-FE72-B251-CED8B832CA5E}"/>
              </a:ext>
            </a:extLst>
          </p:cNvPr>
          <p:cNvSpPr txBox="1"/>
          <p:nvPr/>
        </p:nvSpPr>
        <p:spPr>
          <a:xfrm>
            <a:off x="3761956" y="287829"/>
            <a:ext cx="5699354" cy="646331"/>
          </a:xfrm>
          <a:prstGeom prst="rect">
            <a:avLst/>
          </a:prstGeom>
          <a:noFill/>
        </p:spPr>
        <p:txBody>
          <a:bodyPr wrap="square" rtlCol="0">
            <a:spAutoFit/>
          </a:bodyPr>
          <a:lstStyle/>
          <a:p>
            <a:pPr algn="ctr"/>
            <a:r>
              <a:rPr lang="en-IN" sz="3600" b="1">
                <a:latin typeface="Times New Roman" panose="02020503050405090304" pitchFamily="18" charset="0"/>
                <a:cs typeface="Times New Roman" panose="02020503050405090304" pitchFamily="18" charset="0"/>
              </a:rPr>
              <a:t>ABOUT STOCK MARKET</a:t>
            </a:r>
            <a:endParaRPr lang="en-US" sz="3600" b="1">
              <a:latin typeface="Times New Roman" panose="02020503050405090304" pitchFamily="18" charset="0"/>
              <a:cs typeface="Times New Roman" panose="02020503050405090304" pitchFamily="18" charset="0"/>
            </a:endParaRPr>
          </a:p>
        </p:txBody>
      </p:sp>
      <p:sp>
        <p:nvSpPr>
          <p:cNvPr id="7" name="object 4">
            <a:extLst>
              <a:ext uri="{FF2B5EF4-FFF2-40B4-BE49-F238E27FC236}">
                <a16:creationId xmlns:a16="http://schemas.microsoft.com/office/drawing/2014/main" id="{D4818281-C04D-81EA-3512-7F7AD70ECD7B}"/>
              </a:ext>
            </a:extLst>
          </p:cNvPr>
          <p:cNvSpPr txBox="1">
            <a:spLocks/>
          </p:cNvSpPr>
          <p:nvPr/>
        </p:nvSpPr>
        <p:spPr>
          <a:xfrm>
            <a:off x="4704952" y="6665421"/>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9" name="object 5">
            <a:extLst>
              <a:ext uri="{FF2B5EF4-FFF2-40B4-BE49-F238E27FC236}">
                <a16:creationId xmlns:a16="http://schemas.microsoft.com/office/drawing/2014/main" id="{CFC3C964-A6B5-CB04-9769-AE566E58CB83}"/>
              </a:ext>
            </a:extLst>
          </p:cNvPr>
          <p:cNvSpPr txBox="1">
            <a:spLocks/>
          </p:cNvSpPr>
          <p:nvPr/>
        </p:nvSpPr>
        <p:spPr>
          <a:xfrm>
            <a:off x="11581358" y="6586617"/>
            <a:ext cx="166370" cy="157544"/>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8</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sp>
        <p:nvSpPr>
          <p:cNvPr id="10" name="TextBox 9">
            <a:extLst>
              <a:ext uri="{FF2B5EF4-FFF2-40B4-BE49-F238E27FC236}">
                <a16:creationId xmlns:a16="http://schemas.microsoft.com/office/drawing/2014/main" id="{0936657E-8AC1-20BC-F21F-26DD2467B7B3}"/>
              </a:ext>
            </a:extLst>
          </p:cNvPr>
          <p:cNvSpPr txBox="1"/>
          <p:nvPr/>
        </p:nvSpPr>
        <p:spPr>
          <a:xfrm>
            <a:off x="5433753" y="1285494"/>
            <a:ext cx="6543935" cy="2677656"/>
          </a:xfrm>
          <a:prstGeom prst="rect">
            <a:avLst/>
          </a:prstGeom>
          <a:noFill/>
        </p:spPr>
        <p:txBody>
          <a:bodyPr wrap="square" rtlCol="0">
            <a:spAutoFit/>
          </a:bodyPr>
          <a:lstStyle/>
          <a:p>
            <a:pPr marL="457200" indent="-45720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Open-high-low-close charts (OHLC) are a kind of bar chart that displays the open, high, low, and closing price</a:t>
            </a:r>
            <a:r>
              <a:rPr lang="en-IN"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values of shares for a frequent period. OHLC charts comprise a vertical line and two short horizontal lines.</a:t>
            </a:r>
          </a:p>
        </p:txBody>
      </p:sp>
      <p:sp>
        <p:nvSpPr>
          <p:cNvPr id="11" name="TextBox 10">
            <a:extLst>
              <a:ext uri="{FF2B5EF4-FFF2-40B4-BE49-F238E27FC236}">
                <a16:creationId xmlns:a16="http://schemas.microsoft.com/office/drawing/2014/main" id="{858B9DA1-160F-42EA-158B-CE7CA94B5CA4}"/>
              </a:ext>
            </a:extLst>
          </p:cNvPr>
          <p:cNvSpPr txBox="1"/>
          <p:nvPr/>
        </p:nvSpPr>
        <p:spPr>
          <a:xfrm>
            <a:off x="621191" y="4491685"/>
            <a:ext cx="11356497" cy="1384995"/>
          </a:xfrm>
          <a:prstGeom prst="rect">
            <a:avLst/>
          </a:prstGeom>
          <a:noFill/>
        </p:spPr>
        <p:txBody>
          <a:bodyPr wrap="square" rtlCol="0">
            <a:spAutoFit/>
          </a:bodyPr>
          <a:lstStyle/>
          <a:p>
            <a:pPr algn="l"/>
            <a:r>
              <a:rPr lang="en-US" sz="2800" b="1">
                <a:latin typeface="Times New Roman" panose="02020603050405020304" pitchFamily="18" charset="0"/>
                <a:cs typeface="Times New Roman" panose="02020603050405020304" pitchFamily="18" charset="0"/>
              </a:rPr>
              <a:t>Vertical height</a:t>
            </a:r>
            <a:r>
              <a:rPr lang="en-US" sz="2800">
                <a:latin typeface="Times New Roman" panose="02020603050405020304" pitchFamily="18" charset="0"/>
                <a:cs typeface="Times New Roman" panose="02020603050405020304" pitchFamily="18" charset="0"/>
              </a:rPr>
              <a:t>: The vertical height indicates the volatility of the stock market during a given period. The more the height of the vertical line, the more the volatility in the </a:t>
            </a:r>
            <a:r>
              <a:rPr lang="en-US" sz="2800" err="1">
                <a:latin typeface="Times New Roman" panose="02020603050405020304" pitchFamily="18" charset="0"/>
                <a:cs typeface="Times New Roman" panose="02020603050405020304" pitchFamily="18" charset="0"/>
              </a:rPr>
              <a:t>marke</a:t>
            </a:r>
            <a:r>
              <a:rPr lang="en-IN" sz="2800">
                <a:latin typeface="Times New Roman" panose="02020603050405020304" pitchFamily="18" charset="0"/>
                <a:cs typeface="Times New Roman" panose="02020603050405020304" pitchFamily="18" charset="0"/>
              </a:rPr>
              <a:t>t.</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99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D7F53-DF3A-8030-A091-647DE561BE7A}"/>
              </a:ext>
            </a:extLst>
          </p:cNvPr>
          <p:cNvSpPr txBox="1"/>
          <p:nvPr/>
        </p:nvSpPr>
        <p:spPr>
          <a:xfrm>
            <a:off x="5181600" y="2514600"/>
            <a:ext cx="1828800" cy="1828800"/>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F2928C7A-7E42-666F-57F9-DDC2EC98664E}"/>
              </a:ext>
            </a:extLst>
          </p:cNvPr>
          <p:cNvSpPr txBox="1"/>
          <p:nvPr/>
        </p:nvSpPr>
        <p:spPr>
          <a:xfrm>
            <a:off x="3226901" y="204961"/>
            <a:ext cx="6357321" cy="646331"/>
          </a:xfrm>
          <a:prstGeom prst="rect">
            <a:avLst/>
          </a:prstGeom>
          <a:noFill/>
        </p:spPr>
        <p:txBody>
          <a:bodyPr wrap="square" rtlCol="0">
            <a:spAutoFit/>
          </a:bodyPr>
          <a:lstStyle/>
          <a:p>
            <a:pPr algn="ctr"/>
            <a:r>
              <a:rPr lang="en-IN" sz="3600" b="1">
                <a:latin typeface="Times New Roman" panose="02020503050405090304" pitchFamily="18" charset="0"/>
                <a:cs typeface="Times New Roman" panose="02020503050405090304" pitchFamily="18" charset="0"/>
              </a:rPr>
              <a:t>ABOUT STOCK MARKET</a:t>
            </a:r>
            <a:endParaRPr lang="en-US" sz="3600" b="1">
              <a:latin typeface="Times New Roman" panose="02020503050405090304" pitchFamily="18" charset="0"/>
              <a:cs typeface="Times New Roman" panose="02020503050405090304" pitchFamily="18" charset="0"/>
            </a:endParaRPr>
          </a:p>
        </p:txBody>
      </p:sp>
      <p:sp>
        <p:nvSpPr>
          <p:cNvPr id="6" name="object 4">
            <a:extLst>
              <a:ext uri="{FF2B5EF4-FFF2-40B4-BE49-F238E27FC236}">
                <a16:creationId xmlns:a16="http://schemas.microsoft.com/office/drawing/2014/main" id="{36C5B3B3-D9B2-3B10-2EE0-F4739187870E}"/>
              </a:ext>
            </a:extLst>
          </p:cNvPr>
          <p:cNvSpPr txBox="1">
            <a:spLocks/>
          </p:cNvSpPr>
          <p:nvPr/>
        </p:nvSpPr>
        <p:spPr>
          <a:xfrm>
            <a:off x="4704952" y="6665389"/>
            <a:ext cx="2782096" cy="157479"/>
          </a:xfrm>
          <a:prstGeom prst="rect">
            <a:avLst/>
          </a:prstGeom>
        </p:spPr>
        <p:txBody>
          <a:bodyPr vert="horz" wrap="square" lIns="0" tIns="0" rIns="0" bIns="0" rtlCol="0" anchor="ctr">
            <a:spAutoFit/>
          </a:bodyPr>
          <a:lstStyle>
            <a:defPPr>
              <a:defRPr kern="0"/>
            </a:defPPr>
          </a:lstStyle>
          <a:p>
            <a:pPr marL="12700" algn="ctr">
              <a:lnSpc>
                <a:spcPts val="1240"/>
              </a:lnSpc>
            </a:pPr>
            <a:r>
              <a:rPr lang="en-IN" sz="1400" spc="-10">
                <a:latin typeface="Times New Roman" panose="02020503050405090304" pitchFamily="18" charset="0"/>
                <a:ea typeface="Abadi" panose="02000000000000000000" pitchFamily="2" charset="0"/>
                <a:cs typeface="Times New Roman" panose="02020503050405090304" pitchFamily="18" charset="0"/>
              </a:rPr>
              <a:t>GESCOE,</a:t>
            </a:r>
            <a:r>
              <a:rPr lang="en-IN" sz="1400" spc="-35">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Department</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a:latin typeface="Times New Roman" panose="02020503050405090304" pitchFamily="18" charset="0"/>
                <a:ea typeface="Abadi" panose="02000000000000000000" pitchFamily="2" charset="0"/>
                <a:cs typeface="Times New Roman" panose="02020503050405090304" pitchFamily="18" charset="0"/>
              </a:rPr>
              <a:t>of</a:t>
            </a:r>
            <a:r>
              <a:rPr lang="en-IN" sz="1400" spc="-30">
                <a:latin typeface="Times New Roman" panose="02020503050405090304" pitchFamily="18" charset="0"/>
                <a:ea typeface="Abadi" panose="02000000000000000000" pitchFamily="2" charset="0"/>
                <a:cs typeface="Times New Roman" panose="02020503050405090304" pitchFamily="18" charset="0"/>
              </a:rPr>
              <a:t> </a:t>
            </a:r>
            <a:r>
              <a:rPr lang="en-IN" sz="1400" spc="-10">
                <a:latin typeface="Times New Roman" panose="02020503050405090304" pitchFamily="18" charset="0"/>
                <a:ea typeface="Abadi" panose="02000000000000000000" pitchFamily="2" charset="0"/>
                <a:cs typeface="Times New Roman" panose="02020503050405090304" pitchFamily="18" charset="0"/>
              </a:rPr>
              <a:t>Computer</a:t>
            </a:r>
          </a:p>
        </p:txBody>
      </p:sp>
      <p:sp>
        <p:nvSpPr>
          <p:cNvPr id="8" name="object 5">
            <a:extLst>
              <a:ext uri="{FF2B5EF4-FFF2-40B4-BE49-F238E27FC236}">
                <a16:creationId xmlns:a16="http://schemas.microsoft.com/office/drawing/2014/main" id="{3CC822BE-3B7D-BE84-A06E-E79F002564E9}"/>
              </a:ext>
            </a:extLst>
          </p:cNvPr>
          <p:cNvSpPr txBox="1">
            <a:spLocks/>
          </p:cNvSpPr>
          <p:nvPr/>
        </p:nvSpPr>
        <p:spPr>
          <a:xfrm>
            <a:off x="11581358" y="6586617"/>
            <a:ext cx="166370" cy="157544"/>
          </a:xfrm>
          <a:prstGeom prst="rect">
            <a:avLst/>
          </a:prstGeom>
        </p:spPr>
        <p:txBody>
          <a:bodyPr vert="horz" wrap="square" lIns="0" tIns="0" rIns="0" bIns="0" rtlCol="0" anchor="ctr">
            <a:spAutoFit/>
          </a:bodyPr>
          <a:lstStyle>
            <a:defPPr>
              <a:defRPr kern="0"/>
            </a:defPPr>
          </a:lstStyle>
          <a:p>
            <a:pPr marL="38100" algn="r">
              <a:lnSpc>
                <a:spcPts val="1240"/>
              </a:lnSpc>
            </a:pPr>
            <a:fld id="{81D60167-4931-47E6-BA6A-407CBD079E47}" type="slidenum">
              <a:rPr lang="en-IN" sz="1400" b="1" spc="-50" dirty="0">
                <a:latin typeface="Times New Roman" panose="02020503050405090304" pitchFamily="18" charset="0"/>
                <a:ea typeface="Abadi" panose="02000000000000000000" pitchFamily="2" charset="0"/>
                <a:cs typeface="Times New Roman" panose="02020503050405090304" pitchFamily="18" charset="0"/>
              </a:rPr>
              <a:pPr marL="38100" algn="r">
                <a:lnSpc>
                  <a:spcPts val="1240"/>
                </a:lnSpc>
              </a:pPr>
              <a:t>9</a:t>
            </a:fld>
            <a:endParaRPr lang="en-IN" sz="1400" b="1" spc="-50">
              <a:latin typeface="Times New Roman" panose="02020503050405090304" pitchFamily="18" charset="0"/>
              <a:ea typeface="Abadi" panose="02000000000000000000" pitchFamily="2" charset="0"/>
              <a:cs typeface="Times New Roman" panose="02020503050405090304" pitchFamily="18" charset="0"/>
            </a:endParaRPr>
          </a:p>
        </p:txBody>
      </p:sp>
      <p:pic>
        <p:nvPicPr>
          <p:cNvPr id="4" name="Picture 4">
            <a:extLst>
              <a:ext uri="{FF2B5EF4-FFF2-40B4-BE49-F238E27FC236}">
                <a16:creationId xmlns:a16="http://schemas.microsoft.com/office/drawing/2014/main" id="{3CC3106A-6868-4BB8-2CB2-72B3A3BA6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781" y="1895548"/>
            <a:ext cx="10508437" cy="4154724"/>
          </a:xfrm>
          <a:prstGeom prst="rect">
            <a:avLst/>
          </a:prstGeom>
        </p:spPr>
      </p:pic>
      <p:sp>
        <p:nvSpPr>
          <p:cNvPr id="5" name="TextBox 4">
            <a:extLst>
              <a:ext uri="{FF2B5EF4-FFF2-40B4-BE49-F238E27FC236}">
                <a16:creationId xmlns:a16="http://schemas.microsoft.com/office/drawing/2014/main" id="{FC4368CB-2368-B4FD-545B-E8571EBCA6FB}"/>
              </a:ext>
            </a:extLst>
          </p:cNvPr>
          <p:cNvSpPr txBox="1"/>
          <p:nvPr/>
        </p:nvSpPr>
        <p:spPr>
          <a:xfrm>
            <a:off x="3565922" y="1003869"/>
            <a:ext cx="4970860" cy="523220"/>
          </a:xfrm>
          <a:prstGeom prst="rect">
            <a:avLst/>
          </a:prstGeom>
          <a:noFill/>
        </p:spPr>
        <p:txBody>
          <a:bodyPr wrap="square" rtlCol="0">
            <a:spAutoFit/>
          </a:bodyPr>
          <a:lstStyle/>
          <a:p>
            <a:pPr algn="l"/>
            <a:r>
              <a:rPr lang="en-IN" sz="2800" b="1">
                <a:latin typeface="Times New Roman" panose="02020603050405020304" pitchFamily="18" charset="0"/>
                <a:cs typeface="Times New Roman" panose="02020603050405020304" pitchFamily="18" charset="0"/>
              </a:rPr>
              <a:t>TYPES OF CHARTPATTERN</a:t>
            </a:r>
            <a:endParaRPr 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754627"/>
      </p:ext>
    </p:extLst>
  </p:cSld>
  <p:clrMapOvr>
    <a:masterClrMapping/>
  </p:clrMapOvr>
</p:sld>
</file>

<file path=ppt/theme/theme1.xml><?xml version="1.0" encoding="utf-8"?>
<a:theme xmlns:a="http://schemas.openxmlformats.org/drawingml/2006/main" name="Sketch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SketchyVTI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jayeshjagtap2711@gmail.com</dc:creator>
  <cp:lastModifiedBy>Jayesh Jagtap</cp:lastModifiedBy>
  <cp:revision>1</cp:revision>
  <dcterms:created xsi:type="dcterms:W3CDTF">2023-09-29T13:55:03Z</dcterms:created>
  <dcterms:modified xsi:type="dcterms:W3CDTF">2023-10-03T06:42:17Z</dcterms:modified>
</cp:coreProperties>
</file>