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61" r:id="rId6"/>
    <p:sldId id="259" r:id="rId7"/>
    <p:sldId id="260" r:id="rId8"/>
    <p:sldId id="264" r:id="rId9"/>
    <p:sldId id="266" r:id="rId10"/>
    <p:sldId id="265" r:id="rId11"/>
    <p:sldId id="268" r:id="rId12"/>
    <p:sldId id="267" r:id="rId13"/>
    <p:sldId id="269" r:id="rId14"/>
    <p:sldId id="270" r:id="rId15"/>
    <p:sldId id="271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8" autoAdjust="0"/>
    <p:restoredTop sz="94660"/>
  </p:normalViewPr>
  <p:slideViewPr>
    <p:cSldViewPr snapToGrid="0">
      <p:cViewPr varScale="1">
        <p:scale>
          <a:sx n="62" d="100"/>
          <a:sy n="62" d="100"/>
        </p:scale>
        <p:origin x="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A24AA-996A-4025-8F7B-C16461C77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D94D1-F306-494C-B70B-FDA57ACB6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7C9A3-93EB-431E-BAA7-E6A5F63FF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06E5-4E65-410B-854A-F6811101AA1D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673A6-EA4E-406C-8315-C21382EE1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878C7-AC5D-471F-A9BE-680EE446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1ACA-8440-45D0-81C3-BDB175AA3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22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DEDB-C86A-4D2B-B66C-53509F1C1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AFC37-56C2-4389-90AD-70C734697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8FD7F-C3ED-4EAD-ABEF-E0B7AA57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06E5-4E65-410B-854A-F6811101AA1D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34E6D-571F-4541-84B6-F49AA4FA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28F7E-7CC5-4112-A6D0-151739D8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1ACA-8440-45D0-81C3-BDB175AA3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44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AE7860-81BE-470D-9735-0B2D2857C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EF4FB-4CBC-4B50-9509-2D2E72DD9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9B3A3-581F-445E-9807-7452F3AD4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06E5-4E65-410B-854A-F6811101AA1D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38A96-779C-440C-A66C-419CB1AA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1FC4B-E3C7-44C7-A6CE-A98A1CC9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1ACA-8440-45D0-81C3-BDB175AA3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12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03ED-4D50-4147-86E2-8D35FEEB3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A6A16-6385-4821-9744-7446DE31C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24D38-0083-4613-AC2C-2255A93E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06E5-4E65-410B-854A-F6811101AA1D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2DD73-4423-4F8C-BB24-A32444DA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377FC-6B5B-4EBB-A4EE-FFCE8D9EE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1ACA-8440-45D0-81C3-BDB175AA3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34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CBD5A-6C7F-41F9-A583-70935CD6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B1A5C-90F4-4FB8-B056-FEF4F9823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1C19B-1C44-4750-8960-BD4604289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06E5-4E65-410B-854A-F6811101AA1D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EE737-A9C0-4780-86EF-C09DBC2D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CD6A8-0F72-4F36-85B8-26F04D4FC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1ACA-8440-45D0-81C3-BDB175AA3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37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FFA4-F97A-4DA0-972E-CD24693B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ED00-09DD-44C7-A958-25544EEC0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A560E-1FF3-4F7F-95EF-75D513B61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83FCA-A657-47E8-A243-A56AE200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06E5-4E65-410B-854A-F6811101AA1D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3FD15-AECF-4F91-9DFB-E3973816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66CFB-A8F9-4977-A3AE-9A39DB3D5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1ACA-8440-45D0-81C3-BDB175AA3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84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7FC7A-1D10-437B-95FE-5123A47C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45EE6-63D4-4475-9F94-B99CD8B17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AFADE-D0C0-44C6-BC24-D4994D8E6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045C7-01F4-4E3E-BBC8-C544725A4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CAF5D-DCEF-4AF8-9F86-A331B3876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2B1D4-0BBA-49EE-8319-0A340BFC8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06E5-4E65-410B-854A-F6811101AA1D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75BBD6-AC83-4995-B9A6-DDB866106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269312-8D57-40C1-9902-2974B211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1ACA-8440-45D0-81C3-BDB175AA3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24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5AD8-BEF1-463A-AE2A-4E12E50D7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747B45-4FAF-4222-881C-A5F6F42E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06E5-4E65-410B-854A-F6811101AA1D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CE9577-6755-4747-8D1A-625C0FEEF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0A548-8F93-4A20-8339-30A34300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1ACA-8440-45D0-81C3-BDB175AA3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15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FF2773-1E2A-4781-88F1-A55C0DE5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06E5-4E65-410B-854A-F6811101AA1D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29D5A-24C5-45B3-8BE7-B706AEF9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C4103-E212-435C-A40D-B2D86035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1ACA-8440-45D0-81C3-BDB175AA3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20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7541-4850-453C-B43E-D32854E6B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D394C-A10B-45B6-A57C-17FDE2E77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88370-9583-433D-A556-45A0A1064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6E81E-F6E5-42AE-848A-496336024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06E5-4E65-410B-854A-F6811101AA1D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80041-CD01-41C0-9163-A4223517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DCE31-0D7E-43D7-80DC-17240975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1ACA-8440-45D0-81C3-BDB175AA3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25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6F19-FF74-4ADB-ACD4-130262A9B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C88B72-DA2B-46D9-AFF9-AFA05A265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655C2-AD7F-4124-B85A-9D45E0E9E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2AF86-F953-4768-96C3-C0CEA88C7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06E5-4E65-410B-854A-F6811101AA1D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00AC5-8364-4AC9-AD75-D512A992B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DD30E-070D-4A80-8A0C-81EE9D6D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1ACA-8440-45D0-81C3-BDB175AA3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75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B50B6E-E0AA-4A9B-B3FB-6832F4038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A5107-58C6-4AD4-98E6-D60A79D0A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D243-88B9-48CE-B24A-6D25901C7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06E5-4E65-410B-854A-F6811101AA1D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7D9DC-BE68-4073-82D8-E95ED060E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DC2D6-BA9F-4890-926E-599767160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31ACA-8440-45D0-81C3-BDB175AA3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35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hegrandmalogbook.blogspot.com/2021/04/cern-becomes-world-wide-web-protocols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76AD69-BA9A-4842-92F0-36363392AB2E}"/>
              </a:ext>
            </a:extLst>
          </p:cNvPr>
          <p:cNvSpPr/>
          <p:nvPr/>
        </p:nvSpPr>
        <p:spPr>
          <a:xfrm>
            <a:off x="0" y="0"/>
            <a:ext cx="12192000" cy="6678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54D67F-D1FA-4A76-8552-A808F6195D5D}"/>
              </a:ext>
            </a:extLst>
          </p:cNvPr>
          <p:cNvSpPr/>
          <p:nvPr/>
        </p:nvSpPr>
        <p:spPr>
          <a:xfrm>
            <a:off x="0" y="6190180"/>
            <a:ext cx="12192000" cy="6678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/>
              </a:solidFill>
            </a:endParaRPr>
          </a:p>
        </p:txBody>
      </p:sp>
      <p:pic>
        <p:nvPicPr>
          <p:cNvPr id="6" name="Picture 2" descr="https://lh5.googleusercontent.com/jM4dSo6eJlLFU2npH81K8raJFEE1FVH0mGDMW6rFo6rxNqV3rWYxgP6VIf6N49FFOK4d_9S4pSyYIvvfByuJRtZrANd5evJ8lfTpuU5erQGxcsJmaI7XBQR7wWPMNvKSb-sgvY5JS1N29exxSVTThOcy=s2048">
            <a:extLst>
              <a:ext uri="{FF2B5EF4-FFF2-40B4-BE49-F238E27FC236}">
                <a16:creationId xmlns:a16="http://schemas.microsoft.com/office/drawing/2014/main" id="{817C4E5C-0CE0-487D-8A51-5DB4ED849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1" y="911641"/>
            <a:ext cx="2109887" cy="175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B900F7-2481-4560-8AA9-F886511E6ED8}"/>
              </a:ext>
            </a:extLst>
          </p:cNvPr>
          <p:cNvSpPr txBox="1"/>
          <p:nvPr/>
        </p:nvSpPr>
        <p:spPr>
          <a:xfrm>
            <a:off x="2876764" y="1335640"/>
            <a:ext cx="744876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Gokhale Education Society’s</a:t>
            </a:r>
            <a:endParaRPr lang="en-US" b="0" dirty="0">
              <a:effectLst/>
            </a:endParaRPr>
          </a:p>
          <a:p>
            <a:pPr algn="ctr"/>
            <a:r>
              <a:rPr lang="en-US" b="1" dirty="0"/>
              <a:t>R. H. </a:t>
            </a:r>
            <a:r>
              <a:rPr lang="en-US" b="1" dirty="0" err="1"/>
              <a:t>Sapat</a:t>
            </a:r>
            <a:r>
              <a:rPr lang="en-US" b="1" dirty="0"/>
              <a:t> College of Engineering, Management Studies and Research, </a:t>
            </a:r>
            <a:endParaRPr lang="en-US" b="0" dirty="0">
              <a:effectLst/>
            </a:endParaRPr>
          </a:p>
          <a:p>
            <a:pPr algn="ctr"/>
            <a:r>
              <a:rPr lang="en-US" b="1" dirty="0"/>
              <a:t>Nashik - 422 005, (M.S.), INDIA</a:t>
            </a:r>
            <a:endParaRPr lang="en-US" b="0" dirty="0">
              <a:effectLst/>
            </a:endParaRPr>
          </a:p>
          <a:p>
            <a:pPr algn="ctr"/>
            <a:br>
              <a:rPr lang="en-US" dirty="0"/>
            </a:br>
            <a:r>
              <a:rPr lang="en-IN" dirty="0"/>
              <a:t>Seminar on,</a:t>
            </a:r>
          </a:p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Readability of Non-Text Images on the World Wide Web</a:t>
            </a:r>
          </a:p>
          <a:p>
            <a:pPr algn="ctr"/>
            <a:r>
              <a:rPr lang="en-US" dirty="0"/>
              <a:t>In partial fulfillment of requirements for the degree </a:t>
            </a:r>
          </a:p>
          <a:p>
            <a:pPr algn="ctr"/>
            <a:r>
              <a:rPr lang="en-US" dirty="0"/>
              <a:t>Third Year Computer Engineering</a:t>
            </a:r>
          </a:p>
          <a:p>
            <a:pPr algn="ctr"/>
            <a:r>
              <a:rPr lang="en-US" dirty="0"/>
              <a:t>By</a:t>
            </a:r>
          </a:p>
          <a:p>
            <a:pPr algn="ctr"/>
            <a:r>
              <a:rPr lang="en-US" dirty="0"/>
              <a:t>Name of the Candidate: Jayesh </a:t>
            </a:r>
            <a:r>
              <a:rPr lang="en-US" dirty="0" err="1"/>
              <a:t>D.Gosavi</a:t>
            </a:r>
            <a:endParaRPr lang="en-US" dirty="0"/>
          </a:p>
          <a:p>
            <a:pPr algn="ctr"/>
            <a:r>
              <a:rPr lang="en-US" dirty="0"/>
              <a:t>Roll No: 43</a:t>
            </a:r>
          </a:p>
          <a:p>
            <a:pPr algn="ctr"/>
            <a:r>
              <a:rPr lang="en-US" dirty="0"/>
              <a:t>Under the guidance of</a:t>
            </a:r>
          </a:p>
          <a:p>
            <a:pPr algn="ctr"/>
            <a:r>
              <a:rPr lang="en-US" dirty="0"/>
              <a:t>Name of the Guide : </a:t>
            </a:r>
            <a:r>
              <a:rPr lang="en-US" dirty="0" err="1"/>
              <a:t>R.D.Narwade</a:t>
            </a:r>
            <a:endParaRPr lang="en-US" dirty="0"/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39350-6BAE-4771-AC29-B9DB8DCA0970}"/>
              </a:ext>
            </a:extLst>
          </p:cNvPr>
          <p:cNvSpPr txBox="1"/>
          <p:nvPr/>
        </p:nvSpPr>
        <p:spPr>
          <a:xfrm>
            <a:off x="5013788" y="6318606"/>
            <a:ext cx="3452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GESCOE,Department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Computer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883516-A4C5-42DA-B7F6-CA239060EBCC}"/>
              </a:ext>
            </a:extLst>
          </p:cNvPr>
          <p:cNvSpPr txBox="1"/>
          <p:nvPr/>
        </p:nvSpPr>
        <p:spPr>
          <a:xfrm>
            <a:off x="11630346" y="6308332"/>
            <a:ext cx="349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263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07F7E1-FD66-4F26-8170-7B4B80139A85}"/>
              </a:ext>
            </a:extLst>
          </p:cNvPr>
          <p:cNvSpPr/>
          <p:nvPr/>
        </p:nvSpPr>
        <p:spPr>
          <a:xfrm>
            <a:off x="0" y="0"/>
            <a:ext cx="12192000" cy="6678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BEA64E-4C8C-4A82-A053-E961036D6BA3}"/>
              </a:ext>
            </a:extLst>
          </p:cNvPr>
          <p:cNvSpPr/>
          <p:nvPr/>
        </p:nvSpPr>
        <p:spPr>
          <a:xfrm>
            <a:off x="0" y="6190180"/>
            <a:ext cx="12192000" cy="6678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CF0CF-D683-45B4-9EDE-0D9E6BB3D031}"/>
              </a:ext>
            </a:extLst>
          </p:cNvPr>
          <p:cNvSpPr txBox="1"/>
          <p:nvPr/>
        </p:nvSpPr>
        <p:spPr>
          <a:xfrm>
            <a:off x="4818580" y="6349429"/>
            <a:ext cx="4006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GESCOE,Department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Computer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7854F1-9F62-48B0-9594-B7AF6368D700}"/>
              </a:ext>
            </a:extLst>
          </p:cNvPr>
          <p:cNvSpPr txBox="1"/>
          <p:nvPr/>
        </p:nvSpPr>
        <p:spPr>
          <a:xfrm>
            <a:off x="11609798" y="6339155"/>
            <a:ext cx="811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  <a:endParaRPr lang="en-I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B10A7-1E7F-4E78-A941-A64E0B5E9642}"/>
              </a:ext>
            </a:extLst>
          </p:cNvPr>
          <p:cNvSpPr txBox="1"/>
          <p:nvPr/>
        </p:nvSpPr>
        <p:spPr>
          <a:xfrm>
            <a:off x="174661" y="863029"/>
            <a:ext cx="4613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b="1" dirty="0"/>
              <a:t>Evaluation:-</a:t>
            </a:r>
            <a:endParaRPr lang="en-IN" sz="3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3EA80C-A56D-42B2-BF64-11B81515AE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38409" y="760288"/>
            <a:ext cx="6791218" cy="527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0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07F7E1-FD66-4F26-8170-7B4B80139A85}"/>
              </a:ext>
            </a:extLst>
          </p:cNvPr>
          <p:cNvSpPr/>
          <p:nvPr/>
        </p:nvSpPr>
        <p:spPr>
          <a:xfrm>
            <a:off x="0" y="0"/>
            <a:ext cx="12192000" cy="6678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BEA64E-4C8C-4A82-A053-E961036D6BA3}"/>
              </a:ext>
            </a:extLst>
          </p:cNvPr>
          <p:cNvSpPr/>
          <p:nvPr/>
        </p:nvSpPr>
        <p:spPr>
          <a:xfrm>
            <a:off x="0" y="6190180"/>
            <a:ext cx="12192000" cy="6678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CF0CF-D683-45B4-9EDE-0D9E6BB3D031}"/>
              </a:ext>
            </a:extLst>
          </p:cNvPr>
          <p:cNvSpPr txBox="1"/>
          <p:nvPr/>
        </p:nvSpPr>
        <p:spPr>
          <a:xfrm>
            <a:off x="4818580" y="6349429"/>
            <a:ext cx="4006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GESCOE,Department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Computer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7854F1-9F62-48B0-9594-B7AF6368D700}"/>
              </a:ext>
            </a:extLst>
          </p:cNvPr>
          <p:cNvSpPr txBox="1"/>
          <p:nvPr/>
        </p:nvSpPr>
        <p:spPr>
          <a:xfrm>
            <a:off x="11609798" y="6339155"/>
            <a:ext cx="811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11</a:t>
            </a:r>
            <a:endParaRPr lang="en-IN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9D05C1-4F83-487B-A651-28A88E2F06B2}"/>
              </a:ext>
            </a:extLst>
          </p:cNvPr>
          <p:cNvSpPr/>
          <p:nvPr/>
        </p:nvSpPr>
        <p:spPr>
          <a:xfrm>
            <a:off x="182414" y="737440"/>
            <a:ext cx="71819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Webpage with non-text Images:-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B37FBF-85EC-4566-83BB-84C4DBA3F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253" y="1485272"/>
            <a:ext cx="9695915" cy="450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3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07F7E1-FD66-4F26-8170-7B4B80139A85}"/>
              </a:ext>
            </a:extLst>
          </p:cNvPr>
          <p:cNvSpPr/>
          <p:nvPr/>
        </p:nvSpPr>
        <p:spPr>
          <a:xfrm>
            <a:off x="0" y="0"/>
            <a:ext cx="12192000" cy="6678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BEA64E-4C8C-4A82-A053-E961036D6BA3}"/>
              </a:ext>
            </a:extLst>
          </p:cNvPr>
          <p:cNvSpPr/>
          <p:nvPr/>
        </p:nvSpPr>
        <p:spPr>
          <a:xfrm>
            <a:off x="0" y="6190180"/>
            <a:ext cx="12192000" cy="6678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CF0CF-D683-45B4-9EDE-0D9E6BB3D031}"/>
              </a:ext>
            </a:extLst>
          </p:cNvPr>
          <p:cNvSpPr txBox="1"/>
          <p:nvPr/>
        </p:nvSpPr>
        <p:spPr>
          <a:xfrm>
            <a:off x="4818580" y="6349429"/>
            <a:ext cx="4006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GESCOE,Department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Computer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7854F1-9F62-48B0-9594-B7AF6368D700}"/>
              </a:ext>
            </a:extLst>
          </p:cNvPr>
          <p:cNvSpPr txBox="1"/>
          <p:nvPr/>
        </p:nvSpPr>
        <p:spPr>
          <a:xfrm>
            <a:off x="11609798" y="6339155"/>
            <a:ext cx="811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</a:t>
            </a:r>
            <a:endParaRPr lang="en-I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6B0C7-01AC-43F1-A964-BD3DA054D3C8}"/>
              </a:ext>
            </a:extLst>
          </p:cNvPr>
          <p:cNvSpPr txBox="1"/>
          <p:nvPr/>
        </p:nvSpPr>
        <p:spPr>
          <a:xfrm>
            <a:off x="267127" y="770562"/>
            <a:ext cx="7880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b="1" dirty="0"/>
              <a:t>Webpage without non-text Images:-</a:t>
            </a:r>
            <a:endParaRPr lang="en-IN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0A22EE-0A3B-45D8-ACFE-0E8A01C5D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987" y="1600925"/>
            <a:ext cx="5157627" cy="431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49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07F7E1-FD66-4F26-8170-7B4B80139A85}"/>
              </a:ext>
            </a:extLst>
          </p:cNvPr>
          <p:cNvSpPr/>
          <p:nvPr/>
        </p:nvSpPr>
        <p:spPr>
          <a:xfrm>
            <a:off x="0" y="0"/>
            <a:ext cx="12192000" cy="6678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BEA64E-4C8C-4A82-A053-E961036D6BA3}"/>
              </a:ext>
            </a:extLst>
          </p:cNvPr>
          <p:cNvSpPr/>
          <p:nvPr/>
        </p:nvSpPr>
        <p:spPr>
          <a:xfrm>
            <a:off x="0" y="6190180"/>
            <a:ext cx="12192000" cy="6678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CF0CF-D683-45B4-9EDE-0D9E6BB3D031}"/>
              </a:ext>
            </a:extLst>
          </p:cNvPr>
          <p:cNvSpPr txBox="1"/>
          <p:nvPr/>
        </p:nvSpPr>
        <p:spPr>
          <a:xfrm>
            <a:off x="4818580" y="6349429"/>
            <a:ext cx="4006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GESCOE,Department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Computer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7854F1-9F62-48B0-9594-B7AF6368D700}"/>
              </a:ext>
            </a:extLst>
          </p:cNvPr>
          <p:cNvSpPr txBox="1"/>
          <p:nvPr/>
        </p:nvSpPr>
        <p:spPr>
          <a:xfrm>
            <a:off x="11609798" y="6339155"/>
            <a:ext cx="811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13</a:t>
            </a:r>
            <a:endParaRPr lang="en-I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254C7-0D96-4EA8-A085-E3D52173F07A}"/>
              </a:ext>
            </a:extLst>
          </p:cNvPr>
          <p:cNvSpPr txBox="1"/>
          <p:nvPr/>
        </p:nvSpPr>
        <p:spPr>
          <a:xfrm>
            <a:off x="205483" y="739739"/>
            <a:ext cx="3811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b="1" dirty="0"/>
              <a:t>User Evaluation:-</a:t>
            </a:r>
            <a:endParaRPr lang="en-IN" sz="36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F2A80A1-FDAD-442B-8E87-3037EE45D38A}"/>
              </a:ext>
            </a:extLst>
          </p:cNvPr>
          <p:cNvSpPr txBox="1"/>
          <p:nvPr/>
        </p:nvSpPr>
        <p:spPr>
          <a:xfrm>
            <a:off x="616450" y="1900719"/>
            <a:ext cx="100378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 evaluation consists of the following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AutoNum type="arabicParenR"/>
            </a:pPr>
            <a:r>
              <a:rPr lang="en-IN" b="1" dirty="0"/>
              <a:t>OBJECTIVE</a:t>
            </a:r>
          </a:p>
          <a:p>
            <a:endParaRPr lang="en-US" b="1" dirty="0"/>
          </a:p>
          <a:p>
            <a:r>
              <a:rPr lang="en-IN" b="1" dirty="0"/>
              <a:t>2) ENVIRONMENT</a:t>
            </a:r>
          </a:p>
          <a:p>
            <a:endParaRPr lang="en-US" b="1" dirty="0"/>
          </a:p>
          <a:p>
            <a:r>
              <a:rPr lang="en-US" b="1" dirty="0"/>
              <a:t>3) DEPENDENT AND INDEPENDENT VARIABLES</a:t>
            </a:r>
          </a:p>
          <a:p>
            <a:endParaRPr lang="en-US" b="1" dirty="0"/>
          </a:p>
          <a:p>
            <a:r>
              <a:rPr lang="en-IN" b="1" dirty="0"/>
              <a:t>4) PARTICIPANTS</a:t>
            </a:r>
          </a:p>
          <a:p>
            <a:endParaRPr lang="en-US" b="1" dirty="0"/>
          </a:p>
          <a:p>
            <a:r>
              <a:rPr lang="en-IN" b="1" dirty="0"/>
              <a:t>5) PROCEDURE </a:t>
            </a:r>
          </a:p>
        </p:txBody>
      </p:sp>
    </p:spTree>
    <p:extLst>
      <p:ext uri="{BB962C8B-B14F-4D97-AF65-F5344CB8AC3E}">
        <p14:creationId xmlns:p14="http://schemas.microsoft.com/office/powerpoint/2010/main" val="3358890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07F7E1-FD66-4F26-8170-7B4B80139A85}"/>
              </a:ext>
            </a:extLst>
          </p:cNvPr>
          <p:cNvSpPr/>
          <p:nvPr/>
        </p:nvSpPr>
        <p:spPr>
          <a:xfrm>
            <a:off x="0" y="0"/>
            <a:ext cx="12192000" cy="6678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BEA64E-4C8C-4A82-A053-E961036D6BA3}"/>
              </a:ext>
            </a:extLst>
          </p:cNvPr>
          <p:cNvSpPr/>
          <p:nvPr/>
        </p:nvSpPr>
        <p:spPr>
          <a:xfrm>
            <a:off x="0" y="6190180"/>
            <a:ext cx="12192000" cy="6678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CF0CF-D683-45B4-9EDE-0D9E6BB3D031}"/>
              </a:ext>
            </a:extLst>
          </p:cNvPr>
          <p:cNvSpPr txBox="1"/>
          <p:nvPr/>
        </p:nvSpPr>
        <p:spPr>
          <a:xfrm>
            <a:off x="4818580" y="6349429"/>
            <a:ext cx="4006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GESCOE,Department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Computer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7854F1-9F62-48B0-9594-B7AF6368D700}"/>
              </a:ext>
            </a:extLst>
          </p:cNvPr>
          <p:cNvSpPr txBox="1"/>
          <p:nvPr/>
        </p:nvSpPr>
        <p:spPr>
          <a:xfrm>
            <a:off x="11609798" y="6339155"/>
            <a:ext cx="811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</a:t>
            </a:r>
            <a:endParaRPr lang="en-IN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434F62-3F37-4ED8-977D-74B75D256C96}"/>
              </a:ext>
            </a:extLst>
          </p:cNvPr>
          <p:cNvSpPr txBox="1"/>
          <p:nvPr/>
        </p:nvSpPr>
        <p:spPr>
          <a:xfrm>
            <a:off x="123290" y="842481"/>
            <a:ext cx="3863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Results:-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D466F7-2522-444E-BE1F-84843D470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0" y="1777430"/>
            <a:ext cx="5262415" cy="30103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8E1F4F-1B17-4B40-B6CA-76F2AC9F3B78}"/>
              </a:ext>
            </a:extLst>
          </p:cNvPr>
          <p:cNvSpPr txBox="1"/>
          <p:nvPr/>
        </p:nvSpPr>
        <p:spPr>
          <a:xfrm>
            <a:off x="698643" y="4972692"/>
            <a:ext cx="419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1:Automatic Relevancy Distribution</a:t>
            </a:r>
            <a:endParaRPr lang="en-IN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3D6216E-1156-4344-A59F-D5A140879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156" y="1731625"/>
            <a:ext cx="5157626" cy="32235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476861-7930-4DB6-93E3-B64E7D2CDC0F}"/>
              </a:ext>
            </a:extLst>
          </p:cNvPr>
          <p:cNvSpPr txBox="1"/>
          <p:nvPr/>
        </p:nvSpPr>
        <p:spPr>
          <a:xfrm>
            <a:off x="6729573" y="5075434"/>
            <a:ext cx="462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2:User’s based readability scores with  	and without images.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53525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07F7E1-FD66-4F26-8170-7B4B80139A85}"/>
              </a:ext>
            </a:extLst>
          </p:cNvPr>
          <p:cNvSpPr/>
          <p:nvPr/>
        </p:nvSpPr>
        <p:spPr>
          <a:xfrm>
            <a:off x="0" y="0"/>
            <a:ext cx="12192000" cy="6678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BEA64E-4C8C-4A82-A053-E961036D6BA3}"/>
              </a:ext>
            </a:extLst>
          </p:cNvPr>
          <p:cNvSpPr/>
          <p:nvPr/>
        </p:nvSpPr>
        <p:spPr>
          <a:xfrm>
            <a:off x="0" y="6190180"/>
            <a:ext cx="12192000" cy="6678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CF0CF-D683-45B4-9EDE-0D9E6BB3D031}"/>
              </a:ext>
            </a:extLst>
          </p:cNvPr>
          <p:cNvSpPr txBox="1"/>
          <p:nvPr/>
        </p:nvSpPr>
        <p:spPr>
          <a:xfrm>
            <a:off x="4818580" y="6349429"/>
            <a:ext cx="4006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GESCOE,Department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Computer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7854F1-9F62-48B0-9594-B7AF6368D700}"/>
              </a:ext>
            </a:extLst>
          </p:cNvPr>
          <p:cNvSpPr txBox="1"/>
          <p:nvPr/>
        </p:nvSpPr>
        <p:spPr>
          <a:xfrm>
            <a:off x="11609798" y="6339155"/>
            <a:ext cx="811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</a:t>
            </a:r>
            <a:endParaRPr lang="en-I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B15B5B-A52D-4AF5-AA68-A190E760B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89" y="1533488"/>
            <a:ext cx="5619964" cy="33672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8DC684-866B-4B5B-BDE2-43AFB20DB21C}"/>
              </a:ext>
            </a:extLst>
          </p:cNvPr>
          <p:cNvSpPr txBox="1"/>
          <p:nvPr/>
        </p:nvSpPr>
        <p:spPr>
          <a:xfrm>
            <a:off x="595901" y="4972692"/>
            <a:ext cx="525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4:Experts-based readability scores with and 	without images.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25D611-74C3-46B3-8BF3-92225765B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641" y="1551398"/>
            <a:ext cx="5212461" cy="34678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E17445-BB55-4F34-9E87-FB820401D775}"/>
              </a:ext>
            </a:extLst>
          </p:cNvPr>
          <p:cNvSpPr txBox="1"/>
          <p:nvPr/>
        </p:nvSpPr>
        <p:spPr>
          <a:xfrm>
            <a:off x="6750121" y="5116530"/>
            <a:ext cx="505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5:</a:t>
            </a:r>
            <a:r>
              <a:rPr lang="en-IN" b="1" dirty="0"/>
              <a:t>Web Readability Time</a:t>
            </a:r>
          </a:p>
        </p:txBody>
      </p:sp>
    </p:spTree>
    <p:extLst>
      <p:ext uri="{BB962C8B-B14F-4D97-AF65-F5344CB8AC3E}">
        <p14:creationId xmlns:p14="http://schemas.microsoft.com/office/powerpoint/2010/main" val="4006443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07F7E1-FD66-4F26-8170-7B4B80139A85}"/>
              </a:ext>
            </a:extLst>
          </p:cNvPr>
          <p:cNvSpPr/>
          <p:nvPr/>
        </p:nvSpPr>
        <p:spPr>
          <a:xfrm>
            <a:off x="0" y="0"/>
            <a:ext cx="12192000" cy="6678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BEA64E-4C8C-4A82-A053-E961036D6BA3}"/>
              </a:ext>
            </a:extLst>
          </p:cNvPr>
          <p:cNvSpPr/>
          <p:nvPr/>
        </p:nvSpPr>
        <p:spPr>
          <a:xfrm>
            <a:off x="0" y="6190180"/>
            <a:ext cx="12192000" cy="6678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CF0CF-D683-45B4-9EDE-0D9E6BB3D031}"/>
              </a:ext>
            </a:extLst>
          </p:cNvPr>
          <p:cNvSpPr txBox="1"/>
          <p:nvPr/>
        </p:nvSpPr>
        <p:spPr>
          <a:xfrm>
            <a:off x="4818580" y="6349429"/>
            <a:ext cx="4006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GESCOE,Department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Computer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7854F1-9F62-48B0-9594-B7AF6368D700}"/>
              </a:ext>
            </a:extLst>
          </p:cNvPr>
          <p:cNvSpPr txBox="1"/>
          <p:nvPr/>
        </p:nvSpPr>
        <p:spPr>
          <a:xfrm>
            <a:off x="11609798" y="6339155"/>
            <a:ext cx="811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16</a:t>
            </a:r>
            <a:endParaRPr lang="en-I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5478CE-32E5-4286-B463-462FE88893CA}"/>
              </a:ext>
            </a:extLst>
          </p:cNvPr>
          <p:cNvSpPr txBox="1"/>
          <p:nvPr/>
        </p:nvSpPr>
        <p:spPr>
          <a:xfrm>
            <a:off x="195209" y="811658"/>
            <a:ext cx="3924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b="1" dirty="0"/>
              <a:t>Conclusion:-</a:t>
            </a:r>
            <a:endParaRPr lang="en-IN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125F9-5681-4969-80D9-5465A98CD60E}"/>
              </a:ext>
            </a:extLst>
          </p:cNvPr>
          <p:cNvSpPr txBox="1"/>
          <p:nvPr/>
        </p:nvSpPr>
        <p:spPr>
          <a:xfrm>
            <a:off x="1222624" y="1777430"/>
            <a:ext cx="95035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The non-text image being used on a webpage that is relevant to the webpage supports the greater readability of the webpage. Dissimilar assessment techniques are presented that evaluate the textual content of the web.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However, to the best of our knowledge, no work has been done on evaluating the readability of non-text images on the web.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 this approach, Google services are used to extract information from non-text images, and the cosine similarity approach is used to compute the relevancy of the extracted information with the webpage text.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The results show that the more the graphical content on a webpage is relevant to the webpage text, the better the readability score of the webpage in the user evaluation that verifies our hypothesis.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7710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07F7E1-FD66-4F26-8170-7B4B80139A85}"/>
              </a:ext>
            </a:extLst>
          </p:cNvPr>
          <p:cNvSpPr/>
          <p:nvPr/>
        </p:nvSpPr>
        <p:spPr>
          <a:xfrm>
            <a:off x="0" y="0"/>
            <a:ext cx="12192000" cy="6678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BEA64E-4C8C-4A82-A053-E961036D6BA3}"/>
              </a:ext>
            </a:extLst>
          </p:cNvPr>
          <p:cNvSpPr/>
          <p:nvPr/>
        </p:nvSpPr>
        <p:spPr>
          <a:xfrm>
            <a:off x="0" y="6190180"/>
            <a:ext cx="12192000" cy="6678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CF0CF-D683-45B4-9EDE-0D9E6BB3D031}"/>
              </a:ext>
            </a:extLst>
          </p:cNvPr>
          <p:cNvSpPr txBox="1"/>
          <p:nvPr/>
        </p:nvSpPr>
        <p:spPr>
          <a:xfrm>
            <a:off x="4818580" y="6349429"/>
            <a:ext cx="4006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GESCOE,Department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Computer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7854F1-9F62-48B0-9594-B7AF6368D700}"/>
              </a:ext>
            </a:extLst>
          </p:cNvPr>
          <p:cNvSpPr txBox="1"/>
          <p:nvPr/>
        </p:nvSpPr>
        <p:spPr>
          <a:xfrm>
            <a:off x="11609798" y="6339155"/>
            <a:ext cx="811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17</a:t>
            </a:r>
            <a:endParaRPr lang="en-I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CF57DC-5FF0-4325-A50A-ED94FA834DE4}"/>
              </a:ext>
            </a:extLst>
          </p:cNvPr>
          <p:cNvSpPr txBox="1"/>
          <p:nvPr/>
        </p:nvSpPr>
        <p:spPr>
          <a:xfrm>
            <a:off x="1366464" y="1797977"/>
            <a:ext cx="96885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[1] G. Allen, A. Milton, K. L. Wright, J. A. Fails, C. </a:t>
            </a:r>
            <a:r>
              <a:rPr lang="en-US" b="1" dirty="0" err="1"/>
              <a:t>Kennington</a:t>
            </a:r>
            <a:r>
              <a:rPr lang="en-US" b="1" dirty="0"/>
              <a:t>, and M. S. </a:t>
            </a:r>
            <a:r>
              <a:rPr lang="en-US" b="1" dirty="0" err="1"/>
              <a:t>Pera</a:t>
            </a:r>
            <a:r>
              <a:rPr lang="en-US" b="1" dirty="0"/>
              <a:t>, ‘‘Supercalifragilisticexpialidocious: Why using the ‘right’ readability formula in children’s web search matters,’’ in Proc. Eur. Conf. Inf. </a:t>
            </a:r>
            <a:r>
              <a:rPr lang="en-US" b="1" dirty="0" err="1"/>
              <a:t>Retr</a:t>
            </a:r>
            <a:r>
              <a:rPr lang="en-US" b="1" dirty="0"/>
              <a:t>., Stavanger, Norway, 2022, pp. 3–18.</a:t>
            </a:r>
            <a:endParaRPr lang="en-IN" dirty="0"/>
          </a:p>
          <a:p>
            <a:r>
              <a:rPr lang="en-US" b="1" dirty="0"/>
              <a:t> </a:t>
            </a:r>
            <a:endParaRPr lang="en-IN" dirty="0"/>
          </a:p>
          <a:p>
            <a:r>
              <a:rPr lang="en-US" b="1" dirty="0"/>
              <a:t> [2] Z. </a:t>
            </a:r>
            <a:r>
              <a:rPr lang="en-US" b="1" dirty="0" err="1"/>
              <a:t>Jasem</a:t>
            </a:r>
            <a:r>
              <a:rPr lang="en-US" b="1" dirty="0"/>
              <a:t>, Z. </a:t>
            </a:r>
            <a:r>
              <a:rPr lang="en-US" b="1" dirty="0" err="1"/>
              <a:t>AlMeraj</a:t>
            </a:r>
            <a:r>
              <a:rPr lang="en-US" b="1" dirty="0"/>
              <a:t>, and D. </a:t>
            </a:r>
            <a:r>
              <a:rPr lang="en-US" b="1" dirty="0" err="1"/>
              <a:t>Alhuwail</a:t>
            </a:r>
            <a:r>
              <a:rPr lang="en-US" b="1" dirty="0"/>
              <a:t>, ‘‘Evaluating breast cancer websites targeting Arabic speakers: Empirical investigation of popularity, availability, accessibility, readability, and quality,’’ BMC Med. </a:t>
            </a:r>
            <a:r>
              <a:rPr lang="en-US" b="1" dirty="0" err="1"/>
              <a:t>Informat</a:t>
            </a:r>
            <a:r>
              <a:rPr lang="en-US" b="1" dirty="0"/>
              <a:t>. </a:t>
            </a:r>
            <a:r>
              <a:rPr lang="en-US" b="1" dirty="0" err="1"/>
              <a:t>Decis</a:t>
            </a:r>
            <a:r>
              <a:rPr lang="en-US" b="1" dirty="0"/>
              <a:t>. Making, vol. 22, no. 1, pp. 1–15, Dec. 2022.</a:t>
            </a:r>
            <a:endParaRPr lang="en-IN" dirty="0"/>
          </a:p>
          <a:p>
            <a:r>
              <a:rPr lang="en-US" b="1" dirty="0"/>
              <a:t> </a:t>
            </a:r>
            <a:endParaRPr lang="en-IN" dirty="0"/>
          </a:p>
          <a:p>
            <a:r>
              <a:rPr lang="en-US" b="1" dirty="0"/>
              <a:t> [3] M. </a:t>
            </a:r>
            <a:r>
              <a:rPr lang="en-US" b="1" dirty="0" err="1"/>
              <a:t>Pantula</a:t>
            </a:r>
            <a:r>
              <a:rPr lang="en-US" b="1" dirty="0"/>
              <a:t> and K. S. </a:t>
            </a:r>
            <a:r>
              <a:rPr lang="en-US" b="1" dirty="0" err="1"/>
              <a:t>Kuppusamy</a:t>
            </a:r>
            <a:r>
              <a:rPr lang="en-US" b="1" dirty="0"/>
              <a:t>, ‘‘A machine learning-based model to evaluate readability and assess grade level for the web pages,’’ </a:t>
            </a:r>
            <a:r>
              <a:rPr lang="en-US" b="1" dirty="0" err="1"/>
              <a:t>Comput</a:t>
            </a:r>
            <a:r>
              <a:rPr lang="en-US" b="1" dirty="0"/>
              <a:t>. J., vol. 65, no. 4, pp. 831–842, Apr. 2022. </a:t>
            </a:r>
            <a:endParaRPr lang="en-IN" dirty="0"/>
          </a:p>
          <a:p>
            <a:r>
              <a:rPr lang="en-US" b="1" dirty="0"/>
              <a:t> </a:t>
            </a:r>
            <a:endParaRPr lang="en-IN" dirty="0"/>
          </a:p>
          <a:p>
            <a:r>
              <a:rPr lang="en-US" b="1" dirty="0"/>
              <a:t>[4] Y. </a:t>
            </a:r>
            <a:r>
              <a:rPr lang="en-US" b="1" dirty="0" err="1"/>
              <a:t>Hidayat</a:t>
            </a:r>
            <a:r>
              <a:rPr lang="en-US" b="1" dirty="0"/>
              <a:t>, A. G. </a:t>
            </a:r>
            <a:r>
              <a:rPr lang="en-US" b="1" dirty="0" err="1"/>
              <a:t>Rajkoomar</a:t>
            </a:r>
            <a:r>
              <a:rPr lang="en-US" b="1" dirty="0"/>
              <a:t>, M. A. Qadeer, and L. G. D’Souza, ‘‘Osteoporotic vertebral fractures: An analysis of readability and quality of </a:t>
            </a:r>
            <a:r>
              <a:rPr lang="en-US" b="1" dirty="0" err="1"/>
              <a:t>webbased</a:t>
            </a:r>
            <a:r>
              <a:rPr lang="en-US" b="1" dirty="0"/>
              <a:t> information,’’ </a:t>
            </a:r>
            <a:r>
              <a:rPr lang="en-US" b="1" dirty="0" err="1"/>
              <a:t>Cureus</a:t>
            </a:r>
            <a:r>
              <a:rPr lang="en-US" b="1" dirty="0"/>
              <a:t>, vol. 14, no. 6, p. e26029, Jun. 2022. </a:t>
            </a:r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47AF7B-33B5-49A4-8FAF-9B62260FCBA0}"/>
              </a:ext>
            </a:extLst>
          </p:cNvPr>
          <p:cNvSpPr txBox="1"/>
          <p:nvPr/>
        </p:nvSpPr>
        <p:spPr>
          <a:xfrm>
            <a:off x="154112" y="832207"/>
            <a:ext cx="5722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b="1" dirty="0" err="1"/>
              <a:t>Refernces</a:t>
            </a:r>
            <a:r>
              <a:rPr lang="en-US" sz="3600" b="1" dirty="0"/>
              <a:t>:-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272295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07F7E1-FD66-4F26-8170-7B4B80139A85}"/>
              </a:ext>
            </a:extLst>
          </p:cNvPr>
          <p:cNvSpPr/>
          <p:nvPr/>
        </p:nvSpPr>
        <p:spPr>
          <a:xfrm>
            <a:off x="0" y="0"/>
            <a:ext cx="12192000" cy="6678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BEA64E-4C8C-4A82-A053-E961036D6BA3}"/>
              </a:ext>
            </a:extLst>
          </p:cNvPr>
          <p:cNvSpPr/>
          <p:nvPr/>
        </p:nvSpPr>
        <p:spPr>
          <a:xfrm>
            <a:off x="0" y="6190180"/>
            <a:ext cx="12192000" cy="6678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CF0CF-D683-45B4-9EDE-0D9E6BB3D031}"/>
              </a:ext>
            </a:extLst>
          </p:cNvPr>
          <p:cNvSpPr txBox="1"/>
          <p:nvPr/>
        </p:nvSpPr>
        <p:spPr>
          <a:xfrm>
            <a:off x="4818580" y="6349429"/>
            <a:ext cx="4006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GESCOE,Department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Computer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7854F1-9F62-48B0-9594-B7AF6368D700}"/>
              </a:ext>
            </a:extLst>
          </p:cNvPr>
          <p:cNvSpPr txBox="1"/>
          <p:nvPr/>
        </p:nvSpPr>
        <p:spPr>
          <a:xfrm>
            <a:off x="11609798" y="6339155"/>
            <a:ext cx="811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18</a:t>
            </a:r>
            <a:endParaRPr lang="en-I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09466B-14BE-457B-BD77-90FC6B186806}"/>
              </a:ext>
            </a:extLst>
          </p:cNvPr>
          <p:cNvSpPr txBox="1"/>
          <p:nvPr/>
        </p:nvSpPr>
        <p:spPr>
          <a:xfrm>
            <a:off x="719191" y="1047964"/>
            <a:ext cx="1025360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[5] P. K. Ojha, A. Ismail, and K. K. Srinivasan, ‘‘Perusal of readability with focus on web content understandability,’’ J. King Saud Univ.-</a:t>
            </a:r>
            <a:r>
              <a:rPr lang="en-US" b="1" dirty="0" err="1"/>
              <a:t>Comput</a:t>
            </a:r>
            <a:r>
              <a:rPr lang="en-US" b="1" dirty="0"/>
              <a:t>. Inf. Sci., vol. 33, no. 1, pp. 1–10, Jan. 2021.</a:t>
            </a:r>
            <a:endParaRPr lang="en-IN" dirty="0"/>
          </a:p>
          <a:p>
            <a:r>
              <a:rPr lang="en-US" b="1" dirty="0"/>
              <a:t> </a:t>
            </a:r>
            <a:endParaRPr lang="en-IN" dirty="0"/>
          </a:p>
          <a:p>
            <a:r>
              <a:rPr lang="en-US" b="1" dirty="0"/>
              <a:t> [6] M. S. Al-</a:t>
            </a:r>
            <a:r>
              <a:rPr lang="en-US" b="1" dirty="0" err="1"/>
              <a:t>Ak’hali</a:t>
            </a:r>
            <a:r>
              <a:rPr lang="en-US" b="1" dirty="0"/>
              <a:t>, H. N. </a:t>
            </a:r>
            <a:r>
              <a:rPr lang="en-US" b="1" dirty="0" err="1"/>
              <a:t>Fageeh</a:t>
            </a:r>
            <a:r>
              <a:rPr lang="en-US" b="1" dirty="0"/>
              <a:t>, E. </a:t>
            </a:r>
            <a:r>
              <a:rPr lang="en-US" b="1" dirty="0" err="1"/>
              <a:t>Halboub</a:t>
            </a:r>
            <a:r>
              <a:rPr lang="en-US" b="1" dirty="0"/>
              <a:t>, M. N. </a:t>
            </a:r>
            <a:r>
              <a:rPr lang="en-US" b="1" dirty="0" err="1"/>
              <a:t>Alhajj</a:t>
            </a:r>
            <a:r>
              <a:rPr lang="en-US" b="1" dirty="0"/>
              <a:t>, and Z. </a:t>
            </a:r>
            <a:r>
              <a:rPr lang="en-US" b="1" dirty="0" err="1"/>
              <a:t>Ariffin</a:t>
            </a:r>
            <a:r>
              <a:rPr lang="en-US" b="1" dirty="0"/>
              <a:t>, ‘‘Quality and readability of web-based Arabic health information on periodontal disease,’’ BMC Med. </a:t>
            </a:r>
            <a:r>
              <a:rPr lang="en-US" b="1" dirty="0" err="1"/>
              <a:t>Informat</a:t>
            </a:r>
            <a:r>
              <a:rPr lang="en-US" b="1" dirty="0"/>
              <a:t>. </a:t>
            </a:r>
            <a:r>
              <a:rPr lang="en-US" b="1" dirty="0" err="1"/>
              <a:t>Decis</a:t>
            </a:r>
            <a:r>
              <a:rPr lang="en-US" b="1" dirty="0"/>
              <a:t>. Making, vol. 21, no. 1, pp. 1–8, Dec. 2021. </a:t>
            </a:r>
            <a:endParaRPr lang="en-IN" dirty="0"/>
          </a:p>
          <a:p>
            <a:r>
              <a:rPr lang="en-US" b="1" dirty="0"/>
              <a:t> </a:t>
            </a:r>
            <a:endParaRPr lang="en-IN" dirty="0"/>
          </a:p>
          <a:p>
            <a:r>
              <a:rPr lang="en-US" b="1" dirty="0"/>
              <a:t>[7] E. </a:t>
            </a:r>
            <a:r>
              <a:rPr lang="en-US" b="1" dirty="0" err="1"/>
              <a:t>Halboub</a:t>
            </a:r>
            <a:r>
              <a:rPr lang="en-US" b="1" dirty="0"/>
              <a:t>, M. S. Al-</a:t>
            </a:r>
            <a:r>
              <a:rPr lang="en-US" b="1" dirty="0" err="1"/>
              <a:t>Ak’hali</a:t>
            </a:r>
            <a:r>
              <a:rPr lang="en-US" b="1" dirty="0"/>
              <a:t>, H. M. Al-</a:t>
            </a:r>
            <a:r>
              <a:rPr lang="en-US" b="1" dirty="0" err="1"/>
              <a:t>Mekhlafi</a:t>
            </a:r>
            <a:r>
              <a:rPr lang="en-US" b="1" dirty="0"/>
              <a:t>, and M. N. </a:t>
            </a:r>
            <a:r>
              <a:rPr lang="en-US" b="1" dirty="0" err="1"/>
              <a:t>Alhajj</a:t>
            </a:r>
            <a:r>
              <a:rPr lang="en-US" b="1" dirty="0"/>
              <a:t>, ‘‘Quality and readability of web-based Arabic health information on COVID-19: An </a:t>
            </a:r>
            <a:r>
              <a:rPr lang="en-US" b="1" dirty="0" err="1"/>
              <a:t>infodemiological</a:t>
            </a:r>
            <a:r>
              <a:rPr lang="en-US" b="1" dirty="0"/>
              <a:t> study,’’ BMC Public Health, vol. 21, no. 1, pp. 1–7, Dec. 2021. </a:t>
            </a:r>
            <a:endParaRPr lang="en-IN" dirty="0"/>
          </a:p>
          <a:p>
            <a:r>
              <a:rPr lang="en-US" b="1" dirty="0"/>
              <a:t> </a:t>
            </a:r>
            <a:endParaRPr lang="en-IN" dirty="0"/>
          </a:p>
          <a:p>
            <a:r>
              <a:rPr lang="en-US" b="1" dirty="0"/>
              <a:t>[8] S.-T. Lim, M. Kelly, S. O’Neill, and L. D’Souza, ‘‘Assessing the quality and readability of online resources for plantar fasciitis,’’ J. Foot Ankle Surgery, vol. 60, no. 6, pp. 1175–1178, Nov. 2021. </a:t>
            </a:r>
            <a:endParaRPr lang="en-IN" dirty="0"/>
          </a:p>
          <a:p>
            <a:r>
              <a:rPr lang="en-US" b="1" dirty="0"/>
              <a:t> </a:t>
            </a:r>
            <a:endParaRPr lang="en-IN" dirty="0"/>
          </a:p>
          <a:p>
            <a:r>
              <a:rPr lang="en-US" b="1" dirty="0"/>
              <a:t>[9] Z. Wei, D. Liang, D. Zhang, L. Zhang, Q. </a:t>
            </a:r>
            <a:r>
              <a:rPr lang="en-US" b="1" dirty="0" err="1"/>
              <a:t>Geng</a:t>
            </a:r>
            <a:r>
              <a:rPr lang="en-US" b="1" dirty="0"/>
              <a:t>, M. Wei, and H. Zhou, ‘‘Learning calibrated-guidance for object detection in aerial images,’’ IEEE J. Sel. Topics Appl. Earth </a:t>
            </a:r>
            <a:r>
              <a:rPr lang="en-US" b="1" dirty="0" err="1"/>
              <a:t>Observ</a:t>
            </a:r>
            <a:r>
              <a:rPr lang="en-US" b="1" dirty="0"/>
              <a:t>. Remote Sens., vol. 15, pp. 2721–2733, 2022.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4852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07F7E1-FD66-4F26-8170-7B4B80139A85}"/>
              </a:ext>
            </a:extLst>
          </p:cNvPr>
          <p:cNvSpPr/>
          <p:nvPr/>
        </p:nvSpPr>
        <p:spPr>
          <a:xfrm>
            <a:off x="0" y="0"/>
            <a:ext cx="12192000" cy="6678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BEA64E-4C8C-4A82-A053-E961036D6BA3}"/>
              </a:ext>
            </a:extLst>
          </p:cNvPr>
          <p:cNvSpPr/>
          <p:nvPr/>
        </p:nvSpPr>
        <p:spPr>
          <a:xfrm>
            <a:off x="0" y="6190180"/>
            <a:ext cx="12192000" cy="6678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CF0CF-D683-45B4-9EDE-0D9E6BB3D031}"/>
              </a:ext>
            </a:extLst>
          </p:cNvPr>
          <p:cNvSpPr txBox="1"/>
          <p:nvPr/>
        </p:nvSpPr>
        <p:spPr>
          <a:xfrm>
            <a:off x="4818580" y="6349429"/>
            <a:ext cx="4006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GESCOE,Department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Computer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7854F1-9F62-48B0-9594-B7AF6368D700}"/>
              </a:ext>
            </a:extLst>
          </p:cNvPr>
          <p:cNvSpPr txBox="1"/>
          <p:nvPr/>
        </p:nvSpPr>
        <p:spPr>
          <a:xfrm>
            <a:off x="11609798" y="6339155"/>
            <a:ext cx="811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19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86A766-F74F-4FC9-9D39-CFE25B479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35" y="1302759"/>
            <a:ext cx="10000565" cy="425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5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16ACA8-3696-44D0-BAF3-2F15D856B97B}"/>
              </a:ext>
            </a:extLst>
          </p:cNvPr>
          <p:cNvSpPr/>
          <p:nvPr/>
        </p:nvSpPr>
        <p:spPr>
          <a:xfrm>
            <a:off x="0" y="0"/>
            <a:ext cx="12192000" cy="6678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38708B-8DA2-4518-95D3-0554C44DA2A2}"/>
              </a:ext>
            </a:extLst>
          </p:cNvPr>
          <p:cNvSpPr/>
          <p:nvPr/>
        </p:nvSpPr>
        <p:spPr>
          <a:xfrm>
            <a:off x="0" y="6190180"/>
            <a:ext cx="12192000" cy="6678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1274D5-5526-4485-8279-0C5EDB51E8EE}"/>
              </a:ext>
            </a:extLst>
          </p:cNvPr>
          <p:cNvSpPr/>
          <p:nvPr/>
        </p:nvSpPr>
        <p:spPr>
          <a:xfrm>
            <a:off x="4879107" y="6357403"/>
            <a:ext cx="27318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GESCOE,Department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Computer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73BBB8-DF25-48B6-BE17-9535F52635AF}"/>
              </a:ext>
            </a:extLst>
          </p:cNvPr>
          <p:cNvSpPr txBox="1"/>
          <p:nvPr/>
        </p:nvSpPr>
        <p:spPr>
          <a:xfrm>
            <a:off x="11424864" y="6380252"/>
            <a:ext cx="410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C96076-AE01-4A0F-8497-65A5BCB69F3D}"/>
              </a:ext>
            </a:extLst>
          </p:cNvPr>
          <p:cNvSpPr txBox="1"/>
          <p:nvPr/>
        </p:nvSpPr>
        <p:spPr>
          <a:xfrm>
            <a:off x="226031" y="750013"/>
            <a:ext cx="30206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24CD29-B675-4057-BA2B-A5C92F19C22F}"/>
              </a:ext>
            </a:extLst>
          </p:cNvPr>
          <p:cNvSpPr txBox="1"/>
          <p:nvPr/>
        </p:nvSpPr>
        <p:spPr>
          <a:xfrm>
            <a:off x="390418" y="1520575"/>
            <a:ext cx="103768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Introduction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Importance of WWW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Literature Survey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Details of Design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Workflow of Relevancy Computation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Evaluation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Webpage with non-text Images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Webpage without non-text Images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User Evaluation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Applications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Conclusion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/>
              <a:t>Refernces</a:t>
            </a:r>
            <a:endParaRPr lang="en-US" dirty="0"/>
          </a:p>
          <a:p>
            <a:pPr marL="342900" indent="-342900">
              <a:buFont typeface="+mj-lt"/>
              <a:buAutoNum type="alphaU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348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16ACA8-3696-44D0-BAF3-2F15D856B97B}"/>
              </a:ext>
            </a:extLst>
          </p:cNvPr>
          <p:cNvSpPr/>
          <p:nvPr/>
        </p:nvSpPr>
        <p:spPr>
          <a:xfrm>
            <a:off x="0" y="0"/>
            <a:ext cx="12192000" cy="6678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38708B-8DA2-4518-95D3-0554C44DA2A2}"/>
              </a:ext>
            </a:extLst>
          </p:cNvPr>
          <p:cNvSpPr/>
          <p:nvPr/>
        </p:nvSpPr>
        <p:spPr>
          <a:xfrm>
            <a:off x="0" y="6190180"/>
            <a:ext cx="12192000" cy="6678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1274D5-5526-4485-8279-0C5EDB51E8EE}"/>
              </a:ext>
            </a:extLst>
          </p:cNvPr>
          <p:cNvSpPr/>
          <p:nvPr/>
        </p:nvSpPr>
        <p:spPr>
          <a:xfrm>
            <a:off x="4879107" y="6357403"/>
            <a:ext cx="27318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GESCOE,Department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Computer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73BBB8-DF25-48B6-BE17-9535F52635AF}"/>
              </a:ext>
            </a:extLst>
          </p:cNvPr>
          <p:cNvSpPr txBox="1"/>
          <p:nvPr/>
        </p:nvSpPr>
        <p:spPr>
          <a:xfrm>
            <a:off x="11424864" y="6380252"/>
            <a:ext cx="410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B8B7D-EB9E-4C54-94E3-C1B8D0B4F1DD}"/>
              </a:ext>
            </a:extLst>
          </p:cNvPr>
          <p:cNvSpPr txBox="1"/>
          <p:nvPr/>
        </p:nvSpPr>
        <p:spPr>
          <a:xfrm>
            <a:off x="236305" y="801384"/>
            <a:ext cx="10880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Introduction:-</a:t>
            </a: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BC5B2A-0C67-4630-B9BB-2D65CD7F88DF}"/>
              </a:ext>
            </a:extLst>
          </p:cNvPr>
          <p:cNvSpPr txBox="1"/>
          <p:nvPr/>
        </p:nvSpPr>
        <p:spPr>
          <a:xfrm>
            <a:off x="410968" y="2085654"/>
            <a:ext cx="75001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The World Wide Web associated the world in a manner that was unrealistic previously and made it a lot more straightforward for users to get data, share and impart.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/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Not all non-text images are appropriate for enhancing the attractiveness and readability of the text they accompany, such as decorative non-text images or graphical contents not relevant for the webpage content itself.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However, one of the most basic issues is that the irrelevancy of non-text images with the text of the website could badly affect web readability</a:t>
            </a:r>
            <a:r>
              <a:rPr lang="en-US" dirty="0"/>
              <a:t>. 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E95107-4194-4FC3-AA8E-ED00F3E35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730" y="765318"/>
            <a:ext cx="3817264" cy="22244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60F8A1-5EEA-421C-9DAC-B410289CD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480" y="3174715"/>
            <a:ext cx="4443908" cy="269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8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07F7E1-FD66-4F26-8170-7B4B80139A85}"/>
              </a:ext>
            </a:extLst>
          </p:cNvPr>
          <p:cNvSpPr/>
          <p:nvPr/>
        </p:nvSpPr>
        <p:spPr>
          <a:xfrm>
            <a:off x="0" y="0"/>
            <a:ext cx="12192000" cy="6678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BEA64E-4C8C-4A82-A053-E961036D6BA3}"/>
              </a:ext>
            </a:extLst>
          </p:cNvPr>
          <p:cNvSpPr/>
          <p:nvPr/>
        </p:nvSpPr>
        <p:spPr>
          <a:xfrm>
            <a:off x="0" y="6190180"/>
            <a:ext cx="12192000" cy="6678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CF0CF-D683-45B4-9EDE-0D9E6BB3D031}"/>
              </a:ext>
            </a:extLst>
          </p:cNvPr>
          <p:cNvSpPr txBox="1"/>
          <p:nvPr/>
        </p:nvSpPr>
        <p:spPr>
          <a:xfrm>
            <a:off x="4818580" y="6349429"/>
            <a:ext cx="4006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GESCOE,Department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Computer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7854F1-9F62-48B0-9594-B7AF6368D700}"/>
              </a:ext>
            </a:extLst>
          </p:cNvPr>
          <p:cNvSpPr txBox="1"/>
          <p:nvPr/>
        </p:nvSpPr>
        <p:spPr>
          <a:xfrm>
            <a:off x="11609798" y="6339155"/>
            <a:ext cx="811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FA562F-7FA1-47FF-ADE9-38CDE91113B1}"/>
              </a:ext>
            </a:extLst>
          </p:cNvPr>
          <p:cNvSpPr txBox="1"/>
          <p:nvPr/>
        </p:nvSpPr>
        <p:spPr>
          <a:xfrm>
            <a:off x="380144" y="801384"/>
            <a:ext cx="5506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 WWW:-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6E8C469-0CFF-4B1C-BE6F-48D23CF25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697" y="1444946"/>
            <a:ext cx="8071492" cy="461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2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16ACA8-3696-44D0-BAF3-2F15D856B97B}"/>
              </a:ext>
            </a:extLst>
          </p:cNvPr>
          <p:cNvSpPr/>
          <p:nvPr/>
        </p:nvSpPr>
        <p:spPr>
          <a:xfrm>
            <a:off x="0" y="0"/>
            <a:ext cx="12192000" cy="6678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38708B-8DA2-4518-95D3-0554C44DA2A2}"/>
              </a:ext>
            </a:extLst>
          </p:cNvPr>
          <p:cNvSpPr/>
          <p:nvPr/>
        </p:nvSpPr>
        <p:spPr>
          <a:xfrm>
            <a:off x="0" y="6190180"/>
            <a:ext cx="12192000" cy="6678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1274D5-5526-4485-8279-0C5EDB51E8EE}"/>
              </a:ext>
            </a:extLst>
          </p:cNvPr>
          <p:cNvSpPr/>
          <p:nvPr/>
        </p:nvSpPr>
        <p:spPr>
          <a:xfrm>
            <a:off x="4879107" y="6357403"/>
            <a:ext cx="27318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GESCOE,Department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Computer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73BBB8-DF25-48B6-BE17-9535F52635AF}"/>
              </a:ext>
            </a:extLst>
          </p:cNvPr>
          <p:cNvSpPr txBox="1"/>
          <p:nvPr/>
        </p:nvSpPr>
        <p:spPr>
          <a:xfrm>
            <a:off x="11424864" y="6380252"/>
            <a:ext cx="410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632EE4-0CC6-4178-8356-987A83EA84A9}"/>
              </a:ext>
            </a:extLst>
          </p:cNvPr>
          <p:cNvSpPr txBox="1"/>
          <p:nvPr/>
        </p:nvSpPr>
        <p:spPr>
          <a:xfrm>
            <a:off x="4274049" y="1880171"/>
            <a:ext cx="78083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World Wide Web is abbreviated as WWW and is commonly known as the web.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 can be defined as the collection of different websites around the world, containing different information shared via local servers(or computers).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since allowed people to share their work and thoughts through social networking sites, blogs, video sharing, and more.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74C69E-113B-4535-9CFB-A9914DD9F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193" y="1736330"/>
            <a:ext cx="3935002" cy="295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4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16ACA8-3696-44D0-BAF3-2F15D856B97B}"/>
              </a:ext>
            </a:extLst>
          </p:cNvPr>
          <p:cNvSpPr/>
          <p:nvPr/>
        </p:nvSpPr>
        <p:spPr>
          <a:xfrm>
            <a:off x="0" y="0"/>
            <a:ext cx="12192000" cy="6678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38708B-8DA2-4518-95D3-0554C44DA2A2}"/>
              </a:ext>
            </a:extLst>
          </p:cNvPr>
          <p:cNvSpPr/>
          <p:nvPr/>
        </p:nvSpPr>
        <p:spPr>
          <a:xfrm>
            <a:off x="0" y="6190180"/>
            <a:ext cx="12192000" cy="6678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1274D5-5526-4485-8279-0C5EDB51E8EE}"/>
              </a:ext>
            </a:extLst>
          </p:cNvPr>
          <p:cNvSpPr/>
          <p:nvPr/>
        </p:nvSpPr>
        <p:spPr>
          <a:xfrm>
            <a:off x="4879107" y="6357403"/>
            <a:ext cx="27318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GESCOE,Department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Computer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73BBB8-DF25-48B6-BE17-9535F52635AF}"/>
              </a:ext>
            </a:extLst>
          </p:cNvPr>
          <p:cNvSpPr txBox="1"/>
          <p:nvPr/>
        </p:nvSpPr>
        <p:spPr>
          <a:xfrm>
            <a:off x="11424864" y="6380252"/>
            <a:ext cx="410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8433C-847B-4BA2-9C4E-05B6098649AD}"/>
              </a:ext>
            </a:extLst>
          </p:cNvPr>
          <p:cNvSpPr txBox="1"/>
          <p:nvPr/>
        </p:nvSpPr>
        <p:spPr>
          <a:xfrm>
            <a:off x="369870" y="780836"/>
            <a:ext cx="5291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b="1" dirty="0"/>
              <a:t>Literature Survey:-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BE2639-DF72-4EB3-8DCE-C3FC8D65721F}"/>
              </a:ext>
            </a:extLst>
          </p:cNvPr>
          <p:cNvSpPr txBox="1"/>
          <p:nvPr/>
        </p:nvSpPr>
        <p:spPr>
          <a:xfrm>
            <a:off x="297950" y="2003461"/>
            <a:ext cx="98220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researchers have worked on the evaluation of the text on the web from different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perspectives,such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assess the readability according to the guidelines.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assess the quality and readability of websites.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measure the readability of stroke education websites.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 the readability according to the factors content, style, design, and structure.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FA1CA9-2690-4856-9DC6-C3594FE5A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569" y="2342508"/>
            <a:ext cx="3795498" cy="229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69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16ACA8-3696-44D0-BAF3-2F15D856B97B}"/>
              </a:ext>
            </a:extLst>
          </p:cNvPr>
          <p:cNvSpPr/>
          <p:nvPr/>
        </p:nvSpPr>
        <p:spPr>
          <a:xfrm>
            <a:off x="0" y="0"/>
            <a:ext cx="12192000" cy="6678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38708B-8DA2-4518-95D3-0554C44DA2A2}"/>
              </a:ext>
            </a:extLst>
          </p:cNvPr>
          <p:cNvSpPr/>
          <p:nvPr/>
        </p:nvSpPr>
        <p:spPr>
          <a:xfrm>
            <a:off x="0" y="6190180"/>
            <a:ext cx="12192000" cy="6678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1274D5-5526-4485-8279-0C5EDB51E8EE}"/>
              </a:ext>
            </a:extLst>
          </p:cNvPr>
          <p:cNvSpPr/>
          <p:nvPr/>
        </p:nvSpPr>
        <p:spPr>
          <a:xfrm>
            <a:off x="4879107" y="6357403"/>
            <a:ext cx="27318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GESCOE,Department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Computer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73BBB8-DF25-48B6-BE17-9535F52635AF}"/>
              </a:ext>
            </a:extLst>
          </p:cNvPr>
          <p:cNvSpPr txBox="1"/>
          <p:nvPr/>
        </p:nvSpPr>
        <p:spPr>
          <a:xfrm>
            <a:off x="11424864" y="6380252"/>
            <a:ext cx="410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C96076-AE01-4A0F-8497-65A5BCB69F3D}"/>
              </a:ext>
            </a:extLst>
          </p:cNvPr>
          <p:cNvSpPr txBox="1"/>
          <p:nvPr/>
        </p:nvSpPr>
        <p:spPr>
          <a:xfrm>
            <a:off x="236305" y="760287"/>
            <a:ext cx="4407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Design:-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A56D7-CB79-4200-9E71-E1DABE949887}"/>
              </a:ext>
            </a:extLst>
          </p:cNvPr>
          <p:cNvSpPr txBox="1"/>
          <p:nvPr/>
        </p:nvSpPr>
        <p:spPr>
          <a:xfrm>
            <a:off x="544530" y="1828800"/>
            <a:ext cx="95857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A new technique to measure the relevancy of non-text images on web pages has been proposed to evaluate above mentioned </a:t>
            </a:r>
            <a:r>
              <a:rPr lang="en-US" b="1" dirty="0" err="1"/>
              <a:t>hypothesis.In</a:t>
            </a:r>
            <a:r>
              <a:rPr lang="en-US" b="1" dirty="0"/>
              <a:t> order to compute non-text images relevancy, these are the fundamental steps followed: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/>
          </a:p>
          <a:p>
            <a:pPr lvl="0"/>
            <a:r>
              <a:rPr lang="en-US" b="1" dirty="0"/>
              <a:t>	A. CORPUS GENERATION</a:t>
            </a:r>
          </a:p>
          <a:p>
            <a:pPr lvl="0"/>
            <a:endParaRPr lang="en-IN" sz="1600" dirty="0"/>
          </a:p>
          <a:p>
            <a:pPr lvl="0"/>
            <a:r>
              <a:rPr lang="en-US" b="1" dirty="0"/>
              <a:t>	B. DATA PRE-PROCESSING</a:t>
            </a:r>
          </a:p>
          <a:p>
            <a:pPr lvl="0"/>
            <a:endParaRPr lang="en-IN" sz="1600" dirty="0"/>
          </a:p>
          <a:p>
            <a:pPr lvl="0"/>
            <a:r>
              <a:rPr lang="en-US" b="1" dirty="0"/>
              <a:t>	C. FEATURES EXTRACTION</a:t>
            </a:r>
          </a:p>
          <a:p>
            <a:pPr lvl="0"/>
            <a:endParaRPr lang="en-IN" sz="1600" dirty="0"/>
          </a:p>
          <a:p>
            <a:r>
              <a:rPr lang="en-US" b="1" dirty="0"/>
              <a:t>	D. RELEVANCY COMPUTATION</a:t>
            </a:r>
          </a:p>
          <a:p>
            <a:endParaRPr lang="en-US" b="1" dirty="0"/>
          </a:p>
          <a:p>
            <a:endParaRPr lang="en-IN" b="1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D65180-5933-4161-AC28-ED992A79F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770" y="2578813"/>
            <a:ext cx="2571750" cy="327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5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07F7E1-FD66-4F26-8170-7B4B80139A85}"/>
              </a:ext>
            </a:extLst>
          </p:cNvPr>
          <p:cNvSpPr/>
          <p:nvPr/>
        </p:nvSpPr>
        <p:spPr>
          <a:xfrm>
            <a:off x="0" y="0"/>
            <a:ext cx="12192000" cy="6678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BEA64E-4C8C-4A82-A053-E961036D6BA3}"/>
              </a:ext>
            </a:extLst>
          </p:cNvPr>
          <p:cNvSpPr/>
          <p:nvPr/>
        </p:nvSpPr>
        <p:spPr>
          <a:xfrm>
            <a:off x="0" y="6190180"/>
            <a:ext cx="12192000" cy="6678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CF0CF-D683-45B4-9EDE-0D9E6BB3D031}"/>
              </a:ext>
            </a:extLst>
          </p:cNvPr>
          <p:cNvSpPr txBox="1"/>
          <p:nvPr/>
        </p:nvSpPr>
        <p:spPr>
          <a:xfrm>
            <a:off x="4818580" y="6349429"/>
            <a:ext cx="4006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GESCOE,Department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Computer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7854F1-9F62-48B0-9594-B7AF6368D700}"/>
              </a:ext>
            </a:extLst>
          </p:cNvPr>
          <p:cNvSpPr txBox="1"/>
          <p:nvPr/>
        </p:nvSpPr>
        <p:spPr>
          <a:xfrm>
            <a:off x="11609798" y="6339155"/>
            <a:ext cx="811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  <a:endParaRPr lang="en-I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5D4DCA-18E0-464D-A8D0-E909CD8F8EA5}"/>
              </a:ext>
            </a:extLst>
          </p:cNvPr>
          <p:cNvSpPr txBox="1"/>
          <p:nvPr/>
        </p:nvSpPr>
        <p:spPr>
          <a:xfrm>
            <a:off x="164386" y="801384"/>
            <a:ext cx="7952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b="1" dirty="0"/>
              <a:t>Workflow of Relevancy Computation:-</a:t>
            </a:r>
            <a:endParaRPr lang="en-IN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E66D7F-51C2-4174-BF8E-56EA2D95D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06" y="1339131"/>
            <a:ext cx="7602876" cy="484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27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07F7E1-FD66-4F26-8170-7B4B80139A85}"/>
              </a:ext>
            </a:extLst>
          </p:cNvPr>
          <p:cNvSpPr/>
          <p:nvPr/>
        </p:nvSpPr>
        <p:spPr>
          <a:xfrm>
            <a:off x="0" y="0"/>
            <a:ext cx="12192000" cy="6678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BEA64E-4C8C-4A82-A053-E961036D6BA3}"/>
              </a:ext>
            </a:extLst>
          </p:cNvPr>
          <p:cNvSpPr/>
          <p:nvPr/>
        </p:nvSpPr>
        <p:spPr>
          <a:xfrm>
            <a:off x="0" y="6190180"/>
            <a:ext cx="12192000" cy="6678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CF0CF-D683-45B4-9EDE-0D9E6BB3D031}"/>
              </a:ext>
            </a:extLst>
          </p:cNvPr>
          <p:cNvSpPr txBox="1"/>
          <p:nvPr/>
        </p:nvSpPr>
        <p:spPr>
          <a:xfrm>
            <a:off x="4818580" y="6349429"/>
            <a:ext cx="4006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GESCOE,Department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Computer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7854F1-9F62-48B0-9594-B7AF6368D700}"/>
              </a:ext>
            </a:extLst>
          </p:cNvPr>
          <p:cNvSpPr txBox="1"/>
          <p:nvPr/>
        </p:nvSpPr>
        <p:spPr>
          <a:xfrm>
            <a:off x="11609798" y="6339155"/>
            <a:ext cx="811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  <a:endParaRPr lang="en-I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A860DF-590A-406F-860E-AE6E04C0EB6E}"/>
              </a:ext>
            </a:extLst>
          </p:cNvPr>
          <p:cNvSpPr txBox="1"/>
          <p:nvPr/>
        </p:nvSpPr>
        <p:spPr>
          <a:xfrm>
            <a:off x="554804" y="883578"/>
            <a:ext cx="107467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Corpus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okenization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Stop Words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Lemmatization and Stemming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 Case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Punctuation Letters Removal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Non-ASCII Letters Removal</a:t>
            </a:r>
          </a:p>
          <a:p>
            <a:pPr lvl="1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Extraction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Synonyms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Frequency</a:t>
            </a:r>
          </a:p>
          <a:p>
            <a:pPr marL="800100" lvl="1" indent="-342900">
              <a:buFont typeface="+mj-lt"/>
              <a:buAutoNum type="alphaLcParenR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Relevancy Computation</a:t>
            </a:r>
          </a:p>
        </p:txBody>
      </p:sp>
    </p:spTree>
    <p:extLst>
      <p:ext uri="{BB962C8B-B14F-4D97-AF65-F5344CB8AC3E}">
        <p14:creationId xmlns:p14="http://schemas.microsoft.com/office/powerpoint/2010/main" val="2757996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3015</TotalTime>
  <Words>1330</Words>
  <Application>Microsoft Office PowerPoint</Application>
  <PresentationFormat>Widescreen</PresentationFormat>
  <Paragraphs>164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24</cp:revision>
  <dcterms:created xsi:type="dcterms:W3CDTF">2023-09-29T13:44:51Z</dcterms:created>
  <dcterms:modified xsi:type="dcterms:W3CDTF">2023-10-01T16:00:45Z</dcterms:modified>
</cp:coreProperties>
</file>