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9" r:id="rId3"/>
    <p:sldId id="260" r:id="rId4"/>
    <p:sldId id="270" r:id="rId5"/>
    <p:sldId id="261" r:id="rId6"/>
    <p:sldId id="262" r:id="rId7"/>
    <p:sldId id="271" r:id="rId8"/>
    <p:sldId id="264" r:id="rId9"/>
    <p:sldId id="265" r:id="rId10"/>
    <p:sldId id="267" r:id="rId11"/>
    <p:sldId id="268" r:id="rId12"/>
    <p:sldId id="269"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6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53433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145792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26104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24590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224799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410947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31431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09666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2599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49579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GESCOE, Department of Computer</a:t>
            </a:r>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0" name="Google Shape;90;p13"/>
          <p:cNvSpPr txBox="1"/>
          <p:nvPr/>
        </p:nvSpPr>
        <p:spPr>
          <a:xfrm>
            <a:off x="2057400" y="76200"/>
            <a:ext cx="6400800" cy="1200329"/>
          </a:xfrm>
          <a:prstGeom prst="rect">
            <a:avLst/>
          </a:prstGeom>
          <a:solidFill>
            <a:srgbClr val="FFFF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Gokhale Education Society’s</a:t>
            </a:r>
            <a:endParaRPr/>
          </a:p>
          <a:p>
            <a:pPr marL="0" marR="0" lvl="0" indent="0" algn="ctr" rtl="0">
              <a:lnSpc>
                <a:spcPct val="100000"/>
              </a:lnSpc>
              <a:spcBef>
                <a:spcPts val="0"/>
              </a:spcBef>
              <a:spcAft>
                <a:spcPts val="0"/>
              </a:spcAft>
              <a:buClr>
                <a:schemeClr val="dk1"/>
              </a:buClr>
              <a:buSzPts val="800"/>
              <a:buFont typeface="Calibri"/>
              <a:buNone/>
            </a:pPr>
            <a:endParaRPr sz="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R. H. Sapat College of Engineering, Management Studies and Research, </a:t>
            </a:r>
            <a:endParaRPr/>
          </a:p>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Nashik - 422 005, (M.S.), INDIA</a:t>
            </a:r>
            <a:endParaRPr sz="1800" b="0" i="0" u="none" strike="noStrike" cap="none">
              <a:solidFill>
                <a:schemeClr val="dk1"/>
              </a:solidFill>
              <a:latin typeface="Times New Roman"/>
              <a:ea typeface="Times New Roman"/>
              <a:cs typeface="Times New Roman"/>
              <a:sym typeface="Times New Roman"/>
            </a:endParaRPr>
          </a:p>
        </p:txBody>
      </p:sp>
      <p:sp>
        <p:nvSpPr>
          <p:cNvPr id="91" name="Google Shape;91;p13"/>
          <p:cNvSpPr txBox="1"/>
          <p:nvPr/>
        </p:nvSpPr>
        <p:spPr>
          <a:xfrm>
            <a:off x="936856" y="1447899"/>
            <a:ext cx="7270288" cy="532449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Seminar on,</a:t>
            </a:r>
            <a:endParaRPr dirty="0"/>
          </a:p>
          <a:p>
            <a:pPr lvl="0" algn="ctr"/>
            <a:r>
              <a:rPr lang="en-US" sz="2800" b="1" dirty="0">
                <a:solidFill>
                  <a:schemeClr val="dk1"/>
                </a:solidFill>
                <a:latin typeface="Times New Roman"/>
                <a:ea typeface="Times New Roman"/>
                <a:cs typeface="Times New Roman"/>
                <a:sym typeface="Times New Roman"/>
              </a:rPr>
              <a:t>Sentiment Analysis in E-Commerce: Exploring Random Forest and Clustering Ensemble Techniques</a:t>
            </a:r>
            <a:endParaRPr sz="2800" dirty="0"/>
          </a:p>
          <a:p>
            <a:pPr marL="0" marR="0" lvl="0" indent="0" algn="ctr"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In partial fulfillment of requirements for the degree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Third Year Computer Engineering</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By</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Swayam Pratimkumar Badhe</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Exam Seat No. :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Roll No. :  09</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 Under the guidance of</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Dr. Neeta Deshpande</a:t>
            </a:r>
            <a:endParaRPr sz="20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p:txBody>
      </p:sp>
      <p:pic>
        <p:nvPicPr>
          <p:cNvPr id="92" name="Google Shape;92;p13"/>
          <p:cNvPicPr preferRelativeResize="0"/>
          <p:nvPr/>
        </p:nvPicPr>
        <p:blipFill>
          <a:blip r:embed="rId3">
            <a:alphaModFix/>
          </a:blip>
          <a:stretch>
            <a:fillRect/>
          </a:stretch>
        </p:blipFill>
        <p:spPr>
          <a:xfrm>
            <a:off x="140450" y="76198"/>
            <a:ext cx="1916950" cy="15974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505495" y="-110499"/>
            <a:ext cx="7772400" cy="1470025"/>
          </a:xfrm>
        </p:spPr>
        <p:txBody>
          <a:bodyPr>
            <a:normAutofit/>
          </a:bodyPr>
          <a:lstStyle/>
          <a:p>
            <a:r>
              <a:rPr lang="en-IN" sz="3600" dirty="0">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598866" y="1229038"/>
            <a:ext cx="8087933" cy="5127312"/>
          </a:xfrm>
        </p:spPr>
        <p:txBody>
          <a:bodyPr>
            <a:normAutofit/>
          </a:bodyPr>
          <a:lstStyle/>
          <a:p>
            <a:pPr algn="l"/>
            <a:r>
              <a:rPr lang="en-US" sz="2800" dirty="0">
                <a:solidFill>
                  <a:schemeClr val="tx1"/>
                </a:solidFill>
                <a:latin typeface="Times New Roman" panose="02020603050405020304" pitchFamily="18" charset="0"/>
                <a:cs typeface="Times New Roman" panose="02020603050405020304" pitchFamily="18" charset="0"/>
              </a:rPr>
              <a:t>Applications of Random Forest - </a:t>
            </a:r>
          </a:p>
          <a:p>
            <a:pPr algn="l"/>
            <a:r>
              <a:rPr lang="en-US" sz="2000" dirty="0">
                <a:solidFill>
                  <a:schemeClr val="tx1"/>
                </a:solidFill>
                <a:latin typeface="Times New Roman" panose="02020603050405020304" pitchFamily="18" charset="0"/>
                <a:cs typeface="Times New Roman" panose="02020603050405020304" pitchFamily="18" charset="0"/>
              </a:rPr>
              <a:t>1. Enhancing Customer Experience</a:t>
            </a:r>
          </a:p>
          <a:p>
            <a:pPr algn="l"/>
            <a:r>
              <a:rPr lang="en-US" sz="2000" dirty="0">
                <a:solidFill>
                  <a:schemeClr val="tx1"/>
                </a:solidFill>
                <a:latin typeface="Times New Roman" panose="02020603050405020304" pitchFamily="18" charset="0"/>
                <a:cs typeface="Times New Roman" panose="02020603050405020304" pitchFamily="18" charset="0"/>
              </a:rPr>
              <a:t>2. Product Development – identify product features that require enhancement                                        </a:t>
            </a:r>
          </a:p>
          <a:p>
            <a:pPr algn="l"/>
            <a:r>
              <a:rPr lang="en-US" sz="2000" dirty="0">
                <a:solidFill>
                  <a:schemeClr val="tx1"/>
                </a:solidFill>
                <a:latin typeface="Times New Roman" panose="02020603050405020304" pitchFamily="18" charset="0"/>
                <a:cs typeface="Times New Roman" panose="02020603050405020304" pitchFamily="18" charset="0"/>
              </a:rPr>
              <a:t>3. Product Recommendations - analyze user preferences and provide                   </a:t>
            </a:r>
          </a:p>
          <a:p>
            <a:pPr algn="l"/>
            <a:r>
              <a:rPr lang="en-US" sz="2000" dirty="0">
                <a:solidFill>
                  <a:schemeClr val="tx1"/>
                </a:solidFill>
                <a:latin typeface="Times New Roman" panose="02020603050405020304" pitchFamily="18" charset="0"/>
                <a:cs typeface="Times New Roman" panose="02020603050405020304" pitchFamily="18" charset="0"/>
              </a:rPr>
              <a:t>                                                   personalized product recommendations</a:t>
            </a:r>
          </a:p>
          <a:p>
            <a:pPr algn="l"/>
            <a:r>
              <a:rPr lang="en-US" sz="2800" dirty="0">
                <a:solidFill>
                  <a:schemeClr val="tx1"/>
                </a:solidFill>
                <a:latin typeface="Times New Roman" panose="02020603050405020304" pitchFamily="18" charset="0"/>
                <a:cs typeface="Times New Roman" panose="02020603050405020304" pitchFamily="18" charset="0"/>
              </a:rPr>
              <a:t>Applications of Sentiment Analysis - </a:t>
            </a:r>
          </a:p>
          <a:p>
            <a:pPr algn="l"/>
            <a:r>
              <a:rPr lang="en-US" sz="2000" dirty="0">
                <a:solidFill>
                  <a:schemeClr val="tx1"/>
                </a:solidFill>
                <a:latin typeface="Times New Roman" panose="02020603050405020304" pitchFamily="18" charset="0"/>
                <a:cs typeface="Times New Roman" panose="02020603050405020304" pitchFamily="18" charset="0"/>
              </a:rPr>
              <a:t>1. Customer Reviews -  analyze and categorize customer reviews </a:t>
            </a:r>
          </a:p>
          <a:p>
            <a:pPr algn="l"/>
            <a:r>
              <a:rPr lang="en-US" sz="2000" dirty="0">
                <a:solidFill>
                  <a:schemeClr val="tx1"/>
                </a:solidFill>
                <a:latin typeface="Times New Roman" panose="02020603050405020304" pitchFamily="18" charset="0"/>
                <a:cs typeface="Times New Roman" panose="02020603050405020304" pitchFamily="18" charset="0"/>
              </a:rPr>
              <a:t>2. Social Media Monitoring - track public sentiment on social media platforms</a:t>
            </a:r>
          </a:p>
          <a:p>
            <a:pPr algn="l"/>
            <a:r>
              <a:rPr lang="en-US" sz="2000" dirty="0">
                <a:solidFill>
                  <a:schemeClr val="tx1"/>
                </a:solidFill>
                <a:latin typeface="Times New Roman" panose="02020603050405020304" pitchFamily="18" charset="0"/>
                <a:cs typeface="Times New Roman" panose="02020603050405020304" pitchFamily="18" charset="0"/>
              </a:rPr>
              <a:t>3. Political Analysis - assess public sentiment toward candidates and issues</a:t>
            </a:r>
          </a:p>
          <a:p>
            <a:pPr algn="l"/>
            <a:r>
              <a:rPr lang="en-US" sz="2000" dirty="0">
                <a:solidFill>
                  <a:schemeClr val="tx1"/>
                </a:solidFill>
                <a:latin typeface="Times New Roman" panose="02020603050405020304" pitchFamily="18" charset="0"/>
                <a:cs typeface="Times New Roman" panose="02020603050405020304" pitchFamily="18" charset="0"/>
              </a:rPr>
              <a:t>4. Healthcare - used to monitor patient sentiment during clinical trials</a:t>
            </a:r>
          </a:p>
          <a:p>
            <a:pPr algn="l"/>
            <a:endParaRPr lang="en-IN" sz="2000" dirty="0">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97850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685799" y="0"/>
            <a:ext cx="7772400" cy="1470025"/>
          </a:xfrm>
        </p:spPr>
        <p:txBody>
          <a:bodyPr>
            <a:normAutofit/>
          </a:bodyPr>
          <a:lstStyle/>
          <a:p>
            <a:pPr lvl="0"/>
            <a:r>
              <a:rPr lang="en-US" sz="3600" dirty="0"/>
              <a:t>Discussion and Conclusion</a:t>
            </a:r>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685799" y="1296830"/>
            <a:ext cx="7772399" cy="5840569"/>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Random Forest – Achieved robust performance with high accuracy in</a:t>
            </a:r>
          </a:p>
          <a:p>
            <a:pPr algn="l"/>
            <a:r>
              <a:rPr lang="en-US" sz="2000" dirty="0">
                <a:solidFill>
                  <a:schemeClr val="tx1"/>
                </a:solidFill>
                <a:latin typeface="Times New Roman" panose="02020603050405020304" pitchFamily="18" charset="0"/>
                <a:cs typeface="Times New Roman" panose="02020603050405020304" pitchFamily="18" charset="0"/>
              </a:rPr>
              <a:t>                            categorizing data</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Techniques like hierarchical clustering and the Dune index enhanced</a:t>
            </a:r>
          </a:p>
          <a:p>
            <a:pPr algn="l"/>
            <a:r>
              <a:rPr lang="en-US" sz="2000" dirty="0">
                <a:solidFill>
                  <a:schemeClr val="tx1"/>
                </a:solidFill>
                <a:latin typeface="Times New Roman" panose="02020603050405020304" pitchFamily="18" charset="0"/>
                <a:cs typeface="Times New Roman" panose="02020603050405020304" pitchFamily="18" charset="0"/>
              </a:rPr>
              <a:t>sentiment clustering precision</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In conclusion - </a:t>
            </a:r>
          </a:p>
          <a:p>
            <a:pPr algn="l"/>
            <a:r>
              <a:rPr lang="en-US" sz="2000" dirty="0">
                <a:solidFill>
                  <a:schemeClr val="tx1"/>
                </a:solidFill>
                <a:latin typeface="Times New Roman" panose="02020603050405020304" pitchFamily="18" charset="0"/>
                <a:cs typeface="Times New Roman" panose="02020603050405020304" pitchFamily="18" charset="0"/>
              </a:rPr>
              <a:t>Random Forest emerged as a strong choice for sentiment analysis,</a:t>
            </a:r>
          </a:p>
          <a:p>
            <a:pPr algn="l"/>
            <a:r>
              <a:rPr lang="en-US" sz="2000" dirty="0">
                <a:solidFill>
                  <a:schemeClr val="tx1"/>
                </a:solidFill>
                <a:latin typeface="Times New Roman" panose="02020603050405020304" pitchFamily="18" charset="0"/>
                <a:cs typeface="Times New Roman" panose="02020603050405020304" pitchFamily="18" charset="0"/>
              </a:rPr>
              <a:t> particularly in the context of e-commerce and the unique Flipkart dataset.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91591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685800" y="-250825"/>
            <a:ext cx="7772400" cy="1470025"/>
          </a:xfrm>
        </p:spPr>
        <p:txBody>
          <a:bodyPr>
            <a:normAutofit/>
          </a:bodyPr>
          <a:lstStyle/>
          <a:p>
            <a:pPr lvl="0"/>
            <a:r>
              <a:rPr lang="en-US" sz="3600" dirty="0"/>
              <a:t>References</a:t>
            </a:r>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685799" y="1017431"/>
            <a:ext cx="7772399" cy="4621369"/>
          </a:xfrm>
        </p:spPr>
        <p:txBody>
          <a:bodyPr>
            <a:normAutofit/>
          </a:bodyPr>
          <a:lstStyle/>
          <a:p>
            <a:pPr algn="l"/>
            <a:r>
              <a:rPr lang="en-IN" sz="1800" dirty="0">
                <a:solidFill>
                  <a:schemeClr val="tx1"/>
                </a:solidFill>
                <a:latin typeface="Times New Roman" panose="02020603050405020304" pitchFamily="18" charset="0"/>
                <a:cs typeface="Times New Roman" panose="02020603050405020304" pitchFamily="18" charset="0"/>
              </a:rPr>
              <a:t>1. P. </a:t>
            </a:r>
            <a:r>
              <a:rPr lang="en-IN" sz="1800" dirty="0" err="1">
                <a:solidFill>
                  <a:schemeClr val="tx1"/>
                </a:solidFill>
                <a:latin typeface="Times New Roman" panose="02020603050405020304" pitchFamily="18" charset="0"/>
                <a:cs typeface="Times New Roman" panose="02020603050405020304" pitchFamily="18" charset="0"/>
              </a:rPr>
              <a:t>Karthika</a:t>
            </a:r>
            <a:r>
              <a:rPr lang="en-IN" sz="1800" dirty="0">
                <a:solidFill>
                  <a:schemeClr val="tx1"/>
                </a:solidFill>
                <a:latin typeface="Times New Roman" panose="02020603050405020304" pitchFamily="18" charset="0"/>
                <a:cs typeface="Times New Roman" panose="02020603050405020304" pitchFamily="18" charset="0"/>
              </a:rPr>
              <a:t>, R. </a:t>
            </a:r>
            <a:r>
              <a:rPr lang="en-IN" sz="1800" dirty="0" err="1">
                <a:solidFill>
                  <a:schemeClr val="tx1"/>
                </a:solidFill>
                <a:latin typeface="Times New Roman" panose="02020603050405020304" pitchFamily="18" charset="0"/>
                <a:cs typeface="Times New Roman" panose="02020603050405020304" pitchFamily="18" charset="0"/>
              </a:rPr>
              <a:t>Murugeswari</a:t>
            </a:r>
            <a:r>
              <a:rPr lang="en-IN" sz="1800" dirty="0">
                <a:solidFill>
                  <a:schemeClr val="tx1"/>
                </a:solidFill>
                <a:latin typeface="Times New Roman" panose="02020603050405020304" pitchFamily="18" charset="0"/>
                <a:cs typeface="Times New Roman" panose="02020603050405020304" pitchFamily="18" charset="0"/>
              </a:rPr>
              <a:t> and R. </a:t>
            </a:r>
            <a:r>
              <a:rPr lang="en-IN" sz="1800" dirty="0" err="1">
                <a:solidFill>
                  <a:schemeClr val="tx1"/>
                </a:solidFill>
                <a:latin typeface="Times New Roman" panose="02020603050405020304" pitchFamily="18" charset="0"/>
                <a:cs typeface="Times New Roman" panose="02020603050405020304" pitchFamily="18" charset="0"/>
              </a:rPr>
              <a:t>Manoranjithem</a:t>
            </a:r>
            <a:r>
              <a:rPr lang="en-IN" sz="1800" dirty="0">
                <a:solidFill>
                  <a:schemeClr val="tx1"/>
                </a:solidFill>
                <a:latin typeface="Times New Roman" panose="02020603050405020304" pitchFamily="18" charset="0"/>
                <a:cs typeface="Times New Roman" panose="02020603050405020304" pitchFamily="18" charset="0"/>
              </a:rPr>
              <a:t>, "Sentiment Analysis of Social Media Network Using Random Forest Algorithm," 2019 IEEE International Conference on Intelligent Techniques in Control, Optimization and Signal Processing (INCOS), </a:t>
            </a:r>
            <a:r>
              <a:rPr lang="en-IN" sz="1800" dirty="0" err="1">
                <a:solidFill>
                  <a:schemeClr val="tx1"/>
                </a:solidFill>
                <a:latin typeface="Times New Roman" panose="02020603050405020304" pitchFamily="18" charset="0"/>
                <a:cs typeface="Times New Roman" panose="02020603050405020304" pitchFamily="18" charset="0"/>
              </a:rPr>
              <a:t>Tamilnadu</a:t>
            </a:r>
            <a:r>
              <a:rPr lang="en-IN" sz="1800" dirty="0">
                <a:solidFill>
                  <a:schemeClr val="tx1"/>
                </a:solidFill>
                <a:latin typeface="Times New Roman" panose="02020603050405020304" pitchFamily="18" charset="0"/>
                <a:cs typeface="Times New Roman" panose="02020603050405020304" pitchFamily="18" charset="0"/>
              </a:rPr>
              <a:t>, India, 2019, pp. 1-5, </a:t>
            </a:r>
            <a:r>
              <a:rPr lang="en-IN" sz="1800" dirty="0" err="1">
                <a:solidFill>
                  <a:schemeClr val="tx1"/>
                </a:solidFill>
                <a:latin typeface="Times New Roman" panose="02020603050405020304" pitchFamily="18" charset="0"/>
                <a:cs typeface="Times New Roman" panose="02020603050405020304" pitchFamily="18" charset="0"/>
              </a:rPr>
              <a:t>doi</a:t>
            </a:r>
            <a:r>
              <a:rPr lang="en-IN" sz="1800" dirty="0">
                <a:solidFill>
                  <a:schemeClr val="tx1"/>
                </a:solidFill>
                <a:latin typeface="Times New Roman" panose="02020603050405020304" pitchFamily="18" charset="0"/>
                <a:cs typeface="Times New Roman" panose="02020603050405020304" pitchFamily="18" charset="0"/>
              </a:rPr>
              <a:t>: 10.1109/INCOS45849.2019.8951367.</a:t>
            </a:r>
          </a:p>
          <a:p>
            <a:pPr algn="l"/>
            <a:r>
              <a:rPr lang="en-IN" sz="1800" dirty="0">
                <a:solidFill>
                  <a:schemeClr val="tx1"/>
                </a:solidFill>
                <a:latin typeface="Times New Roman" panose="02020603050405020304" pitchFamily="18" charset="0"/>
                <a:cs typeface="Times New Roman" panose="02020603050405020304" pitchFamily="18" charset="0"/>
              </a:rPr>
              <a:t>2. D. Yuan, J. Huang, X. Yang, and J. Cui, "Improved random forest classification approach based on hybrid clustering selection," 2020 Chinese Automation Congress (CAC), Shanghai, China, 2020, pp. 1559-1563, </a:t>
            </a:r>
            <a:r>
              <a:rPr lang="en-IN" sz="1800" dirty="0" err="1">
                <a:solidFill>
                  <a:schemeClr val="tx1"/>
                </a:solidFill>
                <a:latin typeface="Times New Roman" panose="02020603050405020304" pitchFamily="18" charset="0"/>
                <a:cs typeface="Times New Roman" panose="02020603050405020304" pitchFamily="18" charset="0"/>
              </a:rPr>
              <a:t>doi</a:t>
            </a:r>
            <a:r>
              <a:rPr lang="en-IN" sz="1800" dirty="0">
                <a:solidFill>
                  <a:schemeClr val="tx1"/>
                </a:solidFill>
                <a:latin typeface="Times New Roman" panose="02020603050405020304" pitchFamily="18" charset="0"/>
                <a:cs typeface="Times New Roman" panose="02020603050405020304" pitchFamily="18" charset="0"/>
              </a:rPr>
              <a:t>: 10.1109/CAC51589.2020.9326711.</a:t>
            </a:r>
          </a:p>
          <a:p>
            <a:pPr algn="l"/>
            <a:r>
              <a:rPr lang="en-IN" sz="1800" dirty="0">
                <a:solidFill>
                  <a:schemeClr val="tx1"/>
                </a:solidFill>
                <a:latin typeface="Times New Roman" panose="02020603050405020304" pitchFamily="18" charset="0"/>
                <a:cs typeface="Times New Roman" panose="02020603050405020304" pitchFamily="18" charset="0"/>
              </a:rPr>
              <a:t>3. A. Pretorius, S. Bierman, and S. J. Steel, "A meta-analysis of research in random forests for classification," 2016 Pattern Recognition Association of South Africa and Robotics and Mechatronics International Conference (PRASA-</a:t>
            </a:r>
            <a:r>
              <a:rPr lang="en-IN" sz="1800" dirty="0" err="1">
                <a:solidFill>
                  <a:schemeClr val="tx1"/>
                </a:solidFill>
                <a:latin typeface="Times New Roman" panose="02020603050405020304" pitchFamily="18" charset="0"/>
                <a:cs typeface="Times New Roman" panose="02020603050405020304" pitchFamily="18" charset="0"/>
              </a:rPr>
              <a:t>RobMech</a:t>
            </a:r>
            <a:r>
              <a:rPr lang="en-IN" sz="1800" dirty="0">
                <a:solidFill>
                  <a:schemeClr val="tx1"/>
                </a:solidFill>
                <a:latin typeface="Times New Roman" panose="02020603050405020304" pitchFamily="18" charset="0"/>
                <a:cs typeface="Times New Roman" panose="02020603050405020304" pitchFamily="18" charset="0"/>
              </a:rPr>
              <a:t>), Stellenbosch, South Africa, 2016, pp. 1-6, </a:t>
            </a:r>
            <a:r>
              <a:rPr lang="en-IN" sz="1800" dirty="0" err="1">
                <a:solidFill>
                  <a:schemeClr val="tx1"/>
                </a:solidFill>
                <a:latin typeface="Times New Roman" panose="02020603050405020304" pitchFamily="18" charset="0"/>
                <a:cs typeface="Times New Roman" panose="02020603050405020304" pitchFamily="18" charset="0"/>
              </a:rPr>
              <a:t>doi</a:t>
            </a:r>
            <a:r>
              <a:rPr lang="en-IN" sz="1800" dirty="0">
                <a:solidFill>
                  <a:schemeClr val="tx1"/>
                </a:solidFill>
                <a:latin typeface="Times New Roman" panose="02020603050405020304" pitchFamily="18" charset="0"/>
                <a:cs typeface="Times New Roman" panose="02020603050405020304" pitchFamily="18" charset="0"/>
              </a:rPr>
              <a:t>: 10.1109/RoboMech.2016.7813171.</a:t>
            </a:r>
          </a:p>
          <a:p>
            <a:pPr algn="l"/>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54285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505495" y="-110499"/>
            <a:ext cx="7772400" cy="1470025"/>
          </a:xfrm>
        </p:spPr>
        <p:txBody>
          <a:bodyPr>
            <a:normAutofit/>
          </a:bodyPr>
          <a:lstStyle/>
          <a:p>
            <a:r>
              <a:rPr lang="en-US" sz="3600" dirty="0"/>
              <a:t>Introduction</a:t>
            </a:r>
            <a:endParaRPr lang="en-IN" sz="3600" dirty="0"/>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598867" y="1229038"/>
            <a:ext cx="8039638" cy="3652055"/>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Sentiment analysis, also known as opinion mining, is a powerful technique </a:t>
            </a:r>
          </a:p>
          <a:p>
            <a:pPr algn="l"/>
            <a:r>
              <a:rPr lang="en-US" sz="2000" dirty="0">
                <a:solidFill>
                  <a:schemeClr val="tx1"/>
                </a:solidFill>
                <a:latin typeface="Times New Roman" panose="02020603050405020304" pitchFamily="18" charset="0"/>
                <a:cs typeface="Times New Roman" panose="02020603050405020304" pitchFamily="18" charset="0"/>
              </a:rPr>
              <a:t>used to decipher and categorize opinions and emotions expressed in textual</a:t>
            </a:r>
          </a:p>
          <a:p>
            <a:pPr algn="l"/>
            <a:r>
              <a:rPr lang="en-US" sz="2000" dirty="0">
                <a:solidFill>
                  <a:schemeClr val="tx1"/>
                </a:solidFill>
                <a:latin typeface="Times New Roman" panose="02020603050405020304" pitchFamily="18" charset="0"/>
                <a:cs typeface="Times New Roman" panose="02020603050405020304" pitchFamily="18" charset="0"/>
              </a:rPr>
              <a:t>data.</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E-commerce platforms thrive on customer feedback and reviews, which</a:t>
            </a:r>
          </a:p>
          <a:p>
            <a:pPr algn="l"/>
            <a:r>
              <a:rPr lang="en-US" sz="2000" dirty="0">
                <a:solidFill>
                  <a:schemeClr val="tx1"/>
                </a:solidFill>
                <a:latin typeface="Times New Roman" panose="02020603050405020304" pitchFamily="18" charset="0"/>
                <a:cs typeface="Times New Roman" panose="02020603050405020304" pitchFamily="18" charset="0"/>
              </a:rPr>
              <a:t>directly influence buying decisions.</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Sentiment analysis empowers e-commerce businesses to adapt quickly to</a:t>
            </a:r>
          </a:p>
          <a:p>
            <a:pPr algn="l"/>
            <a:r>
              <a:rPr lang="en-US" sz="2000" dirty="0">
                <a:solidFill>
                  <a:schemeClr val="tx1"/>
                </a:solidFill>
                <a:latin typeface="Times New Roman" panose="02020603050405020304" pitchFamily="18" charset="0"/>
                <a:cs typeface="Times New Roman" panose="02020603050405020304" pitchFamily="18" charset="0"/>
              </a:rPr>
              <a:t>changing market trends and enhance customer experiences.</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505495" y="-110499"/>
            <a:ext cx="7772400" cy="1470025"/>
          </a:xfrm>
        </p:spPr>
        <p:txBody>
          <a:bodyPr>
            <a:normAutofit/>
          </a:bodyPr>
          <a:lstStyle/>
          <a:p>
            <a:pPr lvl="0"/>
            <a:r>
              <a:rPr lang="en-US" sz="3600" dirty="0"/>
              <a:t>Literature Survey</a:t>
            </a:r>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598867" y="992075"/>
            <a:ext cx="8039638" cy="4873849"/>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Sentiment Analysis Using Random Forest Algorithm </a:t>
            </a:r>
            <a:r>
              <a:rPr lang="en-US" sz="20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This paper </a:t>
            </a:r>
            <a:r>
              <a:rPr lang="en-US" sz="2000" dirty="0">
                <a:solidFill>
                  <a:schemeClr val="tx1"/>
                </a:solidFill>
                <a:latin typeface="Times New Roman" panose="02020603050405020304" pitchFamily="18" charset="0"/>
                <a:cs typeface="Times New Roman" panose="02020603050405020304" pitchFamily="18" charset="0"/>
              </a:rPr>
              <a:t>focuses on sentiment analysis in the context of e-commerce, emphasizing the importance of customer feedback and reviews. It introduces feature-based opinion extraction and employs Machine Learning algorithms like Random Forest and Support Vector Machine (SVM) to achieve a remarkable 97% accuracy</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400" dirty="0">
                <a:solidFill>
                  <a:schemeClr val="tx1"/>
                </a:solidFill>
                <a:latin typeface="Times New Roman" panose="02020603050405020304" pitchFamily="18" charset="0"/>
                <a:cs typeface="Times New Roman" panose="02020603050405020304" pitchFamily="18" charset="0"/>
              </a:rPr>
              <a:t>Improved Random Forest Classification Approach with Hybrid Clustering </a:t>
            </a:r>
            <a:r>
              <a:rPr lang="en-US" sz="2000" dirty="0">
                <a:solidFill>
                  <a:schemeClr val="tx1"/>
                </a:solidFill>
                <a:latin typeface="Times New Roman" panose="02020603050405020304" pitchFamily="18" charset="0"/>
                <a:cs typeface="Times New Roman" panose="02020603050405020304" pitchFamily="18" charset="0"/>
              </a:rPr>
              <a:t>- In this paper, the authors propose an enhancement to the Random Forest classification method by ensuring diversity in the model. They introduce cluster integration selection with the Dunn index and address the shortcomings of hierarchical clustering. The approach is applied successfully to classify personal indoor thermal preferences, proving its effectiveness.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54356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505495" y="-110499"/>
            <a:ext cx="7772400" cy="1470025"/>
          </a:xfrm>
        </p:spPr>
        <p:txBody>
          <a:bodyPr>
            <a:normAutofit/>
          </a:bodyPr>
          <a:lstStyle/>
          <a:p>
            <a:pPr lvl="0"/>
            <a:r>
              <a:rPr lang="en-US" sz="3600" dirty="0"/>
              <a:t>Literature Survey</a:t>
            </a:r>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647162" y="1359526"/>
            <a:ext cx="8039638" cy="4873849"/>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Meta-Analysis of Research in Random Forests for </a:t>
            </a:r>
          </a:p>
          <a:p>
            <a:pPr algn="l"/>
            <a:r>
              <a:rPr lang="en-US" sz="2400" dirty="0">
                <a:solidFill>
                  <a:schemeClr val="tx1"/>
                </a:solidFill>
                <a:latin typeface="Times New Roman" panose="02020603050405020304" pitchFamily="18" charset="0"/>
                <a:cs typeface="Times New Roman" panose="02020603050405020304" pitchFamily="18" charset="0"/>
              </a:rPr>
              <a:t>Classification - </a:t>
            </a:r>
            <a:r>
              <a:rPr lang="en-US" sz="2000" dirty="0">
                <a:solidFill>
                  <a:schemeClr val="tx1"/>
                </a:solidFill>
                <a:latin typeface="Times New Roman" panose="02020603050405020304" pitchFamily="18" charset="0"/>
                <a:cs typeface="Times New Roman" panose="02020603050405020304" pitchFamily="18" charset="0"/>
              </a:rPr>
              <a:t>This paper conducts a meta-analysis of research papers spanning from 2001 to 2015 that introduce novel Random Forest (RF) algorithms and compare them to established RF methods. The analysis reveals limitations in performance measures, estimation methods, and comparative methodologies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18539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505495" y="-110499"/>
            <a:ext cx="7772400" cy="1470025"/>
          </a:xfrm>
        </p:spPr>
        <p:txBody>
          <a:bodyPr>
            <a:normAutofit/>
          </a:bodyPr>
          <a:lstStyle/>
          <a:p>
            <a:pPr lvl="0"/>
            <a:r>
              <a:rPr lang="en-US" sz="3600" dirty="0"/>
              <a:t>Details </a:t>
            </a:r>
            <a:r>
              <a:rPr lang="en-US" sz="3600"/>
              <a:t>of technology</a:t>
            </a:r>
            <a:endParaRPr lang="en-US" sz="3600" dirty="0"/>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505495" y="1043144"/>
            <a:ext cx="8039638" cy="5629588"/>
          </a:xfrm>
        </p:spPr>
        <p:txBody>
          <a:bodyPr>
            <a:normAutofit/>
          </a:bodyPr>
          <a:lstStyle/>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800" dirty="0">
                <a:solidFill>
                  <a:schemeClr val="tx1"/>
                </a:solidFill>
                <a:latin typeface="Times New Roman" panose="02020603050405020304" pitchFamily="18" charset="0"/>
                <a:cs typeface="Times New Roman" panose="02020603050405020304" pitchFamily="18" charset="0"/>
              </a:rPr>
              <a:t>Random Forest Algorithm in Sentiment Analysis – </a:t>
            </a:r>
          </a:p>
          <a:p>
            <a:pPr algn="l"/>
            <a:r>
              <a:rPr lang="en-US" sz="28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1. Random Forest is an ensemble learning method used for classification and regression tasks.</a:t>
            </a:r>
          </a:p>
          <a:p>
            <a:pPr algn="l"/>
            <a:r>
              <a:rPr lang="en-US" sz="2000" dirty="0">
                <a:solidFill>
                  <a:schemeClr val="tx1"/>
                </a:solidFill>
                <a:latin typeface="Times New Roman" panose="02020603050405020304" pitchFamily="18" charset="0"/>
                <a:cs typeface="Times New Roman" panose="02020603050405020304" pitchFamily="18" charset="0"/>
              </a:rPr>
              <a:t>	2. Random Forest employs decision trees as its base classifiers.</a:t>
            </a:r>
          </a:p>
          <a:p>
            <a:pPr algn="l"/>
            <a:r>
              <a:rPr lang="en-US" sz="2000" dirty="0">
                <a:solidFill>
                  <a:schemeClr val="tx1"/>
                </a:solidFill>
                <a:latin typeface="Times New Roman" panose="02020603050405020304" pitchFamily="18" charset="0"/>
                <a:cs typeface="Times New Roman" panose="02020603050405020304" pitchFamily="18" charset="0"/>
              </a:rPr>
              <a:t>	3. Each tree contributes to the final prediction through a process known as majority voting or averaging.</a:t>
            </a:r>
          </a:p>
          <a:p>
            <a:pPr algn="l"/>
            <a:endParaRPr lang="en-US" sz="2000" dirty="0">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Strengths - Handling Complexity</a:t>
            </a:r>
          </a:p>
          <a:p>
            <a:pPr algn="l"/>
            <a:r>
              <a:rPr lang="en-US" sz="2000" dirty="0">
                <a:solidFill>
                  <a:schemeClr val="tx1"/>
                </a:solidFill>
                <a:latin typeface="Times New Roman" panose="02020603050405020304" pitchFamily="18" charset="0"/>
                <a:cs typeface="Times New Roman" panose="02020603050405020304" pitchFamily="18" charset="0"/>
              </a:rPr>
              <a:t>		     Feature Processing</a:t>
            </a:r>
          </a:p>
          <a:p>
            <a:pPr algn="l"/>
            <a:r>
              <a:rPr lang="en-US" sz="2000" dirty="0">
                <a:solidFill>
                  <a:schemeClr val="tx1"/>
                </a:solidFill>
                <a:latin typeface="Times New Roman" panose="02020603050405020304" pitchFamily="18" charset="0"/>
                <a:cs typeface="Times New Roman" panose="02020603050405020304" pitchFamily="18" charset="0"/>
              </a:rPr>
              <a:t>                   Diverse Patterns</a:t>
            </a:r>
          </a:p>
          <a:p>
            <a:pPr algn="l"/>
            <a:r>
              <a:rPr lang="en-US" sz="2000" dirty="0">
                <a:solidFill>
                  <a:schemeClr val="tx1"/>
                </a:solidFill>
                <a:latin typeface="Times New Roman" panose="02020603050405020304" pitchFamily="18" charset="0"/>
                <a:cs typeface="Times New Roman" panose="02020603050405020304" pitchFamily="18" charset="0"/>
              </a:rPr>
              <a:t>Limitations - Not Suitable for All Data</a:t>
            </a:r>
          </a:p>
          <a:p>
            <a:pPr algn="l"/>
            <a:r>
              <a:rPr lang="en-US" sz="2000" dirty="0">
                <a:solidFill>
                  <a:schemeClr val="tx1"/>
                </a:solidFill>
                <a:latin typeface="Times New Roman" panose="02020603050405020304" pitchFamily="18" charset="0"/>
                <a:cs typeface="Times New Roman" panose="02020603050405020304" pitchFamily="18" charset="0"/>
              </a:rPr>
              <a:t>		        Parameter Tuning</a:t>
            </a:r>
          </a:p>
          <a:p>
            <a:pPr algn="l"/>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030" name="Picture 6" descr="Exploring the Power of Random Forest: From Decision Trees to Ensemble  Methods">
            <a:extLst>
              <a:ext uri="{FF2B5EF4-FFF2-40B4-BE49-F238E27FC236}">
                <a16:creationId xmlns:a16="http://schemas.microsoft.com/office/drawing/2014/main" id="{B96783E0-6D0C-4BF4-9C3E-658BEE7FB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182" y="3653715"/>
            <a:ext cx="4312693" cy="265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50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505495" y="-110499"/>
            <a:ext cx="7772400" cy="1470025"/>
          </a:xfrm>
        </p:spPr>
        <p:txBody>
          <a:bodyPr>
            <a:normAutofit/>
          </a:bodyPr>
          <a:lstStyle/>
          <a:p>
            <a:pPr lvl="0"/>
            <a:r>
              <a:rPr lang="en-US" sz="3600" dirty="0"/>
              <a:t>Topic / Technology Necessity</a:t>
            </a:r>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598867" y="1229037"/>
            <a:ext cx="8039638" cy="5802827"/>
          </a:xfrm>
        </p:spPr>
        <p:txBody>
          <a:bodyPr>
            <a:normAutofit lnSpcReduction="10000"/>
          </a:bodyPr>
          <a:lstStyle/>
          <a:p>
            <a:pPr algn="l"/>
            <a:r>
              <a:rPr lang="en-US" sz="2000" dirty="0">
                <a:solidFill>
                  <a:schemeClr val="tx1"/>
                </a:solidFill>
                <a:latin typeface="Times New Roman" panose="02020603050405020304" pitchFamily="18" charset="0"/>
                <a:cs typeface="Times New Roman" panose="02020603050405020304" pitchFamily="18" charset="0"/>
              </a:rPr>
              <a:t>1. Understanding Customer Sentiments</a:t>
            </a:r>
          </a:p>
          <a:p>
            <a:pPr algn="l"/>
            <a:r>
              <a:rPr lang="en-US" sz="2000" dirty="0">
                <a:solidFill>
                  <a:schemeClr val="tx1"/>
                </a:solidFill>
                <a:latin typeface="Times New Roman" panose="02020603050405020304" pitchFamily="18" charset="0"/>
                <a:cs typeface="Times New Roman" panose="02020603050405020304" pitchFamily="18" charset="0"/>
              </a:rPr>
              <a:t>	a. Customer Insights</a:t>
            </a:r>
          </a:p>
          <a:p>
            <a:pPr algn="l"/>
            <a:r>
              <a:rPr lang="en-US" sz="2000" dirty="0">
                <a:solidFill>
                  <a:schemeClr val="tx1"/>
                </a:solidFill>
                <a:latin typeface="Times New Roman" panose="02020603050405020304" pitchFamily="18" charset="0"/>
                <a:cs typeface="Times New Roman" panose="02020603050405020304" pitchFamily="18" charset="0"/>
              </a:rPr>
              <a:t>	b. Competitive Edge</a:t>
            </a:r>
          </a:p>
          <a:p>
            <a:pPr algn="l"/>
            <a:r>
              <a:rPr lang="en-US" sz="2000" dirty="0">
                <a:solidFill>
                  <a:schemeClr val="tx1"/>
                </a:solidFill>
                <a:latin typeface="Times New Roman" panose="02020603050405020304" pitchFamily="18" charset="0"/>
                <a:cs typeface="Times New Roman" panose="02020603050405020304" pitchFamily="18" charset="0"/>
              </a:rPr>
              <a:t>2. Crucial for E-Commerce</a:t>
            </a:r>
          </a:p>
          <a:p>
            <a:pPr algn="l"/>
            <a:r>
              <a:rPr lang="en-US" sz="2000" dirty="0">
                <a:solidFill>
                  <a:schemeClr val="tx1"/>
                </a:solidFill>
                <a:latin typeface="Times New Roman" panose="02020603050405020304" pitchFamily="18" charset="0"/>
                <a:cs typeface="Times New Roman" panose="02020603050405020304" pitchFamily="18" charset="0"/>
              </a:rPr>
              <a:t>	a. E-Commerce Landscape</a:t>
            </a:r>
          </a:p>
          <a:p>
            <a:pPr algn="l"/>
            <a:r>
              <a:rPr lang="en-US" sz="2000" dirty="0">
                <a:solidFill>
                  <a:schemeClr val="tx1"/>
                </a:solidFill>
                <a:latin typeface="Times New Roman" panose="02020603050405020304" pitchFamily="18" charset="0"/>
                <a:cs typeface="Times New Roman" panose="02020603050405020304" pitchFamily="18" charset="0"/>
              </a:rPr>
              <a:t>	b. Product Reviews</a:t>
            </a:r>
          </a:p>
          <a:p>
            <a:pPr algn="l"/>
            <a:r>
              <a:rPr lang="en-US" sz="2000" dirty="0">
                <a:solidFill>
                  <a:schemeClr val="tx1"/>
                </a:solidFill>
                <a:latin typeface="Times New Roman" panose="02020603050405020304" pitchFamily="18" charset="0"/>
                <a:cs typeface="Times New Roman" panose="02020603050405020304" pitchFamily="18" charset="0"/>
              </a:rPr>
              <a:t>3. Challenges in Sentiment Categorization</a:t>
            </a:r>
          </a:p>
          <a:p>
            <a:pPr algn="l"/>
            <a:r>
              <a:rPr lang="en-US" sz="2000" dirty="0">
                <a:solidFill>
                  <a:schemeClr val="tx1"/>
                </a:solidFill>
                <a:latin typeface="Times New Roman" panose="02020603050405020304" pitchFamily="18" charset="0"/>
                <a:cs typeface="Times New Roman" panose="02020603050405020304" pitchFamily="18" charset="0"/>
              </a:rPr>
              <a:t>	a. Mixed Reviews</a:t>
            </a:r>
          </a:p>
          <a:p>
            <a:pPr algn="l"/>
            <a:r>
              <a:rPr lang="en-US" sz="2000" dirty="0">
                <a:solidFill>
                  <a:schemeClr val="tx1"/>
                </a:solidFill>
                <a:latin typeface="Times New Roman" panose="02020603050405020304" pitchFamily="18" charset="0"/>
                <a:cs typeface="Times New Roman" panose="02020603050405020304" pitchFamily="18" charset="0"/>
              </a:rPr>
              <a:t>	b. Specific Features</a:t>
            </a:r>
          </a:p>
          <a:p>
            <a:pPr algn="l"/>
            <a:r>
              <a:rPr lang="en-US" sz="2800" dirty="0">
                <a:solidFill>
                  <a:schemeClr val="tx1"/>
                </a:solidFill>
                <a:latin typeface="Times New Roman" panose="02020603050405020304" pitchFamily="18" charset="0"/>
                <a:cs typeface="Times New Roman" panose="02020603050405020304" pitchFamily="18" charset="0"/>
              </a:rPr>
              <a:t>Why Random Forest – </a:t>
            </a:r>
          </a:p>
          <a:p>
            <a:pPr algn="l"/>
            <a:r>
              <a:rPr lang="en-US" sz="2000" dirty="0">
                <a:solidFill>
                  <a:schemeClr val="tx1"/>
                </a:solidFill>
                <a:latin typeface="Times New Roman" panose="02020603050405020304" pitchFamily="18" charset="0"/>
                <a:cs typeface="Times New Roman" panose="02020603050405020304" pitchFamily="18" charset="0"/>
              </a:rPr>
              <a:t>	Random Forest excels in handling the complexity of textual data generated by customer reviews.</a:t>
            </a:r>
          </a:p>
          <a:p>
            <a:pPr algn="l"/>
            <a:r>
              <a:rPr lang="en-US" sz="2000" dirty="0">
                <a:solidFill>
                  <a:schemeClr val="tx1"/>
                </a:solidFill>
                <a:latin typeface="Times New Roman" panose="02020603050405020304" pitchFamily="18" charset="0"/>
                <a:cs typeface="Times New Roman" panose="02020603050405020304" pitchFamily="18" charset="0"/>
              </a:rPr>
              <a:t>	Its ensemble nature allows it to capture diverse sentiment patterns  effectively.</a:t>
            </a:r>
          </a:p>
          <a:p>
            <a:pPr algn="l"/>
            <a:r>
              <a:rPr lang="en-US" sz="2800" dirty="0">
                <a:solidFill>
                  <a:schemeClr val="tx1"/>
                </a:solidFill>
                <a:latin typeface="Times New Roman" panose="02020603050405020304" pitchFamily="18" charset="0"/>
                <a:cs typeface="Times New Roman" panose="02020603050405020304" pitchFamily="18" charset="0"/>
              </a:rPr>
              <a:t>	</a:t>
            </a:r>
          </a:p>
          <a:p>
            <a:pPr algn="l"/>
            <a:endParaRPr lang="en-IN" sz="2000" dirty="0">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4" name="Picture 3">
            <a:extLst>
              <a:ext uri="{FF2B5EF4-FFF2-40B4-BE49-F238E27FC236}">
                <a16:creationId xmlns:a16="http://schemas.microsoft.com/office/drawing/2014/main" id="{54690B64-892C-4A2C-9382-1D4922DC77FD}"/>
              </a:ext>
            </a:extLst>
          </p:cNvPr>
          <p:cNvPicPr>
            <a:picLocks noChangeAspect="1"/>
          </p:cNvPicPr>
          <p:nvPr/>
        </p:nvPicPr>
        <p:blipFill>
          <a:blip r:embed="rId3"/>
          <a:stretch>
            <a:fillRect/>
          </a:stretch>
        </p:blipFill>
        <p:spPr>
          <a:xfrm>
            <a:off x="5126611" y="1661691"/>
            <a:ext cx="3734562" cy="2023205"/>
          </a:xfrm>
          <a:prstGeom prst="rect">
            <a:avLst/>
          </a:prstGeom>
        </p:spPr>
      </p:pic>
    </p:spTree>
    <p:extLst>
      <p:ext uri="{BB962C8B-B14F-4D97-AF65-F5344CB8AC3E}">
        <p14:creationId xmlns:p14="http://schemas.microsoft.com/office/powerpoint/2010/main" val="253120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title"/>
          </p:nvPr>
        </p:nvSpPr>
        <p:spPr>
          <a:xfrm>
            <a:off x="1071349" y="-293688"/>
            <a:ext cx="6694227" cy="1162050"/>
          </a:xfrm>
        </p:spPr>
        <p:txBody>
          <a:bodyPr>
            <a:noAutofit/>
          </a:bodyPr>
          <a:lstStyle/>
          <a:p>
            <a:pPr lvl="0" algn="ctr"/>
            <a:r>
              <a:rPr lang="en-US" sz="3600" b="0" dirty="0">
                <a:latin typeface="Times New Roman" panose="02020603050405020304" pitchFamily="18" charset="0"/>
                <a:cs typeface="Times New Roman" panose="02020603050405020304" pitchFamily="18" charset="0"/>
              </a:rPr>
              <a:t>Experimental</a:t>
            </a:r>
            <a:r>
              <a:rPr lang="en-US" sz="3600" b="0" dirty="0"/>
              <a:t> work</a:t>
            </a:r>
          </a:p>
        </p:txBody>
      </p:sp>
      <p:sp>
        <p:nvSpPr>
          <p:cNvPr id="3" name="Subtitle 2">
            <a:extLst>
              <a:ext uri="{FF2B5EF4-FFF2-40B4-BE49-F238E27FC236}">
                <a16:creationId xmlns:a16="http://schemas.microsoft.com/office/drawing/2014/main" id="{EDEE1CD8-B672-42DD-BE16-7A659E8D0D23}"/>
              </a:ext>
            </a:extLst>
          </p:cNvPr>
          <p:cNvSpPr>
            <a:spLocks noGrp="1"/>
          </p:cNvSpPr>
          <p:nvPr>
            <p:ph type="body" idx="1"/>
          </p:nvPr>
        </p:nvSpPr>
        <p:spPr>
          <a:xfrm>
            <a:off x="150123" y="868362"/>
            <a:ext cx="8802808" cy="2980307"/>
          </a:xfrm>
        </p:spPr>
        <p:txBody>
          <a:bodyPr>
            <a:normAutofit/>
          </a:bodyPr>
          <a:lstStyle/>
          <a:p>
            <a:pPr marL="25400" indent="0">
              <a:buNone/>
            </a:pPr>
            <a:r>
              <a:rPr lang="en-US" sz="2800" dirty="0">
                <a:solidFill>
                  <a:schemeClr val="tx1"/>
                </a:solidFill>
                <a:latin typeface="Times New Roman" panose="02020603050405020304" pitchFamily="18" charset="0"/>
                <a:cs typeface="Times New Roman" panose="02020603050405020304" pitchFamily="18" charset="0"/>
              </a:rPr>
              <a:t>Experimental Setup - </a:t>
            </a:r>
          </a:p>
          <a:p>
            <a:pPr marL="25400" indent="0" algn="l">
              <a:buNone/>
            </a:pPr>
            <a:r>
              <a:rPr lang="en-US" sz="2000" dirty="0">
                <a:solidFill>
                  <a:schemeClr val="tx1"/>
                </a:solidFill>
                <a:latin typeface="Times New Roman" panose="02020603050405020304" pitchFamily="18" charset="0"/>
                <a:cs typeface="Times New Roman" panose="02020603050405020304" pitchFamily="18" charset="0"/>
              </a:rPr>
              <a:t>1. Dataset: Utilized product reviews from Flipkart, a prominent online shopping platform.</a:t>
            </a:r>
          </a:p>
          <a:p>
            <a:pPr marL="25400" indent="0" algn="l">
              <a:buNone/>
            </a:pPr>
            <a:r>
              <a:rPr lang="en-US" sz="2000" dirty="0">
                <a:solidFill>
                  <a:schemeClr val="tx1"/>
                </a:solidFill>
                <a:latin typeface="Times New Roman" panose="02020603050405020304" pitchFamily="18" charset="0"/>
                <a:cs typeface="Times New Roman" panose="02020603050405020304" pitchFamily="18" charset="0"/>
              </a:rPr>
              <a:t>2. Objective: Classify product ratings into positive, neutral, and negative sentiments.</a:t>
            </a:r>
          </a:p>
          <a:p>
            <a:pPr marL="25400" indent="0" algn="l">
              <a:buNone/>
            </a:pPr>
            <a:r>
              <a:rPr lang="en-US" sz="2000" dirty="0">
                <a:solidFill>
                  <a:schemeClr val="tx1"/>
                </a:solidFill>
                <a:latin typeface="Times New Roman" panose="02020603050405020304" pitchFamily="18" charset="0"/>
                <a:cs typeface="Times New Roman" panose="02020603050405020304" pitchFamily="18" charset="0"/>
              </a:rPr>
              <a:t>3. Analysis: Applied sentiment analysis techniques to uncover customer opinions.</a:t>
            </a:r>
          </a:p>
          <a:p>
            <a:pPr marL="25400" indent="0" algn="l">
              <a:buNone/>
            </a:pP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0" name="Picture 9">
            <a:extLst>
              <a:ext uri="{FF2B5EF4-FFF2-40B4-BE49-F238E27FC236}">
                <a16:creationId xmlns:a16="http://schemas.microsoft.com/office/drawing/2014/main" id="{E6E922CE-800C-429D-A875-31A0F4DB21BA}"/>
              </a:ext>
            </a:extLst>
          </p:cNvPr>
          <p:cNvPicPr>
            <a:picLocks noChangeAspect="1"/>
          </p:cNvPicPr>
          <p:nvPr/>
        </p:nvPicPr>
        <p:blipFill>
          <a:blip r:embed="rId3"/>
          <a:stretch>
            <a:fillRect/>
          </a:stretch>
        </p:blipFill>
        <p:spPr>
          <a:xfrm>
            <a:off x="2060813" y="3110396"/>
            <a:ext cx="4790364" cy="2980306"/>
          </a:xfrm>
          <a:prstGeom prst="rect">
            <a:avLst/>
          </a:prstGeom>
        </p:spPr>
      </p:pic>
    </p:spTree>
    <p:extLst>
      <p:ext uri="{BB962C8B-B14F-4D97-AF65-F5344CB8AC3E}">
        <p14:creationId xmlns:p14="http://schemas.microsoft.com/office/powerpoint/2010/main" val="77414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685800" y="-123267"/>
            <a:ext cx="7772400" cy="1470025"/>
          </a:xfrm>
        </p:spPr>
        <p:txBody>
          <a:bodyPr>
            <a:normAutofit/>
          </a:bodyPr>
          <a:lstStyle/>
          <a:p>
            <a:pPr lvl="0"/>
            <a:r>
              <a:rPr lang="en-US" sz="3600" dirty="0"/>
              <a:t>Experimental work</a:t>
            </a:r>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685800" y="800323"/>
            <a:ext cx="7772400" cy="5445931"/>
          </a:xfrm>
        </p:spPr>
        <p:txBody>
          <a:bodyPr>
            <a:normAutofit/>
          </a:bodyPr>
          <a:lstStyle/>
          <a:p>
            <a:pPr algn="l"/>
            <a:r>
              <a:rPr lang="en-US" sz="2800" dirty="0">
                <a:solidFill>
                  <a:schemeClr val="tx1"/>
                </a:solidFill>
                <a:latin typeface="Times New Roman" panose="02020603050405020304" pitchFamily="18" charset="0"/>
                <a:cs typeface="Times New Roman" panose="02020603050405020304" pitchFamily="18" charset="0"/>
              </a:rPr>
              <a:t>Methodology –</a:t>
            </a:r>
            <a:r>
              <a:rPr lang="en-US" sz="2000" dirty="0">
                <a:solidFill>
                  <a:schemeClr val="tx1"/>
                </a:solidFill>
                <a:latin typeface="Times New Roman" panose="02020603050405020304" pitchFamily="18" charset="0"/>
                <a:cs typeface="Times New Roman" panose="02020603050405020304" pitchFamily="18" charset="0"/>
              </a:rPr>
              <a:t> </a:t>
            </a:r>
          </a:p>
          <a:p>
            <a:pPr algn="l"/>
            <a:r>
              <a:rPr lang="en-US" sz="2000" dirty="0">
                <a:solidFill>
                  <a:schemeClr val="tx1"/>
                </a:solidFill>
                <a:latin typeface="Times New Roman" panose="02020603050405020304" pitchFamily="18" charset="0"/>
                <a:cs typeface="Times New Roman" panose="02020603050405020304" pitchFamily="18" charset="0"/>
              </a:rPr>
              <a:t> </a:t>
            </a:r>
          </a:p>
          <a:p>
            <a:pPr algn="l"/>
            <a:r>
              <a:rPr lang="en-IN" sz="2000" dirty="0">
                <a:solidFill>
                  <a:schemeClr val="tx1"/>
                </a:solidFill>
                <a:latin typeface="Times New Roman" panose="02020603050405020304" pitchFamily="18" charset="0"/>
                <a:cs typeface="Times New Roman" panose="02020603050405020304" pitchFamily="18" charset="0"/>
              </a:rPr>
              <a:t>1. Random Forest Algorithm - </a:t>
            </a:r>
          </a:p>
          <a:p>
            <a:pPr algn="l"/>
            <a:r>
              <a:rPr lang="en-IN" sz="2000" dirty="0">
                <a:solidFill>
                  <a:schemeClr val="tx1"/>
                </a:solidFill>
                <a:latin typeface="Times New Roman" panose="02020603050405020304" pitchFamily="18" charset="0"/>
                <a:cs typeface="Times New Roman" panose="02020603050405020304" pitchFamily="18" charset="0"/>
              </a:rPr>
              <a:t>	a. Data Pre-processing - </a:t>
            </a:r>
            <a:r>
              <a:rPr lang="en-US" sz="2000" dirty="0">
                <a:solidFill>
                  <a:schemeClr val="tx1"/>
                </a:solidFill>
                <a:latin typeface="Times New Roman" panose="02020603050405020304" pitchFamily="18" charset="0"/>
                <a:cs typeface="Times New Roman" panose="02020603050405020304" pitchFamily="18" charset="0"/>
              </a:rPr>
              <a:t> The Flipkart product reviews dataset was preprocessed to extract relevant features, including keywords, sentiment lexicons, and n-grams</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	b. Ensemble learning - It constructed multiple decision trees during training, each of which learned distinct patterns from the reviews</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	c. Sentiment Classification - It effectively categorized product ratings into positive, neutral, and negative sentiments based on the extracted features</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34978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6B08A406-5203-491F-909B-3FE6F7300A67}"/>
              </a:ext>
            </a:extLst>
          </p:cNvPr>
          <p:cNvSpPr>
            <a:spLocks noGrp="1"/>
          </p:cNvSpPr>
          <p:nvPr>
            <p:ph type="ctrTitle"/>
          </p:nvPr>
        </p:nvSpPr>
        <p:spPr>
          <a:xfrm>
            <a:off x="685800" y="0"/>
            <a:ext cx="7772400" cy="1470025"/>
          </a:xfrm>
        </p:spPr>
        <p:txBody>
          <a:bodyPr>
            <a:normAutofit/>
          </a:bodyPr>
          <a:lstStyle/>
          <a:p>
            <a:pPr lvl="0"/>
            <a:r>
              <a:rPr lang="en-US" sz="3600" dirty="0"/>
              <a:t>Experimental work</a:t>
            </a:r>
          </a:p>
        </p:txBody>
      </p:sp>
      <p:sp>
        <p:nvSpPr>
          <p:cNvPr id="3" name="Subtitle 2">
            <a:extLst>
              <a:ext uri="{FF2B5EF4-FFF2-40B4-BE49-F238E27FC236}">
                <a16:creationId xmlns:a16="http://schemas.microsoft.com/office/drawing/2014/main" id="{EDEE1CD8-B672-42DD-BE16-7A659E8D0D23}"/>
              </a:ext>
            </a:extLst>
          </p:cNvPr>
          <p:cNvSpPr>
            <a:spLocks noGrp="1"/>
          </p:cNvSpPr>
          <p:nvPr>
            <p:ph type="subTitle" idx="1"/>
          </p:nvPr>
        </p:nvSpPr>
        <p:spPr>
          <a:xfrm>
            <a:off x="685800" y="1275544"/>
            <a:ext cx="7772400" cy="4729471"/>
          </a:xfrm>
        </p:spPr>
        <p:txBody>
          <a:bodyPr anchor="t">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2. Clustering Ensemble Selection – </a:t>
            </a:r>
          </a:p>
          <a:p>
            <a:pPr algn="l"/>
            <a:r>
              <a:rPr lang="en-US" sz="2000" dirty="0">
                <a:solidFill>
                  <a:schemeClr val="tx1"/>
                </a:solidFill>
                <a:latin typeface="Times New Roman" panose="02020603050405020304" pitchFamily="18" charset="0"/>
                <a:cs typeface="Times New Roman" panose="02020603050405020304" pitchFamily="18" charset="0"/>
              </a:rPr>
              <a:t>	a. Enhancing Sentiment Clustering - Multiple clustering algorithms were combined to improve sentiment clustering quality.</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      b. Adapting to Data Characteristics - Tailored clustering ensemble methods for Flipkart reviews to enhance sentiment precision. Employed techniques like hierarchical clustering and the Dunn index for optimal cluster selection.</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	c. Nuanced Understanding: Utilized hierarchical clustering to categorize reviews into multi-level sentiment groups, providing a detailed sentiment analysis.</a:t>
            </a:r>
            <a:endParaRPr lang="en-IN" sz="2000" dirty="0">
              <a:solidFill>
                <a:schemeClr val="tx1"/>
              </a:solidFill>
              <a:latin typeface="Times New Roman" panose="02020603050405020304" pitchFamily="18" charset="0"/>
              <a:cs typeface="Times New Roman" panose="02020603050405020304" pitchFamily="18" charset="0"/>
            </a:endParaRPr>
          </a:p>
          <a:p>
            <a:pPr algn="l"/>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latin typeface="Times New Roman"/>
                <a:ea typeface="Times New Roman"/>
                <a:cs typeface="Times New Roman"/>
                <a:sym typeface="Times New Roman"/>
              </a:rPr>
              <a:t>GESCOE, Department of Computer</a:t>
            </a:r>
            <a:endParaRPr sz="1400">
              <a:latin typeface="Times New Roman"/>
              <a:ea typeface="Times New Roman"/>
              <a:cs typeface="Times New Roman"/>
              <a:sym typeface="Times New Roman"/>
            </a:endParaRPr>
          </a:p>
        </p:txBody>
      </p:sp>
      <p:sp>
        <p:nvSpPr>
          <p:cNvPr id="115" name="Google Shape;115;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8027775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1103</Words>
  <Application>Microsoft Office PowerPoint</Application>
  <PresentationFormat>On-screen Show (4:3)</PresentationFormat>
  <Paragraphs>142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Introduction</vt:lpstr>
      <vt:lpstr>Literature Survey</vt:lpstr>
      <vt:lpstr>Literature Survey</vt:lpstr>
      <vt:lpstr>Details of technology</vt:lpstr>
      <vt:lpstr>Topic / Technology Necessity</vt:lpstr>
      <vt:lpstr>Experimental work</vt:lpstr>
      <vt:lpstr>Experimental work</vt:lpstr>
      <vt:lpstr>Experimental work</vt:lpstr>
      <vt:lpstr>Applications</vt:lpstr>
      <vt:lpstr>Discussion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Swayam Badhe</dc:creator>
  <cp:lastModifiedBy>Admin</cp:lastModifiedBy>
  <cp:revision>28</cp:revision>
  <dcterms:modified xsi:type="dcterms:W3CDTF">2023-10-03T02:54:23Z</dcterms:modified>
</cp:coreProperties>
</file>