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F3E24C-9F46-4E5C-A8AE-25AF54821909}">
  <a:tblStyle styleId="{F3F3E24C-9F46-4E5C-A8AE-25AF548219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4ae34b942b_4_55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g24ae34b942b_4_55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af6e7f44b_1_26:notes"/>
          <p:cNvSpPr txBox="1"/>
          <p:nvPr>
            <p:ph idx="1" type="body"/>
          </p:nvPr>
        </p:nvSpPr>
        <p:spPr>
          <a:xfrm>
            <a:off x="685789" y="4343397"/>
            <a:ext cx="5486400" cy="4114800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4af6e7f44b_1_26:notes"/>
          <p:cNvSpPr/>
          <p:nvPr>
            <p:ph idx="2" type="sldImg"/>
          </p:nvPr>
        </p:nvSpPr>
        <p:spPr>
          <a:xfrm>
            <a:off x="381173" y="685757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af6e7f44b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af6e7f44b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af6e7f44b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af6e7f44b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af6e7f44b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af6e7f44b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af6e7f44b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af6e7f44b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af6e7f44b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af6e7f44b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af6e7f44b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af6e7f44b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af6e7f44b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af6e7f44b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af6e7f44b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4af6e7f44b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ae34b942b_8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4ae34b942b_8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4ae34b942b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4ae34b942b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ae34b942b_4_51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24ae34b942b_4_51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ae34b942b_4_67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24ae34b942b_4_67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ae34b942b_8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ae34b942b_8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ae34b942b_4_79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4ae34b942b_4_79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af6e7f44b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af6e7f44b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af6e7f44b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af6e7f44b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ae34b942b_4_75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4ae34b942b_4_75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1" type="ftr"/>
          </p:nvPr>
        </p:nvSpPr>
        <p:spPr>
          <a:xfrm>
            <a:off x="3112212" y="4783454"/>
            <a:ext cx="2929141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45767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9056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6517" y="1594484"/>
            <a:ext cx="7780529" cy="1080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3034" y="2880360"/>
            <a:ext cx="6407495" cy="1285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3112212" y="4783454"/>
            <a:ext cx="2929141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45767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9056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677" y="205740"/>
            <a:ext cx="8238208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677" y="1183004"/>
            <a:ext cx="8238208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3112212" y="4783454"/>
            <a:ext cx="2929141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67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9056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57677" y="205740"/>
            <a:ext cx="8238208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57677" y="1183004"/>
            <a:ext cx="39818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714086" y="1183004"/>
            <a:ext cx="39818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12212" y="4783454"/>
            <a:ext cx="2929141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45767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9056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677" y="205740"/>
            <a:ext cx="8238208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112212" y="4783454"/>
            <a:ext cx="2929141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67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659056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553200" y="4767263"/>
            <a:ext cx="2133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677" y="205740"/>
            <a:ext cx="8238208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677" y="1183004"/>
            <a:ext cx="8238208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112212" y="4783454"/>
            <a:ext cx="2929141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67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9056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5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5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5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5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5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5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5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5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5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9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20" Type="http://schemas.openxmlformats.org/officeDocument/2006/relationships/hyperlink" Target="https://ieeexplore.ieee.org/document/10264063/" TargetMode="External"/><Relationship Id="rId11" Type="http://schemas.openxmlformats.org/officeDocument/2006/relationships/hyperlink" Target="https://ieeexplore.ieee.org/document/10264063/" TargetMode="External"/><Relationship Id="rId22" Type="http://schemas.openxmlformats.org/officeDocument/2006/relationships/hyperlink" Target="https://ieeexplore.ieee.org/xpl/RecentIssue.jsp?punumber=6287639" TargetMode="External"/><Relationship Id="rId10" Type="http://schemas.openxmlformats.org/officeDocument/2006/relationships/hyperlink" Target="https://ieeexplore.ieee.org/document/10264063/" TargetMode="External"/><Relationship Id="rId21" Type="http://schemas.openxmlformats.org/officeDocument/2006/relationships/hyperlink" Target="https://ieeexplore.ieee.org/document/10264063/" TargetMode="External"/><Relationship Id="rId13" Type="http://schemas.openxmlformats.org/officeDocument/2006/relationships/hyperlink" Target="https://ieeexplore.ieee.org/document/10264063/" TargetMode="External"/><Relationship Id="rId12" Type="http://schemas.openxmlformats.org/officeDocument/2006/relationships/hyperlink" Target="https://ieeexplore.ieee.org/document/10264063/" TargetMode="External"/><Relationship Id="rId23" Type="http://schemas.openxmlformats.org/officeDocument/2006/relationships/hyperlink" Target="https://ieeexplore.ieee.org/xpl/tocresult.jsp?isnumber=10005208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ieeexplore.ieee.org/document/10264063/" TargetMode="External"/><Relationship Id="rId4" Type="http://schemas.openxmlformats.org/officeDocument/2006/relationships/hyperlink" Target="https://ieeexplore.ieee.org/document/10264063/" TargetMode="External"/><Relationship Id="rId9" Type="http://schemas.openxmlformats.org/officeDocument/2006/relationships/hyperlink" Target="https://ieeexplore.ieee.org/document/10264063/" TargetMode="External"/><Relationship Id="rId15" Type="http://schemas.openxmlformats.org/officeDocument/2006/relationships/hyperlink" Target="https://ieeexplore.ieee.org/document/10264063/" TargetMode="External"/><Relationship Id="rId14" Type="http://schemas.openxmlformats.org/officeDocument/2006/relationships/hyperlink" Target="https://ieeexplore.ieee.org/document/10264063/" TargetMode="External"/><Relationship Id="rId17" Type="http://schemas.openxmlformats.org/officeDocument/2006/relationships/hyperlink" Target="https://ieeexplore.ieee.org/document/10264063/" TargetMode="External"/><Relationship Id="rId16" Type="http://schemas.openxmlformats.org/officeDocument/2006/relationships/hyperlink" Target="https://ieeexplore.ieee.org/document/10264063/" TargetMode="External"/><Relationship Id="rId5" Type="http://schemas.openxmlformats.org/officeDocument/2006/relationships/hyperlink" Target="https://ieeexplore.ieee.org/document/10264063/" TargetMode="External"/><Relationship Id="rId19" Type="http://schemas.openxmlformats.org/officeDocument/2006/relationships/hyperlink" Target="https://ieeexplore.ieee.org/document/10264063/" TargetMode="External"/><Relationship Id="rId6" Type="http://schemas.openxmlformats.org/officeDocument/2006/relationships/hyperlink" Target="https://ieeexplore.ieee.org/document/10264063/" TargetMode="External"/><Relationship Id="rId18" Type="http://schemas.openxmlformats.org/officeDocument/2006/relationships/hyperlink" Target="https://ieeexplore.ieee.org/document/10264063/" TargetMode="External"/><Relationship Id="rId7" Type="http://schemas.openxmlformats.org/officeDocument/2006/relationships/hyperlink" Target="https://ieeexplore.ieee.org/document/10264063/" TargetMode="External"/><Relationship Id="rId8" Type="http://schemas.openxmlformats.org/officeDocument/2006/relationships/hyperlink" Target="https://ieeexplore.ieee.org/document/10264063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/>
        </p:nvSpPr>
        <p:spPr>
          <a:xfrm>
            <a:off x="3151200" y="45802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8"/>
          <p:cNvSpPr txBox="1"/>
          <p:nvPr/>
        </p:nvSpPr>
        <p:spPr>
          <a:xfrm>
            <a:off x="6580200" y="45802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8"/>
          <p:cNvSpPr txBox="1"/>
          <p:nvPr/>
        </p:nvSpPr>
        <p:spPr>
          <a:xfrm>
            <a:off x="2057400" y="76200"/>
            <a:ext cx="6400800" cy="120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Gokhale Education Society’s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None/>
            </a:pPr>
            <a:r>
              <a:t/>
            </a:r>
            <a:endParaRPr b="1" i="0" sz="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R. H. Sapat College of Engineering, Management Studies and Research,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Nashik - 422 005, (M.S.), INDIA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p8"/>
          <p:cNvSpPr txBox="1"/>
          <p:nvPr/>
        </p:nvSpPr>
        <p:spPr>
          <a:xfrm>
            <a:off x="457200" y="1276800"/>
            <a:ext cx="82836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Seminar on,</a:t>
            </a:r>
            <a:endParaRPr sz="9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Securing Autonomous Vehicles From GPS spoofing attacks: Deep Learning Approach</a:t>
            </a:r>
            <a:endParaRPr b="1" sz="4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partial fulfillment of requirements for the degree </a:t>
            </a:r>
            <a:endParaRPr sz="9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Third Year Computer Engineering</a:t>
            </a:r>
            <a:endParaRPr sz="9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9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 sz="9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SHUKLA ADVAIT UPENDRA</a:t>
            </a:r>
            <a:endParaRPr sz="9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 No. :  49</a:t>
            </a:r>
            <a:endParaRPr sz="9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9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Under the guidance of</a:t>
            </a:r>
            <a:endParaRPr b="0" i="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Mrs.V.S. Nikam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50" y="76200"/>
            <a:ext cx="1678250" cy="13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-36450" y="245100"/>
            <a:ext cx="921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Algorithms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787425" y="1340400"/>
            <a:ext cx="7695900" cy="246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Machine Learning Algorithms</a:t>
            </a:r>
            <a:br>
              <a:rPr lang="en" sz="2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-</a:t>
            </a: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 (SVM)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Learning Algorithms</a:t>
            </a:r>
            <a:br>
              <a:rPr b="1" lang="en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Networks (CNN)           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 Short-Term Memory (LSTM)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Neural Networks (DNN)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-36450" y="273550"/>
            <a:ext cx="921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How deep learning can help solve this issue? 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257800" y="642850"/>
            <a:ext cx="8035500" cy="22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1. Deep learning enhances autonomous vehicle security by detecting complex patterns in data, including GPS spoofing attacks that mimic legitimate signals.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2. Its adaptability allows for quick responses to evolving threats, ensuring ongoing safety as attack methods change.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3. Real-time data processing capabilities make deep learning essential for autonomous vehicle cybersecurity.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4. Deep learning's rapid data analysis and response contribute to vehicle safety.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5. Integrating deep learning into security measures is crucial to safeguard autonomous vehicles against evolving threats like GPS spoofing.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-36450" y="273550"/>
            <a:ext cx="921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Let’s have a safer future: Thanks to Deep Learning Algorithms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5250"/>
            <a:ext cx="3717901" cy="371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4901" y="1053400"/>
            <a:ext cx="4968899" cy="2795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-36450" y="273550"/>
            <a:ext cx="921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Understanding the Algorithms 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257800" y="642850"/>
            <a:ext cx="8035500" cy="22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1. Deep learning algorithms are a promising solution for securing autonomous vehicles against GPS spoofing attacks by analyzing GPS signals and detecting anomalies.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2. Various deep learning algorithms, such as Convolutional Neural Networks (CNNs) and Support Vector Machines (SVMs), can be employed for this purpose.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3. CNNs excel in recognizing spatial patterns in data, making them suitable for analyzing GPS signals.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4. SVMs are adept at identifying anomalies in data, aiding in the detection of GPS spoofing attacks.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5. Leveraging these deep learning algorithms can enhance the security of autonomous vehicles by actively identifying and preventing GPS spoofing threats.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-36450" y="273550"/>
            <a:ext cx="921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GPS Location Spoofing Attack Detection using CNN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25" y="1160175"/>
            <a:ext cx="4517100" cy="298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5825" y="1655750"/>
            <a:ext cx="2857400" cy="2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-36450" y="273550"/>
            <a:ext cx="921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GPS Location Spoofing Attack Detection using CNN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257800" y="642850"/>
            <a:ext cx="8035500" cy="22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1. CNNs are a potent tool for identifying GPS spoofing attacks in autonomous vehicles, having been trained on extensive datasets of authentic and spoofed GPS signals to learn distinctive features.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2. These deep learning algorithms excel at automatically extracting crucial information from raw GPS data, eliminating the need for manual feature engineering and enhancing adaptability across various GPS spoofing scenarios.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3. CNNs offer the flexibility to detect multiple types of GPS spoofing attacks concurrently, making them versatile and comprehensive safeguards for autonomous vehicles.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4. By utilizing CNNs, autonomous vehicles can accurately identify the presence of GPS signal spoofing and respond accordingly to maintain safety and integrity.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5. The use of CNNs in GPS spoofing detection underscores their significance in enhancing the security and reliability of autonomous vehicle navigation systems.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-36450" y="273550"/>
            <a:ext cx="921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 ALGORITHM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272700" y="803675"/>
            <a:ext cx="85827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**Input Data**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: The algorithm starts with GPS signal data as input, which is represented as a grid-like structure suitable for processing by a Convolutional Neural Network (CNN).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 **Feature Extraction**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: Convolutional layers apply filters to identify important spatial patterns within the data. These filters learn specific features, such as characteristic patterns associated with GPS spoofing attacks.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**Downsampling and Non-linearity**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: Pooling layers downsample the data, reducing computational complexity. Activation functions like ReLU introduce non-linearity, enabling the network to learn complex relationships.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-36450" y="273550"/>
            <a:ext cx="921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 ALGORITHM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272700" y="803675"/>
            <a:ext cx="85827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**Fully Connected Layers**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These layers aggregate high-level features learned by the CNN, providing the final classification output indicating whether the input represents a spoofed GPS signal.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</a:t>
            </a: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**Training and Evaluation**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model is trained on a labeled dataset, adjusting its internal parameters to minimize the loss function. After training, it is tested on a separate dataset to assess its performance using metrics like accuracy and precision.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-36450" y="273550"/>
            <a:ext cx="9216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future looks like and conclusions that can be drawn</a:t>
            </a:r>
            <a:endParaRPr b="1"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257800" y="642850"/>
            <a:ext cx="8035500" cy="22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1. Securing autonomous vehicles from GPS spoofing attacks is a pressing concern due to the potential for severe consequences.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2. Deep learning algorithms like CNN and SVM offer a promising solution for detecting and preventing GPS spoofing attacks by leveraging their capabilities in recognizing anomalies in sensor data.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3. These algorithms have already demonstrated success in detecting GPS spoofing attacks, with the potential for further refinement through ongoing research and development efforts.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4. Investment in the continued development and implementation of these algorithms is crucial to ensure the safety and security of autonomous vehicles and their passengers.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5. By addressing GPS spoofing vulnerabilities, we can work towards a future where autonomous vehicles become a commonplace and safe mode of transportation on our roads.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/>
        </p:nvSpPr>
        <p:spPr>
          <a:xfrm>
            <a:off x="-36450" y="88800"/>
            <a:ext cx="921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345300" y="735300"/>
            <a:ext cx="8453400" cy="48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</a:t>
            </a:r>
            <a:r>
              <a:rPr lang="en" sz="1600">
                <a:solidFill>
                  <a:srgbClr val="006699"/>
                </a:solidFill>
                <a:highlight>
                  <a:srgbClr val="FEFFAC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Securing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600">
                <a:solidFill>
                  <a:srgbClr val="006699"/>
                </a:solidFill>
                <a:highlight>
                  <a:srgbClr val="FEFFAC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Autonomous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600">
                <a:solidFill>
                  <a:srgbClr val="006699"/>
                </a:solidFill>
                <a:highlight>
                  <a:srgbClr val="FEFFAC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Vehicles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600">
                <a:solidFill>
                  <a:srgbClr val="006699"/>
                </a:solidFill>
                <a:highlight>
                  <a:srgbClr val="FEFFAC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Against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600">
                <a:solidFill>
                  <a:srgbClr val="006699"/>
                </a:solidFill>
                <a:highlight>
                  <a:srgbClr val="FEFFAC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GPS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600">
                <a:solidFill>
                  <a:srgbClr val="006699"/>
                </a:solidFill>
                <a:highlight>
                  <a:srgbClr val="FEFFAC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Spoofing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600">
                <a:solidFill>
                  <a:srgbClr val="006699"/>
                </a:solidFill>
                <a:highlight>
                  <a:srgbClr val="FEFFAC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Attacks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: A </a:t>
            </a:r>
            <a:r>
              <a:rPr lang="en" sz="1600">
                <a:solidFill>
                  <a:srgbClr val="006699"/>
                </a:solidFill>
                <a:highlight>
                  <a:srgbClr val="FEFFAC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Deep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600">
                <a:solidFill>
                  <a:srgbClr val="006699"/>
                </a:solidFill>
                <a:highlight>
                  <a:srgbClr val="FEFFAC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Learning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600">
                <a:solidFill>
                  <a:srgbClr val="006699"/>
                </a:solidFill>
                <a:highlight>
                  <a:srgbClr val="FEFFAC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Approach</a:t>
            </a:r>
            <a:endParaRPr sz="1600">
              <a:solidFill>
                <a:srgbClr val="006699"/>
              </a:solidFill>
              <a:highlight>
                <a:srgbClr val="FEFFAC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00669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Maliha Shabbir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r>
              <a:rPr lang="en" sz="1350">
                <a:solidFill>
                  <a:srgbClr val="00669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Mohsin Kamal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r>
              <a:rPr lang="en" sz="1350">
                <a:solidFill>
                  <a:srgbClr val="00669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Zahid Ullah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r>
              <a:rPr lang="en" sz="1350">
                <a:solidFill>
                  <a:srgbClr val="00669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Maqsood Muhammad Khan </a:t>
            </a:r>
            <a:r>
              <a:rPr lang="en" sz="1350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2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IEEE Access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Year: 2023 | </a:t>
            </a:r>
            <a:r>
              <a:rPr lang="en" sz="1350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2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Volume: 11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| Journal Article | Publisher: IEEE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S. Filippou, A. Achilleos, S. Z. Zukhraf, C. Laoudias, K. Malialis,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K. Michael, and G. Ellinas, ‘‘A machine learning approach for detecting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GPS location spoofing attacks in autonomous vehicles,’’ in Proc. IEEE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97th Veh. Technol. Conf., Jun. 2023, pp. 1–7.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M. Kamal, A. Barua, C. Vitale, C. Laoudias, and G. Ellinas, ‘‘GPS location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spoofing attack detection for enhancing the security of autonomous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vehicles,’’ in Proc. IEEE 94th Veh. Technol. Conf., Sep. 2021, pp. 1–7.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A. Shafique, A. Mehmood, and M. Elhadef, ‘‘Detecting signal spoofing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attack in UAVs using machine learning models,’’ IEEE Access, vol. 9,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pp. 93803–93815, 2021.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K. Ren, Q. Wang, C. Wang, Z. Qin, and X. Lin, ‘‘The security of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autonomous driving: Threats, defenses, and future directions,’’ Proc. IEEE,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vol. 108, no. 2, pp. 357–372, Feb. 2020.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/>
        </p:nvSpPr>
        <p:spPr>
          <a:xfrm>
            <a:off x="-36450" y="88800"/>
            <a:ext cx="921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9"/>
          <p:cNvSpPr txBox="1"/>
          <p:nvPr/>
        </p:nvSpPr>
        <p:spPr>
          <a:xfrm>
            <a:off x="295200" y="1094050"/>
            <a:ext cx="8553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9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9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9"/>
          <p:cNvSpPr txBox="1"/>
          <p:nvPr/>
        </p:nvSpPr>
        <p:spPr>
          <a:xfrm>
            <a:off x="295200" y="1094050"/>
            <a:ext cx="85536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746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the Topic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Details Of Technology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Necessity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/>
        </p:nvSpPr>
        <p:spPr>
          <a:xfrm>
            <a:off x="-36450" y="181650"/>
            <a:ext cx="921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0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0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0"/>
          <p:cNvSpPr txBox="1"/>
          <p:nvPr/>
        </p:nvSpPr>
        <p:spPr>
          <a:xfrm>
            <a:off x="634200" y="930500"/>
            <a:ext cx="7875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1. Autopilot systems like autonomous vehicles rely on GPS and high-definition maps, necessitating reliable GPS signals for autonomous operation.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2. Communication between autonomous vehicles and ground stations is vulnerable to cyber-attacks like jamming and spoofing, which can disrupt or deceive GPS signals.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3. Robust architecture is crucial to withstand Denial of Service (DoS) and integrity attacks on autonomous vehicles.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4. GNSS spoofing poses significant risks, highlighting the need for specialized receivers capable of countering advanced attacks.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5. Machine and deep learning techniques are employed for interference detection and data quality assurance in GNSS, enhancing the accuracy and reliability of GPS spoofing detection.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1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1"/>
          <p:cNvSpPr txBox="1"/>
          <p:nvPr/>
        </p:nvSpPr>
        <p:spPr>
          <a:xfrm>
            <a:off x="-36450" y="88800"/>
            <a:ext cx="921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78" name="Google Shape;78;p11"/>
          <p:cNvGraphicFramePr/>
          <p:nvPr/>
        </p:nvGraphicFramePr>
        <p:xfrm>
          <a:off x="890525" y="159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{F3F3E24C-9F46-4E5C-A8AE-25AF54821909}</a:tableStyleId>
              </a:tblPr>
              <a:tblGrid>
                <a:gridCol w="2413000"/>
                <a:gridCol w="2413000"/>
                <a:gridCol w="2413000"/>
              </a:tblGrid>
              <a:tr h="55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Author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Title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Year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MALIHA SHABBIR , MOHSIN KAMAL, ZAHID ULLAH, MAQSOOD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MUHAMMAD KHAN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Securing Autonomous Vehicles Against GPS Spoofing Attacks: A Deep Learning Approach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2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2"/>
          <p:cNvSpPr txBox="1"/>
          <p:nvPr/>
        </p:nvSpPr>
        <p:spPr>
          <a:xfrm>
            <a:off x="0" y="2248500"/>
            <a:ext cx="921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Details of Technology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463" y="210101"/>
            <a:ext cx="6269075" cy="4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-36450" y="273550"/>
            <a:ext cx="921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Firstly, What are autonomous Vehicle?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257800" y="642850"/>
            <a:ext cx="8035500" cy="22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1. Autonomous vehicles, or self-driving cars, operate without human input using sensors, cameras, and AI for navigation and decision-making.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2. Their significance lies in their potential to reduce accidents, enhance efficiency, and provide mobility solutions for those unable to drive, such as the elderly or disabled.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3. Examples of autonomous vehicles include Tesla's Autopilot, Waymo's self-driving cars, and Uber's self-driving trucks.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4. Autonomous vehicles have the potential to alleviate traffic congestion and improve transportation infrastructure.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5. They represent a transformative technology with wide-ranging implications for safety, transportation, and accessibility.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-36450" y="273550"/>
            <a:ext cx="921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What is GPS Spoofing? 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257800" y="642850"/>
            <a:ext cx="8035500" cy="22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1. GPS spoofing is a cyber attack that involves sending fake GPS signals to manipulate a receiver's perception of location.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2. Autonomous vehicles heavily depend on GPS signals for navigation, rendering them susceptible to GPS spoofing attacks.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3. Consequences of GPS spoofing attacks on autonomous vehicles can be severe, including accidents, loss of life, and property damage.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4. A notable example of GPS spoofing's danger is the 2013 incident where researchers took control of a drone by hacking its GPS system.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5. Ensuring robust cybersecurity measures and redundancies in navigation systems is crucial to mitigate the risks posed by GPS spoofing in autonomous vehicles.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-36450" y="245100"/>
            <a:ext cx="921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Necessity 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883500" y="1632900"/>
            <a:ext cx="7377000" cy="187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1.Sophisticated Threat Detection</a:t>
            </a:r>
            <a:br>
              <a:rPr lang="en" sz="2200">
                <a:solidFill>
                  <a:srgbClr val="37415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200">
                <a:solidFill>
                  <a:srgbClr val="37415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Adaptability to Evolving Attacks</a:t>
            </a:r>
            <a:br>
              <a:rPr lang="en" sz="2200">
                <a:solidFill>
                  <a:srgbClr val="37415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200">
                <a:solidFill>
                  <a:srgbClr val="37415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Real-time Response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4.Reducing Reliance on Prior Knowledge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5.Enhancing Overall System Security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