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70" r:id="rId7"/>
    <p:sldId id="263" r:id="rId8"/>
    <p:sldId id="264" r:id="rId9"/>
    <p:sldId id="265" r:id="rId10"/>
    <p:sldId id="267" r:id="rId11"/>
    <p:sldId id="268" r:id="rId12"/>
    <p:sldId id="266" r:id="rId13"/>
    <p:sldId id="260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451"/>
    <a:srgbClr val="094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4E515-3BB1-4034-AB4D-102E3E856E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2B4869-5E8A-4A30-A40F-D1B6DB669FF3}">
      <dgm:prSet/>
      <dgm:spPr/>
      <dgm:t>
        <a:bodyPr/>
        <a:lstStyle/>
        <a:p>
          <a:pPr>
            <a:defRPr cap="all"/>
          </a:pPr>
          <a:r>
            <a:rPr lang="en-US"/>
            <a:t>Transactional Data of a global gift shop.</a:t>
          </a:r>
        </a:p>
      </dgm:t>
    </dgm:pt>
    <dgm:pt modelId="{3CB1EAEF-5D8A-4EBE-AC18-D5D2DF581AF9}" type="parTrans" cxnId="{24644644-04AB-4284-AB45-66653E234B1B}">
      <dgm:prSet/>
      <dgm:spPr/>
      <dgm:t>
        <a:bodyPr/>
        <a:lstStyle/>
        <a:p>
          <a:endParaRPr lang="en-US"/>
        </a:p>
      </dgm:t>
    </dgm:pt>
    <dgm:pt modelId="{C0FF3E46-7F41-4349-B557-DC68FC83C876}" type="sibTrans" cxnId="{24644644-04AB-4284-AB45-66653E234B1B}">
      <dgm:prSet/>
      <dgm:spPr/>
      <dgm:t>
        <a:bodyPr/>
        <a:lstStyle/>
        <a:p>
          <a:endParaRPr lang="en-US"/>
        </a:p>
      </dgm:t>
    </dgm:pt>
    <dgm:pt modelId="{9CFD2F78-0696-412F-9EF1-9AB5EA4E0698}">
      <dgm:prSet/>
      <dgm:spPr/>
      <dgm:t>
        <a:bodyPr/>
        <a:lstStyle/>
        <a:p>
          <a:pPr>
            <a:defRPr cap="all"/>
          </a:pPr>
          <a:r>
            <a:rPr lang="en-US"/>
            <a:t>Data from Dec 2010 – Dec 2011.</a:t>
          </a:r>
        </a:p>
      </dgm:t>
    </dgm:pt>
    <dgm:pt modelId="{8F68A66C-3A02-43E8-96B8-D3E2D75BE9FD}" type="parTrans" cxnId="{F5C1D40C-18F0-4987-A47B-3E198734F326}">
      <dgm:prSet/>
      <dgm:spPr/>
      <dgm:t>
        <a:bodyPr/>
        <a:lstStyle/>
        <a:p>
          <a:endParaRPr lang="en-US"/>
        </a:p>
      </dgm:t>
    </dgm:pt>
    <dgm:pt modelId="{F27FE06E-37AE-4840-BC3E-88B78E258191}" type="sibTrans" cxnId="{F5C1D40C-18F0-4987-A47B-3E198734F326}">
      <dgm:prSet/>
      <dgm:spPr/>
      <dgm:t>
        <a:bodyPr/>
        <a:lstStyle/>
        <a:p>
          <a:endParaRPr lang="en-US"/>
        </a:p>
      </dgm:t>
    </dgm:pt>
    <dgm:pt modelId="{0F95DF8C-7FE0-4F29-A617-72E7A51960EE}">
      <dgm:prSet/>
      <dgm:spPr/>
      <dgm:t>
        <a:bodyPr/>
        <a:lstStyle/>
        <a:p>
          <a:pPr>
            <a:defRPr cap="all"/>
          </a:pPr>
          <a:r>
            <a:rPr lang="en-US"/>
            <a:t>Customer segment : Retail as well wholesale.</a:t>
          </a:r>
        </a:p>
      </dgm:t>
    </dgm:pt>
    <dgm:pt modelId="{65B736A5-1EE8-44B2-8EB5-894EBA3B1A37}" type="parTrans" cxnId="{2080614F-95CB-4B48-AB78-A9B9D7E12599}">
      <dgm:prSet/>
      <dgm:spPr/>
      <dgm:t>
        <a:bodyPr/>
        <a:lstStyle/>
        <a:p>
          <a:endParaRPr lang="en-US"/>
        </a:p>
      </dgm:t>
    </dgm:pt>
    <dgm:pt modelId="{A64E409C-0659-483F-93E8-F2645173FC2C}" type="sibTrans" cxnId="{2080614F-95CB-4B48-AB78-A9B9D7E12599}">
      <dgm:prSet/>
      <dgm:spPr/>
      <dgm:t>
        <a:bodyPr/>
        <a:lstStyle/>
        <a:p>
          <a:endParaRPr lang="en-US"/>
        </a:p>
      </dgm:t>
    </dgm:pt>
    <dgm:pt modelId="{91EAF4F0-1D6A-4521-8766-CF8ACD582CDD}" type="pres">
      <dgm:prSet presAssocID="{74A4E515-3BB1-4034-AB4D-102E3E856E19}" presName="root" presStyleCnt="0">
        <dgm:presLayoutVars>
          <dgm:dir/>
          <dgm:resizeHandles val="exact"/>
        </dgm:presLayoutVars>
      </dgm:prSet>
      <dgm:spPr/>
    </dgm:pt>
    <dgm:pt modelId="{7D8D945C-427F-43FC-83A4-C3F046C20342}" type="pres">
      <dgm:prSet presAssocID="{3A2B4869-5E8A-4A30-A40F-D1B6DB669FF3}" presName="compNode" presStyleCnt="0"/>
      <dgm:spPr/>
    </dgm:pt>
    <dgm:pt modelId="{3CB823A4-0634-4621-A255-339968A6EDA8}" type="pres">
      <dgm:prSet presAssocID="{3A2B4869-5E8A-4A30-A40F-D1B6DB669FF3}" presName="iconBgRect" presStyleLbl="bgShp" presStyleIdx="0" presStyleCnt="3"/>
      <dgm:spPr/>
    </dgm:pt>
    <dgm:pt modelId="{5B4AFBB8-FAF2-4844-9995-E18445296AD3}" type="pres">
      <dgm:prSet presAssocID="{3A2B4869-5E8A-4A30-A40F-D1B6DB669F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73BBDDDE-EE2D-49D9-9C0E-D95D828D087B}" type="pres">
      <dgm:prSet presAssocID="{3A2B4869-5E8A-4A30-A40F-D1B6DB669FF3}" presName="spaceRect" presStyleCnt="0"/>
      <dgm:spPr/>
    </dgm:pt>
    <dgm:pt modelId="{53680FCC-F947-4271-8486-5238B44AB86C}" type="pres">
      <dgm:prSet presAssocID="{3A2B4869-5E8A-4A30-A40F-D1B6DB669FF3}" presName="textRect" presStyleLbl="revTx" presStyleIdx="0" presStyleCnt="3">
        <dgm:presLayoutVars>
          <dgm:chMax val="1"/>
          <dgm:chPref val="1"/>
        </dgm:presLayoutVars>
      </dgm:prSet>
      <dgm:spPr/>
    </dgm:pt>
    <dgm:pt modelId="{1F49FDF6-DAA2-40F0-9082-5103AA22F793}" type="pres">
      <dgm:prSet presAssocID="{C0FF3E46-7F41-4349-B557-DC68FC83C876}" presName="sibTrans" presStyleCnt="0"/>
      <dgm:spPr/>
    </dgm:pt>
    <dgm:pt modelId="{96B11E0A-D115-4687-BB0D-D0FE8E793ACE}" type="pres">
      <dgm:prSet presAssocID="{9CFD2F78-0696-412F-9EF1-9AB5EA4E0698}" presName="compNode" presStyleCnt="0"/>
      <dgm:spPr/>
    </dgm:pt>
    <dgm:pt modelId="{0CD96510-DFFF-4C6A-9FB1-94DB233A85EF}" type="pres">
      <dgm:prSet presAssocID="{9CFD2F78-0696-412F-9EF1-9AB5EA4E0698}" presName="iconBgRect" presStyleLbl="bgShp" presStyleIdx="1" presStyleCnt="3"/>
      <dgm:spPr/>
    </dgm:pt>
    <dgm:pt modelId="{09A8EFC7-539E-42EB-847F-41DC82417E38}" type="pres">
      <dgm:prSet presAssocID="{9CFD2F78-0696-412F-9EF1-9AB5EA4E06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743BCA-B871-4B5C-AE00-EEE2A8AECB28}" type="pres">
      <dgm:prSet presAssocID="{9CFD2F78-0696-412F-9EF1-9AB5EA4E0698}" presName="spaceRect" presStyleCnt="0"/>
      <dgm:spPr/>
    </dgm:pt>
    <dgm:pt modelId="{B427B15A-4D9F-4D72-9350-0BF6647AD87F}" type="pres">
      <dgm:prSet presAssocID="{9CFD2F78-0696-412F-9EF1-9AB5EA4E0698}" presName="textRect" presStyleLbl="revTx" presStyleIdx="1" presStyleCnt="3">
        <dgm:presLayoutVars>
          <dgm:chMax val="1"/>
          <dgm:chPref val="1"/>
        </dgm:presLayoutVars>
      </dgm:prSet>
      <dgm:spPr/>
    </dgm:pt>
    <dgm:pt modelId="{D1AF1722-E5FB-4BB2-9C97-C74EBB351D9B}" type="pres">
      <dgm:prSet presAssocID="{F27FE06E-37AE-4840-BC3E-88B78E258191}" presName="sibTrans" presStyleCnt="0"/>
      <dgm:spPr/>
    </dgm:pt>
    <dgm:pt modelId="{67CD5E61-DBB5-402B-BB7C-E01465FA140E}" type="pres">
      <dgm:prSet presAssocID="{0F95DF8C-7FE0-4F29-A617-72E7A51960EE}" presName="compNode" presStyleCnt="0"/>
      <dgm:spPr/>
    </dgm:pt>
    <dgm:pt modelId="{874FE3E0-41E7-428B-BA5F-F0745790E58F}" type="pres">
      <dgm:prSet presAssocID="{0F95DF8C-7FE0-4F29-A617-72E7A51960EE}" presName="iconBgRect" presStyleLbl="bgShp" presStyleIdx="2" presStyleCnt="3"/>
      <dgm:spPr/>
    </dgm:pt>
    <dgm:pt modelId="{C41EEFC5-734D-43C4-9AD9-56F151E86F47}" type="pres">
      <dgm:prSet presAssocID="{0F95DF8C-7FE0-4F29-A617-72E7A51960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ACDDF014-6B15-440A-A20B-9C0A644FA764}" type="pres">
      <dgm:prSet presAssocID="{0F95DF8C-7FE0-4F29-A617-72E7A51960EE}" presName="spaceRect" presStyleCnt="0"/>
      <dgm:spPr/>
    </dgm:pt>
    <dgm:pt modelId="{9DBCCD36-052B-4CA8-8055-4C694325D34F}" type="pres">
      <dgm:prSet presAssocID="{0F95DF8C-7FE0-4F29-A617-72E7A51960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C1D40C-18F0-4987-A47B-3E198734F326}" srcId="{74A4E515-3BB1-4034-AB4D-102E3E856E19}" destId="{9CFD2F78-0696-412F-9EF1-9AB5EA4E0698}" srcOrd="1" destOrd="0" parTransId="{8F68A66C-3A02-43E8-96B8-D3E2D75BE9FD}" sibTransId="{F27FE06E-37AE-4840-BC3E-88B78E258191}"/>
    <dgm:cxn modelId="{54822618-D679-4D17-8E98-08EDB90C1D92}" type="presOf" srcId="{3A2B4869-5E8A-4A30-A40F-D1B6DB669FF3}" destId="{53680FCC-F947-4271-8486-5238B44AB86C}" srcOrd="0" destOrd="0" presId="urn:microsoft.com/office/officeart/2018/5/layout/IconCircleLabelList"/>
    <dgm:cxn modelId="{4CDE4F62-2505-4679-AB68-FF1F28C92016}" type="presOf" srcId="{74A4E515-3BB1-4034-AB4D-102E3E856E19}" destId="{91EAF4F0-1D6A-4521-8766-CF8ACD582CDD}" srcOrd="0" destOrd="0" presId="urn:microsoft.com/office/officeart/2018/5/layout/IconCircleLabelList"/>
    <dgm:cxn modelId="{24644644-04AB-4284-AB45-66653E234B1B}" srcId="{74A4E515-3BB1-4034-AB4D-102E3E856E19}" destId="{3A2B4869-5E8A-4A30-A40F-D1B6DB669FF3}" srcOrd="0" destOrd="0" parTransId="{3CB1EAEF-5D8A-4EBE-AC18-D5D2DF581AF9}" sibTransId="{C0FF3E46-7F41-4349-B557-DC68FC83C876}"/>
    <dgm:cxn modelId="{2080614F-95CB-4B48-AB78-A9B9D7E12599}" srcId="{74A4E515-3BB1-4034-AB4D-102E3E856E19}" destId="{0F95DF8C-7FE0-4F29-A617-72E7A51960EE}" srcOrd="2" destOrd="0" parTransId="{65B736A5-1EE8-44B2-8EB5-894EBA3B1A37}" sibTransId="{A64E409C-0659-483F-93E8-F2645173FC2C}"/>
    <dgm:cxn modelId="{B6D849CE-B0C4-41B9-B473-F3B25AE0F71C}" type="presOf" srcId="{0F95DF8C-7FE0-4F29-A617-72E7A51960EE}" destId="{9DBCCD36-052B-4CA8-8055-4C694325D34F}" srcOrd="0" destOrd="0" presId="urn:microsoft.com/office/officeart/2018/5/layout/IconCircleLabelList"/>
    <dgm:cxn modelId="{04AF9FF1-D8C9-4D0C-B043-D71EBA923938}" type="presOf" srcId="{9CFD2F78-0696-412F-9EF1-9AB5EA4E0698}" destId="{B427B15A-4D9F-4D72-9350-0BF6647AD87F}" srcOrd="0" destOrd="0" presId="urn:microsoft.com/office/officeart/2018/5/layout/IconCircleLabelList"/>
    <dgm:cxn modelId="{21DB7CED-DBFE-46BA-9161-8ACF6F51D326}" type="presParOf" srcId="{91EAF4F0-1D6A-4521-8766-CF8ACD582CDD}" destId="{7D8D945C-427F-43FC-83A4-C3F046C20342}" srcOrd="0" destOrd="0" presId="urn:microsoft.com/office/officeart/2018/5/layout/IconCircleLabelList"/>
    <dgm:cxn modelId="{2273221A-5C7C-4631-9888-A83A6C3B615F}" type="presParOf" srcId="{7D8D945C-427F-43FC-83A4-C3F046C20342}" destId="{3CB823A4-0634-4621-A255-339968A6EDA8}" srcOrd="0" destOrd="0" presId="urn:microsoft.com/office/officeart/2018/5/layout/IconCircleLabelList"/>
    <dgm:cxn modelId="{B4250D71-60AB-4961-9F89-C7FE6E757F35}" type="presParOf" srcId="{7D8D945C-427F-43FC-83A4-C3F046C20342}" destId="{5B4AFBB8-FAF2-4844-9995-E18445296AD3}" srcOrd="1" destOrd="0" presId="urn:microsoft.com/office/officeart/2018/5/layout/IconCircleLabelList"/>
    <dgm:cxn modelId="{32E3545A-989B-497A-95C9-6055DCFDBD2C}" type="presParOf" srcId="{7D8D945C-427F-43FC-83A4-C3F046C20342}" destId="{73BBDDDE-EE2D-49D9-9C0E-D95D828D087B}" srcOrd="2" destOrd="0" presId="urn:microsoft.com/office/officeart/2018/5/layout/IconCircleLabelList"/>
    <dgm:cxn modelId="{BD2450F0-E4A6-4DF3-AE5D-55C1D6C4460C}" type="presParOf" srcId="{7D8D945C-427F-43FC-83A4-C3F046C20342}" destId="{53680FCC-F947-4271-8486-5238B44AB86C}" srcOrd="3" destOrd="0" presId="urn:microsoft.com/office/officeart/2018/5/layout/IconCircleLabelList"/>
    <dgm:cxn modelId="{A4A62754-F633-4C46-9A0A-12B59F1FC553}" type="presParOf" srcId="{91EAF4F0-1D6A-4521-8766-CF8ACD582CDD}" destId="{1F49FDF6-DAA2-40F0-9082-5103AA22F793}" srcOrd="1" destOrd="0" presId="urn:microsoft.com/office/officeart/2018/5/layout/IconCircleLabelList"/>
    <dgm:cxn modelId="{F341A0A4-BDAA-4E21-AA94-164D325231F2}" type="presParOf" srcId="{91EAF4F0-1D6A-4521-8766-CF8ACD582CDD}" destId="{96B11E0A-D115-4687-BB0D-D0FE8E793ACE}" srcOrd="2" destOrd="0" presId="urn:microsoft.com/office/officeart/2018/5/layout/IconCircleLabelList"/>
    <dgm:cxn modelId="{C82BC416-D559-4157-87CD-D893F16755B8}" type="presParOf" srcId="{96B11E0A-D115-4687-BB0D-D0FE8E793ACE}" destId="{0CD96510-DFFF-4C6A-9FB1-94DB233A85EF}" srcOrd="0" destOrd="0" presId="urn:microsoft.com/office/officeart/2018/5/layout/IconCircleLabelList"/>
    <dgm:cxn modelId="{DE306519-0F54-4C61-AFA0-302A8F9D0849}" type="presParOf" srcId="{96B11E0A-D115-4687-BB0D-D0FE8E793ACE}" destId="{09A8EFC7-539E-42EB-847F-41DC82417E38}" srcOrd="1" destOrd="0" presId="urn:microsoft.com/office/officeart/2018/5/layout/IconCircleLabelList"/>
    <dgm:cxn modelId="{21DDF8EB-0E6B-4EFE-81A8-60CC6DA37B2A}" type="presParOf" srcId="{96B11E0A-D115-4687-BB0D-D0FE8E793ACE}" destId="{B6743BCA-B871-4B5C-AE00-EEE2A8AECB28}" srcOrd="2" destOrd="0" presId="urn:microsoft.com/office/officeart/2018/5/layout/IconCircleLabelList"/>
    <dgm:cxn modelId="{5B59CC79-1398-4E38-AFE1-D620507AE61F}" type="presParOf" srcId="{96B11E0A-D115-4687-BB0D-D0FE8E793ACE}" destId="{B427B15A-4D9F-4D72-9350-0BF6647AD87F}" srcOrd="3" destOrd="0" presId="urn:microsoft.com/office/officeart/2018/5/layout/IconCircleLabelList"/>
    <dgm:cxn modelId="{4D32BE47-B442-4E0B-A9E8-EDD3D59B8C08}" type="presParOf" srcId="{91EAF4F0-1D6A-4521-8766-CF8ACD582CDD}" destId="{D1AF1722-E5FB-4BB2-9C97-C74EBB351D9B}" srcOrd="3" destOrd="0" presId="urn:microsoft.com/office/officeart/2018/5/layout/IconCircleLabelList"/>
    <dgm:cxn modelId="{80478D23-7871-4073-BAF8-2AC6191CE409}" type="presParOf" srcId="{91EAF4F0-1D6A-4521-8766-CF8ACD582CDD}" destId="{67CD5E61-DBB5-402B-BB7C-E01465FA140E}" srcOrd="4" destOrd="0" presId="urn:microsoft.com/office/officeart/2018/5/layout/IconCircleLabelList"/>
    <dgm:cxn modelId="{EF8EDD17-A8F7-4627-A119-294A7A5902E0}" type="presParOf" srcId="{67CD5E61-DBB5-402B-BB7C-E01465FA140E}" destId="{874FE3E0-41E7-428B-BA5F-F0745790E58F}" srcOrd="0" destOrd="0" presId="urn:microsoft.com/office/officeart/2018/5/layout/IconCircleLabelList"/>
    <dgm:cxn modelId="{DA874CBD-A676-4453-8D15-361E52BEF62B}" type="presParOf" srcId="{67CD5E61-DBB5-402B-BB7C-E01465FA140E}" destId="{C41EEFC5-734D-43C4-9AD9-56F151E86F47}" srcOrd="1" destOrd="0" presId="urn:microsoft.com/office/officeart/2018/5/layout/IconCircleLabelList"/>
    <dgm:cxn modelId="{3AF5050F-C72C-4366-B545-0B48168678F5}" type="presParOf" srcId="{67CD5E61-DBB5-402B-BB7C-E01465FA140E}" destId="{ACDDF014-6B15-440A-A20B-9C0A644FA764}" srcOrd="2" destOrd="0" presId="urn:microsoft.com/office/officeart/2018/5/layout/IconCircleLabelList"/>
    <dgm:cxn modelId="{8885D1F9-A9EF-44B5-9524-9A4B3B8CCB78}" type="presParOf" srcId="{67CD5E61-DBB5-402B-BB7C-E01465FA140E}" destId="{9DBCCD36-052B-4CA8-8055-4C694325D3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23A4-0634-4621-A255-339968A6EDA8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AFBB8-FAF2-4844-9995-E18445296AD3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0FCC-F947-4271-8486-5238B44AB86C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Transactional Data of a global gift shop.</a:t>
          </a:r>
        </a:p>
      </dsp:txBody>
      <dsp:txXfrm>
        <a:off x="7535" y="2498841"/>
        <a:ext cx="2868750" cy="720000"/>
      </dsp:txXfrm>
    </dsp:sp>
    <dsp:sp modelId="{0CD96510-DFFF-4C6A-9FB1-94DB233A85EF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8EFC7-539E-42EB-847F-41DC82417E38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7B15A-4D9F-4D72-9350-0BF6647AD87F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from Dec 2010 – Dec 2011.</a:t>
          </a:r>
        </a:p>
      </dsp:txBody>
      <dsp:txXfrm>
        <a:off x="3378316" y="2498841"/>
        <a:ext cx="2868750" cy="720000"/>
      </dsp:txXfrm>
    </dsp:sp>
    <dsp:sp modelId="{874FE3E0-41E7-428B-BA5F-F0745790E58F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EEFC5-734D-43C4-9AD9-56F151E86F47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CCD36-052B-4CA8-8055-4C694325D34F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Customer segment : Retail as well wholesale.</a:t>
          </a:r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1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DAEACF-A80C-4E75-B192-1BA2C7114CDF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60E79C-5920-4B58-B829-88E72D15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main.d1mbovklm7jo8x.amplifyapp.com/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github.com/advait22/salesAnalysi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BC4B1-ED69-4E1A-ACB8-26F4D0609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EBEBEB"/>
                </a:solidFill>
              </a:rPr>
              <a:t>Sales Analysis and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43BA2-6E11-4B3E-BEBB-D7440785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Advait Deshpande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6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C8B4B-5ED4-4FB2-B45F-F83C8D11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02" y="1745140"/>
            <a:ext cx="4906320" cy="4589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938F6-E4A1-4F71-B746-B3F0058A6A97}"/>
              </a:ext>
            </a:extLst>
          </p:cNvPr>
          <p:cNvSpPr txBox="1"/>
          <p:nvPr/>
        </p:nvSpPr>
        <p:spPr>
          <a:xfrm>
            <a:off x="5696774" y="1212653"/>
            <a:ext cx="51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selling products over 12 months in UK</a:t>
            </a:r>
          </a:p>
        </p:txBody>
      </p:sp>
    </p:spTree>
    <p:extLst>
      <p:ext uri="{BB962C8B-B14F-4D97-AF65-F5344CB8AC3E}">
        <p14:creationId xmlns:p14="http://schemas.microsoft.com/office/powerpoint/2010/main" val="263576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99A6B-3C10-4EB2-AEBD-96E412345FA9}"/>
              </a:ext>
            </a:extLst>
          </p:cNvPr>
          <p:cNvSpPr txBox="1"/>
          <p:nvPr/>
        </p:nvSpPr>
        <p:spPr>
          <a:xfrm>
            <a:off x="6388404" y="1115512"/>
            <a:ext cx="5332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bought few Christmas items in November pertaining to availability in the next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65298-897D-47B3-83CE-CB299934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09" y="2038843"/>
            <a:ext cx="7136030" cy="41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64295-F8A4-44A8-A29E-1CF18B5E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44" y="1143000"/>
            <a:ext cx="7139732" cy="4095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78AF7-4DEF-4A1D-91ED-3C7F683D15A5}"/>
              </a:ext>
            </a:extLst>
          </p:cNvPr>
          <p:cNvSpPr txBox="1"/>
          <p:nvPr/>
        </p:nvSpPr>
        <p:spPr>
          <a:xfrm>
            <a:off x="6096000" y="384431"/>
            <a:ext cx="502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product sold in December was Little Birdie. Making it suspicious.</a:t>
            </a:r>
          </a:p>
        </p:txBody>
      </p:sp>
    </p:spTree>
    <p:extLst>
      <p:ext uri="{BB962C8B-B14F-4D97-AF65-F5344CB8AC3E}">
        <p14:creationId xmlns:p14="http://schemas.microsoft.com/office/powerpoint/2010/main" val="159275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65C88-FA21-4A8D-AFD0-05D1BEB47951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248F7B3A-EEE1-400F-803D-A1D4A06C2A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B2199-7DC7-400B-86DB-148969DD0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69" y="3658107"/>
            <a:ext cx="7579200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6D46C-84ED-4322-9470-23DE0AB660D8}"/>
              </a:ext>
            </a:extLst>
          </p:cNvPr>
          <p:cNvSpPr txBox="1"/>
          <p:nvPr/>
        </p:nvSpPr>
        <p:spPr>
          <a:xfrm>
            <a:off x="648929" y="1563757"/>
            <a:ext cx="699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person bought 80000 pieces of little birdie. And had other 2 transactions of gross 5 Pounds.</a:t>
            </a:r>
          </a:p>
        </p:txBody>
      </p:sp>
    </p:spTree>
    <p:extLst>
      <p:ext uri="{BB962C8B-B14F-4D97-AF65-F5344CB8AC3E}">
        <p14:creationId xmlns:p14="http://schemas.microsoft.com/office/powerpoint/2010/main" val="6819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" name="Rectangle 5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54">
            <a:extLst>
              <a:ext uri="{FF2B5EF4-FFF2-40B4-BE49-F238E27FC236}">
                <a16:creationId xmlns:a16="http://schemas.microsoft.com/office/drawing/2014/main" id="{10DC0F2C-5C27-4EC6-9754-B361B0C72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6">
            <a:extLst>
              <a:ext uri="{FF2B5EF4-FFF2-40B4-BE49-F238E27FC236}">
                <a16:creationId xmlns:a16="http://schemas.microsoft.com/office/drawing/2014/main" id="{9E77E138-7645-4D07-B09A-9F3642A6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6C5CFB-285C-4778-978B-B23EF471F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50C4BFD8-0A80-40F1-9F9B-E9981F6B7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080229-11A6-48C1-B5FC-010FF29E7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60">
              <a:extLst>
                <a:ext uri="{FF2B5EF4-FFF2-40B4-BE49-F238E27FC236}">
                  <a16:creationId xmlns:a16="http://schemas.microsoft.com/office/drawing/2014/main" id="{434F3838-F7FD-4275-8FE5-11B53CF3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014878A-F933-408B-A8C5-8853A9EB4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62">
              <a:extLst>
                <a:ext uri="{FF2B5EF4-FFF2-40B4-BE49-F238E27FC236}">
                  <a16:creationId xmlns:a16="http://schemas.microsoft.com/office/drawing/2014/main" id="{A4358457-400C-407C-B1C7-322E3A951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B5C445F-93DC-425D-8531-0B9FF443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D7CA6C4-0411-42B4-9084-F7340B4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0122352-D2A8-463A-98F7-51B4C440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4368BD-B899-4E05-A597-8F6ADE2817E9}"/>
              </a:ext>
            </a:extLst>
          </p:cNvPr>
          <p:cNvSpPr txBox="1"/>
          <p:nvPr/>
        </p:nvSpPr>
        <p:spPr>
          <a:xfrm>
            <a:off x="1154954" y="538541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6A0E89-562A-4A9E-98AC-2BA897AB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11DC6C6-4AE6-415E-8F05-14DA61DF32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7B3A8-6D5D-485C-93D7-E29A8062AEF6}"/>
              </a:ext>
            </a:extLst>
          </p:cNvPr>
          <p:cNvSpPr txBox="1"/>
          <p:nvPr/>
        </p:nvSpPr>
        <p:spPr>
          <a:xfrm>
            <a:off x="1623119" y="1975156"/>
            <a:ext cx="942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single transaction in the month of December skewed the results for all the United Kingdom.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more investing to check if the transaction is legitimate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check if the integrity of the data is compromised.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if the outlier is omitted.</a:t>
            </a:r>
          </a:p>
        </p:txBody>
      </p:sp>
    </p:spTree>
    <p:extLst>
      <p:ext uri="{BB962C8B-B14F-4D97-AF65-F5344CB8AC3E}">
        <p14:creationId xmlns:p14="http://schemas.microsoft.com/office/powerpoint/2010/main" val="36023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" name="Rectangle 5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54">
            <a:extLst>
              <a:ext uri="{FF2B5EF4-FFF2-40B4-BE49-F238E27FC236}">
                <a16:creationId xmlns:a16="http://schemas.microsoft.com/office/drawing/2014/main" id="{10DC0F2C-5C27-4EC6-9754-B361B0C72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6">
            <a:extLst>
              <a:ext uri="{FF2B5EF4-FFF2-40B4-BE49-F238E27FC236}">
                <a16:creationId xmlns:a16="http://schemas.microsoft.com/office/drawing/2014/main" id="{9E77E138-7645-4D07-B09A-9F3642A6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6C5CFB-285C-4778-978B-B23EF471F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50C4BFD8-0A80-40F1-9F9B-E9981F6B7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080229-11A6-48C1-B5FC-010FF29E7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60">
              <a:extLst>
                <a:ext uri="{FF2B5EF4-FFF2-40B4-BE49-F238E27FC236}">
                  <a16:creationId xmlns:a16="http://schemas.microsoft.com/office/drawing/2014/main" id="{434F3838-F7FD-4275-8FE5-11B53CF3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014878A-F933-408B-A8C5-8853A9EB4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62">
              <a:extLst>
                <a:ext uri="{FF2B5EF4-FFF2-40B4-BE49-F238E27FC236}">
                  <a16:creationId xmlns:a16="http://schemas.microsoft.com/office/drawing/2014/main" id="{A4358457-400C-407C-B1C7-322E3A951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B5C445F-93DC-425D-8531-0B9FF443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D7CA6C4-0411-42B4-9084-F7340B4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0122352-D2A8-463A-98F7-51B4C440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4368BD-B899-4E05-A597-8F6ADE2817E9}"/>
              </a:ext>
            </a:extLst>
          </p:cNvPr>
          <p:cNvSpPr txBox="1"/>
          <p:nvPr/>
        </p:nvSpPr>
        <p:spPr>
          <a:xfrm>
            <a:off x="1154954" y="538541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6A0E89-562A-4A9E-98AC-2BA897AB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11DC6C6-4AE6-415E-8F05-14DA61DF32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7B3A8-6D5D-485C-93D7-E29A8062AEF6}"/>
              </a:ext>
            </a:extLst>
          </p:cNvPr>
          <p:cNvSpPr txBox="1"/>
          <p:nvPr/>
        </p:nvSpPr>
        <p:spPr>
          <a:xfrm>
            <a:off x="1623119" y="1975156"/>
            <a:ext cx="942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:- 	</a:t>
            </a:r>
            <a:r>
              <a:rPr lang="en-US" dirty="0">
                <a:hlinkClick r:id="rId6"/>
              </a:rPr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Dashboard:- </a:t>
            </a:r>
            <a:r>
              <a:rPr lang="en-US" dirty="0">
                <a:hlinkClick r:id="rId7"/>
              </a:rPr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5F202-0693-49E7-9DC8-66BB10428DC1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Synopsis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70F79F9-B493-483F-921F-E667CBA4E981}"/>
              </a:ext>
            </a:extLst>
          </p:cNvPr>
          <p:cNvSpPr/>
          <p:nvPr/>
        </p:nvSpPr>
        <p:spPr>
          <a:xfrm>
            <a:off x="860566" y="569843"/>
            <a:ext cx="570669" cy="5455967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B9E79-905B-4A26-BF49-A3F2B06BB770}"/>
              </a:ext>
            </a:extLst>
          </p:cNvPr>
          <p:cNvSpPr/>
          <p:nvPr/>
        </p:nvSpPr>
        <p:spPr>
          <a:xfrm>
            <a:off x="3972999" y="683847"/>
            <a:ext cx="2265394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8CD295-4ADE-4F4D-A747-9F86F6267239}"/>
              </a:ext>
            </a:extLst>
          </p:cNvPr>
          <p:cNvSpPr/>
          <p:nvPr/>
        </p:nvSpPr>
        <p:spPr>
          <a:xfrm>
            <a:off x="3995418" y="1908204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177103-9C9A-4EFE-83DF-3A720F42498C}"/>
              </a:ext>
            </a:extLst>
          </p:cNvPr>
          <p:cNvSpPr/>
          <p:nvPr/>
        </p:nvSpPr>
        <p:spPr>
          <a:xfrm>
            <a:off x="3995418" y="3153773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A1403D-CC13-4DDD-9534-7516CCDD6802}"/>
              </a:ext>
            </a:extLst>
          </p:cNvPr>
          <p:cNvCxnSpPr>
            <a:cxnSpLocks/>
          </p:cNvCxnSpPr>
          <p:nvPr/>
        </p:nvCxnSpPr>
        <p:spPr>
          <a:xfrm>
            <a:off x="1550504" y="1006246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01C95-F76E-4210-BB8E-7D8E793F9BC6}"/>
              </a:ext>
            </a:extLst>
          </p:cNvPr>
          <p:cNvCxnSpPr>
            <a:cxnSpLocks/>
          </p:cNvCxnSpPr>
          <p:nvPr/>
        </p:nvCxnSpPr>
        <p:spPr>
          <a:xfrm>
            <a:off x="1550504" y="2266555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D50AD8-55E0-4775-8670-00533008641E}"/>
              </a:ext>
            </a:extLst>
          </p:cNvPr>
          <p:cNvCxnSpPr>
            <a:cxnSpLocks/>
          </p:cNvCxnSpPr>
          <p:nvPr/>
        </p:nvCxnSpPr>
        <p:spPr>
          <a:xfrm>
            <a:off x="1550504" y="3429000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C755FF-B856-4981-9C38-596EFA6CDEF3}"/>
              </a:ext>
            </a:extLst>
          </p:cNvPr>
          <p:cNvSpPr txBox="1"/>
          <p:nvPr/>
        </p:nvSpPr>
        <p:spPr>
          <a:xfrm>
            <a:off x="900434" y="670500"/>
            <a:ext cx="4984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Y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  <a:br>
              <a:rPr lang="en-US" dirty="0"/>
            </a:br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&amp;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O</a:t>
            </a:r>
            <a:br>
              <a:rPr lang="en-US" dirty="0"/>
            </a:br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1D05-8416-414F-83CC-CD58FCD8AEE8}"/>
              </a:ext>
            </a:extLst>
          </p:cNvPr>
          <p:cNvSpPr txBox="1"/>
          <p:nvPr/>
        </p:nvSpPr>
        <p:spPr>
          <a:xfrm>
            <a:off x="3995419" y="682254"/>
            <a:ext cx="222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FCB688-4116-4013-B72C-9B1433055240}"/>
              </a:ext>
            </a:extLst>
          </p:cNvPr>
          <p:cNvSpPr txBox="1"/>
          <p:nvPr/>
        </p:nvSpPr>
        <p:spPr>
          <a:xfrm>
            <a:off x="4000640" y="1876972"/>
            <a:ext cx="2220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07E3F-4A6E-4868-ABB5-EDD63ED0CE95}"/>
              </a:ext>
            </a:extLst>
          </p:cNvPr>
          <p:cNvSpPr txBox="1"/>
          <p:nvPr/>
        </p:nvSpPr>
        <p:spPr>
          <a:xfrm>
            <a:off x="3967397" y="3148659"/>
            <a:ext cx="222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77CB02-ED32-4906-969D-499CDA33D936}"/>
              </a:ext>
            </a:extLst>
          </p:cNvPr>
          <p:cNvCxnSpPr>
            <a:cxnSpLocks/>
          </p:cNvCxnSpPr>
          <p:nvPr/>
        </p:nvCxnSpPr>
        <p:spPr>
          <a:xfrm>
            <a:off x="1550504" y="4704485"/>
            <a:ext cx="226539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4DFAA9-D3CF-43A3-BEEB-386A2BD4E496}"/>
              </a:ext>
            </a:extLst>
          </p:cNvPr>
          <p:cNvSpPr txBox="1"/>
          <p:nvPr/>
        </p:nvSpPr>
        <p:spPr>
          <a:xfrm>
            <a:off x="3960900" y="4494459"/>
            <a:ext cx="22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1417DA-E0ED-4EDB-8090-DEFF188399D0}"/>
              </a:ext>
            </a:extLst>
          </p:cNvPr>
          <p:cNvSpPr/>
          <p:nvPr/>
        </p:nvSpPr>
        <p:spPr>
          <a:xfrm>
            <a:off x="3967397" y="4404455"/>
            <a:ext cx="2220553" cy="636104"/>
          </a:xfrm>
          <a:prstGeom prst="rect">
            <a:avLst/>
          </a:prstGeom>
          <a:noFill/>
          <a:ln w="28575">
            <a:solidFill>
              <a:srgbClr val="3D2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D4E167-F773-4D14-AFC6-8FB6B66D4793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Information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TextBox 4">
            <a:extLst>
              <a:ext uri="{FF2B5EF4-FFF2-40B4-BE49-F238E27FC236}">
                <a16:creationId xmlns:a16="http://schemas.microsoft.com/office/drawing/2014/main" id="{37E14BDD-D4B6-4229-9B05-09B1C8D71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19243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07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31389-4D02-4E42-B5BD-8C2CDD36ED68}"/>
              </a:ext>
            </a:extLst>
          </p:cNvPr>
          <p:cNvSpPr txBox="1"/>
          <p:nvPr/>
        </p:nvSpPr>
        <p:spPr>
          <a:xfrm>
            <a:off x="8185039" y="973667"/>
            <a:ext cx="3326240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91032-94E3-41FC-B698-994A827890B5}"/>
              </a:ext>
            </a:extLst>
          </p:cNvPr>
          <p:cNvSpPr txBox="1"/>
          <p:nvPr/>
        </p:nvSpPr>
        <p:spPr>
          <a:xfrm>
            <a:off x="440649" y="1947962"/>
            <a:ext cx="7245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Integral part of data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to remove anomalies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methods used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Stripping data of all the trailing spaces.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Converting all the textual values to a uniform format i.e., lowercase.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 for missing values – none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Converting data to valid datatypes.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 the integrity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80448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700E2-C859-4067-BA29-28FB01E7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823422"/>
            <a:ext cx="5750326" cy="51366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3B240B-70C2-408D-8BCA-C15A9A6B587B}"/>
              </a:ext>
            </a:extLst>
          </p:cNvPr>
          <p:cNvSpPr txBox="1"/>
          <p:nvPr/>
        </p:nvSpPr>
        <p:spPr>
          <a:xfrm>
            <a:off x="5939968" y="406607"/>
            <a:ext cx="50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of countries towards sale.</a:t>
            </a:r>
          </a:p>
        </p:txBody>
      </p:sp>
    </p:spTree>
    <p:extLst>
      <p:ext uri="{BB962C8B-B14F-4D97-AF65-F5344CB8AC3E}">
        <p14:creationId xmlns:p14="http://schemas.microsoft.com/office/powerpoint/2010/main" val="16456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B240B-70C2-408D-8BCA-C15A9A6B587B}"/>
              </a:ext>
            </a:extLst>
          </p:cNvPr>
          <p:cNvSpPr txBox="1"/>
          <p:nvPr/>
        </p:nvSpPr>
        <p:spPr>
          <a:xfrm>
            <a:off x="6353281" y="939167"/>
            <a:ext cx="50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Gross Monthly Sale in Millions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D6CD73-9C06-45C4-A11F-EB7ECBB0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10" y="1464240"/>
            <a:ext cx="6111544" cy="45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F9F9F-FA65-4E1B-BF18-493069C0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2009241"/>
            <a:ext cx="5791200" cy="3037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B9AD2-843C-4DDB-B0BC-7551F8D402DF}"/>
              </a:ext>
            </a:extLst>
          </p:cNvPr>
          <p:cNvSpPr txBox="1"/>
          <p:nvPr/>
        </p:nvSpPr>
        <p:spPr>
          <a:xfrm>
            <a:off x="5711687" y="113060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 new customers in the week number 45 – 50, i.e., November and December</a:t>
            </a:r>
          </a:p>
        </p:txBody>
      </p:sp>
    </p:spTree>
    <p:extLst>
      <p:ext uri="{BB962C8B-B14F-4D97-AF65-F5344CB8AC3E}">
        <p14:creationId xmlns:p14="http://schemas.microsoft.com/office/powerpoint/2010/main" val="7987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B9AD2-843C-4DDB-B0BC-7551F8D402DF}"/>
              </a:ext>
            </a:extLst>
          </p:cNvPr>
          <p:cNvSpPr txBox="1"/>
          <p:nvPr/>
        </p:nvSpPr>
        <p:spPr>
          <a:xfrm>
            <a:off x="5711687" y="113060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Justifies the total spend more in December and November from previous slide.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03A0F-3E71-4F26-BDDA-7DD2D365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38" y="2454509"/>
            <a:ext cx="6153974" cy="32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3526E-E7D9-426A-B2FC-7764724011DF}"/>
              </a:ext>
            </a:extLst>
          </p:cNvPr>
          <p:cNvSpPr txBox="1"/>
          <p:nvPr/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AE163-A9A2-4E36-9F7B-15379E9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94" y="588164"/>
            <a:ext cx="6238875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A0E17-4EFF-4184-A70A-C2C0CE24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94" y="3649216"/>
            <a:ext cx="59626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28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270</TotalTime>
  <Words>311</Words>
  <Application>Microsoft Office PowerPoint</Application>
  <PresentationFormat>Widescreen</PresentationFormat>
  <Paragraphs>61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Sales Analysis and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PRESENTATION</dc:title>
  <dc:creator>advait deshpande</dc:creator>
  <cp:lastModifiedBy>advait deshpande</cp:lastModifiedBy>
  <cp:revision>83</cp:revision>
  <dcterms:created xsi:type="dcterms:W3CDTF">2021-02-04T03:30:06Z</dcterms:created>
  <dcterms:modified xsi:type="dcterms:W3CDTF">2021-03-26T00:53:44Z</dcterms:modified>
</cp:coreProperties>
</file>