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1"/>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8" name="Google Shape;28;p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 name="Shape 29"/>
        <p:cNvGrpSpPr/>
        <p:nvPr/>
      </p:nvGrpSpPr>
      <p:grpSpPr>
        <a:xfrm>
          <a:off x="0" y="0"/>
          <a:ext cx="0" cy="0"/>
          <a:chOff x="0" y="0"/>
          <a:chExt cx="0" cy="0"/>
        </a:xfrm>
      </p:grpSpPr>
      <p:grpSp>
        <p:nvGrpSpPr>
          <p:cNvPr id="30" name="Google Shape;30;p4"/>
          <p:cNvGrpSpPr/>
          <p:nvPr/>
        </p:nvGrpSpPr>
        <p:grpSpPr>
          <a:xfrm>
            <a:off x="6098378" y="5"/>
            <a:ext cx="3045625" cy="2030570"/>
            <a:chOff x="6098378" y="5"/>
            <a:chExt cx="3045625" cy="2030570"/>
          </a:xfrm>
        </p:grpSpPr>
        <p:sp>
          <p:nvSpPr>
            <p:cNvPr id="31" name="Google Shape;31;p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4"/>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7" name="Google Shape;37;p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8"/>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kaggle.com/code/gallo33henrique/llmengineering-prompt-sentiment-analysis/input?select=googleplaystore_user_reviews.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241250" y="263125"/>
            <a:ext cx="8520600" cy="7926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55555"/>
              <a:buNone/>
            </a:pPr>
            <a:r>
              <a:rPr lang="en" sz="3000"/>
              <a:t>Sentiment Analysis of Google Play Store Reviews </a:t>
            </a:r>
            <a:endParaRPr sz="3000"/>
          </a:p>
          <a:p>
            <a:pPr indent="0" lvl="0" marL="0" rtl="0" algn="l">
              <a:lnSpc>
                <a:spcPct val="100000"/>
              </a:lnSpc>
              <a:spcBef>
                <a:spcPts val="0"/>
              </a:spcBef>
              <a:spcAft>
                <a:spcPts val="0"/>
              </a:spcAft>
              <a:buSzPct val="155555"/>
              <a:buNone/>
            </a:pPr>
            <a:r>
              <a:rPr lang="en" sz="3000"/>
              <a:t>                                     Using BERT</a:t>
            </a:r>
            <a:endParaRPr sz="3000"/>
          </a:p>
        </p:txBody>
      </p:sp>
      <p:sp>
        <p:nvSpPr>
          <p:cNvPr id="86" name="Google Shape;86;p13"/>
          <p:cNvSpPr txBox="1"/>
          <p:nvPr>
            <p:ph idx="1" type="subTitle"/>
          </p:nvPr>
        </p:nvSpPr>
        <p:spPr>
          <a:xfrm>
            <a:off x="2706900" y="2917025"/>
            <a:ext cx="3683700" cy="1766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SzPts val="2100"/>
              <a:buNone/>
            </a:pPr>
            <a:r>
              <a:rPr lang="en" sz="1800"/>
              <a:t>CSCI B-565 Project Presentation </a:t>
            </a:r>
            <a:endParaRPr sz="1800"/>
          </a:p>
          <a:p>
            <a:pPr indent="0" lvl="0" marL="0" rtl="0" algn="l">
              <a:lnSpc>
                <a:spcPct val="100000"/>
              </a:lnSpc>
              <a:spcBef>
                <a:spcPts val="0"/>
              </a:spcBef>
              <a:spcAft>
                <a:spcPts val="0"/>
              </a:spcAft>
              <a:buSzPts val="2100"/>
              <a:buNone/>
            </a:pPr>
            <a:r>
              <a:rPr lang="en" sz="1800"/>
              <a:t>By:            </a:t>
            </a:r>
            <a:endParaRPr sz="1800"/>
          </a:p>
          <a:p>
            <a:pPr indent="0" lvl="0" marL="0" rtl="0" algn="l">
              <a:lnSpc>
                <a:spcPct val="100000"/>
              </a:lnSpc>
              <a:spcBef>
                <a:spcPts val="0"/>
              </a:spcBef>
              <a:spcAft>
                <a:spcPts val="0"/>
              </a:spcAft>
              <a:buSzPts val="2100"/>
              <a:buNone/>
            </a:pPr>
            <a:r>
              <a:rPr lang="en" sz="1800"/>
              <a:t>                    </a:t>
            </a:r>
            <a:r>
              <a:rPr b="1" lang="en" sz="1800">
                <a:latin typeface="Nunito"/>
                <a:ea typeface="Nunito"/>
                <a:cs typeface="Nunito"/>
                <a:sym typeface="Nunito"/>
              </a:rPr>
              <a:t>Advait Hirlekar</a:t>
            </a:r>
            <a:endParaRPr b="1" sz="1800">
              <a:latin typeface="Nunito"/>
              <a:ea typeface="Nunito"/>
              <a:cs typeface="Nunito"/>
              <a:sym typeface="Nunito"/>
            </a:endParaRPr>
          </a:p>
          <a:p>
            <a:pPr indent="0" lvl="0" marL="0" rtl="0" algn="l">
              <a:lnSpc>
                <a:spcPct val="100000"/>
              </a:lnSpc>
              <a:spcBef>
                <a:spcPts val="0"/>
              </a:spcBef>
              <a:spcAft>
                <a:spcPts val="0"/>
              </a:spcAft>
              <a:buSzPts val="2100"/>
              <a:buNone/>
            </a:pPr>
            <a:r>
              <a:t/>
            </a:r>
            <a:endParaRPr b="1" sz="1800">
              <a:latin typeface="Nunito"/>
              <a:ea typeface="Nunito"/>
              <a:cs typeface="Nunito"/>
              <a:sym typeface="Nunito"/>
            </a:endParaRPr>
          </a:p>
          <a:p>
            <a:pPr indent="0" lvl="0" marL="0" rtl="0" algn="l">
              <a:lnSpc>
                <a:spcPct val="100000"/>
              </a:lnSpc>
              <a:spcBef>
                <a:spcPts val="0"/>
              </a:spcBef>
              <a:spcAft>
                <a:spcPts val="0"/>
              </a:spcAft>
              <a:buSzPts val="2100"/>
              <a:buNone/>
            </a:pPr>
            <a:r>
              <a:rPr b="1" lang="en" sz="1800">
                <a:latin typeface="Nunito"/>
                <a:ea typeface="Nunito"/>
                <a:cs typeface="Nunito"/>
                <a:sym typeface="Nunito"/>
              </a:rPr>
              <a:t>                    Amogh Amin</a:t>
            </a:r>
            <a:endParaRPr b="1" sz="1800">
              <a:latin typeface="Nunito"/>
              <a:ea typeface="Nunito"/>
              <a:cs typeface="Nunito"/>
              <a:sym typeface="Nunito"/>
            </a:endParaRPr>
          </a:p>
          <a:p>
            <a:pPr indent="0" lvl="0" marL="0" rtl="0" algn="l">
              <a:lnSpc>
                <a:spcPct val="100000"/>
              </a:lnSpc>
              <a:spcBef>
                <a:spcPts val="0"/>
              </a:spcBef>
              <a:spcAft>
                <a:spcPts val="0"/>
              </a:spcAft>
              <a:buSzPts val="2100"/>
              <a:buNone/>
            </a:pPr>
            <a:r>
              <a:t/>
            </a:r>
            <a:endParaRPr b="1" sz="1800">
              <a:latin typeface="Nunito"/>
              <a:ea typeface="Nunito"/>
              <a:cs typeface="Nunito"/>
              <a:sym typeface="Nunito"/>
            </a:endParaRPr>
          </a:p>
          <a:p>
            <a:pPr indent="0" lvl="0" marL="0" rtl="0" algn="l">
              <a:lnSpc>
                <a:spcPct val="100000"/>
              </a:lnSpc>
              <a:spcBef>
                <a:spcPts val="0"/>
              </a:spcBef>
              <a:spcAft>
                <a:spcPts val="0"/>
              </a:spcAft>
              <a:buSzPts val="2100"/>
              <a:buNone/>
            </a:pPr>
            <a:r>
              <a:rPr b="1" lang="en" sz="1800">
                <a:latin typeface="Nunito"/>
                <a:ea typeface="Nunito"/>
                <a:cs typeface="Nunito"/>
                <a:sym typeface="Nunito"/>
              </a:rPr>
              <a:t>                    Rutuja Jangle</a:t>
            </a:r>
            <a:endParaRPr b="1" sz="1800">
              <a:latin typeface="Nunito"/>
              <a:ea typeface="Nunito"/>
              <a:cs typeface="Nunito"/>
              <a:sym typeface="Nunito"/>
            </a:endParaRPr>
          </a:p>
        </p:txBody>
      </p:sp>
      <p:pic>
        <p:nvPicPr>
          <p:cNvPr descr="File:Google Chrome icon (February 2022).svg - Wikipedia" id="87" name="Google Shape;87;p13"/>
          <p:cNvPicPr preferRelativeResize="0"/>
          <p:nvPr/>
        </p:nvPicPr>
        <p:blipFill rotWithShape="1">
          <a:blip r:embed="rId3">
            <a:alphaModFix/>
          </a:blip>
          <a:srcRect b="0" l="0" r="0" t="0"/>
          <a:stretch/>
        </p:blipFill>
        <p:spPr>
          <a:xfrm>
            <a:off x="706875" y="1449127"/>
            <a:ext cx="906701" cy="906701"/>
          </a:xfrm>
          <a:prstGeom prst="rect">
            <a:avLst/>
          </a:prstGeom>
          <a:noFill/>
          <a:ln>
            <a:noFill/>
          </a:ln>
        </p:spPr>
      </p:pic>
      <p:pic>
        <p:nvPicPr>
          <p:cNvPr descr="File:Google Play Store badge EN.svg - Wikipedia" id="88" name="Google Shape;88;p13"/>
          <p:cNvPicPr preferRelativeResize="0"/>
          <p:nvPr/>
        </p:nvPicPr>
        <p:blipFill rotWithShape="1">
          <a:blip r:embed="rId4">
            <a:alphaModFix/>
          </a:blip>
          <a:srcRect b="0" l="0" r="0" t="0"/>
          <a:stretch/>
        </p:blipFill>
        <p:spPr>
          <a:xfrm>
            <a:off x="2894237" y="1508200"/>
            <a:ext cx="2859899" cy="847625"/>
          </a:xfrm>
          <a:prstGeom prst="rect">
            <a:avLst/>
          </a:prstGeom>
          <a:noFill/>
          <a:ln>
            <a:noFill/>
          </a:ln>
        </p:spPr>
      </p:pic>
      <p:pic>
        <p:nvPicPr>
          <p:cNvPr descr="File:Sony Qrio Robot 2.png - Wikimedia Commons" id="89" name="Google Shape;89;p13"/>
          <p:cNvPicPr preferRelativeResize="0"/>
          <p:nvPr/>
        </p:nvPicPr>
        <p:blipFill rotWithShape="1">
          <a:blip r:embed="rId5">
            <a:alphaModFix/>
          </a:blip>
          <a:srcRect b="0" l="0" r="0" t="0"/>
          <a:stretch/>
        </p:blipFill>
        <p:spPr>
          <a:xfrm>
            <a:off x="7034774" y="1008300"/>
            <a:ext cx="1385823" cy="1847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and Evaluations</a:t>
            </a:r>
            <a:endParaRPr/>
          </a:p>
        </p:txBody>
      </p:sp>
      <p:sp>
        <p:nvSpPr>
          <p:cNvPr id="148" name="Google Shape;148;p22"/>
          <p:cNvSpPr txBox="1"/>
          <p:nvPr>
            <p:ph idx="1" type="body"/>
          </p:nvPr>
        </p:nvSpPr>
        <p:spPr>
          <a:xfrm>
            <a:off x="311700" y="1073325"/>
            <a:ext cx="8832300" cy="33312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300"/>
              <a:t>Fig 1: Training loss over 10 epochs                                               Fig 2: The classification report for the model</a:t>
            </a:r>
            <a:endParaRPr sz="1300"/>
          </a:p>
          <a:p>
            <a:pPr indent="0" lvl="0" marL="0" rtl="0" algn="l">
              <a:lnSpc>
                <a:spcPct val="115000"/>
              </a:lnSpc>
              <a:spcBef>
                <a:spcPts val="1200"/>
              </a:spcBef>
              <a:spcAft>
                <a:spcPts val="1200"/>
              </a:spcAft>
              <a:buSzPts val="1800"/>
              <a:buNone/>
            </a:pPr>
            <a:r>
              <a:t/>
            </a:r>
            <a:endParaRPr/>
          </a:p>
        </p:txBody>
      </p:sp>
      <p:pic>
        <p:nvPicPr>
          <p:cNvPr id="149" name="Google Shape;149;p22"/>
          <p:cNvPicPr preferRelativeResize="0"/>
          <p:nvPr/>
        </p:nvPicPr>
        <p:blipFill rotWithShape="1">
          <a:blip r:embed="rId3">
            <a:alphaModFix/>
          </a:blip>
          <a:srcRect b="0" l="0" r="0" t="0"/>
          <a:stretch/>
        </p:blipFill>
        <p:spPr>
          <a:xfrm>
            <a:off x="405000" y="1437375"/>
            <a:ext cx="3964875" cy="2896650"/>
          </a:xfrm>
          <a:prstGeom prst="rect">
            <a:avLst/>
          </a:prstGeom>
          <a:noFill/>
          <a:ln>
            <a:noFill/>
          </a:ln>
        </p:spPr>
      </p:pic>
      <p:sp>
        <p:nvSpPr>
          <p:cNvPr id="150" name="Google Shape;150;p22"/>
          <p:cNvSpPr txBox="1"/>
          <p:nvPr>
            <p:ph idx="1" type="body"/>
          </p:nvPr>
        </p:nvSpPr>
        <p:spPr>
          <a:xfrm>
            <a:off x="4499975" y="1507825"/>
            <a:ext cx="4485600" cy="29496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0"/>
              </a:spcBef>
              <a:spcAft>
                <a:spcPts val="0"/>
              </a:spcAft>
              <a:buSzPts val="1800"/>
              <a:buNone/>
            </a:pPr>
            <a:r>
              <a:t/>
            </a:r>
            <a:endParaRPr sz="1200"/>
          </a:p>
          <a:p>
            <a:pPr indent="0" lvl="0" marL="0" rtl="0" algn="l">
              <a:lnSpc>
                <a:spcPct val="115000"/>
              </a:lnSpc>
              <a:spcBef>
                <a:spcPts val="1200"/>
              </a:spcBef>
              <a:spcAft>
                <a:spcPts val="1200"/>
              </a:spcAft>
              <a:buSzPts val="1800"/>
              <a:buNone/>
            </a:pPr>
            <a:r>
              <a:t/>
            </a:r>
            <a:endParaRPr/>
          </a:p>
        </p:txBody>
      </p:sp>
      <p:pic>
        <p:nvPicPr>
          <p:cNvPr id="151" name="Google Shape;151;p22"/>
          <p:cNvPicPr preferRelativeResize="0"/>
          <p:nvPr/>
        </p:nvPicPr>
        <p:blipFill rotWithShape="1">
          <a:blip r:embed="rId4">
            <a:alphaModFix/>
          </a:blip>
          <a:srcRect b="0" l="0" r="0" t="0"/>
          <a:stretch/>
        </p:blipFill>
        <p:spPr>
          <a:xfrm>
            <a:off x="4369875" y="1705475"/>
            <a:ext cx="4662950" cy="2162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ph type="title"/>
          </p:nvPr>
        </p:nvSpPr>
        <p:spPr>
          <a:xfrm>
            <a:off x="311700" y="410000"/>
            <a:ext cx="8520600" cy="393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238095"/>
              <a:buNone/>
            </a:pPr>
            <a:r>
              <a:rPr lang="en" sz="1400">
                <a:solidFill>
                  <a:schemeClr val="dk2"/>
                </a:solidFill>
              </a:rPr>
              <a:t>We also tested our model on 3 new examples to see whether our model performs successful sentiment analysis:</a:t>
            </a:r>
            <a:endParaRPr sz="1400">
              <a:solidFill>
                <a:schemeClr val="dk2"/>
              </a:solidFill>
            </a:endParaRPr>
          </a:p>
          <a:p>
            <a:pPr indent="0" lvl="0" marL="0" rtl="0" algn="l">
              <a:lnSpc>
                <a:spcPct val="100000"/>
              </a:lnSpc>
              <a:spcBef>
                <a:spcPts val="0"/>
              </a:spcBef>
              <a:spcAft>
                <a:spcPts val="0"/>
              </a:spcAft>
              <a:buSzPct val="238095"/>
              <a:buNone/>
            </a:pPr>
            <a:r>
              <a:t/>
            </a:r>
            <a:endParaRPr sz="1400">
              <a:solidFill>
                <a:schemeClr val="dk2"/>
              </a:solidFill>
            </a:endParaRPr>
          </a:p>
        </p:txBody>
      </p:sp>
      <p:sp>
        <p:nvSpPr>
          <p:cNvPr id="157" name="Google Shape;157;p23"/>
          <p:cNvSpPr txBox="1"/>
          <p:nvPr>
            <p:ph idx="1" type="body"/>
          </p:nvPr>
        </p:nvSpPr>
        <p:spPr>
          <a:xfrm>
            <a:off x="311700" y="4056075"/>
            <a:ext cx="8520600" cy="7515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300"/>
              <a:t>Like earlier here also we have taken positive as 2, negative as 1 and neutral as 0. </a:t>
            </a:r>
            <a:endParaRPr sz="1300"/>
          </a:p>
          <a:p>
            <a:pPr indent="0" lvl="0" marL="0" rtl="0" algn="l">
              <a:lnSpc>
                <a:spcPct val="115000"/>
              </a:lnSpc>
              <a:spcBef>
                <a:spcPts val="1200"/>
              </a:spcBef>
              <a:spcAft>
                <a:spcPts val="1200"/>
              </a:spcAft>
              <a:buSzPts val="1800"/>
              <a:buNone/>
            </a:pPr>
            <a:r>
              <a:rPr lang="en" sz="1300"/>
              <a:t>Thus from the above example we can clearly see that our model performs perfectly on new data.</a:t>
            </a:r>
            <a:endParaRPr sz="1300"/>
          </a:p>
        </p:txBody>
      </p:sp>
      <p:pic>
        <p:nvPicPr>
          <p:cNvPr id="158" name="Google Shape;158;p23"/>
          <p:cNvPicPr preferRelativeResize="0"/>
          <p:nvPr/>
        </p:nvPicPr>
        <p:blipFill rotWithShape="1">
          <a:blip r:embed="rId3">
            <a:alphaModFix/>
          </a:blip>
          <a:srcRect b="0" l="0" r="0" t="0"/>
          <a:stretch/>
        </p:blipFill>
        <p:spPr>
          <a:xfrm>
            <a:off x="436850" y="803301"/>
            <a:ext cx="6335051" cy="3110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Conclusion:</a:t>
            </a:r>
            <a:endParaRPr/>
          </a:p>
        </p:txBody>
      </p:sp>
      <p:sp>
        <p:nvSpPr>
          <p:cNvPr id="164" name="Google Shape;164;p2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a:t>The fine-tuned BERT model achieved an overall accuracy of 94%, with high precision, recall, and F1-scores across all sentiment classes. Notably, the model performed exceptionally well in classifying both the positive and neutral sentiments, achieving an F1-score of 0.96 and 0.92, respectively, while maintaining robust performance on the underrepresented negative class with an F1-score of 0.89. These results demonstrate that the incorporation of class weights effectively addressed class imbalance, enabling the model to generalize well across all sentiment categories and deliver reliable predictions.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170" name="Google Shape;170;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SzPct val="170414"/>
              <a:buNone/>
            </a:pPr>
            <a:r>
              <a:rPr lang="en" sz="3250"/>
              <a:t>[1] Devlin, J., Chang, M. W., Lee, K., &amp; Toutanova, K. (2019). BERT: Pre-training of Deep Bidirectional Transformers for Language Understanding. In Proceedings of NAACL-HLT 2019(pp. 4171–4186). Association for Computational Linguistics.</a:t>
            </a:r>
            <a:endParaRPr sz="3250"/>
          </a:p>
          <a:p>
            <a:pPr indent="0" lvl="0" marL="0" rtl="0" algn="l">
              <a:lnSpc>
                <a:spcPct val="115000"/>
              </a:lnSpc>
              <a:spcBef>
                <a:spcPts val="1200"/>
              </a:spcBef>
              <a:spcAft>
                <a:spcPts val="0"/>
              </a:spcAft>
              <a:buSzPct val="170414"/>
              <a:buNone/>
            </a:pPr>
            <a:r>
              <a:rPr lang="en" sz="3250"/>
              <a:t>[2] Mikolov, T., Chen, K., Corrado, G., &amp; Dean, J. (2013). Efficient Estimation of Word Representations in Vector Space. arXiv preprint arXiv:1301.3781.</a:t>
            </a:r>
            <a:endParaRPr sz="3250"/>
          </a:p>
          <a:p>
            <a:pPr indent="0" lvl="0" marL="0" rtl="0" algn="l">
              <a:lnSpc>
                <a:spcPct val="115000"/>
              </a:lnSpc>
              <a:spcBef>
                <a:spcPts val="1200"/>
              </a:spcBef>
              <a:spcAft>
                <a:spcPts val="0"/>
              </a:spcAft>
              <a:buSzPct val="170414"/>
              <a:buNone/>
            </a:pPr>
            <a:r>
              <a:rPr lang="en" sz="3250"/>
              <a:t>[3] Vaswani, A., Shazeer, N.M., Parmar, N., Uszkoreit, J., Jones, L., Gomez, A.N., Kaiser, L., &amp; Polosukhin, I. (2017). Attention is All you Need. Neural Information Processing Systems.</a:t>
            </a:r>
            <a:endParaRPr sz="3250"/>
          </a:p>
          <a:p>
            <a:pPr indent="0" lvl="0" marL="0" rtl="0" algn="l">
              <a:lnSpc>
                <a:spcPct val="115000"/>
              </a:lnSpc>
              <a:spcBef>
                <a:spcPts val="1200"/>
              </a:spcBef>
              <a:spcAft>
                <a:spcPts val="0"/>
              </a:spcAft>
              <a:buSzPct val="170414"/>
              <a:buNone/>
            </a:pPr>
            <a:r>
              <a:rPr lang="en" sz="3250"/>
              <a:t>[4] Googleplaystore_user_reviews.csv </a:t>
            </a:r>
            <a:r>
              <a:rPr lang="en" sz="3250" u="sng">
                <a:solidFill>
                  <a:schemeClr val="hlink"/>
                </a:solidFill>
                <a:hlinkClick r:id="rId3"/>
              </a:rPr>
              <a:t>https://www.kaggle.com/code/gallo33henrique/llmengineering-prompt-sentiment-analysis/input?select=googleplaystore_user_reviews.csv</a:t>
            </a:r>
            <a:endParaRPr sz="3250"/>
          </a:p>
          <a:p>
            <a:pPr indent="0" lvl="0" marL="0" rtl="0" algn="l">
              <a:lnSpc>
                <a:spcPct val="115000"/>
              </a:lnSpc>
              <a:spcBef>
                <a:spcPts val="1200"/>
              </a:spcBef>
              <a:spcAft>
                <a:spcPts val="0"/>
              </a:spcAft>
              <a:buSzPct val="170414"/>
              <a:buNone/>
            </a:pPr>
            <a:r>
              <a:rPr lang="en" sz="3250"/>
              <a:t>[5] Joachims, T. (1998). Text categorization with Support Vector Machines: Learning with many relevant features. Machine Learning: ECML-98, 137–142.</a:t>
            </a:r>
            <a:endParaRPr sz="3250"/>
          </a:p>
          <a:p>
            <a:pPr indent="0" lvl="0" marL="0" rtl="0" algn="l">
              <a:lnSpc>
                <a:spcPct val="115000"/>
              </a:lnSpc>
              <a:spcBef>
                <a:spcPts val="1200"/>
              </a:spcBef>
              <a:spcAft>
                <a:spcPts val="0"/>
              </a:spcAft>
              <a:buSzPct val="307692"/>
              <a:buNone/>
            </a:pPr>
            <a:r>
              <a:t/>
            </a:r>
            <a:endParaRPr/>
          </a:p>
          <a:p>
            <a:pPr indent="0" lvl="0" marL="0" rtl="0" algn="l">
              <a:lnSpc>
                <a:spcPct val="115000"/>
              </a:lnSpc>
              <a:spcBef>
                <a:spcPts val="1200"/>
              </a:spcBef>
              <a:spcAft>
                <a:spcPts val="0"/>
              </a:spcAft>
              <a:buSzPct val="307692"/>
              <a:buNone/>
            </a:pPr>
            <a:r>
              <a:t/>
            </a:r>
            <a:endParaRPr/>
          </a:p>
          <a:p>
            <a:pPr indent="0" lvl="0" marL="0" rtl="0" algn="l">
              <a:lnSpc>
                <a:spcPct val="115000"/>
              </a:lnSpc>
              <a:spcBef>
                <a:spcPts val="1200"/>
              </a:spcBef>
              <a:spcAft>
                <a:spcPts val="1200"/>
              </a:spcAft>
              <a:buSzPct val="307692"/>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Index</a:t>
            </a:r>
            <a:endParaRPr sz="2700"/>
          </a:p>
        </p:txBody>
      </p:sp>
      <p:sp>
        <p:nvSpPr>
          <p:cNvPr id="95" name="Google Shape;95;p14"/>
          <p:cNvSpPr txBox="1"/>
          <p:nvPr>
            <p:ph idx="1" type="body"/>
          </p:nvPr>
        </p:nvSpPr>
        <p:spPr>
          <a:xfrm>
            <a:off x="311700" y="1378650"/>
            <a:ext cx="3225300" cy="3413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t>Introduction</a:t>
            </a:r>
            <a:endParaRPr b="1"/>
          </a:p>
          <a:p>
            <a:pPr indent="-342900" lvl="0" marL="457200" rtl="0" algn="l">
              <a:lnSpc>
                <a:spcPct val="115000"/>
              </a:lnSpc>
              <a:spcBef>
                <a:spcPts val="0"/>
              </a:spcBef>
              <a:spcAft>
                <a:spcPts val="0"/>
              </a:spcAft>
              <a:buSzPts val="1800"/>
              <a:buChar char="●"/>
            </a:pPr>
            <a:r>
              <a:rPr b="1" lang="en"/>
              <a:t>Motivation &amp; Goals</a:t>
            </a:r>
            <a:endParaRPr b="1"/>
          </a:p>
          <a:p>
            <a:pPr indent="-342900" lvl="0" marL="457200" rtl="0" algn="l">
              <a:lnSpc>
                <a:spcPct val="115000"/>
              </a:lnSpc>
              <a:spcBef>
                <a:spcPts val="0"/>
              </a:spcBef>
              <a:spcAft>
                <a:spcPts val="0"/>
              </a:spcAft>
              <a:buSzPts val="1800"/>
              <a:buChar char="●"/>
            </a:pPr>
            <a:r>
              <a:rPr b="1" lang="en"/>
              <a:t>Dataset Overview</a:t>
            </a:r>
            <a:endParaRPr b="1"/>
          </a:p>
          <a:p>
            <a:pPr indent="-342900" lvl="0" marL="457200" rtl="0" algn="l">
              <a:lnSpc>
                <a:spcPct val="115000"/>
              </a:lnSpc>
              <a:spcBef>
                <a:spcPts val="0"/>
              </a:spcBef>
              <a:spcAft>
                <a:spcPts val="0"/>
              </a:spcAft>
              <a:buSzPts val="1800"/>
              <a:buChar char="●"/>
            </a:pPr>
            <a:r>
              <a:rPr b="1" lang="en"/>
              <a:t>Data Preprocessing</a:t>
            </a:r>
            <a:endParaRPr b="1"/>
          </a:p>
          <a:p>
            <a:pPr indent="-342900" lvl="0" marL="457200" rtl="0" algn="l">
              <a:lnSpc>
                <a:spcPct val="115000"/>
              </a:lnSpc>
              <a:spcBef>
                <a:spcPts val="0"/>
              </a:spcBef>
              <a:spcAft>
                <a:spcPts val="0"/>
              </a:spcAft>
              <a:buSzPts val="1800"/>
              <a:buChar char="●"/>
            </a:pPr>
            <a:r>
              <a:rPr b="1" lang="en"/>
              <a:t>Fine Tuning the Model</a:t>
            </a:r>
            <a:endParaRPr b="1"/>
          </a:p>
          <a:p>
            <a:pPr indent="-342900" lvl="0" marL="457200" rtl="0" algn="l">
              <a:lnSpc>
                <a:spcPct val="115000"/>
              </a:lnSpc>
              <a:spcBef>
                <a:spcPts val="0"/>
              </a:spcBef>
              <a:spcAft>
                <a:spcPts val="0"/>
              </a:spcAft>
              <a:buSzPts val="1800"/>
              <a:buChar char="●"/>
            </a:pPr>
            <a:r>
              <a:rPr b="1" lang="en"/>
              <a:t>Results and Evaluation</a:t>
            </a:r>
            <a:endParaRPr b="1"/>
          </a:p>
          <a:p>
            <a:pPr indent="-342900" lvl="0" marL="457200" rtl="0" algn="l">
              <a:lnSpc>
                <a:spcPct val="115000"/>
              </a:lnSpc>
              <a:spcBef>
                <a:spcPts val="0"/>
              </a:spcBef>
              <a:spcAft>
                <a:spcPts val="0"/>
              </a:spcAft>
              <a:buSzPts val="1800"/>
              <a:buChar char="●"/>
            </a:pPr>
            <a:r>
              <a:rPr b="1" lang="en"/>
              <a:t>Conclusion</a:t>
            </a:r>
            <a:endParaRPr b="1"/>
          </a:p>
          <a:p>
            <a:pPr indent="-342900" lvl="0" marL="457200" rtl="0" algn="l">
              <a:lnSpc>
                <a:spcPct val="115000"/>
              </a:lnSpc>
              <a:spcBef>
                <a:spcPts val="0"/>
              </a:spcBef>
              <a:spcAft>
                <a:spcPts val="0"/>
              </a:spcAft>
              <a:buSzPts val="1800"/>
              <a:buChar char="●"/>
            </a:pPr>
            <a:r>
              <a:rPr b="1" lang="en"/>
              <a:t>References</a:t>
            </a:r>
            <a:endParaRPr b="1"/>
          </a:p>
        </p:txBody>
      </p:sp>
      <p:pic>
        <p:nvPicPr>
          <p:cNvPr descr="To Do List Images | Free Photos, PNG Stickers, Wallpapers ..." id="96" name="Google Shape;96;p14"/>
          <p:cNvPicPr preferRelativeResize="0"/>
          <p:nvPr/>
        </p:nvPicPr>
        <p:blipFill rotWithShape="1">
          <a:blip r:embed="rId3">
            <a:alphaModFix/>
          </a:blip>
          <a:srcRect b="0" l="0" r="0" t="0"/>
          <a:stretch/>
        </p:blipFill>
        <p:spPr>
          <a:xfrm>
            <a:off x="4068875" y="568375"/>
            <a:ext cx="4653700" cy="308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Introduction</a:t>
            </a:r>
            <a:endParaRPr sz="2700"/>
          </a:p>
        </p:txBody>
      </p:sp>
      <p:sp>
        <p:nvSpPr>
          <p:cNvPr id="102" name="Google Shape;102;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SzPts val="1800"/>
              <a:buChar char="●"/>
            </a:pPr>
            <a:r>
              <a:rPr lang="en"/>
              <a:t>What is Sentiment Analysis?</a:t>
            </a:r>
            <a:endParaRPr/>
          </a:p>
          <a:p>
            <a:pPr indent="-311150" lvl="1" marL="914400" rtl="0" algn="l">
              <a:lnSpc>
                <a:spcPct val="115000"/>
              </a:lnSpc>
              <a:spcBef>
                <a:spcPts val="0"/>
              </a:spcBef>
              <a:spcAft>
                <a:spcPts val="0"/>
              </a:spcAft>
              <a:buSzPts val="1300"/>
              <a:buChar char="●"/>
            </a:pPr>
            <a:r>
              <a:rPr lang="en" sz="1300">
                <a:solidFill>
                  <a:schemeClr val="dk1"/>
                </a:solidFill>
              </a:rPr>
              <a:t>Sentiment analysis helps understand </a:t>
            </a:r>
            <a:r>
              <a:rPr b="1" lang="en" sz="1300">
                <a:solidFill>
                  <a:schemeClr val="dk1"/>
                </a:solidFill>
              </a:rPr>
              <a:t>user feedback</a:t>
            </a:r>
            <a:r>
              <a:rPr lang="en" sz="1300">
                <a:solidFill>
                  <a:schemeClr val="dk1"/>
                </a:solidFill>
              </a:rPr>
              <a:t> from reviews, surveys, and social media.</a:t>
            </a:r>
            <a:endParaRPr sz="1300">
              <a:solidFill>
                <a:schemeClr val="dk1"/>
              </a:solidFill>
            </a:endParaRPr>
          </a:p>
          <a:p>
            <a:pPr indent="-311150" lvl="1" marL="914400" rtl="0" algn="l">
              <a:lnSpc>
                <a:spcPct val="115000"/>
              </a:lnSpc>
              <a:spcBef>
                <a:spcPts val="0"/>
              </a:spcBef>
              <a:spcAft>
                <a:spcPts val="0"/>
              </a:spcAft>
              <a:buSzPts val="1300"/>
              <a:buChar char="●"/>
            </a:pPr>
            <a:r>
              <a:rPr lang="en" sz="1300">
                <a:solidFill>
                  <a:schemeClr val="dk1"/>
                </a:solidFill>
              </a:rPr>
              <a:t>It is very crucial for </a:t>
            </a:r>
            <a:r>
              <a:rPr b="1" lang="en" sz="1300">
                <a:solidFill>
                  <a:schemeClr val="dk1"/>
                </a:solidFill>
              </a:rPr>
              <a:t>app developers and stakeholders</a:t>
            </a:r>
            <a:r>
              <a:rPr lang="en" sz="1300">
                <a:solidFill>
                  <a:schemeClr val="dk1"/>
                </a:solidFill>
              </a:rPr>
              <a:t> to track user satisfaction in order for app improvement.</a:t>
            </a:r>
            <a:endParaRPr sz="1300">
              <a:solidFill>
                <a:schemeClr val="dk1"/>
              </a:solidFill>
            </a:endParaRPr>
          </a:p>
          <a:p>
            <a:pPr indent="-342900" lvl="0" marL="457200" rtl="0" algn="l">
              <a:lnSpc>
                <a:spcPct val="115000"/>
              </a:lnSpc>
              <a:spcBef>
                <a:spcPts val="0"/>
              </a:spcBef>
              <a:spcAft>
                <a:spcPts val="0"/>
              </a:spcAft>
              <a:buSzPts val="1800"/>
              <a:buChar char="●"/>
            </a:pPr>
            <a:r>
              <a:rPr lang="en"/>
              <a:t>Why do traditional methods do not work in Sentiment Analysis?</a:t>
            </a:r>
            <a:endParaRPr/>
          </a:p>
          <a:p>
            <a:pPr indent="-311150" lvl="1" marL="914400" rtl="0" algn="l">
              <a:lnSpc>
                <a:spcPct val="115000"/>
              </a:lnSpc>
              <a:spcBef>
                <a:spcPts val="0"/>
              </a:spcBef>
              <a:spcAft>
                <a:spcPts val="0"/>
              </a:spcAft>
              <a:buSzPts val="1300"/>
              <a:buChar char="●"/>
            </a:pPr>
            <a:r>
              <a:rPr b="1" lang="en" sz="1300">
                <a:solidFill>
                  <a:schemeClr val="dk1"/>
                </a:solidFill>
              </a:rPr>
              <a:t>Traditional methods</a:t>
            </a:r>
            <a:r>
              <a:rPr lang="en" sz="1300">
                <a:solidFill>
                  <a:schemeClr val="dk1"/>
                </a:solidFill>
              </a:rPr>
              <a:t> (SVM, Naive Bayes) struggle with </a:t>
            </a:r>
            <a:r>
              <a:rPr b="1" lang="en" sz="1300">
                <a:solidFill>
                  <a:schemeClr val="dk1"/>
                </a:solidFill>
              </a:rPr>
              <a:t>complex language</a:t>
            </a:r>
            <a:r>
              <a:rPr lang="en" sz="1300">
                <a:solidFill>
                  <a:schemeClr val="dk1"/>
                </a:solidFill>
              </a:rPr>
              <a:t> in user reviews.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Lack of </a:t>
            </a:r>
            <a:r>
              <a:rPr b="1" lang="en" sz="1300">
                <a:solidFill>
                  <a:schemeClr val="dk1"/>
                </a:solidFill>
              </a:rPr>
              <a:t>contextual understanding</a:t>
            </a:r>
            <a:r>
              <a:rPr lang="en" sz="1300">
                <a:solidFill>
                  <a:schemeClr val="dk1"/>
                </a:solidFill>
              </a:rPr>
              <a:t> makes them less effective.</a:t>
            </a:r>
            <a:endParaRPr sz="1300">
              <a:solidFill>
                <a:schemeClr val="dk1"/>
              </a:solidFill>
            </a:endParaRPr>
          </a:p>
          <a:p>
            <a:pPr indent="-342900" lvl="0" marL="457200" rtl="0" algn="l">
              <a:lnSpc>
                <a:spcPct val="115000"/>
              </a:lnSpc>
              <a:spcBef>
                <a:spcPts val="0"/>
              </a:spcBef>
              <a:spcAft>
                <a:spcPts val="0"/>
              </a:spcAft>
              <a:buSzPts val="1800"/>
              <a:buChar char="●"/>
            </a:pPr>
            <a:r>
              <a:rPr lang="en"/>
              <a:t>Introducing BERT</a:t>
            </a:r>
            <a:endParaRPr/>
          </a:p>
          <a:p>
            <a:pPr indent="-311150" lvl="1" marL="914400" rtl="0" algn="l">
              <a:lnSpc>
                <a:spcPct val="115000"/>
              </a:lnSpc>
              <a:spcBef>
                <a:spcPts val="0"/>
              </a:spcBef>
              <a:spcAft>
                <a:spcPts val="0"/>
              </a:spcAft>
              <a:buSzPts val="1300"/>
              <a:buChar char="●"/>
            </a:pPr>
            <a:r>
              <a:rPr b="1" lang="en" sz="1300">
                <a:solidFill>
                  <a:schemeClr val="dk1"/>
                </a:solidFill>
              </a:rPr>
              <a:t>BERT's bidirectional training</a:t>
            </a:r>
            <a:r>
              <a:rPr lang="en" sz="1300">
                <a:solidFill>
                  <a:schemeClr val="dk1"/>
                </a:solidFill>
              </a:rPr>
              <a:t> allows it to understand the </a:t>
            </a:r>
            <a:r>
              <a:rPr b="1" lang="en" sz="1300">
                <a:solidFill>
                  <a:schemeClr val="dk1"/>
                </a:solidFill>
              </a:rPr>
              <a:t>context of the entire sentence</a:t>
            </a:r>
            <a:r>
              <a:rPr lang="en" sz="1300">
                <a:solidFill>
                  <a:schemeClr val="dk1"/>
                </a:solidFill>
              </a:rPr>
              <a:t>, making it ideal for analyzing </a:t>
            </a:r>
            <a:r>
              <a:rPr b="1" lang="en" sz="1300">
                <a:solidFill>
                  <a:schemeClr val="dk1"/>
                </a:solidFill>
              </a:rPr>
              <a:t>informal language</a:t>
            </a:r>
            <a:r>
              <a:rPr lang="en" sz="1300">
                <a:solidFill>
                  <a:schemeClr val="dk1"/>
                </a:solidFill>
              </a:rPr>
              <a:t> in reviews.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 sz="1300">
                <a:solidFill>
                  <a:schemeClr val="dk1"/>
                </a:solidFill>
              </a:rPr>
              <a:t>By using BERT, we can improve sentiment classification accuracy in reviews, guiding better app improvements.</a:t>
            </a:r>
            <a:endParaRPr sz="1300">
              <a:solidFill>
                <a:schemeClr val="dk1"/>
              </a:solidFill>
            </a:endParaRPr>
          </a:p>
          <a:p>
            <a:pPr indent="0" lvl="0" marL="0" rtl="0" algn="l">
              <a:lnSpc>
                <a:spcPct val="115000"/>
              </a:lnSpc>
              <a:spcBef>
                <a:spcPts val="1200"/>
              </a:spcBef>
              <a:spcAft>
                <a:spcPts val="1200"/>
              </a:spcAft>
              <a:buSzPts val="1800"/>
              <a:buNone/>
            </a:pPr>
            <a:r>
              <a:t/>
            </a:r>
            <a:endParaRPr/>
          </a:p>
        </p:txBody>
      </p:sp>
      <p:pic>
        <p:nvPicPr>
          <p:cNvPr descr="File:Bipolar disorder moods 2683232.svg - Wikimedia Commons" id="103" name="Google Shape;103;p15"/>
          <p:cNvPicPr preferRelativeResize="0"/>
          <p:nvPr/>
        </p:nvPicPr>
        <p:blipFill rotWithShape="1">
          <a:blip r:embed="rId3">
            <a:alphaModFix/>
          </a:blip>
          <a:srcRect b="0" l="0" r="0" t="0"/>
          <a:stretch/>
        </p:blipFill>
        <p:spPr>
          <a:xfrm>
            <a:off x="6674025" y="74537"/>
            <a:ext cx="1313674" cy="13136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700"/>
              <a:t>Motivation and Goals</a:t>
            </a:r>
            <a:endParaRPr sz="2700"/>
          </a:p>
        </p:txBody>
      </p:sp>
      <p:sp>
        <p:nvSpPr>
          <p:cNvPr id="109" name="Google Shape;109;p16"/>
          <p:cNvSpPr txBox="1"/>
          <p:nvPr>
            <p:ph idx="1" type="body"/>
          </p:nvPr>
        </p:nvSpPr>
        <p:spPr>
          <a:xfrm>
            <a:off x="311700" y="15869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200"/>
              <a:t>Some valuable motivations associated with using Sentiment Analysis are as follows:</a:t>
            </a:r>
            <a:endParaRPr sz="1200"/>
          </a:p>
          <a:p>
            <a:pPr indent="-304800" lvl="0" marL="457200" rtl="0" algn="l">
              <a:lnSpc>
                <a:spcPct val="115000"/>
              </a:lnSpc>
              <a:spcBef>
                <a:spcPts val="1200"/>
              </a:spcBef>
              <a:spcAft>
                <a:spcPts val="0"/>
              </a:spcAft>
              <a:buSzPts val="1200"/>
              <a:buAutoNum type="arabicPeriod"/>
            </a:pPr>
            <a:r>
              <a:rPr b="1" lang="en" sz="1200"/>
              <a:t>Understanding User Feedback: </a:t>
            </a:r>
            <a:r>
              <a:rPr lang="en" sz="1200"/>
              <a:t>Google Play Store reviews are a treasure trove of user opinions. Sentiment analysis allows businesses to tap into these valuable insights and gauge how users feel about their apps, identifying areas of strength and areas for improvement.</a:t>
            </a:r>
            <a:endParaRPr sz="1200"/>
          </a:p>
          <a:p>
            <a:pPr indent="-304800" lvl="0" marL="457200" rtl="0" algn="l">
              <a:lnSpc>
                <a:spcPct val="115000"/>
              </a:lnSpc>
              <a:spcBef>
                <a:spcPts val="0"/>
              </a:spcBef>
              <a:spcAft>
                <a:spcPts val="0"/>
              </a:spcAft>
              <a:buSzPts val="1200"/>
              <a:buAutoNum type="arabicPeriod"/>
            </a:pPr>
            <a:r>
              <a:rPr b="1" lang="en" sz="1200"/>
              <a:t>Improving User Experience: </a:t>
            </a:r>
            <a:r>
              <a:rPr lang="en" sz="1200"/>
              <a:t>Developers can make data-driven decisions to refine app features and resolve user issues, enhancing overall satisfaction.</a:t>
            </a:r>
            <a:endParaRPr sz="1200"/>
          </a:p>
          <a:p>
            <a:pPr indent="-304800" lvl="0" marL="457200" rtl="0" algn="l">
              <a:lnSpc>
                <a:spcPct val="115000"/>
              </a:lnSpc>
              <a:spcBef>
                <a:spcPts val="0"/>
              </a:spcBef>
              <a:spcAft>
                <a:spcPts val="0"/>
              </a:spcAft>
              <a:buSzPts val="1200"/>
              <a:buAutoNum type="arabicPeriod"/>
            </a:pPr>
            <a:r>
              <a:rPr b="1" lang="en" sz="1200"/>
              <a:t>Enhancing Decision Making: </a:t>
            </a:r>
            <a:r>
              <a:rPr lang="en" sz="1200"/>
              <a:t>Businesses can prioritize updates based on user sentiment, responding to feedback faster than ever before, improving app quality and keeping users engaged.</a:t>
            </a:r>
            <a:r>
              <a:rPr b="1" lang="en" sz="1200"/>
              <a:t> </a:t>
            </a:r>
            <a:endParaRPr b="1" sz="1200"/>
          </a:p>
          <a:p>
            <a:pPr indent="-304800" lvl="0" marL="457200" rtl="0" algn="l">
              <a:lnSpc>
                <a:spcPct val="115000"/>
              </a:lnSpc>
              <a:spcBef>
                <a:spcPts val="0"/>
              </a:spcBef>
              <a:spcAft>
                <a:spcPts val="0"/>
              </a:spcAft>
              <a:buSzPts val="1200"/>
              <a:buAutoNum type="arabicPeriod"/>
            </a:pPr>
            <a:r>
              <a:rPr b="1" lang="en" sz="1200"/>
              <a:t>Staying Ahead of Competitors: </a:t>
            </a:r>
            <a:r>
              <a:rPr lang="en" sz="1200"/>
              <a:t>Real-time sentiment analysis provides a competitive edge, allowing businesses to address concerns quickly and adapt to evolving user needs.</a:t>
            </a:r>
            <a:endParaRPr sz="1200"/>
          </a:p>
          <a:p>
            <a:pPr indent="0" lvl="0" marL="0" rtl="0" algn="l">
              <a:lnSpc>
                <a:spcPct val="115000"/>
              </a:lnSpc>
              <a:spcBef>
                <a:spcPts val="1200"/>
              </a:spcBef>
              <a:spcAft>
                <a:spcPts val="0"/>
              </a:spcAft>
              <a:buSzPts val="1800"/>
              <a:buNone/>
            </a:pPr>
            <a:r>
              <a:t/>
            </a:r>
            <a:endParaRPr b="1" sz="1200"/>
          </a:p>
          <a:p>
            <a:pPr indent="0" lvl="0" marL="0" rtl="0" algn="l">
              <a:lnSpc>
                <a:spcPct val="115000"/>
              </a:lnSpc>
              <a:spcBef>
                <a:spcPts val="1200"/>
              </a:spcBef>
              <a:spcAft>
                <a:spcPts val="1200"/>
              </a:spcAft>
              <a:buSzPts val="1800"/>
              <a:buNone/>
            </a:pPr>
            <a:r>
              <a:t/>
            </a:r>
            <a:endParaRPr sz="1200"/>
          </a:p>
        </p:txBody>
      </p:sp>
      <p:pic>
        <p:nvPicPr>
          <p:cNvPr descr="File:Motivation photo.jpg - Wikimedia Commons" id="110" name="Google Shape;110;p16"/>
          <p:cNvPicPr preferRelativeResize="0"/>
          <p:nvPr/>
        </p:nvPicPr>
        <p:blipFill rotWithShape="1">
          <a:blip r:embed="rId3">
            <a:alphaModFix/>
          </a:blip>
          <a:srcRect b="0" l="0" r="0" t="0"/>
          <a:stretch/>
        </p:blipFill>
        <p:spPr>
          <a:xfrm>
            <a:off x="7121150" y="97450"/>
            <a:ext cx="1452800" cy="1361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2">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200"/>
          </a:p>
          <a:p>
            <a:pPr indent="0" lvl="0" marL="0" rtl="0" algn="l">
              <a:lnSpc>
                <a:spcPct val="115000"/>
              </a:lnSpc>
              <a:spcBef>
                <a:spcPts val="1200"/>
              </a:spcBef>
              <a:spcAft>
                <a:spcPts val="0"/>
              </a:spcAft>
              <a:buSzPts val="1800"/>
              <a:buNone/>
            </a:pPr>
            <a:r>
              <a:t/>
            </a:r>
            <a:endParaRPr sz="1200"/>
          </a:p>
          <a:p>
            <a:pPr indent="0" lvl="0" marL="0" rtl="0" algn="l">
              <a:lnSpc>
                <a:spcPct val="115000"/>
              </a:lnSpc>
              <a:spcBef>
                <a:spcPts val="1200"/>
              </a:spcBef>
              <a:spcAft>
                <a:spcPts val="0"/>
              </a:spcAft>
              <a:buSzPts val="1800"/>
              <a:buNone/>
            </a:pPr>
            <a:r>
              <a:rPr lang="en" sz="1200"/>
              <a:t>Some valuable goals that can be obtained using this technique are as follows:</a:t>
            </a:r>
            <a:endParaRPr sz="1200"/>
          </a:p>
          <a:p>
            <a:pPr indent="-304800" lvl="0" marL="457200" rtl="0" algn="l">
              <a:lnSpc>
                <a:spcPct val="115000"/>
              </a:lnSpc>
              <a:spcBef>
                <a:spcPts val="1200"/>
              </a:spcBef>
              <a:spcAft>
                <a:spcPts val="0"/>
              </a:spcAft>
              <a:buSzPts val="1200"/>
              <a:buAutoNum type="arabicPeriod"/>
            </a:pPr>
            <a:r>
              <a:rPr b="1" lang="en" sz="1200"/>
              <a:t>Automate Sentiment Classification: </a:t>
            </a:r>
            <a:r>
              <a:rPr lang="en" sz="1200"/>
              <a:t>We can use machine learning models to classify reviews as positive, neutral, or negative, making it easier for developers to identify the sentiment behind user feedback at scale.</a:t>
            </a:r>
            <a:endParaRPr sz="1200"/>
          </a:p>
          <a:p>
            <a:pPr indent="-304800" lvl="0" marL="457200" rtl="0" algn="l">
              <a:lnSpc>
                <a:spcPct val="115000"/>
              </a:lnSpc>
              <a:spcBef>
                <a:spcPts val="0"/>
              </a:spcBef>
              <a:spcAft>
                <a:spcPts val="0"/>
              </a:spcAft>
              <a:buSzPts val="1200"/>
              <a:buAutoNum type="arabicPeriod"/>
            </a:pPr>
            <a:r>
              <a:rPr b="1" lang="en" sz="1200"/>
              <a:t>Track Sentiment Trends: </a:t>
            </a:r>
            <a:r>
              <a:rPr lang="en" sz="1200"/>
              <a:t>Monitor changes in user sentiment over time to evaluate the impact of new updates and identify which aspects of the app need improvement.</a:t>
            </a:r>
            <a:endParaRPr sz="1200"/>
          </a:p>
          <a:p>
            <a:pPr indent="-304800" lvl="0" marL="457200" rtl="0" algn="l">
              <a:lnSpc>
                <a:spcPct val="115000"/>
              </a:lnSpc>
              <a:spcBef>
                <a:spcPts val="0"/>
              </a:spcBef>
              <a:spcAft>
                <a:spcPts val="0"/>
              </a:spcAft>
              <a:buSzPts val="1200"/>
              <a:buAutoNum type="arabicPeriod"/>
            </a:pPr>
            <a:r>
              <a:rPr b="1" lang="en" sz="1200"/>
              <a:t>Prioritize key issues: </a:t>
            </a:r>
            <a:r>
              <a:rPr lang="en" sz="1200"/>
              <a:t>Identify recurring complaints or issues highlighted by users, enabling the team to prioritize fixing bugs or enhancing features that matter most to the users.</a:t>
            </a:r>
            <a:endParaRPr sz="1200"/>
          </a:p>
          <a:p>
            <a:pPr indent="-304800" lvl="0" marL="457200" rtl="0" algn="l">
              <a:lnSpc>
                <a:spcPct val="115000"/>
              </a:lnSpc>
              <a:spcBef>
                <a:spcPts val="0"/>
              </a:spcBef>
              <a:spcAft>
                <a:spcPts val="0"/>
              </a:spcAft>
              <a:buSzPts val="1200"/>
              <a:buAutoNum type="arabicPeriod"/>
            </a:pPr>
            <a:r>
              <a:rPr b="1" lang="en" sz="1200"/>
              <a:t>Enhance App Strategy: </a:t>
            </a:r>
            <a:r>
              <a:rPr lang="en" sz="1200"/>
              <a:t>Leverage sentiment insights to drive marketing and development decisions, ensuring the app aligns with user needs and preferences.</a:t>
            </a:r>
            <a:endParaRPr sz="1200"/>
          </a:p>
        </p:txBody>
      </p:sp>
      <p:pic>
        <p:nvPicPr>
          <p:cNvPr descr="a pink background with the word goals written in blue (Provided by Tenor)" id="116" name="Google Shape;116;p17"/>
          <p:cNvPicPr preferRelativeResize="0"/>
          <p:nvPr/>
        </p:nvPicPr>
        <p:blipFill rotWithShape="1">
          <a:blip r:embed="rId3">
            <a:alphaModFix/>
          </a:blip>
          <a:srcRect b="0" l="0" r="0" t="0"/>
          <a:stretch/>
        </p:blipFill>
        <p:spPr>
          <a:xfrm>
            <a:off x="3502025" y="140925"/>
            <a:ext cx="2031350" cy="128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Dataset Overview</a:t>
            </a:r>
            <a:endParaRPr/>
          </a:p>
        </p:txBody>
      </p:sp>
      <p:sp>
        <p:nvSpPr>
          <p:cNvPr id="122" name="Google Shape;122;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a:t>The dataset schema is as follows:</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The dataset has 64295 instances and 5 attributes.</a:t>
            </a:r>
            <a:endParaRPr/>
          </a:p>
          <a:p>
            <a:pPr indent="0" lvl="0" marL="0" rtl="0" algn="l">
              <a:lnSpc>
                <a:spcPct val="115000"/>
              </a:lnSpc>
              <a:spcBef>
                <a:spcPts val="1200"/>
              </a:spcBef>
              <a:spcAft>
                <a:spcPts val="1200"/>
              </a:spcAft>
              <a:buSzPts val="1800"/>
              <a:buNone/>
            </a:pPr>
            <a:r>
              <a:t/>
            </a:r>
            <a:endParaRPr/>
          </a:p>
        </p:txBody>
      </p:sp>
      <p:pic>
        <p:nvPicPr>
          <p:cNvPr id="123" name="Google Shape;123;p18"/>
          <p:cNvPicPr preferRelativeResize="0"/>
          <p:nvPr/>
        </p:nvPicPr>
        <p:blipFill rotWithShape="1">
          <a:blip r:embed="rId3">
            <a:alphaModFix/>
          </a:blip>
          <a:srcRect b="0" l="0" r="0" t="0"/>
          <a:stretch/>
        </p:blipFill>
        <p:spPr>
          <a:xfrm>
            <a:off x="93950" y="1691018"/>
            <a:ext cx="9144001" cy="19258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Data Preprocessing</a:t>
            </a:r>
            <a:endParaRPr/>
          </a:p>
        </p:txBody>
      </p:sp>
      <p:sp>
        <p:nvSpPr>
          <p:cNvPr id="129" name="Google Shape;129;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AutoNum type="arabicPeriod"/>
            </a:pPr>
            <a:r>
              <a:rPr b="1" lang="en" sz="1400"/>
              <a:t>Tokenization: </a:t>
            </a:r>
            <a:r>
              <a:rPr lang="en" sz="1400">
                <a:latin typeface="Arial"/>
                <a:ea typeface="Arial"/>
                <a:cs typeface="Arial"/>
                <a:sym typeface="Arial"/>
              </a:rPr>
              <a:t>The text is split into individual words using word_tokenize. This step is crucial for converting raw text into manageable pieces that can be processed further.</a:t>
            </a:r>
            <a:endParaRPr sz="1400">
              <a:latin typeface="Arial"/>
              <a:ea typeface="Arial"/>
              <a:cs typeface="Arial"/>
              <a:sym typeface="Arial"/>
            </a:endParaRPr>
          </a:p>
          <a:p>
            <a:pPr indent="-317500" lvl="0" marL="457200" rtl="0" algn="l">
              <a:lnSpc>
                <a:spcPct val="115000"/>
              </a:lnSpc>
              <a:spcBef>
                <a:spcPts val="0"/>
              </a:spcBef>
              <a:spcAft>
                <a:spcPts val="0"/>
              </a:spcAft>
              <a:buSzPts val="1400"/>
              <a:buAutoNum type="arabicPeriod"/>
            </a:pPr>
            <a:r>
              <a:rPr b="1" lang="en" sz="1400"/>
              <a:t>Removing Stopwords: </a:t>
            </a:r>
            <a:r>
              <a:rPr lang="en" sz="1400">
                <a:latin typeface="Arial"/>
                <a:ea typeface="Arial"/>
                <a:cs typeface="Arial"/>
                <a:sym typeface="Arial"/>
              </a:rPr>
              <a:t>Commonly used word such as “and”, “the”, “is” etc which do not contribute significant meaning to the analysis are removed using the stopwords corpus. This helps the model focus on more meaningful words in the text.</a:t>
            </a:r>
            <a:endParaRPr sz="1400">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AutoNum type="arabicPeriod"/>
            </a:pPr>
            <a:r>
              <a:rPr b="1" lang="en" sz="1400">
                <a:solidFill>
                  <a:srgbClr val="000000"/>
                </a:solidFill>
              </a:rPr>
              <a:t>Lemmatization: </a:t>
            </a:r>
            <a:r>
              <a:rPr lang="en" sz="1400">
                <a:solidFill>
                  <a:srgbClr val="000000"/>
                </a:solidFill>
              </a:rPr>
              <a:t>Words are reduced to their base or root form using the ‘WordNetLemmatizer’. For example ‘running’ becomes ‘run’, helping to standardize the text and reduce variations of the same word to one form.</a:t>
            </a:r>
            <a:endParaRPr sz="1400">
              <a:solidFill>
                <a:srgbClr val="000000"/>
              </a:solidFill>
            </a:endParaRPr>
          </a:p>
          <a:p>
            <a:pPr indent="-317500" lvl="0" marL="457200" rtl="0" algn="l">
              <a:lnSpc>
                <a:spcPct val="115000"/>
              </a:lnSpc>
              <a:spcBef>
                <a:spcPts val="0"/>
              </a:spcBef>
              <a:spcAft>
                <a:spcPts val="0"/>
              </a:spcAft>
              <a:buClr>
                <a:srgbClr val="000000"/>
              </a:buClr>
              <a:buSzPts val="1400"/>
              <a:buAutoNum type="arabicPeriod"/>
            </a:pPr>
            <a:r>
              <a:rPr b="1" lang="en" sz="1400"/>
              <a:t>Balancing Techniques: </a:t>
            </a:r>
            <a:r>
              <a:rPr lang="en" sz="1400"/>
              <a:t>We proceeded to check the number of classes present in each category. It is important to know this because if the data is skewed while training the model, the model gets less exposure to examples which are less in number. </a:t>
            </a:r>
            <a:endParaRPr b="1" sz="1400">
              <a:solidFill>
                <a:srgbClr val="000000"/>
              </a:solidFill>
            </a:endParaRPr>
          </a:p>
          <a:p>
            <a:pPr indent="0" lvl="0" marL="0" rtl="0" algn="l">
              <a:lnSpc>
                <a:spcPct val="115000"/>
              </a:lnSpc>
              <a:spcBef>
                <a:spcPts val="1200"/>
              </a:spcBef>
              <a:spcAft>
                <a:spcPts val="1200"/>
              </a:spcAft>
              <a:buSzPts val="1800"/>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idx="1" type="body"/>
          </p:nvPr>
        </p:nvSpPr>
        <p:spPr>
          <a:xfrm>
            <a:off x="311700" y="180850"/>
            <a:ext cx="8520600" cy="428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sz="1200"/>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rPr lang="en"/>
              <a:t>	                     Before 						             After</a:t>
            </a:r>
            <a:endParaRPr/>
          </a:p>
          <a:p>
            <a:pPr indent="0" lvl="0" marL="0" rtl="0" algn="l">
              <a:lnSpc>
                <a:spcPct val="115000"/>
              </a:lnSpc>
              <a:spcBef>
                <a:spcPts val="1200"/>
              </a:spcBef>
              <a:spcAft>
                <a:spcPts val="0"/>
              </a:spcAft>
              <a:buSzPts val="1800"/>
              <a:buNone/>
            </a:pPr>
            <a:r>
              <a:rPr lang="en" sz="1300"/>
              <a:t>From this we can clearly see that the number of negative reviews is much less than the positive ones.</a:t>
            </a:r>
            <a:endParaRPr sz="1300"/>
          </a:p>
          <a:p>
            <a:pPr indent="0" lvl="0" marL="0" rtl="0" algn="l">
              <a:lnSpc>
                <a:spcPct val="115000"/>
              </a:lnSpc>
              <a:spcBef>
                <a:spcPts val="1200"/>
              </a:spcBef>
              <a:spcAft>
                <a:spcPts val="1200"/>
              </a:spcAft>
              <a:buSzPts val="1800"/>
              <a:buNone/>
            </a:pPr>
            <a:r>
              <a:rPr lang="en" sz="1300"/>
              <a:t>We addressed this issue by </a:t>
            </a:r>
            <a:r>
              <a:rPr lang="en" sz="1300">
                <a:solidFill>
                  <a:srgbClr val="000000"/>
                </a:solidFill>
                <a:latin typeface="Arial"/>
                <a:ea typeface="Arial"/>
                <a:cs typeface="Arial"/>
                <a:sym typeface="Arial"/>
              </a:rPr>
              <a:t>In this code, different weights are assigned to each class by calculating the inverse frequency of each class (</a:t>
            </a:r>
            <a:r>
              <a:rPr lang="en" sz="1300">
                <a:solidFill>
                  <a:srgbClr val="188038"/>
                </a:solidFill>
                <a:latin typeface="Roboto Mono"/>
                <a:ea typeface="Roboto Mono"/>
                <a:cs typeface="Roboto Mono"/>
                <a:sym typeface="Roboto Mono"/>
              </a:rPr>
              <a:t>class_weights</a:t>
            </a:r>
            <a:r>
              <a:rPr lang="en" sz="1300">
                <a:solidFill>
                  <a:srgbClr val="000000"/>
                </a:solidFill>
                <a:latin typeface="Arial"/>
                <a:ea typeface="Arial"/>
                <a:cs typeface="Arial"/>
                <a:sym typeface="Arial"/>
              </a:rPr>
              <a:t>) and passing these values to the </a:t>
            </a:r>
            <a:r>
              <a:rPr lang="en" sz="1300">
                <a:solidFill>
                  <a:srgbClr val="188038"/>
                </a:solidFill>
                <a:latin typeface="Roboto Mono"/>
                <a:ea typeface="Roboto Mono"/>
                <a:cs typeface="Roboto Mono"/>
                <a:sym typeface="Roboto Mono"/>
              </a:rPr>
              <a:t>CrossEntropyLoss</a:t>
            </a:r>
            <a:r>
              <a:rPr lang="en" sz="1300">
                <a:solidFill>
                  <a:srgbClr val="000000"/>
                </a:solidFill>
                <a:latin typeface="Arial"/>
                <a:ea typeface="Arial"/>
                <a:cs typeface="Arial"/>
                <a:sym typeface="Arial"/>
              </a:rPr>
              <a:t> function, ensuring that the model places more emphasis on underrepresented classes.</a:t>
            </a:r>
            <a:endParaRPr sz="1300"/>
          </a:p>
        </p:txBody>
      </p:sp>
      <p:pic>
        <p:nvPicPr>
          <p:cNvPr id="135" name="Google Shape;135;p20"/>
          <p:cNvPicPr preferRelativeResize="0"/>
          <p:nvPr/>
        </p:nvPicPr>
        <p:blipFill rotWithShape="1">
          <a:blip r:embed="rId3">
            <a:alphaModFix/>
          </a:blip>
          <a:srcRect b="0" l="0" r="0" t="0"/>
          <a:stretch/>
        </p:blipFill>
        <p:spPr>
          <a:xfrm>
            <a:off x="673325" y="80300"/>
            <a:ext cx="3509624" cy="2331749"/>
          </a:xfrm>
          <a:prstGeom prst="rect">
            <a:avLst/>
          </a:prstGeom>
          <a:noFill/>
          <a:ln>
            <a:noFill/>
          </a:ln>
        </p:spPr>
      </p:pic>
      <p:pic>
        <p:nvPicPr>
          <p:cNvPr id="136" name="Google Shape;136;p20"/>
          <p:cNvPicPr preferRelativeResize="0"/>
          <p:nvPr/>
        </p:nvPicPr>
        <p:blipFill>
          <a:blip r:embed="rId4">
            <a:alphaModFix/>
          </a:blip>
          <a:stretch>
            <a:fillRect/>
          </a:stretch>
        </p:blipFill>
        <p:spPr>
          <a:xfrm>
            <a:off x="4941725" y="80300"/>
            <a:ext cx="3132001" cy="2331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33475"/>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Fine Tuning the Model</a:t>
            </a:r>
            <a:endParaRPr/>
          </a:p>
        </p:txBody>
      </p:sp>
      <p:sp>
        <p:nvSpPr>
          <p:cNvPr id="142" name="Google Shape;142;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en" sz="1400"/>
              <a:t>We fine-tuned the BERT model using the training data for 10 epochs.</a:t>
            </a:r>
            <a:endParaRPr sz="1400"/>
          </a:p>
          <a:p>
            <a:pPr indent="-317500" lvl="0" marL="457200" rtl="0" algn="l">
              <a:lnSpc>
                <a:spcPct val="115000"/>
              </a:lnSpc>
              <a:spcBef>
                <a:spcPts val="0"/>
              </a:spcBef>
              <a:spcAft>
                <a:spcPts val="0"/>
              </a:spcAft>
              <a:buSzPts val="1400"/>
              <a:buAutoNum type="arabicPeriod"/>
            </a:pPr>
            <a:r>
              <a:rPr lang="en" sz="1400"/>
              <a:t>During each epoch, the model's weights were updated based on the computed loss, which incorporated class weights for balanced training.</a:t>
            </a:r>
            <a:endParaRPr sz="1400"/>
          </a:p>
          <a:p>
            <a:pPr indent="-317500" lvl="0" marL="457200" rtl="0" algn="l">
              <a:lnSpc>
                <a:spcPct val="115000"/>
              </a:lnSpc>
              <a:spcBef>
                <a:spcPts val="0"/>
              </a:spcBef>
              <a:spcAft>
                <a:spcPts val="0"/>
              </a:spcAft>
              <a:buSzPts val="1400"/>
              <a:buAutoNum type="arabicPeriod"/>
            </a:pPr>
            <a:r>
              <a:rPr lang="en" sz="1400"/>
              <a:t>The class weights were calculated to address the class imbalance in the dataset, ensuring the model places more emphasis on underrepresented classes, such as negative reviews.</a:t>
            </a:r>
            <a:endParaRPr sz="1400"/>
          </a:p>
          <a:p>
            <a:pPr indent="-317500" lvl="0" marL="457200" rtl="0" algn="l">
              <a:lnSpc>
                <a:spcPct val="115000"/>
              </a:lnSpc>
              <a:spcBef>
                <a:spcPts val="0"/>
              </a:spcBef>
              <a:spcAft>
                <a:spcPts val="0"/>
              </a:spcAft>
              <a:buSzPts val="1400"/>
              <a:buAutoNum type="arabicPeriod"/>
            </a:pPr>
            <a:r>
              <a:rPr lang="en" sz="1400"/>
              <a:t>The model's performance was evaluated on the validation set after each epoch, and the loss values were tracked to monitor the model's progress. </a:t>
            </a:r>
            <a:endParaRPr sz="1400"/>
          </a:p>
          <a:p>
            <a:pPr indent="-317500" lvl="0" marL="457200" rtl="0" algn="l">
              <a:lnSpc>
                <a:spcPct val="115000"/>
              </a:lnSpc>
              <a:spcBef>
                <a:spcPts val="0"/>
              </a:spcBef>
              <a:spcAft>
                <a:spcPts val="0"/>
              </a:spcAft>
              <a:buSzPts val="1400"/>
              <a:buAutoNum type="arabicPeriod"/>
            </a:pPr>
            <a:r>
              <a:rPr lang="en" sz="1400"/>
              <a:t>This fine-tuning process, combined with weighted loss, helped the model better generalize to all classes, improving its overall sentiment classification accuracy.</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