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9DF53B-C3C1-4D96-8357-BD3A537C0D5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1C5E-433E-404A-9823-1FA608426DA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06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DF53B-C3C1-4D96-8357-BD3A537C0D5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1C5E-433E-404A-9823-1FA608426DA0}" type="slidenum">
              <a:rPr lang="en-IN" smtClean="0"/>
              <a:t>‹#›</a:t>
            </a:fld>
            <a:endParaRPr lang="en-IN"/>
          </a:p>
        </p:txBody>
      </p:sp>
    </p:spTree>
    <p:extLst>
      <p:ext uri="{BB962C8B-B14F-4D97-AF65-F5344CB8AC3E}">
        <p14:creationId xmlns:p14="http://schemas.microsoft.com/office/powerpoint/2010/main" val="358018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DF53B-C3C1-4D96-8357-BD3A537C0D5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1C5E-433E-404A-9823-1FA608426DA0}" type="slidenum">
              <a:rPr lang="en-IN" smtClean="0"/>
              <a:t>‹#›</a:t>
            </a:fld>
            <a:endParaRPr lang="en-IN"/>
          </a:p>
        </p:txBody>
      </p:sp>
    </p:spTree>
    <p:extLst>
      <p:ext uri="{BB962C8B-B14F-4D97-AF65-F5344CB8AC3E}">
        <p14:creationId xmlns:p14="http://schemas.microsoft.com/office/powerpoint/2010/main" val="115962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DF53B-C3C1-4D96-8357-BD3A537C0D5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1C5E-433E-404A-9823-1FA608426DA0}" type="slidenum">
              <a:rPr lang="en-IN" smtClean="0"/>
              <a:t>‹#›</a:t>
            </a:fld>
            <a:endParaRPr lang="en-IN"/>
          </a:p>
        </p:txBody>
      </p:sp>
    </p:spTree>
    <p:extLst>
      <p:ext uri="{BB962C8B-B14F-4D97-AF65-F5344CB8AC3E}">
        <p14:creationId xmlns:p14="http://schemas.microsoft.com/office/powerpoint/2010/main" val="407721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DF53B-C3C1-4D96-8357-BD3A537C0D54}"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1C5E-433E-404A-9823-1FA608426DA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64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9DF53B-C3C1-4D96-8357-BD3A537C0D54}"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61C5E-433E-404A-9823-1FA608426DA0}" type="slidenum">
              <a:rPr lang="en-IN" smtClean="0"/>
              <a:t>‹#›</a:t>
            </a:fld>
            <a:endParaRPr lang="en-IN"/>
          </a:p>
        </p:txBody>
      </p:sp>
    </p:spTree>
    <p:extLst>
      <p:ext uri="{BB962C8B-B14F-4D97-AF65-F5344CB8AC3E}">
        <p14:creationId xmlns:p14="http://schemas.microsoft.com/office/powerpoint/2010/main" val="142418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DF53B-C3C1-4D96-8357-BD3A537C0D54}"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761C5E-433E-404A-9823-1FA608426DA0}" type="slidenum">
              <a:rPr lang="en-IN" smtClean="0"/>
              <a:t>‹#›</a:t>
            </a:fld>
            <a:endParaRPr lang="en-IN"/>
          </a:p>
        </p:txBody>
      </p:sp>
    </p:spTree>
    <p:extLst>
      <p:ext uri="{BB962C8B-B14F-4D97-AF65-F5344CB8AC3E}">
        <p14:creationId xmlns:p14="http://schemas.microsoft.com/office/powerpoint/2010/main" val="311588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9DF53B-C3C1-4D96-8357-BD3A537C0D54}"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761C5E-433E-404A-9823-1FA608426DA0}" type="slidenum">
              <a:rPr lang="en-IN" smtClean="0"/>
              <a:t>‹#›</a:t>
            </a:fld>
            <a:endParaRPr lang="en-IN"/>
          </a:p>
        </p:txBody>
      </p:sp>
    </p:spTree>
    <p:extLst>
      <p:ext uri="{BB962C8B-B14F-4D97-AF65-F5344CB8AC3E}">
        <p14:creationId xmlns:p14="http://schemas.microsoft.com/office/powerpoint/2010/main" val="12676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9DF53B-C3C1-4D96-8357-BD3A537C0D54}" type="datetimeFigureOut">
              <a:rPr lang="en-IN" smtClean="0"/>
              <a:t>31-01-2024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C761C5E-433E-404A-9823-1FA608426DA0}" type="slidenum">
              <a:rPr lang="en-IN" smtClean="0"/>
              <a:t>‹#›</a:t>
            </a:fld>
            <a:endParaRPr lang="en-IN"/>
          </a:p>
        </p:txBody>
      </p:sp>
    </p:spTree>
    <p:extLst>
      <p:ext uri="{BB962C8B-B14F-4D97-AF65-F5344CB8AC3E}">
        <p14:creationId xmlns:p14="http://schemas.microsoft.com/office/powerpoint/2010/main" val="402714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9DF53B-C3C1-4D96-8357-BD3A537C0D54}" type="datetimeFigureOut">
              <a:rPr lang="en-IN" smtClean="0"/>
              <a:t>31-01-2024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761C5E-433E-404A-9823-1FA608426DA0}" type="slidenum">
              <a:rPr lang="en-IN" smtClean="0"/>
              <a:t>‹#›</a:t>
            </a:fld>
            <a:endParaRPr lang="en-IN"/>
          </a:p>
        </p:txBody>
      </p:sp>
    </p:spTree>
    <p:extLst>
      <p:ext uri="{BB962C8B-B14F-4D97-AF65-F5344CB8AC3E}">
        <p14:creationId xmlns:p14="http://schemas.microsoft.com/office/powerpoint/2010/main" val="343647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DF53B-C3C1-4D96-8357-BD3A537C0D54}"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61C5E-433E-404A-9823-1FA608426DA0}" type="slidenum">
              <a:rPr lang="en-IN" smtClean="0"/>
              <a:t>‹#›</a:t>
            </a:fld>
            <a:endParaRPr lang="en-IN"/>
          </a:p>
        </p:txBody>
      </p:sp>
    </p:spTree>
    <p:extLst>
      <p:ext uri="{BB962C8B-B14F-4D97-AF65-F5344CB8AC3E}">
        <p14:creationId xmlns:p14="http://schemas.microsoft.com/office/powerpoint/2010/main" val="251437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9DF53B-C3C1-4D96-8357-BD3A537C0D54}" type="datetimeFigureOut">
              <a:rPr lang="en-IN" smtClean="0"/>
              <a:t>31-01-2024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761C5E-433E-404A-9823-1FA608426DA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75928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D011-3FB3-FADE-3DCC-85CAEC08437C}"/>
              </a:ext>
            </a:extLst>
          </p:cNvPr>
          <p:cNvSpPr>
            <a:spLocks noGrp="1"/>
          </p:cNvSpPr>
          <p:nvPr>
            <p:ph type="ctrTitle"/>
          </p:nvPr>
        </p:nvSpPr>
        <p:spPr>
          <a:xfrm>
            <a:off x="335902" y="0"/>
            <a:ext cx="10926147" cy="1632857"/>
          </a:xfrm>
        </p:spPr>
        <p:txBody>
          <a:bodyPr>
            <a:normAutofit/>
          </a:bodyPr>
          <a:lstStyle/>
          <a:p>
            <a:r>
              <a:rPr lang="en-IN" sz="6600" b="1" i="0" dirty="0">
                <a:effectLst/>
                <a:latin typeface="Söhne"/>
              </a:rPr>
              <a:t>  Drowsiness Detection System</a:t>
            </a:r>
            <a:endParaRPr lang="en-IN" sz="6600" dirty="0"/>
          </a:p>
        </p:txBody>
      </p:sp>
      <p:pic>
        <p:nvPicPr>
          <p:cNvPr id="4" name="Picture 3">
            <a:extLst>
              <a:ext uri="{FF2B5EF4-FFF2-40B4-BE49-F238E27FC236}">
                <a16:creationId xmlns:a16="http://schemas.microsoft.com/office/drawing/2014/main" id="{52548DFF-BA39-16E7-7346-68EE5821C4D7}"/>
              </a:ext>
            </a:extLst>
          </p:cNvPr>
          <p:cNvPicPr>
            <a:picLocks noChangeAspect="1"/>
          </p:cNvPicPr>
          <p:nvPr/>
        </p:nvPicPr>
        <p:blipFill>
          <a:blip r:embed="rId2"/>
          <a:stretch>
            <a:fillRect/>
          </a:stretch>
        </p:blipFill>
        <p:spPr>
          <a:xfrm>
            <a:off x="657449" y="2649893"/>
            <a:ext cx="10451001" cy="3415004"/>
          </a:xfrm>
          <a:prstGeom prst="rect">
            <a:avLst/>
          </a:prstGeom>
        </p:spPr>
      </p:pic>
    </p:spTree>
    <p:extLst>
      <p:ext uri="{BB962C8B-B14F-4D97-AF65-F5344CB8AC3E}">
        <p14:creationId xmlns:p14="http://schemas.microsoft.com/office/powerpoint/2010/main" val="9168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E191-322C-569E-0D4F-7AF62156271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2EFD4C6-F7F6-18DF-ACD4-37C87FD13EE9}"/>
              </a:ext>
            </a:extLst>
          </p:cNvPr>
          <p:cNvSpPr>
            <a:spLocks noGrp="1"/>
          </p:cNvSpPr>
          <p:nvPr>
            <p:ph idx="1"/>
          </p:nvPr>
        </p:nvSpPr>
        <p:spPr/>
        <p:txBody>
          <a:bodyPr/>
          <a:lstStyle/>
          <a:p>
            <a:pPr algn="l">
              <a:buFont typeface="Arial" panose="020B0604020202020204" pitchFamily="34" charset="0"/>
              <a:buChar char="•"/>
            </a:pPr>
            <a:r>
              <a:rPr lang="en-US" sz="3200" dirty="0"/>
              <a:t>Definition: A drowsiness detection system is a technology designed to monitor a driver's level of alertness and detect signs of drowsiness or fatigue.</a:t>
            </a:r>
          </a:p>
          <a:p>
            <a:pPr algn="l">
              <a:buFont typeface="Arial" panose="020B0604020202020204" pitchFamily="34" charset="0"/>
              <a:buChar char="•"/>
            </a:pPr>
            <a:r>
              <a:rPr lang="en-US" sz="3200" dirty="0"/>
              <a:t>Importance of Road Safety: Drowsy driving contributes to a significant number of accidents and fatalities on the roads.</a:t>
            </a:r>
          </a:p>
          <a:p>
            <a:pPr algn="l">
              <a:buFont typeface="Arial" panose="020B0604020202020204" pitchFamily="34" charset="0"/>
              <a:buChar char="•"/>
            </a:pPr>
            <a:r>
              <a:rPr lang="en-US" sz="3200" dirty="0"/>
              <a:t>Objective: Explore the working principle and applications of drowsiness detection systems in enhancing road safety.</a:t>
            </a:r>
          </a:p>
          <a:p>
            <a:endParaRPr lang="en-IN" dirty="0"/>
          </a:p>
        </p:txBody>
      </p:sp>
    </p:spTree>
    <p:extLst>
      <p:ext uri="{BB962C8B-B14F-4D97-AF65-F5344CB8AC3E}">
        <p14:creationId xmlns:p14="http://schemas.microsoft.com/office/powerpoint/2010/main" val="101432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A3DA-24F5-5BB7-4F7F-0F3BE73D71B8}"/>
              </a:ext>
            </a:extLst>
          </p:cNvPr>
          <p:cNvSpPr>
            <a:spLocks noGrp="1"/>
          </p:cNvSpPr>
          <p:nvPr>
            <p:ph type="title"/>
          </p:nvPr>
        </p:nvSpPr>
        <p:spPr/>
        <p:txBody>
          <a:bodyPr/>
          <a:lstStyle/>
          <a:p>
            <a:r>
              <a:rPr lang="en-IN" dirty="0"/>
              <a:t>WORKING</a:t>
            </a:r>
          </a:p>
        </p:txBody>
      </p:sp>
      <p:pic>
        <p:nvPicPr>
          <p:cNvPr id="4" name="Content Placeholder 3">
            <a:extLst>
              <a:ext uri="{FF2B5EF4-FFF2-40B4-BE49-F238E27FC236}">
                <a16:creationId xmlns:a16="http://schemas.microsoft.com/office/drawing/2014/main" id="{876D2C28-9162-EB1A-7214-5E1792DA5DBE}"/>
              </a:ext>
            </a:extLst>
          </p:cNvPr>
          <p:cNvPicPr>
            <a:picLocks noGrp="1" noChangeAspect="1"/>
          </p:cNvPicPr>
          <p:nvPr>
            <p:ph idx="1"/>
          </p:nvPr>
        </p:nvPicPr>
        <p:blipFill>
          <a:blip r:embed="rId2"/>
          <a:stretch>
            <a:fillRect/>
          </a:stretch>
        </p:blipFill>
        <p:spPr>
          <a:xfrm>
            <a:off x="1178023" y="1943877"/>
            <a:ext cx="5260099" cy="3752850"/>
          </a:xfrm>
          <a:prstGeom prst="rect">
            <a:avLst/>
          </a:prstGeom>
        </p:spPr>
      </p:pic>
      <p:sp>
        <p:nvSpPr>
          <p:cNvPr id="6" name="TextBox 5">
            <a:extLst>
              <a:ext uri="{FF2B5EF4-FFF2-40B4-BE49-F238E27FC236}">
                <a16:creationId xmlns:a16="http://schemas.microsoft.com/office/drawing/2014/main" id="{EA64195D-FFD1-3352-B91E-0E717DC5A5C0}"/>
              </a:ext>
            </a:extLst>
          </p:cNvPr>
          <p:cNvSpPr txBox="1"/>
          <p:nvPr/>
        </p:nvSpPr>
        <p:spPr>
          <a:xfrm>
            <a:off x="2739467" y="5718578"/>
            <a:ext cx="2970868" cy="523220"/>
          </a:xfrm>
          <a:prstGeom prst="rect">
            <a:avLst/>
          </a:prstGeom>
          <a:noFill/>
        </p:spPr>
        <p:txBody>
          <a:bodyPr wrap="square" rtlCol="0">
            <a:spAutoFit/>
          </a:bodyPr>
          <a:lstStyle/>
          <a:p>
            <a:r>
              <a:rPr lang="en-IN" sz="2800" dirty="0"/>
              <a:t>68 Face Landmarks</a:t>
            </a:r>
          </a:p>
        </p:txBody>
      </p:sp>
      <p:sp>
        <p:nvSpPr>
          <p:cNvPr id="7" name="TextBox 6">
            <a:extLst>
              <a:ext uri="{FF2B5EF4-FFF2-40B4-BE49-F238E27FC236}">
                <a16:creationId xmlns:a16="http://schemas.microsoft.com/office/drawing/2014/main" id="{0B96CB93-6F55-DF48-BF2A-59BF1E8E52BC}"/>
              </a:ext>
            </a:extLst>
          </p:cNvPr>
          <p:cNvSpPr txBox="1"/>
          <p:nvPr/>
        </p:nvSpPr>
        <p:spPr>
          <a:xfrm>
            <a:off x="7744407" y="2789853"/>
            <a:ext cx="4040155" cy="3416320"/>
          </a:xfrm>
          <a:prstGeom prst="rect">
            <a:avLst/>
          </a:prstGeom>
          <a:noFill/>
        </p:spPr>
        <p:txBody>
          <a:bodyPr wrap="square" rtlCol="0">
            <a:spAutoFit/>
          </a:bodyPr>
          <a:lstStyle/>
          <a:p>
            <a:r>
              <a:rPr lang="en-US" dirty="0"/>
              <a:t>36: Coordinates of the left corner of the eye.</a:t>
            </a:r>
          </a:p>
          <a:p>
            <a:r>
              <a:rPr lang="en-US" dirty="0"/>
              <a:t>37: Coordinates of the upper eyelid's left edge.</a:t>
            </a:r>
          </a:p>
          <a:p>
            <a:r>
              <a:rPr lang="en-US" dirty="0"/>
              <a:t>38: Coordinates of the upper eyelid's right edge.</a:t>
            </a:r>
          </a:p>
          <a:p>
            <a:r>
              <a:rPr lang="en-US" dirty="0"/>
              <a:t>39: Coordinates of the right corner of the eye.</a:t>
            </a:r>
          </a:p>
          <a:p>
            <a:r>
              <a:rPr lang="en-US" dirty="0"/>
              <a:t>40: Coordinates of the lower eyelid's right edge.</a:t>
            </a:r>
          </a:p>
          <a:p>
            <a:r>
              <a:rPr lang="en-US" dirty="0"/>
              <a:t>41: Coordinates of the lower eyelid's left edge.</a:t>
            </a:r>
            <a:endParaRPr lang="en-IN" dirty="0"/>
          </a:p>
        </p:txBody>
      </p:sp>
    </p:spTree>
    <p:extLst>
      <p:ext uri="{BB962C8B-B14F-4D97-AF65-F5344CB8AC3E}">
        <p14:creationId xmlns:p14="http://schemas.microsoft.com/office/powerpoint/2010/main" val="220416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A085-1202-86A8-BB8C-972AD2DE1BFC}"/>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C47006E2-D20C-16D7-955B-43419EF98FF9}"/>
              </a:ext>
            </a:extLst>
          </p:cNvPr>
          <p:cNvSpPr>
            <a:spLocks noGrp="1"/>
          </p:cNvSpPr>
          <p:nvPr>
            <p:ph idx="1"/>
          </p:nvPr>
        </p:nvSpPr>
        <p:spPr/>
        <p:txBody>
          <a:bodyPr/>
          <a:lstStyle/>
          <a:p>
            <a:pPr marL="457200" indent="-457200">
              <a:buFont typeface="+mj-lt"/>
              <a:buAutoNum type="arabicPeriod"/>
            </a:pPr>
            <a:r>
              <a:rPr lang="en-IN" dirty="0"/>
              <a:t>Compute Function: </a:t>
            </a:r>
            <a:r>
              <a:rPr lang="en-US" dirty="0"/>
              <a:t>This function computes the Euclidean distance between two points.</a:t>
            </a:r>
          </a:p>
          <a:p>
            <a:pPr marL="457200" indent="-457200">
              <a:buFont typeface="+mj-lt"/>
              <a:buAutoNum type="arabicPeriod"/>
            </a:pPr>
            <a:r>
              <a:rPr lang="en-US" dirty="0"/>
              <a:t>Blinked Function: This function determines if an eye blinked based on the positions of six landmarks representing the eye. It calculates a ratio of distances between specific pairs of landmarks and compares it against predefined thresholds to determine if a blink occurred.</a:t>
            </a:r>
          </a:p>
          <a:p>
            <a:pPr marL="457200" indent="-457200">
              <a:buFont typeface="+mj-lt"/>
              <a:buAutoNum type="arabicPeriod"/>
            </a:pPr>
            <a:r>
              <a:rPr lang="en-US" dirty="0"/>
              <a:t>Formula:  The blink ratio is calculated as (up/ 2*down).</a:t>
            </a:r>
          </a:p>
          <a:p>
            <a:pPr marL="0" indent="0">
              <a:buNone/>
            </a:pPr>
            <a:r>
              <a:rPr lang="en-US" dirty="0"/>
              <a:t>        Returns 2 if the blink ratio is greater than 0.25, indicating a complete blink.</a:t>
            </a:r>
          </a:p>
          <a:p>
            <a:pPr marL="0" indent="0">
              <a:buNone/>
            </a:pPr>
            <a:r>
              <a:rPr lang="en-US" dirty="0"/>
              <a:t>        Returns 1 if the blink ratio is between 0.21 and 0.25, suggesting a partial blink.</a:t>
            </a:r>
          </a:p>
          <a:p>
            <a:pPr marL="0" indent="0">
              <a:buNone/>
            </a:pPr>
            <a:r>
              <a:rPr lang="en-US" dirty="0"/>
              <a:t>        Returns 0 if the blink ratio is below 0.21, indicating no blink.</a:t>
            </a:r>
          </a:p>
          <a:p>
            <a:pPr marL="0" indent="0">
              <a:buNone/>
            </a:pPr>
            <a:endParaRPr lang="en-US" dirty="0"/>
          </a:p>
          <a:p>
            <a:pPr marL="0" indent="0">
              <a:buNone/>
            </a:pPr>
            <a:endParaRPr lang="en-US" dirty="0"/>
          </a:p>
          <a:p>
            <a:pPr marL="0" indent="0">
              <a:buNone/>
            </a:pPr>
            <a:endParaRPr lang="en-US" dirty="0"/>
          </a:p>
          <a:p>
            <a:endParaRPr lang="en-IN" dirty="0"/>
          </a:p>
          <a:p>
            <a:endParaRPr lang="en-IN" dirty="0"/>
          </a:p>
        </p:txBody>
      </p:sp>
    </p:spTree>
    <p:extLst>
      <p:ext uri="{BB962C8B-B14F-4D97-AF65-F5344CB8AC3E}">
        <p14:creationId xmlns:p14="http://schemas.microsoft.com/office/powerpoint/2010/main" val="334513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184E-5C76-6E69-502D-14E1E61A69C8}"/>
              </a:ext>
            </a:extLst>
          </p:cNvPr>
          <p:cNvSpPr>
            <a:spLocks noGrp="1"/>
          </p:cNvSpPr>
          <p:nvPr>
            <p:ph type="title"/>
          </p:nvPr>
        </p:nvSpPr>
        <p:spPr/>
        <p:txBody>
          <a:bodyPr/>
          <a:lstStyle/>
          <a:p>
            <a:r>
              <a:rPr lang="en-IN" dirty="0"/>
              <a:t>USE</a:t>
            </a:r>
          </a:p>
        </p:txBody>
      </p:sp>
      <p:sp>
        <p:nvSpPr>
          <p:cNvPr id="3" name="Content Placeholder 2">
            <a:extLst>
              <a:ext uri="{FF2B5EF4-FFF2-40B4-BE49-F238E27FC236}">
                <a16:creationId xmlns:a16="http://schemas.microsoft.com/office/drawing/2014/main" id="{58B484B4-E995-0DDD-4D4D-CAA59E293131}"/>
              </a:ext>
            </a:extLst>
          </p:cNvPr>
          <p:cNvSpPr>
            <a:spLocks noGrp="1"/>
          </p:cNvSpPr>
          <p:nvPr>
            <p:ph idx="1"/>
          </p:nvPr>
        </p:nvSpPr>
        <p:spPr/>
        <p:txBody>
          <a:bodyPr/>
          <a:lstStyle/>
          <a:p>
            <a:pPr marL="0" indent="0">
              <a:buNone/>
            </a:pPr>
            <a:r>
              <a:rPr lang="en-US" dirty="0"/>
              <a:t>If the driver is found to be sleeping or drowsy, several actions can be taken to mitigate the risks and ensure the safety of the driver, passengers, and other road users. </a:t>
            </a:r>
          </a:p>
          <a:p>
            <a:pPr marL="0" indent="0">
              <a:buNone/>
            </a:pPr>
            <a:r>
              <a:rPr lang="en-US" dirty="0"/>
              <a:t>Alerts and Warnings: The drowsiness detection system can issue audible, visual, or tactile alerts to notify the driver about their drowsy or sleeping state. These alerts can include sounds, vibrations, or messages displayed on the dashboard or instrument cluster.</a:t>
            </a:r>
          </a:p>
          <a:p>
            <a:pPr marL="0" indent="0">
              <a:buNone/>
            </a:pPr>
            <a:r>
              <a:rPr lang="en-US" dirty="0"/>
              <a:t>Voice Commands: The system can provide voice commands or warnings, such as "Please rest and take a break" or "Driver fatigue detected, pull over safely."</a:t>
            </a:r>
          </a:p>
        </p:txBody>
      </p:sp>
    </p:spTree>
    <p:extLst>
      <p:ext uri="{BB962C8B-B14F-4D97-AF65-F5344CB8AC3E}">
        <p14:creationId xmlns:p14="http://schemas.microsoft.com/office/powerpoint/2010/main" val="2064136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TotalTime>
  <Words>371</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Retrospect</vt:lpstr>
      <vt:lpstr>  Drowsiness Detection System</vt:lpstr>
      <vt:lpstr>INTRODUCTION</vt:lpstr>
      <vt:lpstr>WORKING</vt:lpstr>
      <vt:lpstr>WORKING</vt:lpstr>
      <vt:lpstr>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Drowsiness Detection System</dc:title>
  <dc:creator>advait ssanoj</dc:creator>
  <cp:lastModifiedBy>advait ssanoj</cp:lastModifiedBy>
  <cp:revision>1</cp:revision>
  <dcterms:created xsi:type="dcterms:W3CDTF">2024-01-31T17:37:45Z</dcterms:created>
  <dcterms:modified xsi:type="dcterms:W3CDTF">2024-01-31T18:12:25Z</dcterms:modified>
</cp:coreProperties>
</file>