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249090B-67DA-4539-B4DC-F4CF82F0B782}">
  <a:tblStyle styleId="{4249090B-67DA-4539-B4DC-F4CF82F0B78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45d837a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45d837a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531c57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531c57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45d837af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45d837af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45d837a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45d837a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45d837a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45d837a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4531c57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4531c5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531c57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531c57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45d837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45d837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lang="en"/>
              <a:t>yes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45d837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45d837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e11a06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e11a06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967750" y="1127575"/>
            <a:ext cx="3208500" cy="198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Analyzing what features </a:t>
            </a:r>
            <a:r>
              <a:rPr lang="en" sz="3600"/>
              <a:t>affect</a:t>
            </a:r>
            <a:r>
              <a:rPr lang="en" sz="3600"/>
              <a:t> housing price in Beijing</a:t>
            </a:r>
            <a:endParaRPr sz="3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21650" y="331225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Advaith Kamath, Nahnsan Guseh, Junqi Qian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Methods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Hold Out Test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thinking of splitting the data 2:1 to evaluate the results of the Decision Tree Analysis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Cross Validation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a dataset of this volume, the value of N is taken to be 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443650" y="1729300"/>
            <a:ext cx="4256700" cy="1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and goal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Dataset : Housing price in Beijing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-  </a:t>
            </a:r>
            <a:r>
              <a:rPr lang="en"/>
              <a:t> </a:t>
            </a:r>
            <a:r>
              <a:rPr lang="en">
                <a:highlight>
                  <a:srgbClr val="FFFFFF"/>
                </a:highlight>
              </a:rPr>
              <a:t>Housing price of Beijing from 2011 to 2017, fetching from Lianjia.com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 Analyzing what variables affect housing price in Beijing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 provide reasonable advice for government investment and home buyers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5"/>
          <p:cNvGraphicFramePr/>
          <p:nvPr/>
        </p:nvGraphicFramePr>
        <p:xfrm>
          <a:off x="2570400" y="17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{4249090B-67DA-4539-B4DC-F4CF82F0B782}</a:tableStyleId>
              </a:tblPr>
              <a:tblGrid>
                <a:gridCol w="1112350"/>
                <a:gridCol w="4140400"/>
                <a:gridCol w="1066350"/>
              </a:tblGrid>
              <a:tr h="47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Factor name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                         	Description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     Data type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url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url which fetches the data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character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id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id of transaction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character 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Lng/Lat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Lng and Lat coordinates, using the BD09 protocol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 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Cid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community id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tradeTime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time of transaction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character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DOM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active days on market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 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followers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number of people follow the transaction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 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totalPrice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total price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price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average price by square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square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square of house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numerical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livingRoom </a:t>
                      </a:r>
                      <a:endParaRPr b="1" sz="1100"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number of living room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numerical</a:t>
                      </a:r>
                      <a:endParaRPr/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293500" y="265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Data 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Description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496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escription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2418475" y="3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{4249090B-67DA-4539-B4DC-F4CF82F0B782}</a:tableStyleId>
              </a:tblPr>
              <a:tblGrid>
                <a:gridCol w="1584525"/>
                <a:gridCol w="4094950"/>
                <a:gridCol w="832200"/>
              </a:tblGrid>
              <a:tr h="36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" sz="1000"/>
                        <a:t>Factor name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Data type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bathroom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number of bathroom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drawingRoom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number of drawing room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kitchen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number of kitchens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Floor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height of the house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buildingType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including tower (1) , bungalow(2)</a:t>
                      </a:r>
                      <a:r>
                        <a:rPr lang="en" sz="1000">
                          <a:latin typeface="SimSun"/>
                          <a:ea typeface="SimSun"/>
                          <a:cs typeface="SimSun"/>
                          <a:sym typeface="SimSun"/>
                        </a:rPr>
                        <a:t>，</a:t>
                      </a:r>
                      <a:r>
                        <a:rPr lang="en" sz="1000"/>
                        <a:t>combination of plate and tower(3), plate(4)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subway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If it’s near a subway station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character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district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district it located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character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buildingStructure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including unknow (1), mixed(2), brick and wood(3), brick and concrete(4),steel(5) and steel-concrete composite (6)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ladderRatio</a:t>
                      </a:r>
                      <a:endParaRPr b="1"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 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 proportion between number of residents on the same floor and number of elevators of ladder. It describes how many ladders a resident has on average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elevator  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have ( 1 ) or not have elevator( 0 )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fiveYearsProperty</a:t>
                      </a:r>
                      <a:endParaRPr b="1"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if the owner has the property for less than 5 years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numerical</a:t>
                      </a:r>
                      <a:endParaRPr sz="1000"/>
                    </a:p>
                  </a:txBody>
                  <a:tcPr marT="95250" marB="95250" marR="66675" marL="666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Descriptive Statistics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50" y="1091825"/>
            <a:ext cx="3236574" cy="38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245600" y="1513825"/>
            <a:ext cx="38529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 Price of homes vs Building Structure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can see that Brick wood houses have a higher average price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Descriptive Statistics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245600" y="1513825"/>
            <a:ext cx="3852900" cy="2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Average Price of homes vs Building Type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can see that Bungalows have a higher average price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2874353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318851 Rows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26 Columns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Construction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Days on the 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Community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Subway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Elevator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 year </a:t>
            </a:r>
            <a:r>
              <a:rPr lang="en"/>
              <a:t>property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of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 all numeric values like construction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Omit data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true of false values like having an elevator if it’s a 5 year property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True or False (1 &amp; 0) values are not missing as much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</a:t>
            </a:r>
            <a:r>
              <a:rPr lang="en"/>
              <a:t>Solution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0585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Association Rule Mining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Analysing all the attributes that affect the “totalPrice” by varying the support and confidence values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creating clusters based on communities we can know which community reports higher sales in terms of the total price and the count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Decision Tree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 creating a decision tree we can find out which factors affect the total price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