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6"/>
  </p:notesMasterIdLst>
  <p:handoutMasterIdLst>
    <p:handoutMasterId r:id="rId17"/>
  </p:handoutMasterIdLst>
  <p:sldIdLst>
    <p:sldId id="268" r:id="rId2"/>
    <p:sldId id="269" r:id="rId3"/>
    <p:sldId id="279" r:id="rId4"/>
    <p:sldId id="280" r:id="rId5"/>
    <p:sldId id="281" r:id="rId6"/>
    <p:sldId id="282" r:id="rId7"/>
    <p:sldId id="283" r:id="rId8"/>
    <p:sldId id="285" r:id="rId9"/>
    <p:sldId id="286" r:id="rId10"/>
    <p:sldId id="288" r:id="rId11"/>
    <p:sldId id="287" r:id="rId12"/>
    <p:sldId id="289" r:id="rId13"/>
    <p:sldId id="290" r:id="rId14"/>
    <p:sldId id="291"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7" d="100"/>
          <a:sy n="87" d="100"/>
        </p:scale>
        <p:origin x="528" y="58"/>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11/3/2018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11/3/2018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73811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8293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499979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2073254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212660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592119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1620335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86785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8979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597953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228335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414373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11/3/2018</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11/3/2018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11/3/2018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11/3/2018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11/3/2018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11/3/2018</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11/3/2018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11/3/2018</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11/3/2018</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11/3/2018</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11/3/2018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11/3/2018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11/3/2018</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828800"/>
            <a:ext cx="9143998" cy="2943200"/>
          </a:xfrm>
        </p:spPr>
        <p:txBody>
          <a:bodyPr>
            <a:normAutofit fontScale="90000"/>
          </a:bodyPr>
          <a:lstStyle/>
          <a:p>
            <a:br>
              <a:rPr lang="en-US" dirty="0"/>
            </a:br>
            <a:br>
              <a:rPr lang="en-US" dirty="0"/>
            </a:br>
            <a:r>
              <a:rPr lang="en-US" sz="6700" dirty="0"/>
              <a:t>Integration of Robotic Process Automation at World Hotels for Event Management</a:t>
            </a:r>
            <a:endParaRPr lang="en-US" sz="6000" dirty="0"/>
          </a:p>
        </p:txBody>
      </p:sp>
      <p:sp>
        <p:nvSpPr>
          <p:cNvPr id="3" name="Content Placeholder 2"/>
          <p:cNvSpPr>
            <a:spLocks noGrp="1"/>
          </p:cNvSpPr>
          <p:nvPr>
            <p:ph type="subTitle" idx="1"/>
          </p:nvPr>
        </p:nvSpPr>
        <p:spPr/>
        <p:txBody>
          <a:bodyPr/>
          <a:lstStyle/>
          <a:p>
            <a:endParaRPr lang="en-US" dirty="0"/>
          </a:p>
          <a:p>
            <a:pPr algn="r"/>
            <a:r>
              <a:rPr lang="en-US" dirty="0"/>
              <a:t>- Advaith Kamath</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76200"/>
            <a:ext cx="10332642" cy="1066800"/>
          </a:xfrm>
        </p:spPr>
        <p:txBody>
          <a:bodyPr>
            <a:normAutofit/>
          </a:bodyPr>
          <a:lstStyle/>
          <a:p>
            <a:r>
              <a:rPr lang="en-US" dirty="0"/>
              <a:t>Executive Involvement and Support Needed</a:t>
            </a:r>
          </a:p>
        </p:txBody>
      </p:sp>
      <p:graphicFrame>
        <p:nvGraphicFramePr>
          <p:cNvPr id="4" name="Table 3">
            <a:extLst>
              <a:ext uri="{FF2B5EF4-FFF2-40B4-BE49-F238E27FC236}">
                <a16:creationId xmlns:a16="http://schemas.microsoft.com/office/drawing/2014/main" id="{2A98FB1C-2B38-424B-BC0A-F748D73FC1C3}"/>
              </a:ext>
            </a:extLst>
          </p:cNvPr>
          <p:cNvGraphicFramePr>
            <a:graphicFrameLocks noGrp="1"/>
          </p:cNvGraphicFramePr>
          <p:nvPr>
            <p:extLst>
              <p:ext uri="{D42A27DB-BD31-4B8C-83A1-F6EECF244321}">
                <p14:modId xmlns:p14="http://schemas.microsoft.com/office/powerpoint/2010/main" val="781961881"/>
              </p:ext>
            </p:extLst>
          </p:nvPr>
        </p:nvGraphicFramePr>
        <p:xfrm>
          <a:off x="693813" y="1412777"/>
          <a:ext cx="10801201" cy="4608512"/>
        </p:xfrm>
        <a:graphic>
          <a:graphicData uri="http://schemas.openxmlformats.org/drawingml/2006/table">
            <a:tbl>
              <a:tblPr firstRow="1" bandRow="1">
                <a:tableStyleId>{5940675A-B579-460E-94D1-54222C63F5DA}</a:tableStyleId>
              </a:tblPr>
              <a:tblGrid>
                <a:gridCol w="3597961">
                  <a:extLst>
                    <a:ext uri="{9D8B030D-6E8A-4147-A177-3AD203B41FA5}">
                      <a16:colId xmlns:a16="http://schemas.microsoft.com/office/drawing/2014/main" val="2205794576"/>
                    </a:ext>
                  </a:extLst>
                </a:gridCol>
                <a:gridCol w="3597961">
                  <a:extLst>
                    <a:ext uri="{9D8B030D-6E8A-4147-A177-3AD203B41FA5}">
                      <a16:colId xmlns:a16="http://schemas.microsoft.com/office/drawing/2014/main" val="1115206533"/>
                    </a:ext>
                  </a:extLst>
                </a:gridCol>
                <a:gridCol w="3605279">
                  <a:extLst>
                    <a:ext uri="{9D8B030D-6E8A-4147-A177-3AD203B41FA5}">
                      <a16:colId xmlns:a16="http://schemas.microsoft.com/office/drawing/2014/main" val="2917632798"/>
                    </a:ext>
                  </a:extLst>
                </a:gridCol>
              </a:tblGrid>
              <a:tr h="400740">
                <a:tc>
                  <a:txBody>
                    <a:bodyPr/>
                    <a:lstStyle/>
                    <a:p>
                      <a:pPr algn="ctr"/>
                      <a:r>
                        <a:rPr lang="en-IN" b="1" dirty="0"/>
                        <a:t>Stage of the Project</a:t>
                      </a:r>
                    </a:p>
                  </a:txBody>
                  <a:tcPr/>
                </a:tc>
                <a:tc>
                  <a:txBody>
                    <a:bodyPr/>
                    <a:lstStyle/>
                    <a:p>
                      <a:pPr algn="ctr"/>
                      <a:r>
                        <a:rPr lang="en-IN" b="1" dirty="0"/>
                        <a:t>Person/ Team involved</a:t>
                      </a:r>
                    </a:p>
                  </a:txBody>
                  <a:tcPr/>
                </a:tc>
                <a:tc>
                  <a:txBody>
                    <a:bodyPr/>
                    <a:lstStyle/>
                    <a:p>
                      <a:pPr algn="ctr"/>
                      <a:r>
                        <a:rPr lang="en-IN" b="1" dirty="0"/>
                        <a:t>Involvement</a:t>
                      </a:r>
                    </a:p>
                  </a:txBody>
                  <a:tcPr/>
                </a:tc>
                <a:extLst>
                  <a:ext uri="{0D108BD9-81ED-4DB2-BD59-A6C34878D82A}">
                    <a16:rowId xmlns:a16="http://schemas.microsoft.com/office/drawing/2014/main" val="40223053"/>
                  </a:ext>
                </a:extLst>
              </a:tr>
              <a:tr h="1001851">
                <a:tc>
                  <a:txBody>
                    <a:bodyPr/>
                    <a:lstStyle/>
                    <a:p>
                      <a:pPr algn="ctr"/>
                      <a:r>
                        <a:rPr lang="en-IN" dirty="0"/>
                        <a:t>Project Initiation</a:t>
                      </a:r>
                    </a:p>
                  </a:txBody>
                  <a:tcPr/>
                </a:tc>
                <a:tc>
                  <a:txBody>
                    <a:bodyPr/>
                    <a:lstStyle/>
                    <a:p>
                      <a:pPr algn="ctr"/>
                      <a:r>
                        <a:rPr lang="en-IN" dirty="0"/>
                        <a:t>Javier Pareja</a:t>
                      </a:r>
                    </a:p>
                    <a:p>
                      <a:pPr algn="ctr"/>
                      <a:r>
                        <a:rPr lang="en-IN" dirty="0"/>
                        <a:t>Susan Levy</a:t>
                      </a:r>
                    </a:p>
                    <a:p>
                      <a:pPr algn="ctr"/>
                      <a:r>
                        <a:rPr lang="en-IN" dirty="0"/>
                        <a:t>Advaith Kamath</a:t>
                      </a:r>
                    </a:p>
                  </a:txBody>
                  <a:tcPr/>
                </a:tc>
                <a:tc>
                  <a:txBody>
                    <a:bodyPr/>
                    <a:lstStyle/>
                    <a:p>
                      <a:pPr algn="ctr"/>
                      <a:r>
                        <a:rPr lang="en-IN" dirty="0"/>
                        <a:t>The project is initiated and is given to the project manager Advaith Kamath</a:t>
                      </a:r>
                    </a:p>
                  </a:txBody>
                  <a:tcPr/>
                </a:tc>
                <a:extLst>
                  <a:ext uri="{0D108BD9-81ED-4DB2-BD59-A6C34878D82A}">
                    <a16:rowId xmlns:a16="http://schemas.microsoft.com/office/drawing/2014/main" val="2909953455"/>
                  </a:ext>
                </a:extLst>
              </a:tr>
              <a:tr h="1001851">
                <a:tc>
                  <a:txBody>
                    <a:bodyPr/>
                    <a:lstStyle/>
                    <a:p>
                      <a:pPr algn="ctr"/>
                      <a:r>
                        <a:rPr lang="en-IN" dirty="0"/>
                        <a:t>Stakeholder Meeting</a:t>
                      </a:r>
                    </a:p>
                  </a:txBody>
                  <a:tcPr/>
                </a:tc>
                <a:tc>
                  <a:txBody>
                    <a:bodyPr/>
                    <a:lstStyle/>
                    <a:p>
                      <a:pPr algn="ctr"/>
                      <a:r>
                        <a:rPr lang="en-IN" dirty="0"/>
                        <a:t>Susan Levy</a:t>
                      </a:r>
                    </a:p>
                    <a:p>
                      <a:pPr algn="ctr"/>
                      <a:r>
                        <a:rPr lang="en-IN" dirty="0"/>
                        <a:t>Advaith Kamath</a:t>
                      </a:r>
                    </a:p>
                  </a:txBody>
                  <a:tcPr/>
                </a:tc>
                <a:tc>
                  <a:txBody>
                    <a:bodyPr/>
                    <a:lstStyle/>
                    <a:p>
                      <a:pPr algn="ctr"/>
                      <a:r>
                        <a:rPr lang="en-IN" dirty="0"/>
                        <a:t>All the requirements for the project is provided to the project manager</a:t>
                      </a:r>
                    </a:p>
                  </a:txBody>
                  <a:tcPr/>
                </a:tc>
                <a:extLst>
                  <a:ext uri="{0D108BD9-81ED-4DB2-BD59-A6C34878D82A}">
                    <a16:rowId xmlns:a16="http://schemas.microsoft.com/office/drawing/2014/main" val="3092376341"/>
                  </a:ext>
                </a:extLst>
              </a:tr>
              <a:tr h="2204070">
                <a:tc>
                  <a:txBody>
                    <a:bodyPr/>
                    <a:lstStyle/>
                    <a:p>
                      <a:pPr algn="ctr"/>
                      <a:r>
                        <a:rPr lang="en-IN" dirty="0"/>
                        <a:t>Internal Team Meeting</a:t>
                      </a:r>
                    </a:p>
                  </a:txBody>
                  <a:tcPr/>
                </a:tc>
                <a:tc>
                  <a:txBody>
                    <a:bodyPr/>
                    <a:lstStyle/>
                    <a:p>
                      <a:pPr algn="ctr"/>
                      <a:r>
                        <a:rPr lang="en-IN" dirty="0"/>
                        <a:t>Advaith Kamath</a:t>
                      </a:r>
                    </a:p>
                    <a:p>
                      <a:pPr algn="ctr"/>
                      <a:r>
                        <a:rPr lang="en-US" sz="1800" b="0" i="0" u="none" strike="noStrike" kern="1200" baseline="0" dirty="0">
                          <a:solidFill>
                            <a:schemeClr val="tx1"/>
                          </a:solidFill>
                          <a:latin typeface="+mn-lt"/>
                          <a:ea typeface="+mn-ea"/>
                          <a:cs typeface="+mn-cs"/>
                        </a:rPr>
                        <a:t>Robert T. Murray</a:t>
                      </a:r>
                      <a:r>
                        <a:rPr lang="en-IN" sz="1800" b="0" i="0" u="none" strike="noStrike" kern="1200" baseline="0" dirty="0">
                          <a:solidFill>
                            <a:schemeClr val="tx1"/>
                          </a:solidFill>
                          <a:latin typeface="+mn-lt"/>
                          <a:ea typeface="+mn-ea"/>
                          <a:cs typeface="+mn-cs"/>
                        </a:rPr>
                        <a:t> </a:t>
                      </a:r>
                    </a:p>
                    <a:p>
                      <a:pPr algn="ctr"/>
                      <a:r>
                        <a:rPr lang="en-IN" sz="1800" b="0" i="0" u="none" strike="noStrike" kern="1200" baseline="0" dirty="0">
                          <a:solidFill>
                            <a:schemeClr val="tx1"/>
                          </a:solidFill>
                          <a:latin typeface="+mn-lt"/>
                          <a:ea typeface="+mn-ea"/>
                          <a:cs typeface="+mn-cs"/>
                        </a:rPr>
                        <a:t>Karen Watson</a:t>
                      </a:r>
                    </a:p>
                    <a:p>
                      <a:pPr algn="ctr"/>
                      <a:r>
                        <a:rPr lang="en-IN" sz="1800" b="0" i="0" u="none" strike="noStrike" kern="1200" baseline="0" dirty="0">
                          <a:solidFill>
                            <a:schemeClr val="tx1"/>
                          </a:solidFill>
                          <a:latin typeface="+mn-lt"/>
                          <a:ea typeface="+mn-ea"/>
                          <a:cs typeface="+mn-cs"/>
                        </a:rPr>
                        <a:t>Stephanie Lewis</a:t>
                      </a:r>
                    </a:p>
                    <a:p>
                      <a:pPr algn="ctr"/>
                      <a:r>
                        <a:rPr lang="en-IN" sz="1800" b="0" i="0" u="none" strike="noStrike" kern="1200" baseline="0" dirty="0">
                          <a:solidFill>
                            <a:schemeClr val="tx1"/>
                          </a:solidFill>
                          <a:latin typeface="+mn-lt"/>
                          <a:ea typeface="+mn-ea"/>
                          <a:cs typeface="+mn-cs"/>
                        </a:rPr>
                        <a:t> James </a:t>
                      </a:r>
                      <a:r>
                        <a:rPr lang="en-IN" sz="1800" b="0" i="0" u="none" strike="noStrike" kern="1200" baseline="0" dirty="0" err="1">
                          <a:solidFill>
                            <a:schemeClr val="tx1"/>
                          </a:solidFill>
                          <a:latin typeface="+mn-lt"/>
                          <a:ea typeface="+mn-ea"/>
                          <a:cs typeface="+mn-cs"/>
                        </a:rPr>
                        <a:t>Sanduzi</a:t>
                      </a:r>
                      <a:endParaRPr lang="en-IN" sz="1800" b="0" i="0" u="none" strike="noStrike" kern="1200" baseline="0" dirty="0">
                        <a:solidFill>
                          <a:schemeClr val="tx1"/>
                        </a:solidFill>
                        <a:latin typeface="+mn-lt"/>
                        <a:ea typeface="+mn-ea"/>
                        <a:cs typeface="+mn-cs"/>
                      </a:endParaRPr>
                    </a:p>
                    <a:p>
                      <a:pPr algn="ctr"/>
                      <a:r>
                        <a:rPr lang="en-IN" sz="1800" b="0" i="0" u="none" strike="noStrike" kern="1200" baseline="0" dirty="0">
                          <a:solidFill>
                            <a:schemeClr val="tx1"/>
                          </a:solidFill>
                          <a:latin typeface="+mn-lt"/>
                          <a:ea typeface="+mn-ea"/>
                          <a:cs typeface="+mn-cs"/>
                        </a:rPr>
                        <a:t> Phillip </a:t>
                      </a:r>
                      <a:r>
                        <a:rPr lang="en-IN" sz="1800" b="0" i="0" u="none" strike="noStrike" kern="1200" baseline="0" dirty="0" err="1">
                          <a:solidFill>
                            <a:schemeClr val="tx1"/>
                          </a:solidFill>
                          <a:latin typeface="+mn-lt"/>
                          <a:ea typeface="+mn-ea"/>
                          <a:cs typeface="+mn-cs"/>
                        </a:rPr>
                        <a:t>Grome</a:t>
                      </a:r>
                      <a:endParaRPr lang="en-IN" sz="1800" b="0" i="0" u="none" strike="noStrike" kern="1200" baseline="0" dirty="0">
                        <a:solidFill>
                          <a:schemeClr val="tx1"/>
                        </a:solidFill>
                        <a:latin typeface="+mn-lt"/>
                        <a:ea typeface="+mn-ea"/>
                        <a:cs typeface="+mn-cs"/>
                      </a:endParaRPr>
                    </a:p>
                    <a:p>
                      <a:pPr algn="ctr"/>
                      <a:r>
                        <a:rPr lang="en-IN" sz="1800" b="0" i="0" u="none" strike="noStrike" kern="1200" baseline="0" dirty="0">
                          <a:solidFill>
                            <a:schemeClr val="tx1"/>
                          </a:solidFill>
                          <a:latin typeface="+mn-lt"/>
                          <a:ea typeface="+mn-ea"/>
                          <a:cs typeface="+mn-cs"/>
                        </a:rPr>
                        <a:t> Mary Garcia</a:t>
                      </a:r>
                      <a:endParaRPr lang="en-IN" dirty="0"/>
                    </a:p>
                  </a:txBody>
                  <a:tcPr/>
                </a:tc>
                <a:tc>
                  <a:txBody>
                    <a:bodyPr/>
                    <a:lstStyle/>
                    <a:p>
                      <a:pPr algn="ctr"/>
                      <a:r>
                        <a:rPr lang="en-IN" dirty="0"/>
                        <a:t>The requirements and information about the project is shared with the team and roles are assigned based on the skillset of the members</a:t>
                      </a:r>
                    </a:p>
                  </a:txBody>
                  <a:tcPr/>
                </a:tc>
                <a:extLst>
                  <a:ext uri="{0D108BD9-81ED-4DB2-BD59-A6C34878D82A}">
                    <a16:rowId xmlns:a16="http://schemas.microsoft.com/office/drawing/2014/main" val="15017247"/>
                  </a:ext>
                </a:extLst>
              </a:tr>
            </a:tbl>
          </a:graphicData>
        </a:graphic>
      </p:graphicFrame>
    </p:spTree>
    <p:extLst>
      <p:ext uri="{BB962C8B-B14F-4D97-AF65-F5344CB8AC3E}">
        <p14:creationId xmlns:p14="http://schemas.microsoft.com/office/powerpoint/2010/main" val="127375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76200"/>
            <a:ext cx="10332642" cy="1066800"/>
          </a:xfrm>
        </p:spPr>
        <p:txBody>
          <a:bodyPr>
            <a:normAutofit/>
          </a:bodyPr>
          <a:lstStyle/>
          <a:p>
            <a:r>
              <a:rPr lang="en-US" dirty="0"/>
              <a:t>Executive Involvement and Support Needed</a:t>
            </a:r>
          </a:p>
        </p:txBody>
      </p:sp>
      <p:graphicFrame>
        <p:nvGraphicFramePr>
          <p:cNvPr id="4" name="Table 3">
            <a:extLst>
              <a:ext uri="{FF2B5EF4-FFF2-40B4-BE49-F238E27FC236}">
                <a16:creationId xmlns:a16="http://schemas.microsoft.com/office/drawing/2014/main" id="{2A98FB1C-2B38-424B-BC0A-F748D73FC1C3}"/>
              </a:ext>
            </a:extLst>
          </p:cNvPr>
          <p:cNvGraphicFramePr>
            <a:graphicFrameLocks noGrp="1"/>
          </p:cNvGraphicFramePr>
          <p:nvPr>
            <p:extLst>
              <p:ext uri="{D42A27DB-BD31-4B8C-83A1-F6EECF244321}">
                <p14:modId xmlns:p14="http://schemas.microsoft.com/office/powerpoint/2010/main" val="1806089848"/>
              </p:ext>
            </p:extLst>
          </p:nvPr>
        </p:nvGraphicFramePr>
        <p:xfrm>
          <a:off x="549796" y="1143000"/>
          <a:ext cx="10945215" cy="5143638"/>
        </p:xfrm>
        <a:graphic>
          <a:graphicData uri="http://schemas.openxmlformats.org/drawingml/2006/table">
            <a:tbl>
              <a:tblPr firstRow="1" bandRow="1">
                <a:tableStyleId>{5940675A-B579-460E-94D1-54222C63F5DA}</a:tableStyleId>
              </a:tblPr>
              <a:tblGrid>
                <a:gridCol w="3645933">
                  <a:extLst>
                    <a:ext uri="{9D8B030D-6E8A-4147-A177-3AD203B41FA5}">
                      <a16:colId xmlns:a16="http://schemas.microsoft.com/office/drawing/2014/main" val="2205794576"/>
                    </a:ext>
                  </a:extLst>
                </a:gridCol>
                <a:gridCol w="3645933">
                  <a:extLst>
                    <a:ext uri="{9D8B030D-6E8A-4147-A177-3AD203B41FA5}">
                      <a16:colId xmlns:a16="http://schemas.microsoft.com/office/drawing/2014/main" val="1115206533"/>
                    </a:ext>
                  </a:extLst>
                </a:gridCol>
                <a:gridCol w="3653349">
                  <a:extLst>
                    <a:ext uri="{9D8B030D-6E8A-4147-A177-3AD203B41FA5}">
                      <a16:colId xmlns:a16="http://schemas.microsoft.com/office/drawing/2014/main" val="2917632798"/>
                    </a:ext>
                  </a:extLst>
                </a:gridCol>
              </a:tblGrid>
              <a:tr h="375995">
                <a:tc>
                  <a:txBody>
                    <a:bodyPr/>
                    <a:lstStyle/>
                    <a:p>
                      <a:pPr algn="ctr"/>
                      <a:r>
                        <a:rPr lang="en-IN" b="1" dirty="0"/>
                        <a:t>Stage of the Project</a:t>
                      </a:r>
                    </a:p>
                  </a:txBody>
                  <a:tcPr/>
                </a:tc>
                <a:tc>
                  <a:txBody>
                    <a:bodyPr/>
                    <a:lstStyle/>
                    <a:p>
                      <a:pPr algn="ctr"/>
                      <a:r>
                        <a:rPr lang="en-IN" b="1" dirty="0"/>
                        <a:t>Person/ Team involved</a:t>
                      </a:r>
                    </a:p>
                  </a:txBody>
                  <a:tcPr/>
                </a:tc>
                <a:tc>
                  <a:txBody>
                    <a:bodyPr/>
                    <a:lstStyle/>
                    <a:p>
                      <a:pPr algn="ctr"/>
                      <a:r>
                        <a:rPr lang="en-IN" b="1" dirty="0"/>
                        <a:t>Involvement</a:t>
                      </a:r>
                    </a:p>
                  </a:txBody>
                  <a:tcPr/>
                </a:tc>
                <a:extLst>
                  <a:ext uri="{0D108BD9-81ED-4DB2-BD59-A6C34878D82A}">
                    <a16:rowId xmlns:a16="http://schemas.microsoft.com/office/drawing/2014/main" val="40223053"/>
                  </a:ext>
                </a:extLst>
              </a:tr>
              <a:tr h="1424205">
                <a:tc>
                  <a:txBody>
                    <a:bodyPr/>
                    <a:lstStyle/>
                    <a:p>
                      <a:pPr algn="ctr"/>
                      <a:r>
                        <a:rPr lang="en-US" dirty="0"/>
                        <a:t>Meeting With Blue Prism, Inc. Team</a:t>
                      </a:r>
                      <a:endParaRPr lang="en-IN" dirty="0"/>
                    </a:p>
                  </a:txBody>
                  <a:tcPr/>
                </a:tc>
                <a:tc>
                  <a:txBody>
                    <a:bodyPr/>
                    <a:lstStyle/>
                    <a:p>
                      <a:pPr algn="ctr"/>
                      <a:r>
                        <a:rPr lang="en-IN" dirty="0"/>
                        <a:t>Advaith Kamath</a:t>
                      </a:r>
                    </a:p>
                    <a:p>
                      <a:pPr algn="ctr"/>
                      <a:r>
                        <a:rPr lang="en-US" sz="1800" b="0" i="0" u="none" strike="noStrike" kern="1200" baseline="0" dirty="0">
                          <a:solidFill>
                            <a:schemeClr val="tx1"/>
                          </a:solidFill>
                          <a:latin typeface="+mn-lt"/>
                          <a:ea typeface="+mn-ea"/>
                          <a:cs typeface="+mn-cs"/>
                        </a:rPr>
                        <a:t>Angela R. Berry</a:t>
                      </a:r>
                    </a:p>
                    <a:p>
                      <a:pPr algn="ctr"/>
                      <a:r>
                        <a:rPr lang="fr-FR" sz="1800" b="0" i="0" u="none" strike="noStrike" kern="1200" baseline="0" dirty="0" err="1">
                          <a:solidFill>
                            <a:schemeClr val="tx1"/>
                          </a:solidFill>
                          <a:latin typeface="+mn-lt"/>
                          <a:ea typeface="+mn-ea"/>
                          <a:cs typeface="+mn-cs"/>
                        </a:rPr>
                        <a:t>Apurv</a:t>
                      </a:r>
                      <a:r>
                        <a:rPr lang="fr-FR" sz="1800" b="0" i="0" u="none" strike="noStrike" kern="1200" baseline="0" dirty="0">
                          <a:solidFill>
                            <a:schemeClr val="tx1"/>
                          </a:solidFill>
                          <a:latin typeface="+mn-lt"/>
                          <a:ea typeface="+mn-ea"/>
                          <a:cs typeface="+mn-cs"/>
                        </a:rPr>
                        <a:t> </a:t>
                      </a:r>
                      <a:r>
                        <a:rPr lang="fr-FR" sz="1800" b="0" i="0" u="none" strike="noStrike" kern="1200" baseline="0" dirty="0" err="1">
                          <a:solidFill>
                            <a:schemeClr val="tx1"/>
                          </a:solidFill>
                          <a:latin typeface="+mn-lt"/>
                          <a:ea typeface="+mn-ea"/>
                          <a:cs typeface="+mn-cs"/>
                        </a:rPr>
                        <a:t>Khanna</a:t>
                      </a:r>
                      <a:endParaRPr lang="en-US" sz="1800" b="0" i="0" u="none" strike="noStrike" kern="1200" baseline="0" dirty="0">
                        <a:solidFill>
                          <a:schemeClr val="tx1"/>
                        </a:solidFill>
                        <a:latin typeface="+mn-lt"/>
                        <a:ea typeface="+mn-ea"/>
                        <a:cs typeface="+mn-cs"/>
                      </a:endParaRPr>
                    </a:p>
                    <a:p>
                      <a:pPr algn="ctr"/>
                      <a:r>
                        <a:rPr lang="en-US" sz="1800" b="0" i="0" u="none" strike="noStrike" kern="1200" baseline="0" dirty="0">
                          <a:solidFill>
                            <a:schemeClr val="tx1"/>
                          </a:solidFill>
                          <a:latin typeface="+mn-lt"/>
                          <a:ea typeface="+mn-ea"/>
                          <a:cs typeface="+mn-cs"/>
                        </a:rPr>
                        <a:t> Thomas V. Dugas</a:t>
                      </a:r>
                    </a:p>
                    <a:p>
                      <a:pPr algn="ctr"/>
                      <a:r>
                        <a:rPr lang="en-IN" sz="1800" b="0" i="0" u="none" strike="noStrike" kern="1200" baseline="0" dirty="0">
                          <a:solidFill>
                            <a:schemeClr val="tx1"/>
                          </a:solidFill>
                          <a:latin typeface="+mn-lt"/>
                          <a:ea typeface="+mn-ea"/>
                          <a:cs typeface="+mn-cs"/>
                        </a:rPr>
                        <a:t> Cynthia Wong </a:t>
                      </a:r>
                    </a:p>
                  </a:txBody>
                  <a:tcPr/>
                </a:tc>
                <a:tc>
                  <a:txBody>
                    <a:bodyPr/>
                    <a:lstStyle/>
                    <a:p>
                      <a:pPr algn="ctr"/>
                      <a:r>
                        <a:rPr lang="en-IN" dirty="0"/>
                        <a:t>The project requirements are explained to the Blue Prism Inc team. Their questions are answered and regular meetings are fixed.</a:t>
                      </a:r>
                    </a:p>
                  </a:txBody>
                  <a:tcPr/>
                </a:tc>
                <a:extLst>
                  <a:ext uri="{0D108BD9-81ED-4DB2-BD59-A6C34878D82A}">
                    <a16:rowId xmlns:a16="http://schemas.microsoft.com/office/drawing/2014/main" val="2909953455"/>
                  </a:ext>
                </a:extLst>
              </a:tr>
              <a:tr h="2067969">
                <a:tc>
                  <a:txBody>
                    <a:bodyPr/>
                    <a:lstStyle/>
                    <a:p>
                      <a:pPr algn="ctr"/>
                      <a:r>
                        <a:rPr lang="en-IN" dirty="0"/>
                        <a:t>Planning</a:t>
                      </a:r>
                    </a:p>
                  </a:txBody>
                  <a:tcPr/>
                </a:tc>
                <a:tc>
                  <a:txBody>
                    <a:bodyPr/>
                    <a:lstStyle/>
                    <a:p>
                      <a:pPr algn="ctr"/>
                      <a:r>
                        <a:rPr lang="en-IN" dirty="0" err="1"/>
                        <a:t>SusanLevy</a:t>
                      </a:r>
                      <a:endParaRPr lang="en-IN" dirty="0"/>
                    </a:p>
                    <a:p>
                      <a:pPr algn="ctr"/>
                      <a:r>
                        <a:rPr lang="en-IN" dirty="0"/>
                        <a:t>Advaith Kamath</a:t>
                      </a:r>
                    </a:p>
                    <a:p>
                      <a:pPr algn="ctr"/>
                      <a:r>
                        <a:rPr lang="en-IN" dirty="0"/>
                        <a:t>World Hotel Team</a:t>
                      </a:r>
                    </a:p>
                    <a:p>
                      <a:pPr algn="ctr"/>
                      <a:r>
                        <a:rPr lang="en-IN" dirty="0"/>
                        <a:t>Blue Prism Inc Team</a:t>
                      </a:r>
                    </a:p>
                  </a:txBody>
                  <a:tcPr/>
                </a:tc>
                <a:tc>
                  <a:txBody>
                    <a:bodyPr/>
                    <a:lstStyle/>
                    <a:p>
                      <a:pPr algn="ctr"/>
                      <a:r>
                        <a:rPr lang="en-IN" dirty="0"/>
                        <a:t>The Project Charter is sent for approval which has a risk management plan and the plans suggested by Blue Prism Inc. The schedule and Work breakdown structure is also shared with the stakeholders and various teams</a:t>
                      </a:r>
                    </a:p>
                  </a:txBody>
                  <a:tcPr/>
                </a:tc>
                <a:extLst>
                  <a:ext uri="{0D108BD9-81ED-4DB2-BD59-A6C34878D82A}">
                    <a16:rowId xmlns:a16="http://schemas.microsoft.com/office/drawing/2014/main" val="3092376341"/>
                  </a:ext>
                </a:extLst>
              </a:tr>
              <a:tr h="1236634">
                <a:tc>
                  <a:txBody>
                    <a:bodyPr/>
                    <a:lstStyle/>
                    <a:p>
                      <a:pPr algn="ctr"/>
                      <a:r>
                        <a:rPr lang="en-IN" dirty="0"/>
                        <a:t>Development of modules</a:t>
                      </a:r>
                    </a:p>
                  </a:txBody>
                  <a:tcPr/>
                </a:tc>
                <a:tc>
                  <a:txBody>
                    <a:bodyPr/>
                    <a:lstStyle/>
                    <a:p>
                      <a:pPr algn="ctr"/>
                      <a:r>
                        <a:rPr lang="en-IN" dirty="0"/>
                        <a:t>Advaith Kamath</a:t>
                      </a:r>
                    </a:p>
                    <a:p>
                      <a:pPr algn="ctr"/>
                      <a:r>
                        <a:rPr lang="en-IN" dirty="0"/>
                        <a:t>World Hotels Team</a:t>
                      </a:r>
                    </a:p>
                    <a:p>
                      <a:pPr algn="ctr"/>
                      <a:r>
                        <a:rPr lang="en-IN" dirty="0"/>
                        <a:t>Blue Prism Inc Team</a:t>
                      </a:r>
                    </a:p>
                  </a:txBody>
                  <a:tcPr/>
                </a:tc>
                <a:tc>
                  <a:txBody>
                    <a:bodyPr/>
                    <a:lstStyle/>
                    <a:p>
                      <a:pPr algn="ctr"/>
                      <a:r>
                        <a:rPr lang="en-IN" dirty="0"/>
                        <a:t>Advaith Kamath manages the World Hotel team and coordinates with the Blue Prism Inc Team to start developing individual modules</a:t>
                      </a:r>
                    </a:p>
                  </a:txBody>
                  <a:tcPr/>
                </a:tc>
                <a:extLst>
                  <a:ext uri="{0D108BD9-81ED-4DB2-BD59-A6C34878D82A}">
                    <a16:rowId xmlns:a16="http://schemas.microsoft.com/office/drawing/2014/main" val="15017247"/>
                  </a:ext>
                </a:extLst>
              </a:tr>
            </a:tbl>
          </a:graphicData>
        </a:graphic>
      </p:graphicFrame>
    </p:spTree>
    <p:extLst>
      <p:ext uri="{BB962C8B-B14F-4D97-AF65-F5344CB8AC3E}">
        <p14:creationId xmlns:p14="http://schemas.microsoft.com/office/powerpoint/2010/main" val="901966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76200"/>
            <a:ext cx="10332642" cy="1066800"/>
          </a:xfrm>
        </p:spPr>
        <p:txBody>
          <a:bodyPr>
            <a:normAutofit/>
          </a:bodyPr>
          <a:lstStyle/>
          <a:p>
            <a:r>
              <a:rPr lang="en-US" dirty="0"/>
              <a:t>Executive Involvement and Support Needed</a:t>
            </a:r>
          </a:p>
        </p:txBody>
      </p:sp>
      <p:graphicFrame>
        <p:nvGraphicFramePr>
          <p:cNvPr id="4" name="Table 3">
            <a:extLst>
              <a:ext uri="{FF2B5EF4-FFF2-40B4-BE49-F238E27FC236}">
                <a16:creationId xmlns:a16="http://schemas.microsoft.com/office/drawing/2014/main" id="{2A98FB1C-2B38-424B-BC0A-F748D73FC1C3}"/>
              </a:ext>
            </a:extLst>
          </p:cNvPr>
          <p:cNvGraphicFramePr>
            <a:graphicFrameLocks noGrp="1"/>
          </p:cNvGraphicFramePr>
          <p:nvPr>
            <p:extLst>
              <p:ext uri="{D42A27DB-BD31-4B8C-83A1-F6EECF244321}">
                <p14:modId xmlns:p14="http://schemas.microsoft.com/office/powerpoint/2010/main" val="867585085"/>
              </p:ext>
            </p:extLst>
          </p:nvPr>
        </p:nvGraphicFramePr>
        <p:xfrm>
          <a:off x="621804" y="1340768"/>
          <a:ext cx="10945216" cy="4853967"/>
        </p:xfrm>
        <a:graphic>
          <a:graphicData uri="http://schemas.openxmlformats.org/drawingml/2006/table">
            <a:tbl>
              <a:tblPr firstRow="1" bandRow="1">
                <a:tableStyleId>{5940675A-B579-460E-94D1-54222C63F5DA}</a:tableStyleId>
              </a:tblPr>
              <a:tblGrid>
                <a:gridCol w="3645933">
                  <a:extLst>
                    <a:ext uri="{9D8B030D-6E8A-4147-A177-3AD203B41FA5}">
                      <a16:colId xmlns:a16="http://schemas.microsoft.com/office/drawing/2014/main" val="2205794576"/>
                    </a:ext>
                  </a:extLst>
                </a:gridCol>
                <a:gridCol w="3645933">
                  <a:extLst>
                    <a:ext uri="{9D8B030D-6E8A-4147-A177-3AD203B41FA5}">
                      <a16:colId xmlns:a16="http://schemas.microsoft.com/office/drawing/2014/main" val="1115206533"/>
                    </a:ext>
                  </a:extLst>
                </a:gridCol>
                <a:gridCol w="3653350">
                  <a:extLst>
                    <a:ext uri="{9D8B030D-6E8A-4147-A177-3AD203B41FA5}">
                      <a16:colId xmlns:a16="http://schemas.microsoft.com/office/drawing/2014/main" val="2917632798"/>
                    </a:ext>
                  </a:extLst>
                </a:gridCol>
              </a:tblGrid>
              <a:tr h="375995">
                <a:tc>
                  <a:txBody>
                    <a:bodyPr/>
                    <a:lstStyle/>
                    <a:p>
                      <a:pPr algn="ctr"/>
                      <a:r>
                        <a:rPr lang="en-IN" b="1" dirty="0"/>
                        <a:t>Stage of the Project</a:t>
                      </a:r>
                    </a:p>
                  </a:txBody>
                  <a:tcPr/>
                </a:tc>
                <a:tc>
                  <a:txBody>
                    <a:bodyPr/>
                    <a:lstStyle/>
                    <a:p>
                      <a:pPr algn="ctr"/>
                      <a:r>
                        <a:rPr lang="en-IN" b="1" dirty="0"/>
                        <a:t>Person/ Team involved</a:t>
                      </a:r>
                    </a:p>
                  </a:txBody>
                  <a:tcPr/>
                </a:tc>
                <a:tc>
                  <a:txBody>
                    <a:bodyPr/>
                    <a:lstStyle/>
                    <a:p>
                      <a:pPr algn="ctr"/>
                      <a:r>
                        <a:rPr lang="en-IN" b="1" dirty="0"/>
                        <a:t>Involvement</a:t>
                      </a:r>
                    </a:p>
                  </a:txBody>
                  <a:tcPr/>
                </a:tc>
                <a:extLst>
                  <a:ext uri="{0D108BD9-81ED-4DB2-BD59-A6C34878D82A}">
                    <a16:rowId xmlns:a16="http://schemas.microsoft.com/office/drawing/2014/main" val="40223053"/>
                  </a:ext>
                </a:extLst>
              </a:tr>
              <a:tr h="1503978">
                <a:tc>
                  <a:txBody>
                    <a:bodyPr/>
                    <a:lstStyle/>
                    <a:p>
                      <a:pPr algn="ctr"/>
                      <a:r>
                        <a:rPr lang="en-IN" dirty="0"/>
                        <a:t>Integration of Modules</a:t>
                      </a:r>
                    </a:p>
                  </a:txBody>
                  <a:tcPr/>
                </a:tc>
                <a:tc>
                  <a:txBody>
                    <a:bodyPr/>
                    <a:lstStyle/>
                    <a:p>
                      <a:pPr algn="ctr"/>
                      <a:r>
                        <a:rPr lang="en-IN" dirty="0"/>
                        <a:t>Advaith Kamath</a:t>
                      </a:r>
                    </a:p>
                    <a:p>
                      <a:pPr algn="ctr"/>
                      <a:r>
                        <a:rPr lang="en-IN" dirty="0"/>
                        <a:t>World Hotels Team</a:t>
                      </a:r>
                    </a:p>
                    <a:p>
                      <a:pPr algn="ctr"/>
                      <a:r>
                        <a:rPr lang="en-IN" dirty="0"/>
                        <a:t>Blue Prism Inc Team</a:t>
                      </a:r>
                    </a:p>
                  </a:txBody>
                  <a:tcPr/>
                </a:tc>
                <a:tc>
                  <a:txBody>
                    <a:bodyPr/>
                    <a:lstStyle/>
                    <a:p>
                      <a:pPr algn="ctr"/>
                      <a:r>
                        <a:rPr lang="en-IN" dirty="0"/>
                        <a:t>The integration of all modules with the existing system is carried out by both teams and is monitored by Advaith Kamath</a:t>
                      </a:r>
                    </a:p>
                  </a:txBody>
                  <a:tcPr/>
                </a:tc>
                <a:extLst>
                  <a:ext uri="{0D108BD9-81ED-4DB2-BD59-A6C34878D82A}">
                    <a16:rowId xmlns:a16="http://schemas.microsoft.com/office/drawing/2014/main" val="2909953455"/>
                  </a:ext>
                </a:extLst>
              </a:tr>
              <a:tr h="1648419">
                <a:tc>
                  <a:txBody>
                    <a:bodyPr/>
                    <a:lstStyle/>
                    <a:p>
                      <a:pPr algn="ctr"/>
                      <a:r>
                        <a:rPr lang="en-IN" dirty="0"/>
                        <a:t>Testing</a:t>
                      </a:r>
                    </a:p>
                  </a:txBody>
                  <a:tcPr/>
                </a:tc>
                <a:tc>
                  <a:txBody>
                    <a:bodyPr/>
                    <a:lstStyle/>
                    <a:p>
                      <a:pPr algn="ctr"/>
                      <a:r>
                        <a:rPr lang="en-IN" dirty="0"/>
                        <a:t>Advaith Kamath</a:t>
                      </a:r>
                    </a:p>
                    <a:p>
                      <a:pPr algn="ctr"/>
                      <a:r>
                        <a:rPr lang="en-IN" dirty="0"/>
                        <a:t>World Hotels Team</a:t>
                      </a:r>
                    </a:p>
                    <a:p>
                      <a:pPr algn="ctr"/>
                      <a:r>
                        <a:rPr lang="en-IN" dirty="0"/>
                        <a:t>Blue Prism Inc Team</a:t>
                      </a:r>
                    </a:p>
                    <a:p>
                      <a:pPr algn="ctr"/>
                      <a:r>
                        <a:rPr lang="en-IN" dirty="0"/>
                        <a:t>End Users</a:t>
                      </a:r>
                    </a:p>
                    <a:p>
                      <a:pPr algn="ctr"/>
                      <a:endParaRPr lang="en-IN" dirty="0"/>
                    </a:p>
                  </a:txBody>
                  <a:tcPr/>
                </a:tc>
                <a:tc>
                  <a:txBody>
                    <a:bodyPr/>
                    <a:lstStyle/>
                    <a:p>
                      <a:pPr algn="ctr"/>
                      <a:r>
                        <a:rPr lang="en-IN" dirty="0"/>
                        <a:t>Unit and Integration testing is carried out by both the teams to check the system quality and performance. End Users are also a part of this phase as they perform alpha beta testing. All this is overseen by Advaith Kamath.</a:t>
                      </a:r>
                    </a:p>
                  </a:txBody>
                  <a:tcPr/>
                </a:tc>
                <a:extLst>
                  <a:ext uri="{0D108BD9-81ED-4DB2-BD59-A6C34878D82A}">
                    <a16:rowId xmlns:a16="http://schemas.microsoft.com/office/drawing/2014/main" val="3092376341"/>
                  </a:ext>
                </a:extLst>
              </a:tr>
              <a:tr h="1236634">
                <a:tc>
                  <a:txBody>
                    <a:bodyPr/>
                    <a:lstStyle/>
                    <a:p>
                      <a:pPr algn="ctr"/>
                      <a:r>
                        <a:rPr lang="en-IN" dirty="0"/>
                        <a:t>Prototyping</a:t>
                      </a:r>
                    </a:p>
                  </a:txBody>
                  <a:tcPr/>
                </a:tc>
                <a:tc>
                  <a:txBody>
                    <a:bodyPr/>
                    <a:lstStyle/>
                    <a:p>
                      <a:pPr algn="ctr"/>
                      <a:r>
                        <a:rPr lang="en-IN" dirty="0"/>
                        <a:t>Advaith Kamath</a:t>
                      </a:r>
                    </a:p>
                    <a:p>
                      <a:pPr algn="ctr"/>
                      <a:r>
                        <a:rPr lang="en-IN" dirty="0"/>
                        <a:t>Nikki Platenik</a:t>
                      </a:r>
                    </a:p>
                    <a:p>
                      <a:pPr algn="ctr"/>
                      <a:r>
                        <a:rPr lang="en-IN" dirty="0"/>
                        <a:t>World Hotels Team</a:t>
                      </a:r>
                    </a:p>
                    <a:p>
                      <a:pPr algn="ctr"/>
                      <a:r>
                        <a:rPr lang="en-IN" dirty="0"/>
                        <a:t>Blue Prism Inc Team</a:t>
                      </a:r>
                    </a:p>
                  </a:txBody>
                  <a:tcPr/>
                </a:tc>
                <a:tc>
                  <a:txBody>
                    <a:bodyPr/>
                    <a:lstStyle/>
                    <a:p>
                      <a:pPr algn="ctr"/>
                      <a:r>
                        <a:rPr lang="en-IN" dirty="0"/>
                        <a:t>After a discussion and helpful guidance from Nikki the prototype is created for the </a:t>
                      </a:r>
                      <a:r>
                        <a:rPr lang="en-US" dirty="0"/>
                        <a:t>Royal Park Hotel in Detroit, Michigan by both the teams</a:t>
                      </a:r>
                      <a:endParaRPr lang="en-IN" dirty="0"/>
                    </a:p>
                  </a:txBody>
                  <a:tcPr/>
                </a:tc>
                <a:extLst>
                  <a:ext uri="{0D108BD9-81ED-4DB2-BD59-A6C34878D82A}">
                    <a16:rowId xmlns:a16="http://schemas.microsoft.com/office/drawing/2014/main" val="15017247"/>
                  </a:ext>
                </a:extLst>
              </a:tr>
            </a:tbl>
          </a:graphicData>
        </a:graphic>
      </p:graphicFrame>
    </p:spTree>
    <p:extLst>
      <p:ext uri="{BB962C8B-B14F-4D97-AF65-F5344CB8AC3E}">
        <p14:creationId xmlns:p14="http://schemas.microsoft.com/office/powerpoint/2010/main" val="4125605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76200"/>
            <a:ext cx="10332642" cy="1066800"/>
          </a:xfrm>
        </p:spPr>
        <p:txBody>
          <a:bodyPr>
            <a:normAutofit/>
          </a:bodyPr>
          <a:lstStyle/>
          <a:p>
            <a:r>
              <a:rPr lang="en-US" dirty="0"/>
              <a:t>Executive Involvement and Support Needed</a:t>
            </a:r>
          </a:p>
        </p:txBody>
      </p:sp>
      <p:graphicFrame>
        <p:nvGraphicFramePr>
          <p:cNvPr id="4" name="Table 3">
            <a:extLst>
              <a:ext uri="{FF2B5EF4-FFF2-40B4-BE49-F238E27FC236}">
                <a16:creationId xmlns:a16="http://schemas.microsoft.com/office/drawing/2014/main" id="{2A98FB1C-2B38-424B-BC0A-F748D73FC1C3}"/>
              </a:ext>
            </a:extLst>
          </p:cNvPr>
          <p:cNvGraphicFramePr>
            <a:graphicFrameLocks noGrp="1"/>
          </p:cNvGraphicFramePr>
          <p:nvPr>
            <p:extLst>
              <p:ext uri="{D42A27DB-BD31-4B8C-83A1-F6EECF244321}">
                <p14:modId xmlns:p14="http://schemas.microsoft.com/office/powerpoint/2010/main" val="1410831871"/>
              </p:ext>
            </p:extLst>
          </p:nvPr>
        </p:nvGraphicFramePr>
        <p:xfrm>
          <a:off x="621804" y="1143000"/>
          <a:ext cx="10945216" cy="5128287"/>
        </p:xfrm>
        <a:graphic>
          <a:graphicData uri="http://schemas.openxmlformats.org/drawingml/2006/table">
            <a:tbl>
              <a:tblPr firstRow="1" bandRow="1">
                <a:tableStyleId>{5940675A-B579-460E-94D1-54222C63F5DA}</a:tableStyleId>
              </a:tblPr>
              <a:tblGrid>
                <a:gridCol w="3645933">
                  <a:extLst>
                    <a:ext uri="{9D8B030D-6E8A-4147-A177-3AD203B41FA5}">
                      <a16:colId xmlns:a16="http://schemas.microsoft.com/office/drawing/2014/main" val="2205794576"/>
                    </a:ext>
                  </a:extLst>
                </a:gridCol>
                <a:gridCol w="3645933">
                  <a:extLst>
                    <a:ext uri="{9D8B030D-6E8A-4147-A177-3AD203B41FA5}">
                      <a16:colId xmlns:a16="http://schemas.microsoft.com/office/drawing/2014/main" val="1115206533"/>
                    </a:ext>
                  </a:extLst>
                </a:gridCol>
                <a:gridCol w="3653350">
                  <a:extLst>
                    <a:ext uri="{9D8B030D-6E8A-4147-A177-3AD203B41FA5}">
                      <a16:colId xmlns:a16="http://schemas.microsoft.com/office/drawing/2014/main" val="2917632798"/>
                    </a:ext>
                  </a:extLst>
                </a:gridCol>
              </a:tblGrid>
              <a:tr h="375995">
                <a:tc>
                  <a:txBody>
                    <a:bodyPr/>
                    <a:lstStyle/>
                    <a:p>
                      <a:pPr algn="ctr"/>
                      <a:r>
                        <a:rPr lang="en-IN" b="1" dirty="0"/>
                        <a:t>Stage of the Project</a:t>
                      </a:r>
                    </a:p>
                  </a:txBody>
                  <a:tcPr/>
                </a:tc>
                <a:tc>
                  <a:txBody>
                    <a:bodyPr/>
                    <a:lstStyle/>
                    <a:p>
                      <a:pPr algn="ctr"/>
                      <a:r>
                        <a:rPr lang="en-IN" b="1" dirty="0"/>
                        <a:t>Person/ Team involved</a:t>
                      </a:r>
                    </a:p>
                  </a:txBody>
                  <a:tcPr/>
                </a:tc>
                <a:tc>
                  <a:txBody>
                    <a:bodyPr/>
                    <a:lstStyle/>
                    <a:p>
                      <a:pPr algn="ctr"/>
                      <a:r>
                        <a:rPr lang="en-IN" b="1" dirty="0"/>
                        <a:t>Involvement</a:t>
                      </a:r>
                    </a:p>
                  </a:txBody>
                  <a:tcPr/>
                </a:tc>
                <a:extLst>
                  <a:ext uri="{0D108BD9-81ED-4DB2-BD59-A6C34878D82A}">
                    <a16:rowId xmlns:a16="http://schemas.microsoft.com/office/drawing/2014/main" val="40223053"/>
                  </a:ext>
                </a:extLst>
              </a:tr>
              <a:tr h="1503978">
                <a:tc>
                  <a:txBody>
                    <a:bodyPr/>
                    <a:lstStyle/>
                    <a:p>
                      <a:pPr algn="ctr"/>
                      <a:r>
                        <a:rPr lang="en-IN" dirty="0"/>
                        <a:t>End User Training</a:t>
                      </a:r>
                    </a:p>
                  </a:txBody>
                  <a:tcPr/>
                </a:tc>
                <a:tc>
                  <a:txBody>
                    <a:bodyPr/>
                    <a:lstStyle/>
                    <a:p>
                      <a:pPr algn="ctr"/>
                      <a:r>
                        <a:rPr lang="en-IN" dirty="0"/>
                        <a:t>Advaith Kamath</a:t>
                      </a:r>
                    </a:p>
                    <a:p>
                      <a:pPr algn="ctr"/>
                      <a:r>
                        <a:rPr lang="en-IN" dirty="0"/>
                        <a:t>World Hotels Team</a:t>
                      </a:r>
                    </a:p>
                    <a:p>
                      <a:pPr algn="ctr"/>
                      <a:r>
                        <a:rPr lang="en-IN" dirty="0"/>
                        <a:t>Blue Prism Inc Team</a:t>
                      </a:r>
                    </a:p>
                    <a:p>
                      <a:pPr algn="ctr"/>
                      <a:r>
                        <a:rPr lang="en-IN" dirty="0"/>
                        <a:t>End Users</a:t>
                      </a:r>
                    </a:p>
                  </a:txBody>
                  <a:tcPr/>
                </a:tc>
                <a:tc>
                  <a:txBody>
                    <a:bodyPr/>
                    <a:lstStyle/>
                    <a:p>
                      <a:pPr algn="ctr"/>
                      <a:r>
                        <a:rPr lang="en-IN" dirty="0"/>
                        <a:t>Both team design a training that helps the end users operate the system effectively. This training schedule and its execution is under the supervision of Advaith Kamath.</a:t>
                      </a:r>
                    </a:p>
                  </a:txBody>
                  <a:tcPr/>
                </a:tc>
                <a:extLst>
                  <a:ext uri="{0D108BD9-81ED-4DB2-BD59-A6C34878D82A}">
                    <a16:rowId xmlns:a16="http://schemas.microsoft.com/office/drawing/2014/main" val="2909953455"/>
                  </a:ext>
                </a:extLst>
              </a:tr>
              <a:tr h="1648419">
                <a:tc>
                  <a:txBody>
                    <a:bodyPr/>
                    <a:lstStyle/>
                    <a:p>
                      <a:pPr algn="ctr"/>
                      <a:r>
                        <a:rPr lang="en-IN" dirty="0"/>
                        <a:t>Documentation</a:t>
                      </a:r>
                    </a:p>
                  </a:txBody>
                  <a:tcPr/>
                </a:tc>
                <a:tc>
                  <a:txBody>
                    <a:bodyPr/>
                    <a:lstStyle/>
                    <a:p>
                      <a:pPr algn="ctr"/>
                      <a:r>
                        <a:rPr lang="en-IN" dirty="0"/>
                        <a:t>Advaith Kamath</a:t>
                      </a:r>
                    </a:p>
                    <a:p>
                      <a:pPr algn="ctr"/>
                      <a:r>
                        <a:rPr lang="en-IN" dirty="0"/>
                        <a:t>World Hotels Team</a:t>
                      </a:r>
                    </a:p>
                    <a:p>
                      <a:pPr algn="ctr"/>
                      <a:r>
                        <a:rPr lang="en-IN" dirty="0"/>
                        <a:t>Blue Prism Inc Team</a:t>
                      </a:r>
                    </a:p>
                    <a:p>
                      <a:pPr algn="ctr"/>
                      <a:endParaRPr lang="en-IN" dirty="0"/>
                    </a:p>
                  </a:txBody>
                  <a:tcPr/>
                </a:tc>
                <a:tc>
                  <a:txBody>
                    <a:bodyPr/>
                    <a:lstStyle/>
                    <a:p>
                      <a:pPr algn="ctr"/>
                      <a:r>
                        <a:rPr lang="en-IN" dirty="0"/>
                        <a:t>A joint documentation is created after integrating the RPA with the existing system by both the teams. Change request document, </a:t>
                      </a:r>
                      <a:r>
                        <a:rPr lang="en-IN" dirty="0" err="1"/>
                        <a:t>SoW</a:t>
                      </a:r>
                      <a:r>
                        <a:rPr lang="en-IN" dirty="0"/>
                        <a:t>, status reports and other such documents are also overseen and preserved.</a:t>
                      </a:r>
                    </a:p>
                  </a:txBody>
                  <a:tcPr/>
                </a:tc>
                <a:extLst>
                  <a:ext uri="{0D108BD9-81ED-4DB2-BD59-A6C34878D82A}">
                    <a16:rowId xmlns:a16="http://schemas.microsoft.com/office/drawing/2014/main" val="3092376341"/>
                  </a:ext>
                </a:extLst>
              </a:tr>
              <a:tr h="1236634">
                <a:tc>
                  <a:txBody>
                    <a:bodyPr/>
                    <a:lstStyle/>
                    <a:p>
                      <a:pPr algn="ctr"/>
                      <a:r>
                        <a:rPr lang="en-IN" dirty="0"/>
                        <a:t>Project Closure</a:t>
                      </a:r>
                    </a:p>
                  </a:txBody>
                  <a:tcPr/>
                </a:tc>
                <a:tc>
                  <a:txBody>
                    <a:bodyPr/>
                    <a:lstStyle/>
                    <a:p>
                      <a:pPr algn="ctr"/>
                      <a:r>
                        <a:rPr lang="en-IN" dirty="0"/>
                        <a:t>Javier Pareja</a:t>
                      </a:r>
                    </a:p>
                    <a:p>
                      <a:pPr algn="ctr"/>
                      <a:r>
                        <a:rPr lang="en-IN" dirty="0"/>
                        <a:t>Susan Levy</a:t>
                      </a:r>
                    </a:p>
                    <a:p>
                      <a:pPr algn="ctr"/>
                      <a:r>
                        <a:rPr lang="en-IN" dirty="0"/>
                        <a:t>Advaith Kamath</a:t>
                      </a:r>
                    </a:p>
                  </a:txBody>
                  <a:tcPr/>
                </a:tc>
                <a:tc>
                  <a:txBody>
                    <a:bodyPr/>
                    <a:lstStyle/>
                    <a:p>
                      <a:pPr algn="ctr"/>
                      <a:r>
                        <a:rPr lang="en-IN" dirty="0"/>
                        <a:t>The project is signed off by Advaith Kamath and all final reports are submitted to Susan Levy and Javier Pareja and they sign off the project.</a:t>
                      </a:r>
                    </a:p>
                  </a:txBody>
                  <a:tcPr/>
                </a:tc>
                <a:extLst>
                  <a:ext uri="{0D108BD9-81ED-4DB2-BD59-A6C34878D82A}">
                    <a16:rowId xmlns:a16="http://schemas.microsoft.com/office/drawing/2014/main" val="15017247"/>
                  </a:ext>
                </a:extLst>
              </a:tr>
            </a:tbl>
          </a:graphicData>
        </a:graphic>
      </p:graphicFrame>
    </p:spTree>
    <p:extLst>
      <p:ext uri="{BB962C8B-B14F-4D97-AF65-F5344CB8AC3E}">
        <p14:creationId xmlns:p14="http://schemas.microsoft.com/office/powerpoint/2010/main" val="11511276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lstStyle/>
          <a:p>
            <a:r>
              <a:rPr lang="en-US" dirty="0"/>
              <a:t>Questions</a:t>
            </a:r>
            <a:br>
              <a:rPr lang="en-US" dirty="0"/>
            </a:br>
            <a:endParaRPr lang="en-US" dirty="0"/>
          </a:p>
        </p:txBody>
      </p:sp>
      <p:sp>
        <p:nvSpPr>
          <p:cNvPr id="3" name="Content Placeholder 2"/>
          <p:cNvSpPr>
            <a:spLocks noGrp="1"/>
          </p:cNvSpPr>
          <p:nvPr>
            <p:ph idx="1"/>
          </p:nvPr>
        </p:nvSpPr>
        <p:spPr>
          <a:xfrm>
            <a:off x="333773" y="1484784"/>
            <a:ext cx="10873208" cy="4032448"/>
          </a:xfrm>
        </p:spPr>
        <p:txBody>
          <a:bodyPr/>
          <a:lstStyle/>
          <a:p>
            <a:r>
              <a:rPr lang="en-US" dirty="0"/>
              <a:t>Any questions regarding any stage or aspect of the project will now be answered.</a:t>
            </a:r>
          </a:p>
        </p:txBody>
      </p:sp>
    </p:spTree>
    <p:extLst>
      <p:ext uri="{BB962C8B-B14F-4D97-AF65-F5344CB8AC3E}">
        <p14:creationId xmlns:p14="http://schemas.microsoft.com/office/powerpoint/2010/main" val="3402827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lstStyle/>
          <a:p>
            <a:r>
              <a:rPr lang="en-US" dirty="0"/>
              <a:t>Overview</a:t>
            </a:r>
            <a:br>
              <a:rPr lang="en-US" dirty="0"/>
            </a:br>
            <a:endParaRPr lang="en-US" dirty="0"/>
          </a:p>
        </p:txBody>
      </p:sp>
      <p:sp>
        <p:nvSpPr>
          <p:cNvPr id="3" name="Content Placeholder 2"/>
          <p:cNvSpPr>
            <a:spLocks noGrp="1"/>
          </p:cNvSpPr>
          <p:nvPr>
            <p:ph idx="1"/>
          </p:nvPr>
        </p:nvSpPr>
        <p:spPr>
          <a:xfrm>
            <a:off x="333773" y="1484784"/>
            <a:ext cx="10873208" cy="4032448"/>
          </a:xfrm>
        </p:spPr>
        <p:txBody>
          <a:bodyPr/>
          <a:lstStyle/>
          <a:p>
            <a:r>
              <a:rPr lang="en-US" dirty="0"/>
              <a:t>Project Business Case</a:t>
            </a:r>
          </a:p>
          <a:p>
            <a:pPr marL="731520" lvl="1" indent="-457200">
              <a:buFont typeface="Arial" panose="020B0604020202020204" pitchFamily="34" charset="0"/>
              <a:buChar char="•"/>
            </a:pPr>
            <a:r>
              <a:rPr lang="en-US" dirty="0"/>
              <a:t>The project aims to automate the Event Management system of WorldHotels. This would include automating events like conferences, corporate meetings, trade shows, etc. This project will be prototyped in only one hotel in the Americas region (Royal Park Hotel in Detroit, Michigan). </a:t>
            </a:r>
          </a:p>
          <a:p>
            <a:pPr marL="731520" lvl="1" indent="-457200">
              <a:buFont typeface="Arial" panose="020B0604020202020204" pitchFamily="34" charset="0"/>
              <a:buChar char="•"/>
            </a:pPr>
            <a:r>
              <a:rPr lang="en-US" dirty="0"/>
              <a:t>The project would result in automation of basic operations like accounting and maintaining a customer relationship and loyalty points for a customer, as well as maintaining a calendar for WorldHotels. </a:t>
            </a:r>
          </a:p>
          <a:p>
            <a:pPr marL="731520" lvl="1" indent="-457200">
              <a:buFont typeface="Arial" panose="020B0604020202020204" pitchFamily="34" charset="0"/>
              <a:buChar char="•"/>
            </a:pPr>
            <a:r>
              <a:rPr lang="en-US" dirty="0"/>
              <a:t>This would take in information from various existing systems and save immense time and man power. It is also capable of handling last minute changes. With an automated system such as this, customers can be better serviced, which is the main mission of WorldHotels. </a:t>
            </a:r>
          </a:p>
        </p:txBody>
      </p:sp>
    </p:spTree>
    <p:extLst>
      <p:ext uri="{BB962C8B-B14F-4D97-AF65-F5344CB8AC3E}">
        <p14:creationId xmlns:p14="http://schemas.microsoft.com/office/powerpoint/2010/main" val="31481100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lstStyle/>
          <a:p>
            <a:r>
              <a:rPr lang="en-US" dirty="0"/>
              <a:t>Overview</a:t>
            </a:r>
            <a:br>
              <a:rPr lang="en-US" dirty="0"/>
            </a:br>
            <a:endParaRPr lang="en-US" dirty="0"/>
          </a:p>
        </p:txBody>
      </p:sp>
      <p:sp>
        <p:nvSpPr>
          <p:cNvPr id="3" name="Content Placeholder 2"/>
          <p:cNvSpPr>
            <a:spLocks noGrp="1"/>
          </p:cNvSpPr>
          <p:nvPr>
            <p:ph idx="1"/>
          </p:nvPr>
        </p:nvSpPr>
        <p:spPr>
          <a:xfrm>
            <a:off x="333773" y="1916832"/>
            <a:ext cx="5328591" cy="3024336"/>
          </a:xfrm>
        </p:spPr>
        <p:txBody>
          <a:bodyPr/>
          <a:lstStyle/>
          <a:p>
            <a:r>
              <a:rPr lang="en-IN" b="1" dirty="0"/>
              <a:t>Product Deliverables: </a:t>
            </a:r>
            <a:endParaRPr lang="en-IN" dirty="0"/>
          </a:p>
          <a:p>
            <a:pPr lvl="1">
              <a:buFont typeface="Arial" panose="020B0604020202020204" pitchFamily="34" charset="0"/>
              <a:buChar char="•"/>
            </a:pPr>
            <a:r>
              <a:rPr lang="en-IN" dirty="0"/>
              <a:t>Revised Accounting System </a:t>
            </a:r>
          </a:p>
          <a:p>
            <a:pPr lvl="1">
              <a:buFont typeface="Arial" panose="020B0604020202020204" pitchFamily="34" charset="0"/>
              <a:buChar char="•"/>
            </a:pPr>
            <a:r>
              <a:rPr lang="en-US" dirty="0"/>
              <a:t>Automated Event Entry in Calendar </a:t>
            </a:r>
          </a:p>
          <a:p>
            <a:pPr lvl="1">
              <a:buFont typeface="Arial" panose="020B0604020202020204" pitchFamily="34" charset="0"/>
              <a:buChar char="•"/>
            </a:pPr>
            <a:r>
              <a:rPr lang="en-IN" dirty="0"/>
              <a:t>Automated Room Reservation System </a:t>
            </a:r>
          </a:p>
          <a:p>
            <a:pPr lvl="1">
              <a:buFont typeface="Arial" panose="020B0604020202020204" pitchFamily="34" charset="0"/>
              <a:buChar char="•"/>
            </a:pPr>
            <a:r>
              <a:rPr lang="en-IN" dirty="0"/>
              <a:t>Automated Loyalty Points Allocation </a:t>
            </a:r>
          </a:p>
          <a:p>
            <a:pPr lvl="1">
              <a:buFont typeface="Arial" panose="020B0604020202020204" pitchFamily="34" charset="0"/>
              <a:buChar char="•"/>
            </a:pPr>
            <a:r>
              <a:rPr lang="en-IN" dirty="0"/>
              <a:t>Improved Customer Relationship Model </a:t>
            </a:r>
          </a:p>
          <a:p>
            <a:endParaRPr lang="en-US" dirty="0"/>
          </a:p>
        </p:txBody>
      </p:sp>
      <p:sp>
        <p:nvSpPr>
          <p:cNvPr id="5" name="Rectangle 4">
            <a:extLst>
              <a:ext uri="{FF2B5EF4-FFF2-40B4-BE49-F238E27FC236}">
                <a16:creationId xmlns:a16="http://schemas.microsoft.com/office/drawing/2014/main" id="{B414C1F7-716E-4E50-977F-A85CA43FCCE2}"/>
              </a:ext>
            </a:extLst>
          </p:cNvPr>
          <p:cNvSpPr/>
          <p:nvPr/>
        </p:nvSpPr>
        <p:spPr>
          <a:xfrm>
            <a:off x="6096000" y="1916832"/>
            <a:ext cx="6092825" cy="2450927"/>
          </a:xfrm>
          <a:prstGeom prst="rect">
            <a:avLst/>
          </a:prstGeom>
        </p:spPr>
        <p:txBody>
          <a:bodyPr>
            <a:spAutoFit/>
          </a:bodyPr>
          <a:lstStyle/>
          <a:p>
            <a:pPr marL="274320" indent="-274320">
              <a:lnSpc>
                <a:spcPct val="90000"/>
              </a:lnSpc>
              <a:spcBef>
                <a:spcPts val="1800"/>
              </a:spcBef>
              <a:buClr>
                <a:schemeClr val="tx1"/>
              </a:buClr>
              <a:buSzPct val="80000"/>
              <a:buFont typeface="Wingdings" pitchFamily="2" charset="2"/>
              <a:buChar char="§"/>
            </a:pPr>
            <a:r>
              <a:rPr lang="en-US" sz="2400" b="1" dirty="0"/>
              <a:t>Process Deliverables:</a:t>
            </a:r>
          </a:p>
          <a:p>
            <a:pPr marL="548640" lvl="1" indent="-228600">
              <a:lnSpc>
                <a:spcPct val="90000"/>
              </a:lnSpc>
              <a:spcBef>
                <a:spcPts val="1000"/>
              </a:spcBef>
              <a:buClr>
                <a:schemeClr val="tx1"/>
              </a:buClr>
              <a:buSzPct val="100000"/>
              <a:buFont typeface="Arial" panose="020B0604020202020204" pitchFamily="34" charset="0"/>
              <a:buChar char="•"/>
            </a:pPr>
            <a:r>
              <a:rPr lang="en-US" sz="2000" dirty="0"/>
              <a:t>Project Kick- off Meeting</a:t>
            </a:r>
          </a:p>
          <a:p>
            <a:pPr marL="548640" lvl="1" indent="-228600">
              <a:lnSpc>
                <a:spcPct val="90000"/>
              </a:lnSpc>
              <a:spcBef>
                <a:spcPts val="1000"/>
              </a:spcBef>
              <a:buClr>
                <a:schemeClr val="tx1"/>
              </a:buClr>
              <a:buSzPct val="100000"/>
              <a:buFont typeface="Arial" panose="020B0604020202020204" pitchFamily="34" charset="0"/>
              <a:buChar char="•"/>
            </a:pPr>
            <a:r>
              <a:rPr lang="en-US" sz="2000" dirty="0"/>
              <a:t>Project Plan &amp; Schedule</a:t>
            </a:r>
          </a:p>
          <a:p>
            <a:pPr marL="548640" lvl="1" indent="-228600">
              <a:lnSpc>
                <a:spcPct val="90000"/>
              </a:lnSpc>
              <a:spcBef>
                <a:spcPts val="1000"/>
              </a:spcBef>
              <a:buClr>
                <a:schemeClr val="tx1"/>
              </a:buClr>
              <a:buSzPct val="100000"/>
              <a:buFont typeface="Arial" panose="020B0604020202020204" pitchFamily="34" charset="0"/>
              <a:buChar char="•"/>
            </a:pPr>
            <a:r>
              <a:rPr lang="en-US" sz="2000" dirty="0"/>
              <a:t>Project Status Reports</a:t>
            </a:r>
          </a:p>
          <a:p>
            <a:pPr marL="548640" lvl="1" indent="-228600">
              <a:lnSpc>
                <a:spcPct val="90000"/>
              </a:lnSpc>
              <a:spcBef>
                <a:spcPts val="1000"/>
              </a:spcBef>
              <a:buClr>
                <a:schemeClr val="tx1"/>
              </a:buClr>
              <a:buSzPct val="100000"/>
              <a:buFont typeface="Arial" panose="020B0604020202020204" pitchFamily="34" charset="0"/>
              <a:buChar char="•"/>
            </a:pPr>
            <a:r>
              <a:rPr lang="en-US" sz="2000" dirty="0"/>
              <a:t>Maintenance Training for End Users</a:t>
            </a:r>
          </a:p>
          <a:p>
            <a:pPr marL="548640" lvl="1" indent="-228600">
              <a:lnSpc>
                <a:spcPct val="90000"/>
              </a:lnSpc>
              <a:spcBef>
                <a:spcPts val="1000"/>
              </a:spcBef>
              <a:buClr>
                <a:schemeClr val="tx1"/>
              </a:buClr>
              <a:buSzPct val="100000"/>
              <a:buFont typeface="Arial" panose="020B0604020202020204" pitchFamily="34" charset="0"/>
              <a:buChar char="•"/>
            </a:pPr>
            <a:r>
              <a:rPr lang="en-US" sz="2000" dirty="0"/>
              <a:t>Prototype Schedule Meeting</a:t>
            </a:r>
            <a:endParaRPr lang="en-IN" sz="2000" dirty="0"/>
          </a:p>
        </p:txBody>
      </p:sp>
    </p:spTree>
    <p:extLst>
      <p:ext uri="{BB962C8B-B14F-4D97-AF65-F5344CB8AC3E}">
        <p14:creationId xmlns:p14="http://schemas.microsoft.com/office/powerpoint/2010/main" val="1427584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lstStyle/>
          <a:p>
            <a:r>
              <a:rPr lang="en-US" dirty="0"/>
              <a:t>Vision of the Project &amp; Technology Outcomes</a:t>
            </a:r>
            <a:br>
              <a:rPr lang="en-US" dirty="0"/>
            </a:br>
            <a:endParaRPr lang="en-US" dirty="0"/>
          </a:p>
        </p:txBody>
      </p:sp>
      <p:sp>
        <p:nvSpPr>
          <p:cNvPr id="3" name="Content Placeholder 2"/>
          <p:cNvSpPr>
            <a:spLocks noGrp="1"/>
          </p:cNvSpPr>
          <p:nvPr>
            <p:ph idx="1"/>
          </p:nvPr>
        </p:nvSpPr>
        <p:spPr>
          <a:xfrm>
            <a:off x="333772" y="1484784"/>
            <a:ext cx="11161239" cy="4536504"/>
          </a:xfrm>
        </p:spPr>
        <p:txBody>
          <a:bodyPr>
            <a:normAutofit lnSpcReduction="10000"/>
          </a:bodyPr>
          <a:lstStyle/>
          <a:p>
            <a:r>
              <a:rPr lang="en-US" dirty="0"/>
              <a:t>The vision of this project is to automate and improve the event management system of World Hotels so as to better service the customers.</a:t>
            </a:r>
          </a:p>
          <a:p>
            <a:r>
              <a:rPr lang="en-US" dirty="0"/>
              <a:t>A new system developed by Blue Prism Inc. is to be installed in the hotel. This system will be linked to the existing system. </a:t>
            </a:r>
          </a:p>
          <a:p>
            <a:r>
              <a:rPr lang="en-US" dirty="0"/>
              <a:t>The roles of the existing staff will be revised as many operations will be automated. Staff directly interacting with the system will have to undergo a training that will provide them with the knowledge to operate the system effectively.</a:t>
            </a:r>
          </a:p>
          <a:p>
            <a:r>
              <a:rPr lang="en-US" dirty="0"/>
              <a:t>The following strategic advantages can be achieved by this project:</a:t>
            </a:r>
          </a:p>
          <a:p>
            <a:pPr marL="731520" lvl="1" indent="-457200">
              <a:buFont typeface="Arial" panose="020B0604020202020204" pitchFamily="34" charset="0"/>
              <a:buChar char="•"/>
            </a:pPr>
            <a:r>
              <a:rPr lang="en-US" dirty="0"/>
              <a:t>Time and human resources can be used more efficiently</a:t>
            </a:r>
          </a:p>
          <a:p>
            <a:pPr marL="731520" lvl="1" indent="-457200">
              <a:buFont typeface="Arial" panose="020B0604020202020204" pitchFamily="34" charset="0"/>
              <a:buChar char="•"/>
            </a:pPr>
            <a:r>
              <a:rPr lang="en-US" dirty="0"/>
              <a:t>Prevents human error that may occur in the various operations</a:t>
            </a:r>
          </a:p>
          <a:p>
            <a:pPr marL="731520" lvl="1" indent="-457200">
              <a:buFont typeface="Arial" panose="020B0604020202020204" pitchFamily="34" charset="0"/>
              <a:buChar char="•"/>
            </a:pPr>
            <a:r>
              <a:rPr lang="en-US" dirty="0"/>
              <a:t>A competitive edge, as customers feel intrigued by interacting with the system</a:t>
            </a:r>
          </a:p>
        </p:txBody>
      </p:sp>
    </p:spTree>
    <p:extLst>
      <p:ext uri="{BB962C8B-B14F-4D97-AF65-F5344CB8AC3E}">
        <p14:creationId xmlns:p14="http://schemas.microsoft.com/office/powerpoint/2010/main" val="19722674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normAutofit/>
          </a:bodyPr>
          <a:lstStyle/>
          <a:p>
            <a:r>
              <a:rPr lang="en-US" dirty="0"/>
              <a:t>Scheduling Assumptions and Constraints</a:t>
            </a:r>
            <a:br>
              <a:rPr lang="en-US" dirty="0"/>
            </a:br>
            <a:endParaRPr lang="en-US" dirty="0"/>
          </a:p>
        </p:txBody>
      </p:sp>
      <p:sp>
        <p:nvSpPr>
          <p:cNvPr id="3" name="Content Placeholder 2"/>
          <p:cNvSpPr>
            <a:spLocks noGrp="1"/>
          </p:cNvSpPr>
          <p:nvPr>
            <p:ph idx="1"/>
          </p:nvPr>
        </p:nvSpPr>
        <p:spPr>
          <a:xfrm>
            <a:off x="333773" y="1484784"/>
            <a:ext cx="10873208" cy="4763616"/>
          </a:xfrm>
        </p:spPr>
        <p:txBody>
          <a:bodyPr>
            <a:normAutofit lnSpcReduction="10000"/>
          </a:bodyPr>
          <a:lstStyle/>
          <a:p>
            <a:r>
              <a:rPr lang="en-US" dirty="0"/>
              <a:t>The existing system data is readily available to the team during the development and testing phase.</a:t>
            </a:r>
          </a:p>
          <a:p>
            <a:r>
              <a:rPr lang="en-US" dirty="0"/>
              <a:t>All phases from initiation to closure are completed on schedule and the deadlines are met.</a:t>
            </a:r>
          </a:p>
          <a:p>
            <a:r>
              <a:rPr lang="en-US" dirty="0"/>
              <a:t>Members of all teams involved in the project are available during the duration of the project and are not away on long leaves of absence.</a:t>
            </a:r>
          </a:p>
          <a:p>
            <a:r>
              <a:rPr lang="en-US" dirty="0"/>
              <a:t>There are no system failures while implementing the prototype in the hotel.</a:t>
            </a:r>
          </a:p>
          <a:p>
            <a:r>
              <a:rPr lang="en-US" dirty="0"/>
              <a:t>All approvals are sanctioned in time and changes to the requirements, software or hardware are informed well in advance. </a:t>
            </a:r>
          </a:p>
          <a:p>
            <a:r>
              <a:rPr lang="en-US" dirty="0"/>
              <a:t>There is a constant communication between the teams at World Hotels and Blue Prism Inc that prevents any delay in relaying critical information.</a:t>
            </a:r>
          </a:p>
          <a:p>
            <a:endParaRPr lang="en-US" dirty="0"/>
          </a:p>
        </p:txBody>
      </p:sp>
    </p:spTree>
    <p:extLst>
      <p:ext uri="{BB962C8B-B14F-4D97-AF65-F5344CB8AC3E}">
        <p14:creationId xmlns:p14="http://schemas.microsoft.com/office/powerpoint/2010/main" val="11599061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normAutofit/>
          </a:bodyPr>
          <a:lstStyle/>
          <a:p>
            <a:r>
              <a:rPr lang="en-US" dirty="0"/>
              <a:t>Scheduling Assumptions and Constraints</a:t>
            </a:r>
            <a:br>
              <a:rPr lang="en-US" dirty="0"/>
            </a:br>
            <a:endParaRPr lang="en-US" dirty="0"/>
          </a:p>
        </p:txBody>
      </p:sp>
      <p:sp>
        <p:nvSpPr>
          <p:cNvPr id="3" name="Content Placeholder 2"/>
          <p:cNvSpPr>
            <a:spLocks noGrp="1"/>
          </p:cNvSpPr>
          <p:nvPr>
            <p:ph idx="1"/>
          </p:nvPr>
        </p:nvSpPr>
        <p:spPr>
          <a:xfrm>
            <a:off x="333773" y="1484784"/>
            <a:ext cx="10873208" cy="4763616"/>
          </a:xfrm>
        </p:spPr>
        <p:txBody>
          <a:bodyPr>
            <a:normAutofit/>
          </a:bodyPr>
          <a:lstStyle/>
          <a:p>
            <a:pPr marL="0" indent="0">
              <a:buNone/>
            </a:pPr>
            <a:r>
              <a:rPr lang="en-US" dirty="0"/>
              <a:t>The following dates can be considered as the constraints that have to be met so as to maintain the schedule of the project.</a:t>
            </a:r>
          </a:p>
          <a:p>
            <a:pPr marL="0" indent="0">
              <a:buNone/>
            </a:pPr>
            <a:endParaRPr lang="en-US" dirty="0"/>
          </a:p>
        </p:txBody>
      </p:sp>
      <p:graphicFrame>
        <p:nvGraphicFramePr>
          <p:cNvPr id="4" name="Table 3">
            <a:extLst>
              <a:ext uri="{FF2B5EF4-FFF2-40B4-BE49-F238E27FC236}">
                <a16:creationId xmlns:a16="http://schemas.microsoft.com/office/drawing/2014/main" id="{B69DA903-EB23-46D6-8D9F-8752209205D2}"/>
              </a:ext>
            </a:extLst>
          </p:cNvPr>
          <p:cNvGraphicFramePr>
            <a:graphicFrameLocks noGrp="1"/>
          </p:cNvGraphicFramePr>
          <p:nvPr>
            <p:extLst>
              <p:ext uri="{D42A27DB-BD31-4B8C-83A1-F6EECF244321}">
                <p14:modId xmlns:p14="http://schemas.microsoft.com/office/powerpoint/2010/main" val="685824250"/>
              </p:ext>
            </p:extLst>
          </p:nvPr>
        </p:nvGraphicFramePr>
        <p:xfrm>
          <a:off x="1845940" y="2754072"/>
          <a:ext cx="8125884" cy="3302000"/>
        </p:xfrm>
        <a:graphic>
          <a:graphicData uri="http://schemas.openxmlformats.org/drawingml/2006/table">
            <a:tbl>
              <a:tblPr firstRow="1" bandRow="1">
                <a:tableStyleId>{5940675A-B579-460E-94D1-54222C63F5DA}</a:tableStyleId>
              </a:tblPr>
              <a:tblGrid>
                <a:gridCol w="4062942">
                  <a:extLst>
                    <a:ext uri="{9D8B030D-6E8A-4147-A177-3AD203B41FA5}">
                      <a16:colId xmlns:a16="http://schemas.microsoft.com/office/drawing/2014/main" val="267131375"/>
                    </a:ext>
                  </a:extLst>
                </a:gridCol>
                <a:gridCol w="4062942">
                  <a:extLst>
                    <a:ext uri="{9D8B030D-6E8A-4147-A177-3AD203B41FA5}">
                      <a16:colId xmlns:a16="http://schemas.microsoft.com/office/drawing/2014/main" val="3759327945"/>
                    </a:ext>
                  </a:extLst>
                </a:gridCol>
              </a:tblGrid>
              <a:tr h="370840">
                <a:tc>
                  <a:txBody>
                    <a:bodyPr/>
                    <a:lstStyle/>
                    <a:p>
                      <a:pPr algn="ctr"/>
                      <a:r>
                        <a:rPr lang="en-IN" b="1" dirty="0"/>
                        <a:t>Dates</a:t>
                      </a:r>
                    </a:p>
                  </a:txBody>
                  <a:tcPr/>
                </a:tc>
                <a:tc>
                  <a:txBody>
                    <a:bodyPr/>
                    <a:lstStyle/>
                    <a:p>
                      <a:pPr algn="ctr"/>
                      <a:r>
                        <a:rPr lang="en-IN" b="1" dirty="0"/>
                        <a:t>Scheduled Tasks</a:t>
                      </a:r>
                    </a:p>
                  </a:txBody>
                  <a:tcPr/>
                </a:tc>
                <a:extLst>
                  <a:ext uri="{0D108BD9-81ED-4DB2-BD59-A6C34878D82A}">
                    <a16:rowId xmlns:a16="http://schemas.microsoft.com/office/drawing/2014/main" val="3201816616"/>
                  </a:ext>
                </a:extLst>
              </a:tr>
              <a:tr h="370840">
                <a:tc>
                  <a:txBody>
                    <a:bodyPr/>
                    <a:lstStyle/>
                    <a:p>
                      <a:pPr algn="ctr"/>
                      <a:r>
                        <a:rPr lang="en-IN" dirty="0"/>
                        <a:t>7</a:t>
                      </a:r>
                      <a:r>
                        <a:rPr lang="en-IN" baseline="30000" dirty="0"/>
                        <a:t>th</a:t>
                      </a:r>
                      <a:r>
                        <a:rPr lang="en-IN" dirty="0"/>
                        <a:t> November, 2018</a:t>
                      </a:r>
                    </a:p>
                  </a:txBody>
                  <a:tcPr/>
                </a:tc>
                <a:tc>
                  <a:txBody>
                    <a:bodyPr/>
                    <a:lstStyle/>
                    <a:p>
                      <a:pPr algn="ctr"/>
                      <a:r>
                        <a:rPr lang="en-IN" dirty="0"/>
                        <a:t>Executive overview presentation to be delivered to Mr. </a:t>
                      </a:r>
                      <a:r>
                        <a:rPr lang="en-IN" dirty="0" err="1"/>
                        <a:t>Piro</a:t>
                      </a:r>
                      <a:r>
                        <a:rPr lang="en-IN" dirty="0"/>
                        <a:t> Hernandez</a:t>
                      </a:r>
                    </a:p>
                  </a:txBody>
                  <a:tcPr/>
                </a:tc>
                <a:extLst>
                  <a:ext uri="{0D108BD9-81ED-4DB2-BD59-A6C34878D82A}">
                    <a16:rowId xmlns:a16="http://schemas.microsoft.com/office/drawing/2014/main" val="5063098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9</a:t>
                      </a:r>
                      <a:r>
                        <a:rPr lang="en-IN" baseline="30000" dirty="0"/>
                        <a:t>th</a:t>
                      </a:r>
                      <a:r>
                        <a:rPr lang="en-IN" dirty="0"/>
                        <a:t> November, 2018</a:t>
                      </a:r>
                    </a:p>
                  </a:txBody>
                  <a:tcPr/>
                </a:tc>
                <a:tc>
                  <a:txBody>
                    <a:bodyPr/>
                    <a:lstStyle/>
                    <a:p>
                      <a:pPr algn="ctr"/>
                      <a:r>
                        <a:rPr lang="en-US" dirty="0"/>
                        <a:t>Executive overview presentation with the Board/Industry Advisory Council</a:t>
                      </a:r>
                      <a:endParaRPr lang="en-IN" dirty="0"/>
                    </a:p>
                  </a:txBody>
                  <a:tcPr/>
                </a:tc>
                <a:extLst>
                  <a:ext uri="{0D108BD9-81ED-4DB2-BD59-A6C34878D82A}">
                    <a16:rowId xmlns:a16="http://schemas.microsoft.com/office/drawing/2014/main" val="13605770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18</a:t>
                      </a:r>
                      <a:r>
                        <a:rPr lang="en-IN" baseline="30000" dirty="0"/>
                        <a:t>th</a:t>
                      </a:r>
                      <a:r>
                        <a:rPr lang="en-IN" dirty="0"/>
                        <a:t> November, 2018</a:t>
                      </a:r>
                    </a:p>
                  </a:txBody>
                  <a:tcPr/>
                </a:tc>
                <a:tc>
                  <a:txBody>
                    <a:bodyPr/>
                    <a:lstStyle/>
                    <a:p>
                      <a:pPr algn="ctr"/>
                      <a:r>
                        <a:rPr lang="en-IN" dirty="0"/>
                        <a:t>Submission of </a:t>
                      </a:r>
                      <a:r>
                        <a:rPr lang="en-US" dirty="0"/>
                        <a:t>project plan and budget document</a:t>
                      </a:r>
                      <a:endParaRPr lang="en-IN" dirty="0"/>
                    </a:p>
                  </a:txBody>
                  <a:tcPr/>
                </a:tc>
                <a:extLst>
                  <a:ext uri="{0D108BD9-81ED-4DB2-BD59-A6C34878D82A}">
                    <a16:rowId xmlns:a16="http://schemas.microsoft.com/office/drawing/2014/main" val="2792101167"/>
                  </a:ext>
                </a:extLst>
              </a:tr>
              <a:tr h="370840">
                <a:tc>
                  <a:txBody>
                    <a:bodyPr/>
                    <a:lstStyle/>
                    <a:p>
                      <a:pPr algn="ctr"/>
                      <a:r>
                        <a:rPr lang="en-IN" dirty="0"/>
                        <a:t>1</a:t>
                      </a:r>
                      <a:r>
                        <a:rPr lang="en-IN" baseline="30000" dirty="0"/>
                        <a:t>st</a:t>
                      </a:r>
                      <a:r>
                        <a:rPr lang="en-IN" dirty="0"/>
                        <a:t> December, 2018</a:t>
                      </a:r>
                    </a:p>
                  </a:txBody>
                  <a:tcPr/>
                </a:tc>
                <a:tc>
                  <a:txBody>
                    <a:bodyPr/>
                    <a:lstStyle/>
                    <a:p>
                      <a:pPr algn="ctr"/>
                      <a:r>
                        <a:rPr lang="en-US" dirty="0"/>
                        <a:t>Project overview presentation meeting </a:t>
                      </a:r>
                      <a:endParaRPr lang="en-IN" dirty="0"/>
                    </a:p>
                  </a:txBody>
                  <a:tcPr/>
                </a:tc>
                <a:extLst>
                  <a:ext uri="{0D108BD9-81ED-4DB2-BD59-A6C34878D82A}">
                    <a16:rowId xmlns:a16="http://schemas.microsoft.com/office/drawing/2014/main" val="853465463"/>
                  </a:ext>
                </a:extLst>
              </a:tr>
              <a:tr h="370840">
                <a:tc>
                  <a:txBody>
                    <a:bodyPr/>
                    <a:lstStyle/>
                    <a:p>
                      <a:pPr algn="ctr"/>
                      <a:r>
                        <a:rPr lang="en-IN" dirty="0"/>
                        <a:t>15</a:t>
                      </a:r>
                      <a:r>
                        <a:rPr lang="en-IN" baseline="30000" dirty="0"/>
                        <a:t>th</a:t>
                      </a:r>
                      <a:r>
                        <a:rPr lang="en-IN" dirty="0"/>
                        <a:t> January, 2018</a:t>
                      </a:r>
                    </a:p>
                  </a:txBody>
                  <a:tcPr/>
                </a:tc>
                <a:tc>
                  <a:txBody>
                    <a:bodyPr/>
                    <a:lstStyle/>
                    <a:p>
                      <a:pPr algn="ctr"/>
                      <a:r>
                        <a:rPr lang="en-IN" dirty="0"/>
                        <a:t>Commencement of </a:t>
                      </a:r>
                      <a:r>
                        <a:rPr lang="en-US" dirty="0"/>
                        <a:t>first step of implementation of the project </a:t>
                      </a:r>
                      <a:endParaRPr lang="en-IN" dirty="0"/>
                    </a:p>
                  </a:txBody>
                  <a:tcPr/>
                </a:tc>
                <a:extLst>
                  <a:ext uri="{0D108BD9-81ED-4DB2-BD59-A6C34878D82A}">
                    <a16:rowId xmlns:a16="http://schemas.microsoft.com/office/drawing/2014/main" val="2681369072"/>
                  </a:ext>
                </a:extLst>
              </a:tr>
            </a:tbl>
          </a:graphicData>
        </a:graphic>
      </p:graphicFrame>
    </p:spTree>
    <p:extLst>
      <p:ext uri="{BB962C8B-B14F-4D97-AF65-F5344CB8AC3E}">
        <p14:creationId xmlns:p14="http://schemas.microsoft.com/office/powerpoint/2010/main" val="1800494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normAutofit/>
          </a:bodyPr>
          <a:lstStyle/>
          <a:p>
            <a:r>
              <a:rPr lang="en-US" dirty="0"/>
              <a:t>Project Stages</a:t>
            </a:r>
            <a:br>
              <a:rPr lang="en-US" dirty="0"/>
            </a:br>
            <a:endParaRPr lang="en-US" dirty="0"/>
          </a:p>
        </p:txBody>
      </p:sp>
      <p:pic>
        <p:nvPicPr>
          <p:cNvPr id="7" name="Content Placeholder 6">
            <a:extLst>
              <a:ext uri="{FF2B5EF4-FFF2-40B4-BE49-F238E27FC236}">
                <a16:creationId xmlns:a16="http://schemas.microsoft.com/office/drawing/2014/main" id="{B064C404-3DE4-4C96-B74A-579FEAAB8648}"/>
              </a:ext>
            </a:extLst>
          </p:cNvPr>
          <p:cNvPicPr>
            <a:picLocks noGrp="1" noChangeAspect="1"/>
          </p:cNvPicPr>
          <p:nvPr>
            <p:ph idx="1"/>
          </p:nvPr>
        </p:nvPicPr>
        <p:blipFill>
          <a:blip r:embed="rId4"/>
          <a:stretch>
            <a:fillRect/>
          </a:stretch>
        </p:blipFill>
        <p:spPr>
          <a:xfrm>
            <a:off x="2349996" y="1268759"/>
            <a:ext cx="7992888" cy="4842793"/>
          </a:xfrm>
        </p:spPr>
      </p:pic>
    </p:spTree>
    <p:extLst>
      <p:ext uri="{BB962C8B-B14F-4D97-AF65-F5344CB8AC3E}">
        <p14:creationId xmlns:p14="http://schemas.microsoft.com/office/powerpoint/2010/main" val="588317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normAutofit/>
          </a:bodyPr>
          <a:lstStyle/>
          <a:p>
            <a:r>
              <a:rPr lang="en-US" dirty="0"/>
              <a:t>Project Stages</a:t>
            </a:r>
            <a:br>
              <a:rPr lang="en-US" dirty="0"/>
            </a:br>
            <a:endParaRPr lang="en-US" dirty="0"/>
          </a:p>
        </p:txBody>
      </p:sp>
      <p:sp>
        <p:nvSpPr>
          <p:cNvPr id="4" name="Content Placeholder 3">
            <a:extLst>
              <a:ext uri="{FF2B5EF4-FFF2-40B4-BE49-F238E27FC236}">
                <a16:creationId xmlns:a16="http://schemas.microsoft.com/office/drawing/2014/main" id="{D52260DB-9D1C-4BB4-BB9C-92554546E777}"/>
              </a:ext>
            </a:extLst>
          </p:cNvPr>
          <p:cNvSpPr>
            <a:spLocks noGrp="1"/>
          </p:cNvSpPr>
          <p:nvPr>
            <p:ph idx="1"/>
          </p:nvPr>
        </p:nvSpPr>
        <p:spPr>
          <a:xfrm>
            <a:off x="333772" y="1196752"/>
            <a:ext cx="11593288" cy="5051648"/>
          </a:xfrm>
        </p:spPr>
        <p:txBody>
          <a:bodyPr>
            <a:normAutofit fontScale="92500" lnSpcReduction="10000"/>
          </a:bodyPr>
          <a:lstStyle/>
          <a:p>
            <a:r>
              <a:rPr lang="en-IN" dirty="0"/>
              <a:t>The project is divided into the following stages:</a:t>
            </a:r>
          </a:p>
          <a:p>
            <a:pPr lvl="1">
              <a:buFont typeface="Arial" panose="020B0604020202020204" pitchFamily="34" charset="0"/>
              <a:buChar char="•"/>
            </a:pPr>
            <a:r>
              <a:rPr lang="en-IN" dirty="0"/>
              <a:t>Initiation stage includes the Kick off meetings with the stakeholders and the teams of World Hotels and Blue Prism Inc.</a:t>
            </a:r>
          </a:p>
          <a:p>
            <a:pPr lvl="1">
              <a:buFont typeface="Arial" panose="020B0604020202020204" pitchFamily="34" charset="0"/>
              <a:buChar char="•"/>
            </a:pPr>
            <a:r>
              <a:rPr lang="en-IN" dirty="0"/>
              <a:t>The planning stage involves the approval of the Charter and the overview presentation as its main deliverables.</a:t>
            </a:r>
          </a:p>
          <a:p>
            <a:pPr lvl="1">
              <a:buFont typeface="Arial" panose="020B0604020202020204" pitchFamily="34" charset="0"/>
              <a:buChar char="•"/>
            </a:pPr>
            <a:r>
              <a:rPr lang="en-IN" dirty="0"/>
              <a:t>The development phase incorporates the GAP analysis and initiates the creation of various modules of the Event Management System like the loyalty points system, room reservation system or the customer relationship system. All modules are then integrated together. The development phase runs in sprints. Each sprint takes up to 2-3 weeks. The scope is frozen before crating the various modules.</a:t>
            </a:r>
          </a:p>
          <a:p>
            <a:pPr lvl="1">
              <a:buFont typeface="Arial" panose="020B0604020202020204" pitchFamily="34" charset="0"/>
              <a:buChar char="•"/>
            </a:pPr>
            <a:r>
              <a:rPr lang="en-IN" dirty="0"/>
              <a:t>All modules are tested individually and together in the next phase (Unit Testing and Integration Testing). It also incorporates the end user testing techniques like Alpha Beta testing and the reports generated are the deliverables.</a:t>
            </a:r>
            <a:endParaRPr lang="en-US" dirty="0"/>
          </a:p>
          <a:p>
            <a:pPr lvl="1">
              <a:buFont typeface="Arial" panose="020B0604020202020204" pitchFamily="34" charset="0"/>
              <a:buChar char="•"/>
            </a:pPr>
            <a:r>
              <a:rPr lang="en-US" dirty="0"/>
              <a:t>The prototype is developed and launched at the Royal Park Hotel in Detroit, Michigan in the prototype phase. End user training is provided to the users of the system (staff).</a:t>
            </a:r>
          </a:p>
          <a:p>
            <a:pPr lvl="1">
              <a:buFont typeface="Arial" panose="020B0604020202020204" pitchFamily="34" charset="0"/>
              <a:buChar char="•"/>
            </a:pPr>
            <a:r>
              <a:rPr lang="en-US" dirty="0"/>
              <a:t> Project Closure includes the final signoffs and issue logs as the deliverables of this phase. </a:t>
            </a:r>
          </a:p>
          <a:p>
            <a:r>
              <a:rPr lang="en-US" dirty="0"/>
              <a:t>The status reports generated at various stages, requirement documents and change request documents are some of the deliverables that are spread across all the stages.</a:t>
            </a:r>
          </a:p>
          <a:p>
            <a:pPr lvl="1">
              <a:buFont typeface="Arial" panose="020B0604020202020204" pitchFamily="34" charset="0"/>
              <a:buChar char="•"/>
            </a:pPr>
            <a:endParaRPr lang="en-IN" dirty="0"/>
          </a:p>
          <a:p>
            <a:pPr lvl="1">
              <a:buFont typeface="Arial" panose="020B0604020202020204" pitchFamily="34" charset="0"/>
              <a:buChar char="•"/>
            </a:pPr>
            <a:endParaRPr lang="en-IN" dirty="0"/>
          </a:p>
          <a:p>
            <a:pPr marL="0" indent="0">
              <a:buNone/>
            </a:pPr>
            <a:endParaRPr lang="en-IN" dirty="0"/>
          </a:p>
        </p:txBody>
      </p:sp>
    </p:spTree>
    <p:extLst>
      <p:ext uri="{BB962C8B-B14F-4D97-AF65-F5344CB8AC3E}">
        <p14:creationId xmlns:p14="http://schemas.microsoft.com/office/powerpoint/2010/main" val="1342199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609600"/>
            <a:ext cx="10332642" cy="1066800"/>
          </a:xfrm>
        </p:spPr>
        <p:txBody>
          <a:bodyPr>
            <a:normAutofit fontScale="90000"/>
          </a:bodyPr>
          <a:lstStyle/>
          <a:p>
            <a:br>
              <a:rPr lang="en-US" dirty="0"/>
            </a:br>
            <a:r>
              <a:rPr lang="en-US" dirty="0"/>
              <a:t>Quality Planning, Quality Assurance and Quality Control Approaches </a:t>
            </a:r>
          </a:p>
        </p:txBody>
      </p:sp>
      <p:sp>
        <p:nvSpPr>
          <p:cNvPr id="3" name="Content Placeholder 2"/>
          <p:cNvSpPr>
            <a:spLocks noGrp="1"/>
          </p:cNvSpPr>
          <p:nvPr>
            <p:ph idx="1"/>
          </p:nvPr>
        </p:nvSpPr>
        <p:spPr>
          <a:xfrm>
            <a:off x="333772" y="1676400"/>
            <a:ext cx="10873209" cy="4572000"/>
          </a:xfrm>
        </p:spPr>
        <p:txBody>
          <a:bodyPr>
            <a:normAutofit/>
          </a:bodyPr>
          <a:lstStyle/>
          <a:p>
            <a:r>
              <a:rPr lang="en-US" dirty="0"/>
              <a:t>In order to maintain the quality assurance of the project the following measures are undertaken:</a:t>
            </a:r>
          </a:p>
          <a:p>
            <a:pPr lvl="1">
              <a:buFont typeface="Arial" panose="020B0604020202020204" pitchFamily="34" charset="0"/>
              <a:buChar char="•"/>
            </a:pPr>
            <a:r>
              <a:rPr lang="en-US" dirty="0"/>
              <a:t>A Quality Assurance and Compliance Certificate is created for the prototype.</a:t>
            </a:r>
          </a:p>
          <a:p>
            <a:pPr lvl="1">
              <a:buFont typeface="Arial" panose="020B0604020202020204" pitchFamily="34" charset="0"/>
              <a:buChar char="•"/>
            </a:pPr>
            <a:r>
              <a:rPr lang="en-US" dirty="0"/>
              <a:t>The integrity and quality of privileged customer data is checked periodically.</a:t>
            </a:r>
          </a:p>
          <a:p>
            <a:pPr lvl="1">
              <a:buFont typeface="Arial" panose="020B0604020202020204" pitchFamily="34" charset="0"/>
              <a:buChar char="•"/>
            </a:pPr>
            <a:r>
              <a:rPr lang="en-US" dirty="0"/>
              <a:t>The functionalities of all the modules must meet the user requirements. </a:t>
            </a:r>
          </a:p>
          <a:p>
            <a:pPr lvl="1">
              <a:buFont typeface="Arial" panose="020B0604020202020204" pitchFamily="34" charset="0"/>
              <a:buChar char="•"/>
            </a:pPr>
            <a:r>
              <a:rPr lang="en-US" dirty="0"/>
              <a:t>All softwares used in the project must be of the latest version.</a:t>
            </a:r>
          </a:p>
          <a:p>
            <a:pPr lvl="1">
              <a:buFont typeface="Arial" panose="020B0604020202020204" pitchFamily="34" charset="0"/>
              <a:buChar char="•"/>
            </a:pPr>
            <a:r>
              <a:rPr lang="en-US" dirty="0"/>
              <a:t>The license of all softwares must be verified in order to ensure the legality of the software and to affirm that the software used is of premium quality.</a:t>
            </a:r>
          </a:p>
          <a:p>
            <a:pPr lvl="1">
              <a:buFont typeface="Arial" panose="020B0604020202020204" pitchFamily="34" charset="0"/>
              <a:buChar char="•"/>
            </a:pPr>
            <a:r>
              <a:rPr lang="en-US" dirty="0"/>
              <a:t>A regular feedback loop is set up with the stakeholders so as to ensure that the stakeholders are in agreement with the functionalities of the project. </a:t>
            </a:r>
          </a:p>
        </p:txBody>
      </p:sp>
    </p:spTree>
    <p:extLst>
      <p:ext uri="{BB962C8B-B14F-4D97-AF65-F5344CB8AC3E}">
        <p14:creationId xmlns:p14="http://schemas.microsoft.com/office/powerpoint/2010/main" val="41052736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0.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4.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5.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6.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7.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8.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9.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360</TotalTime>
  <Words>1440</Words>
  <Application>Microsoft Office PowerPoint</Application>
  <PresentationFormat>Custom</PresentationFormat>
  <Paragraphs>170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Project planning overview presentation</vt:lpstr>
      <vt:lpstr>  Integration of Robotic Process Automation at World Hotels for Event Management</vt:lpstr>
      <vt:lpstr>Overview </vt:lpstr>
      <vt:lpstr>Overview </vt:lpstr>
      <vt:lpstr>Vision of the Project &amp; Technology Outcomes </vt:lpstr>
      <vt:lpstr>Scheduling Assumptions and Constraints </vt:lpstr>
      <vt:lpstr>Scheduling Assumptions and Constraints </vt:lpstr>
      <vt:lpstr>Project Stages </vt:lpstr>
      <vt:lpstr>Project Stages </vt:lpstr>
      <vt:lpstr> Quality Planning, Quality Assurance and Quality Control Approaches </vt:lpstr>
      <vt:lpstr>Executive Involvement and Support Needed</vt:lpstr>
      <vt:lpstr>Executive Involvement and Support Needed</vt:lpstr>
      <vt:lpstr>Executive Involvement and Support Needed</vt:lpstr>
      <vt:lpstr>Executive Involvement and Support Needed</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of Robotic Process Automation at World Hotels for Event Management</dc:title>
  <dc:creator>Advaith Kamath</dc:creator>
  <cp:lastModifiedBy>Advaith Kamath</cp:lastModifiedBy>
  <cp:revision>37</cp:revision>
  <dcterms:created xsi:type="dcterms:W3CDTF">2018-11-01T22:14:19Z</dcterms:created>
  <dcterms:modified xsi:type="dcterms:W3CDTF">2018-11-04T03:04:53Z</dcterms:modified>
</cp:coreProperties>
</file>