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YwYTupGcPKUV+P08TJD//wu8j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52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 name="Google Shape;1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55a6b7e4d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e55a6b7e4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55a6b7e4d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e55a6b7e4d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55a6b7e4d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e55a6b7e4d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 name="Google Shape;2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55a6b7e4d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e55a6b7e4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55a6b7e4d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55a6b7e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
        <p:nvSpPr>
          <p:cNvPr id="14" name="Google Shape;1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13"/>
          <p:cNvSpPr/>
          <p:nvPr/>
        </p:nvSpPr>
        <p:spPr>
          <a:xfrm>
            <a:off x="0" y="639157"/>
            <a:ext cx="9144000" cy="6210670"/>
          </a:xfrm>
          <a:prstGeom prst="rect">
            <a:avLst/>
          </a:prstGeom>
          <a:blipFill rotWithShape="1">
            <a:blip r:embed="rId3">
              <a:alphaModFix/>
            </a:blip>
            <a:tile tx="0" ty="0" sx="100000" sy="100000" flip="none" algn="tl"/>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 name="Google Shape;10;p13"/>
          <p:cNvSpPr txBox="1"/>
          <p:nvPr/>
        </p:nvSpPr>
        <p:spPr>
          <a:xfrm>
            <a:off x="0" y="-26713"/>
            <a:ext cx="9144000" cy="6463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Arial"/>
                <a:ea typeface="Arial"/>
                <a:cs typeface="Arial"/>
                <a:sym typeface="Arial"/>
              </a:rPr>
              <a:t>BMS</a:t>
            </a:r>
            <a:r>
              <a:rPr lang="en-US" sz="2700" b="1" i="0" u="none" strike="noStrike" cap="none">
                <a:solidFill>
                  <a:srgbClr val="FF0000"/>
                </a:solidFill>
                <a:latin typeface="Arial"/>
                <a:ea typeface="Arial"/>
                <a:cs typeface="Arial"/>
                <a:sym typeface="Arial"/>
              </a:rPr>
              <a:t> </a:t>
            </a:r>
            <a:r>
              <a:rPr lang="en-US" sz="2000" b="1" i="0" u="none" strike="noStrike" cap="none">
                <a:solidFill>
                  <a:srgbClr val="002060"/>
                </a:solidFill>
                <a:latin typeface="Arial"/>
                <a:ea typeface="Arial"/>
                <a:cs typeface="Arial"/>
                <a:sym typeface="Arial"/>
              </a:rPr>
              <a:t>INSTITUTE OF TECHNOLOGY AND MANAGEMENT</a:t>
            </a:r>
            <a:endParaRPr sz="1800" b="1" i="0" u="none" strike="noStrike" cap="none">
              <a:solidFill>
                <a:srgbClr val="002060"/>
              </a:solidFill>
              <a:latin typeface="Arial"/>
              <a:ea typeface="Arial"/>
              <a:cs typeface="Arial"/>
              <a:sym typeface="Arial"/>
            </a:endParaRPr>
          </a:p>
        </p:txBody>
      </p:sp>
      <p:pic>
        <p:nvPicPr>
          <p:cNvPr id="11" name="Google Shape;11;p13" descr="C:\Users\Placement\Downloads\Logos\BMSIT LOGO Sept 2015.jpg"/>
          <p:cNvPicPr preferRelativeResize="0"/>
          <p:nvPr/>
        </p:nvPicPr>
        <p:blipFill rotWithShape="1">
          <a:blip r:embed="rId4">
            <a:alphaModFix/>
          </a:blip>
          <a:srcRect/>
          <a:stretch/>
        </p:blipFill>
        <p:spPr>
          <a:xfrm>
            <a:off x="139148" y="17783"/>
            <a:ext cx="628128" cy="579659"/>
          </a:xfrm>
          <a:prstGeom prst="rect">
            <a:avLst/>
          </a:prstGeom>
          <a:noFill/>
          <a:ln>
            <a:noFill/>
          </a:ln>
        </p:spPr>
      </p:pic>
      <p:pic>
        <p:nvPicPr>
          <p:cNvPr id="12" name="Google Shape;12;p13" descr="Image result for india"/>
          <p:cNvPicPr preferRelativeResize="0"/>
          <p:nvPr/>
        </p:nvPicPr>
        <p:blipFill rotWithShape="1">
          <a:blip r:embed="rId5">
            <a:alphaModFix/>
          </a:blip>
          <a:srcRect l="19692" r="16350" b="17178"/>
          <a:stretch/>
        </p:blipFill>
        <p:spPr>
          <a:xfrm>
            <a:off x="8503509" y="103921"/>
            <a:ext cx="461587" cy="48929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mariekaram/apriori-association-rule" TargetMode="External"/><Relationship Id="rId7" Type="http://schemas.openxmlformats.org/officeDocument/2006/relationships/hyperlink" Target="https://en.wikipedia.org/wiki/Association_rule_learning#:~:text=Association%20rules%20are%20usually%20required,frequent%20itemsets%20in%20a%20databas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michael.hahsler.net/research/recommender/associationrules.html" TargetMode="External"/><Relationship Id="rId5" Type="http://schemas.openxmlformats.org/officeDocument/2006/relationships/hyperlink" Target="https://towardsdatascience.com/association-rules-2-aa9a77241654" TargetMode="External"/><Relationship Id="rId4" Type="http://schemas.openxmlformats.org/officeDocument/2006/relationships/hyperlink" Target="https://www.kdnuggets.com/2016/04/association-rules-apriori-algorithm-tutorial.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Classifier.html#sklearn.tree.DecisionTreeClassifie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rgbClr val="888888"/>
                </a:solidFill>
              </a:rPr>
              <a:t>1</a:t>
            </a:fld>
            <a:endParaRPr>
              <a:solidFill>
                <a:srgbClr val="888888"/>
              </a:solidFill>
            </a:endParaRPr>
          </a:p>
        </p:txBody>
      </p:sp>
      <p:sp>
        <p:nvSpPr>
          <p:cNvPr id="22" name="Google Shape;22;p1"/>
          <p:cNvSpPr txBox="1"/>
          <p:nvPr/>
        </p:nvSpPr>
        <p:spPr>
          <a:xfrm>
            <a:off x="982200" y="796625"/>
            <a:ext cx="7459200" cy="1165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FF0000"/>
                </a:solidFill>
                <a:latin typeface="Arial"/>
                <a:ea typeface="Arial"/>
                <a:cs typeface="Arial"/>
                <a:sym typeface="Arial"/>
              </a:rPr>
              <a:t>Data Mining and Data Warehousing Presentation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85623"/>
                </a:solidFill>
                <a:latin typeface="Arial"/>
                <a:ea typeface="Arial"/>
                <a:cs typeface="Arial"/>
                <a:sym typeface="Arial"/>
              </a:rPr>
              <a:t>Title:</a:t>
            </a:r>
            <a:r>
              <a:rPr lang="en-US" sz="3600">
                <a:solidFill>
                  <a:srgbClr val="385623"/>
                </a:solidFill>
              </a:rPr>
              <a:t> Market Basket Analysis</a:t>
            </a:r>
            <a:endParaRPr sz="1800" b="0" i="0" u="none" strike="noStrike" cap="none">
              <a:solidFill>
                <a:schemeClr val="dk1"/>
              </a:solidFill>
              <a:latin typeface="Arial"/>
              <a:ea typeface="Arial"/>
              <a:cs typeface="Arial"/>
              <a:sym typeface="Arial"/>
            </a:endParaRPr>
          </a:p>
        </p:txBody>
      </p:sp>
      <p:sp>
        <p:nvSpPr>
          <p:cNvPr id="23" name="Google Shape;23;p1"/>
          <p:cNvSpPr/>
          <p:nvPr/>
        </p:nvSpPr>
        <p:spPr>
          <a:xfrm>
            <a:off x="-1340980" y="3612973"/>
            <a:ext cx="9296400" cy="31085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smtClean="0">
                <a:solidFill>
                  <a:srgbClr val="000000"/>
                </a:solidFill>
                <a:latin typeface="Arial"/>
                <a:ea typeface="Arial"/>
                <a:cs typeface="Arial"/>
                <a:sym typeface="Arial"/>
              </a:rPr>
              <a:t>			Presented </a:t>
            </a:r>
            <a:r>
              <a:rPr lang="en-US" sz="2400" b="0" i="0" u="none" strike="noStrike" cap="none" dirty="0">
                <a:solidFill>
                  <a:srgbClr val="000000"/>
                </a:solidFill>
                <a:latin typeface="Arial"/>
                <a:ea typeface="Arial"/>
                <a:cs typeface="Arial"/>
                <a:sym typeface="Arial"/>
              </a:rPr>
              <a:t>By</a:t>
            </a:r>
            <a:endParaRPr dirty="0"/>
          </a:p>
          <a:p>
            <a:pPr marL="0" marR="0" lvl="0" indent="0" algn="ctr" rtl="0">
              <a:lnSpc>
                <a:spcPct val="100000"/>
              </a:lnSpc>
              <a:spcBef>
                <a:spcPts val="0"/>
              </a:spcBef>
              <a:spcAft>
                <a:spcPts val="0"/>
              </a:spcAft>
              <a:buNone/>
            </a:pPr>
            <a:endParaRPr sz="2400" b="1" i="0" u="none" strike="noStrike" cap="none" dirty="0">
              <a:solidFill>
                <a:srgbClr val="000000"/>
              </a:solidFill>
              <a:latin typeface="Arial"/>
              <a:ea typeface="Arial"/>
              <a:cs typeface="Arial"/>
              <a:sym typeface="Arial"/>
            </a:endParaRPr>
          </a:p>
          <a:p>
            <a:pPr marL="914400" marR="0" lvl="0" indent="0" algn="l" rtl="0">
              <a:lnSpc>
                <a:spcPct val="100000"/>
              </a:lnSpc>
              <a:spcBef>
                <a:spcPts val="0"/>
              </a:spcBef>
              <a:spcAft>
                <a:spcPts val="0"/>
              </a:spcAft>
              <a:buNone/>
            </a:pPr>
            <a:r>
              <a:rPr lang="en-US" sz="2400" b="1"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Arial"/>
                <a:ea typeface="Arial"/>
                <a:cs typeface="Arial"/>
                <a:sym typeface="Arial"/>
              </a:rPr>
              <a:t>Mr. Ak</a:t>
            </a:r>
            <a:r>
              <a:rPr lang="en-US" sz="2400" dirty="0"/>
              <a:t>ash Shankar</a:t>
            </a:r>
            <a:r>
              <a:rPr lang="en-US" sz="2400" b="0" i="0" u="none" strike="noStrike" cap="none" dirty="0">
                <a:solidFill>
                  <a:srgbClr val="000000"/>
                </a:solidFill>
                <a:latin typeface="Arial"/>
                <a:ea typeface="Arial"/>
                <a:cs typeface="Arial"/>
                <a:sym typeface="Arial"/>
              </a:rPr>
              <a:t>			1BY18IS01</a:t>
            </a:r>
            <a:r>
              <a:rPr lang="en-US" sz="2400" dirty="0"/>
              <a:t>6</a:t>
            </a:r>
            <a:endParaRPr dirty="0"/>
          </a:p>
          <a:p>
            <a:pPr marL="91440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		M</a:t>
            </a:r>
            <a:r>
              <a:rPr lang="en-US" sz="2400" dirty="0"/>
              <a:t>r</a:t>
            </a:r>
            <a:r>
              <a:rPr lang="en-US" sz="2400" b="0" i="0" u="none" strike="noStrike" cap="none" dirty="0">
                <a:solidFill>
                  <a:srgbClr val="000000"/>
                </a:solidFill>
                <a:latin typeface="Arial"/>
                <a:ea typeface="Arial"/>
                <a:cs typeface="Arial"/>
                <a:sym typeface="Arial"/>
              </a:rPr>
              <a:t>. </a:t>
            </a:r>
            <a:r>
              <a:rPr lang="en-US" sz="2400" dirty="0" err="1"/>
              <a:t>Ankith</a:t>
            </a:r>
            <a:r>
              <a:rPr lang="en-US" sz="2400" dirty="0"/>
              <a:t> Praveen</a:t>
            </a:r>
            <a:r>
              <a:rPr lang="en-US" sz="2400" b="0" i="0" u="none" strike="noStrike" cap="none" dirty="0">
                <a:solidFill>
                  <a:srgbClr val="000000"/>
                </a:solidFill>
                <a:latin typeface="Arial"/>
                <a:ea typeface="Arial"/>
                <a:cs typeface="Arial"/>
                <a:sym typeface="Arial"/>
              </a:rPr>
              <a:t>			1BY18IS0</a:t>
            </a:r>
            <a:r>
              <a:rPr lang="en-US" sz="2400" dirty="0"/>
              <a:t>26</a:t>
            </a:r>
            <a:endParaRPr dirty="0"/>
          </a:p>
          <a:p>
            <a:pPr marL="91440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		Mr. </a:t>
            </a:r>
            <a:r>
              <a:rPr lang="en-US" sz="2400" dirty="0"/>
              <a:t>Guru </a:t>
            </a:r>
            <a:r>
              <a:rPr lang="en-US" sz="2400" dirty="0" err="1" smtClean="0"/>
              <a:t>Dut</a:t>
            </a:r>
            <a:r>
              <a:rPr lang="en-US" sz="2400" b="0" i="0" u="none" strike="noStrike" cap="none" dirty="0">
                <a:solidFill>
                  <a:srgbClr val="000000"/>
                </a:solidFill>
                <a:latin typeface="Arial"/>
                <a:ea typeface="Arial"/>
                <a:cs typeface="Arial"/>
                <a:sym typeface="Arial"/>
              </a:rPr>
              <a:t>	</a:t>
            </a:r>
            <a:r>
              <a:rPr lang="en-US" sz="2400" b="0" i="0" u="none" strike="noStrike" cap="none" dirty="0" smtClean="0">
                <a:solidFill>
                  <a:srgbClr val="000000"/>
                </a:solidFill>
                <a:latin typeface="Arial"/>
                <a:ea typeface="Arial"/>
                <a:cs typeface="Arial"/>
                <a:sym typeface="Arial"/>
              </a:rPr>
              <a:t>	</a:t>
            </a:r>
            <a:r>
              <a:rPr lang="en-US" sz="2400" dirty="0"/>
              <a:t>	 </a:t>
            </a:r>
            <a:r>
              <a:rPr lang="en-US" sz="2400" dirty="0" smtClean="0"/>
              <a:t>          1BY18IS049</a:t>
            </a:r>
            <a:endParaRPr dirty="0"/>
          </a:p>
          <a:p>
            <a:pPr marL="91440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		M</a:t>
            </a:r>
            <a:r>
              <a:rPr lang="en-US" sz="2400" dirty="0"/>
              <a:t>r. N </a:t>
            </a:r>
            <a:r>
              <a:rPr lang="en-US" sz="2400" dirty="0" err="1"/>
              <a:t>Rafaath</a:t>
            </a:r>
            <a:r>
              <a:rPr lang="en-US" sz="2400" dirty="0"/>
              <a:t>		</a:t>
            </a:r>
            <a:r>
              <a:rPr lang="en-US" sz="2400" dirty="0"/>
              <a:t>	</a:t>
            </a:r>
            <a:r>
              <a:rPr lang="en-US" sz="2400" b="0" i="0" u="none" strike="noStrike" cap="none" dirty="0" smtClean="0">
                <a:solidFill>
                  <a:srgbClr val="000000"/>
                </a:solidFill>
                <a:latin typeface="Arial"/>
                <a:ea typeface="Arial"/>
                <a:cs typeface="Arial"/>
                <a:sym typeface="Arial"/>
              </a:rPr>
              <a:t>1BY18IS0</a:t>
            </a:r>
            <a:r>
              <a:rPr lang="en-US" sz="2400" dirty="0" smtClean="0"/>
              <a:t>70</a:t>
            </a:r>
            <a:endParaRPr sz="2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e55a6b7e4d_0_4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10</a:t>
            </a:fld>
            <a:endParaRPr/>
          </a:p>
        </p:txBody>
      </p:sp>
      <p:sp>
        <p:nvSpPr>
          <p:cNvPr id="82" name="Google Shape;82;ge55a6b7e4d_0_42"/>
          <p:cNvSpPr txBox="1"/>
          <p:nvPr/>
        </p:nvSpPr>
        <p:spPr>
          <a:xfrm>
            <a:off x="104650" y="701200"/>
            <a:ext cx="5700600" cy="16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500" i="0" u="none" strike="noStrike" cap="none">
              <a:solidFill>
                <a:srgbClr val="000000"/>
              </a:solidFill>
              <a:latin typeface="Times New Roman"/>
              <a:ea typeface="Times New Roman"/>
              <a:cs typeface="Times New Roman"/>
              <a:sym typeface="Times New Roman"/>
            </a:endParaRPr>
          </a:p>
        </p:txBody>
      </p:sp>
      <p:pic>
        <p:nvPicPr>
          <p:cNvPr id="83" name="Google Shape;83;ge55a6b7e4d_0_42"/>
          <p:cNvPicPr preferRelativeResize="0"/>
          <p:nvPr/>
        </p:nvPicPr>
        <p:blipFill>
          <a:blip r:embed="rId3">
            <a:alphaModFix/>
          </a:blip>
          <a:stretch>
            <a:fillRect/>
          </a:stretch>
        </p:blipFill>
        <p:spPr>
          <a:xfrm>
            <a:off x="2211500" y="1522975"/>
            <a:ext cx="4872625" cy="5030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e55a6b7e4d_0_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11</a:t>
            </a:fld>
            <a:endParaRPr/>
          </a:p>
        </p:txBody>
      </p:sp>
      <p:sp>
        <p:nvSpPr>
          <p:cNvPr id="89" name="Google Shape;89;ge55a6b7e4d_0_23"/>
          <p:cNvSpPr txBox="1"/>
          <p:nvPr/>
        </p:nvSpPr>
        <p:spPr>
          <a:xfrm>
            <a:off x="1721700" y="701200"/>
            <a:ext cx="5700600" cy="138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300" i="0" u="none" strike="noStrike" cap="none">
              <a:solidFill>
                <a:srgbClr val="000000"/>
              </a:solidFill>
              <a:latin typeface="Times New Roman"/>
              <a:ea typeface="Times New Roman"/>
              <a:cs typeface="Times New Roman"/>
              <a:sym typeface="Times New Roman"/>
            </a:endParaRPr>
          </a:p>
        </p:txBody>
      </p:sp>
      <p:pic>
        <p:nvPicPr>
          <p:cNvPr id="90" name="Google Shape;90;ge55a6b7e4d_0_23"/>
          <p:cNvPicPr preferRelativeResize="0"/>
          <p:nvPr/>
        </p:nvPicPr>
        <p:blipFill>
          <a:blip r:embed="rId3">
            <a:alphaModFix/>
          </a:blip>
          <a:stretch>
            <a:fillRect/>
          </a:stretch>
        </p:blipFill>
        <p:spPr>
          <a:xfrm>
            <a:off x="839075" y="1601150"/>
            <a:ext cx="7788475" cy="5120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e55a6b7e4d_0_5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12</a:t>
            </a:fld>
            <a:endParaRPr/>
          </a:p>
        </p:txBody>
      </p:sp>
      <p:sp>
        <p:nvSpPr>
          <p:cNvPr id="96" name="Google Shape;96;ge55a6b7e4d_0_50"/>
          <p:cNvSpPr txBox="1"/>
          <p:nvPr/>
        </p:nvSpPr>
        <p:spPr>
          <a:xfrm>
            <a:off x="1721700" y="701200"/>
            <a:ext cx="5700600" cy="138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300" i="0" u="none" strike="noStrike" cap="none">
              <a:solidFill>
                <a:srgbClr val="000000"/>
              </a:solidFill>
              <a:latin typeface="Times New Roman"/>
              <a:ea typeface="Times New Roman"/>
              <a:cs typeface="Times New Roman"/>
              <a:sym typeface="Times New Roman"/>
            </a:endParaRPr>
          </a:p>
        </p:txBody>
      </p:sp>
      <p:pic>
        <p:nvPicPr>
          <p:cNvPr id="97" name="Google Shape;97;ge55a6b7e4d_0_50"/>
          <p:cNvPicPr preferRelativeResize="0"/>
          <p:nvPr/>
        </p:nvPicPr>
        <p:blipFill>
          <a:blip r:embed="rId3">
            <a:alphaModFix/>
          </a:blip>
          <a:stretch>
            <a:fillRect/>
          </a:stretch>
        </p:blipFill>
        <p:spPr>
          <a:xfrm>
            <a:off x="485175" y="933375"/>
            <a:ext cx="7947226" cy="5542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13</a:t>
            </a:fld>
            <a:endParaRPr/>
          </a:p>
        </p:txBody>
      </p:sp>
      <p:sp>
        <p:nvSpPr>
          <p:cNvPr id="103" name="Google Shape;103;p10"/>
          <p:cNvSpPr txBox="1"/>
          <p:nvPr/>
        </p:nvSpPr>
        <p:spPr>
          <a:xfrm>
            <a:off x="133650" y="828551"/>
            <a:ext cx="8876700" cy="7259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3300" b="1" i="0" u="none" strike="noStrike" cap="none">
                <a:solidFill>
                  <a:srgbClr val="C00000"/>
                </a:solidFill>
                <a:latin typeface="Arial"/>
                <a:ea typeface="Arial"/>
                <a:cs typeface="Arial"/>
                <a:sym typeface="Arial"/>
              </a:rPr>
              <a:t>OUTPUT</a:t>
            </a:r>
            <a:endParaRPr sz="3300" b="1" i="0" u="none" strike="noStrike" cap="none">
              <a:solidFill>
                <a:srgbClr val="C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400" b="0" i="0" u="none" strike="noStrike" cap="none">
                <a:solidFill>
                  <a:srgbClr val="000000"/>
                </a:solidFill>
                <a:latin typeface="Arial"/>
                <a:ea typeface="Arial"/>
                <a:cs typeface="Arial"/>
                <a:sym typeface="Arial"/>
              </a:rPr>
              <a:t>		</a:t>
            </a:r>
            <a:endParaRPr sz="300"/>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400" b="0" i="0" u="none" strike="noStrike" cap="none">
                <a:solidFill>
                  <a:srgbClr val="000000"/>
                </a:solidFill>
                <a:latin typeface="Arial"/>
                <a:ea typeface="Arial"/>
                <a:cs typeface="Arial"/>
                <a:sym typeface="Arial"/>
              </a:rPr>
              <a:t>	</a:t>
            </a:r>
            <a:endParaRPr sz="300"/>
          </a:p>
        </p:txBody>
      </p:sp>
      <p:pic>
        <p:nvPicPr>
          <p:cNvPr id="104" name="Google Shape;104;p10"/>
          <p:cNvPicPr preferRelativeResize="0"/>
          <p:nvPr/>
        </p:nvPicPr>
        <p:blipFill>
          <a:blip r:embed="rId3">
            <a:alphaModFix/>
          </a:blip>
          <a:stretch>
            <a:fillRect/>
          </a:stretch>
        </p:blipFill>
        <p:spPr>
          <a:xfrm>
            <a:off x="685800" y="1783075"/>
            <a:ext cx="7841525" cy="47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14</a:t>
            </a:fld>
            <a:endParaRPr/>
          </a:p>
        </p:txBody>
      </p:sp>
      <p:sp>
        <p:nvSpPr>
          <p:cNvPr id="110" name="Google Shape;110;p11"/>
          <p:cNvSpPr txBox="1"/>
          <p:nvPr/>
        </p:nvSpPr>
        <p:spPr>
          <a:xfrm>
            <a:off x="133650" y="828551"/>
            <a:ext cx="8876700" cy="7259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3700" b="1">
                <a:solidFill>
                  <a:srgbClr val="C00000"/>
                </a:solidFill>
                <a:latin typeface="Times New Roman"/>
                <a:ea typeface="Times New Roman"/>
                <a:cs typeface="Times New Roman"/>
                <a:sym typeface="Times New Roman"/>
              </a:rPr>
              <a:t>References</a:t>
            </a:r>
            <a:endParaRPr sz="3700" b="1" i="0" u="none" strike="noStrike" cap="none">
              <a:solidFill>
                <a:srgbClr val="C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15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https://www.kaggle.com/mariekaram/apriori-association-rule</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https://www.kdnuggets.com/2016/04/association-rules-apriori-algorithm-tutorial.html</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https://towardsdatascience.com/association-rules-2-aa9</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https://michael.hahsler.net/research/recommender/associationrules.html</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https://en.wikipedia.org/wiki/Association_rule_learning</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rgbClr val="000000"/>
              </a:buClr>
              <a:buSzPts val="1500"/>
              <a:buFont typeface="Arial"/>
              <a:buNone/>
            </a:pP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15</a:t>
            </a:fld>
            <a:endParaRPr/>
          </a:p>
        </p:txBody>
      </p:sp>
      <p:sp>
        <p:nvSpPr>
          <p:cNvPr id="116" name="Google Shape;116;p12"/>
          <p:cNvSpPr txBox="1"/>
          <p:nvPr/>
        </p:nvSpPr>
        <p:spPr>
          <a:xfrm>
            <a:off x="-50800" y="938356"/>
            <a:ext cx="9245600" cy="578309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500"/>
              <a:buFont typeface="Arial"/>
              <a:buNone/>
            </a:pPr>
            <a:endParaRPr sz="35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500"/>
              <a:buFont typeface="Arial"/>
              <a:buNone/>
            </a:pPr>
            <a:r>
              <a:rPr lang="en-US" sz="3500" i="0" u="none" strike="noStrike" cap="none">
                <a:solidFill>
                  <a:srgbClr val="000000"/>
                </a:solidFill>
                <a:latin typeface="Times New Roman"/>
                <a:ea typeface="Times New Roman"/>
                <a:cs typeface="Times New Roman"/>
                <a:sym typeface="Times New Roman"/>
              </a:rPr>
              <a:t>T</a:t>
            </a:r>
            <a:r>
              <a:rPr lang="en-US" sz="3500">
                <a:latin typeface="Times New Roman"/>
                <a:ea typeface="Times New Roman"/>
                <a:cs typeface="Times New Roman"/>
                <a:sym typeface="Times New Roman"/>
              </a:rPr>
              <a:t>hank You</a:t>
            </a:r>
            <a:endParaRPr sz="35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rgbClr val="888888"/>
                </a:solidFill>
              </a:rPr>
              <a:t>2</a:t>
            </a:fld>
            <a:endParaRPr>
              <a:solidFill>
                <a:srgbClr val="888888"/>
              </a:solidFill>
            </a:endParaRPr>
          </a:p>
        </p:txBody>
      </p:sp>
      <p:sp>
        <p:nvSpPr>
          <p:cNvPr id="29" name="Google Shape;29;p2"/>
          <p:cNvSpPr txBox="1"/>
          <p:nvPr/>
        </p:nvSpPr>
        <p:spPr>
          <a:xfrm>
            <a:off x="337775" y="862875"/>
            <a:ext cx="8710800" cy="530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Arial"/>
              <a:buNone/>
            </a:pPr>
            <a:r>
              <a:rPr lang="en-US" sz="4400" b="1" i="0" u="none" strike="noStrike" cap="none">
                <a:solidFill>
                  <a:srgbClr val="CC0000"/>
                </a:solidFill>
                <a:latin typeface="Arial"/>
                <a:ea typeface="Arial"/>
                <a:cs typeface="Arial"/>
                <a:sym typeface="Arial"/>
              </a:rPr>
              <a:t>INTRODUCTION</a:t>
            </a:r>
            <a:endParaRPr sz="4400" b="1" i="0" u="none" strike="noStrike" cap="none">
              <a:solidFill>
                <a:srgbClr val="CC0000"/>
              </a:solidFill>
              <a:latin typeface="Arial"/>
              <a:ea typeface="Arial"/>
              <a:cs typeface="Arial"/>
              <a:sym typeface="Arial"/>
            </a:endParaRPr>
          </a:p>
          <a:p>
            <a:pPr marL="914400" marR="0" lvl="0" indent="0" algn="l" rtl="0">
              <a:lnSpc>
                <a:spcPct val="90000"/>
              </a:lnSpc>
              <a:spcBef>
                <a:spcPts val="0"/>
              </a:spcBef>
              <a:spcAft>
                <a:spcPts val="0"/>
              </a:spcAft>
              <a:buClr>
                <a:srgbClr val="000000"/>
              </a:buClr>
              <a:buSzPts val="2400"/>
              <a:buFont typeface="Arial"/>
              <a:buNone/>
            </a:pPr>
            <a:endParaRPr sz="2400">
              <a:solidFill>
                <a:srgbClr val="202124"/>
              </a:solidFill>
            </a:endParaRPr>
          </a:p>
          <a:p>
            <a:pPr marL="914400" marR="0" lvl="0" indent="0" algn="l" rtl="0">
              <a:lnSpc>
                <a:spcPct val="90000"/>
              </a:lnSpc>
              <a:spcBef>
                <a:spcPts val="0"/>
              </a:spcBef>
              <a:spcAft>
                <a:spcPts val="0"/>
              </a:spcAft>
              <a:buClr>
                <a:srgbClr val="000000"/>
              </a:buClr>
              <a:buSzPts val="2400"/>
              <a:buFont typeface="Arial"/>
              <a:buNone/>
            </a:pPr>
            <a:endParaRPr sz="2400">
              <a:solidFill>
                <a:srgbClr val="202124"/>
              </a:solidFill>
            </a:endParaRPr>
          </a:p>
          <a:p>
            <a:pPr marL="0" marR="0" lvl="0" indent="0" algn="l" rtl="0">
              <a:lnSpc>
                <a:spcPct val="90000"/>
              </a:lnSpc>
              <a:spcBef>
                <a:spcPts val="0"/>
              </a:spcBef>
              <a:spcAft>
                <a:spcPts val="0"/>
              </a:spcAft>
              <a:buClr>
                <a:srgbClr val="000000"/>
              </a:buClr>
              <a:buSzPts val="2400"/>
              <a:buFont typeface="Arial"/>
              <a:buNone/>
            </a:pPr>
            <a:r>
              <a:rPr lang="en-US" sz="1800">
                <a:solidFill>
                  <a:srgbClr val="111111"/>
                </a:solidFill>
                <a:latin typeface="Times New Roman"/>
                <a:ea typeface="Times New Roman"/>
                <a:cs typeface="Times New Roman"/>
                <a:sym typeface="Times New Roman"/>
              </a:rPr>
              <a:t>Association Rule Mining is used when you want to find an association between different objects in a set, find frequent patterns in a transaction database, relational databases or any other information repository. The applications of Association Rule Mining are found in Marketing, Basket Data Analysis (or Market Basket Analysis) in retailing, clustering and classification.</a:t>
            </a:r>
            <a:endParaRPr sz="1800">
              <a:solidFill>
                <a:srgbClr val="11111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400"/>
              <a:buFont typeface="Arial"/>
              <a:buNone/>
            </a:pPr>
            <a:endParaRPr sz="1800">
              <a:solidFill>
                <a:srgbClr val="111111"/>
              </a:solidFill>
              <a:highlight>
                <a:srgbClr val="FFFFFF"/>
              </a:highlight>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400"/>
              <a:buFont typeface="Arial"/>
              <a:buNone/>
            </a:pPr>
            <a:r>
              <a:rPr lang="en-US" sz="1800">
                <a:solidFill>
                  <a:srgbClr val="111111"/>
                </a:solidFill>
                <a:latin typeface="Times New Roman"/>
                <a:ea typeface="Times New Roman"/>
                <a:cs typeface="Times New Roman"/>
                <a:sym typeface="Times New Roman"/>
              </a:rPr>
              <a:t>The most common approach to find these patterns is Market Basket Analysis, which is a key technique used by large retailers like Amazon, Flipkart, etc to analyze customer buying habits by finding associations between the different items that customers place in their “shopping baskets”. The discovery of these associations can help retailers develop marketing strategies by gaining insight into which items are frequently purchased together by customers.</a:t>
            </a:r>
            <a:endParaRPr sz="2400">
              <a:solidFill>
                <a:srgbClr val="11111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400"/>
              <a:buFont typeface="Arial"/>
              <a:buNone/>
            </a:pPr>
            <a:endParaRPr sz="2300">
              <a:solidFill>
                <a:srgbClr val="111111"/>
              </a:solidFill>
              <a:highlight>
                <a:srgbClr val="FFFFFF"/>
              </a:highlight>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202124"/>
              </a:solidFill>
              <a:highlight>
                <a:srgbClr val="FFFFFF"/>
              </a:highlight>
              <a:latin typeface="Arial"/>
              <a:ea typeface="Arial"/>
              <a:cs typeface="Arial"/>
              <a:sym typeface="Arial"/>
            </a:endParaRPr>
          </a:p>
          <a:p>
            <a:pPr marL="1371600" marR="0" lvl="0" indent="0" algn="l" rtl="0">
              <a:lnSpc>
                <a:spcPct val="90000"/>
              </a:lnSpc>
              <a:spcBef>
                <a:spcPts val="0"/>
              </a:spcBef>
              <a:spcAft>
                <a:spcPts val="0"/>
              </a:spcAft>
              <a:buClr>
                <a:srgbClr val="000000"/>
              </a:buClr>
              <a:buSzPts val="2550"/>
              <a:buFont typeface="Arial"/>
              <a:buNone/>
            </a:pPr>
            <a:r>
              <a:rPr lang="en-US" sz="2550" b="0" i="0" u="none" strike="noStrike" cap="none">
                <a:solidFill>
                  <a:srgbClr val="202124"/>
                </a:solidFill>
                <a:highlight>
                  <a:srgbClr val="FFFFFF"/>
                </a:highlight>
                <a:latin typeface="Arial"/>
                <a:ea typeface="Arial"/>
                <a:cs typeface="Arial"/>
                <a:sym typeface="Arial"/>
              </a:rPr>
              <a:t> </a:t>
            </a:r>
            <a:endParaRPr sz="2550" b="0" i="0" u="none" strike="noStrike" cap="none">
              <a:solidFill>
                <a:srgbClr val="4D5156"/>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a:t>
            </a:fld>
            <a:endParaRPr/>
          </a:p>
        </p:txBody>
      </p:sp>
      <p:sp>
        <p:nvSpPr>
          <p:cNvPr id="35" name="Google Shape;35;p3"/>
          <p:cNvSpPr txBox="1"/>
          <p:nvPr/>
        </p:nvSpPr>
        <p:spPr>
          <a:xfrm>
            <a:off x="214950" y="849575"/>
            <a:ext cx="8772000" cy="587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0000"/>
                </a:solidFill>
                <a:latin typeface="Arial"/>
                <a:ea typeface="Arial"/>
                <a:cs typeface="Arial"/>
                <a:sym typeface="Arial"/>
              </a:rPr>
              <a:t>   </a:t>
            </a:r>
            <a:r>
              <a:rPr lang="en-US" sz="4400" b="1" i="0" u="none" strike="noStrike" cap="none">
                <a:solidFill>
                  <a:srgbClr val="C00000"/>
                </a:solidFill>
                <a:latin typeface="Arial"/>
                <a:ea typeface="Arial"/>
                <a:cs typeface="Arial"/>
                <a:sym typeface="Arial"/>
              </a:rPr>
              <a:t>PROBLEM STATEMENT</a:t>
            </a:r>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3000" b="0" i="0" u="none" strike="noStrike" cap="none">
              <a:solidFill>
                <a:srgbClr val="202124"/>
              </a:solidFill>
              <a:latin typeface="Arial"/>
              <a:ea typeface="Arial"/>
              <a:cs typeface="Arial"/>
              <a:sym typeface="Arial"/>
            </a:endParaRPr>
          </a:p>
          <a:p>
            <a:pPr marL="0" marR="0" lvl="0" indent="0" algn="ctr" rtl="0">
              <a:lnSpc>
                <a:spcPct val="100000"/>
              </a:lnSpc>
              <a:spcBef>
                <a:spcPts val="0"/>
              </a:spcBef>
              <a:spcAft>
                <a:spcPts val="0"/>
              </a:spcAft>
              <a:buNone/>
            </a:pPr>
            <a:r>
              <a:rPr lang="en-US" sz="2600">
                <a:solidFill>
                  <a:srgbClr val="202124"/>
                </a:solidFill>
                <a:latin typeface="Times New Roman"/>
                <a:ea typeface="Times New Roman"/>
                <a:cs typeface="Times New Roman"/>
                <a:sym typeface="Times New Roman"/>
              </a:rPr>
              <a:t>Market-Basket-Analysis</a:t>
            </a:r>
            <a:endParaRPr sz="2600">
              <a:solidFill>
                <a:srgbClr val="20212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300">
              <a:solidFill>
                <a:srgbClr val="202124"/>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202124"/>
              </a:buClr>
              <a:buSzPts val="2000"/>
              <a:buFont typeface="Times New Roman"/>
              <a:buChar char="●"/>
            </a:pPr>
            <a:r>
              <a:rPr lang="en-US" sz="2300">
                <a:solidFill>
                  <a:srgbClr val="202124"/>
                </a:solidFill>
                <a:latin typeface="Times New Roman"/>
                <a:ea typeface="Times New Roman"/>
                <a:cs typeface="Times New Roman"/>
                <a:sym typeface="Times New Roman"/>
              </a:rPr>
              <a:t>Using Apriori Algorithm to do Market Basket Analysis of Customers purchasing behaviours. It can predict what the customer is going to buy next by looking at the products he is buying</a:t>
            </a:r>
            <a:r>
              <a:rPr lang="en-US" sz="2000">
                <a:solidFill>
                  <a:srgbClr val="202124"/>
                </a:solidFill>
                <a:latin typeface="Times New Roman"/>
                <a:ea typeface="Times New Roman"/>
                <a:cs typeface="Times New Roman"/>
                <a:sym typeface="Times New Roman"/>
              </a:rPr>
              <a:t>.</a:t>
            </a:r>
            <a:endParaRPr sz="2000">
              <a:solidFill>
                <a:srgbClr val="20212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20212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20212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rgbClr val="888888"/>
                </a:solidFill>
              </a:rPr>
              <a:t>4</a:t>
            </a:fld>
            <a:endParaRPr>
              <a:solidFill>
                <a:srgbClr val="888888"/>
              </a:solidFill>
            </a:endParaRPr>
          </a:p>
        </p:txBody>
      </p:sp>
      <p:sp>
        <p:nvSpPr>
          <p:cNvPr id="41" name="Google Shape;41;p4"/>
          <p:cNvSpPr txBox="1"/>
          <p:nvPr/>
        </p:nvSpPr>
        <p:spPr>
          <a:xfrm>
            <a:off x="337775" y="1046951"/>
            <a:ext cx="8710800" cy="530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Arial"/>
              <a:buNone/>
            </a:pPr>
            <a:r>
              <a:rPr lang="en-US" sz="4200" b="1">
                <a:solidFill>
                  <a:srgbClr val="CC0000"/>
                </a:solidFill>
              </a:rPr>
              <a:t>Apriori Algorithm</a:t>
            </a:r>
            <a:endParaRPr sz="4200" b="1" i="0" u="none" strike="noStrike" cap="none">
              <a:solidFill>
                <a:srgbClr val="CC0000"/>
              </a:solidFill>
              <a:latin typeface="Arial"/>
              <a:ea typeface="Arial"/>
              <a:cs typeface="Arial"/>
              <a:sym typeface="Arial"/>
            </a:endParaRPr>
          </a:p>
          <a:p>
            <a:pPr marL="0" marR="0" lvl="0" indent="0" algn="l" rtl="0">
              <a:lnSpc>
                <a:spcPct val="90000"/>
              </a:lnSpc>
              <a:spcBef>
                <a:spcPts val="0"/>
              </a:spcBef>
              <a:spcAft>
                <a:spcPts val="0"/>
              </a:spcAft>
              <a:buNone/>
            </a:pPr>
            <a:endParaRPr sz="2400" b="0" i="0" u="none" strike="noStrike" cap="none">
              <a:solidFill>
                <a:srgbClr val="292929"/>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212529"/>
              </a:buClr>
              <a:buSzPts val="2400"/>
              <a:buFont typeface="Times New Roman"/>
              <a:buChar char="❏"/>
            </a:pPr>
            <a:r>
              <a:rPr lang="en-US" sz="2400">
                <a:solidFill>
                  <a:srgbClr val="212529"/>
                </a:solidFill>
                <a:latin typeface="Times New Roman"/>
                <a:ea typeface="Times New Roman"/>
                <a:cs typeface="Times New Roman"/>
                <a:sym typeface="Times New Roman"/>
              </a:rPr>
              <a:t>Apriori is an algorithm used for Association Rule Mining. It searches for a series of frequent sets of items in the datasets. It builds on associations and correlations between the itemsets. It is the algorithm behind “You may also like” where you commonly saw in recommendation platforms.</a:t>
            </a:r>
            <a:endParaRPr sz="2400">
              <a:solidFill>
                <a:srgbClr val="212529"/>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a:solidFill>
                <a:srgbClr val="212529"/>
              </a:solidFill>
              <a:latin typeface="Times New Roman"/>
              <a:ea typeface="Times New Roman"/>
              <a:cs typeface="Times New Roman"/>
              <a:sym typeface="Times New Roman"/>
            </a:endParaRPr>
          </a:p>
          <a:p>
            <a:pPr marL="457200" marR="0" lvl="0" indent="-381000" algn="l" rtl="0">
              <a:lnSpc>
                <a:spcPct val="90000"/>
              </a:lnSpc>
              <a:spcBef>
                <a:spcPts val="0"/>
              </a:spcBef>
              <a:spcAft>
                <a:spcPts val="0"/>
              </a:spcAft>
              <a:buClr>
                <a:srgbClr val="212529"/>
              </a:buClr>
              <a:buSzPts val="2400"/>
              <a:buFont typeface="Times New Roman"/>
              <a:buChar char="❏"/>
            </a:pPr>
            <a:r>
              <a:rPr lang="en-US" sz="2400">
                <a:solidFill>
                  <a:srgbClr val="212529"/>
                </a:solidFill>
                <a:latin typeface="Times New Roman"/>
                <a:ea typeface="Times New Roman"/>
                <a:cs typeface="Times New Roman"/>
                <a:sym typeface="Times New Roman"/>
              </a:rPr>
              <a:t>ARM( Associate Rule Mining) is one of the important techniques in data science. In ARM, the frequency of patterns and associations in the dataset is identified among the item sets then used to predict the next relevant item in the set. This ARM technique is mostly used in business decisions according to customer purchases.</a:t>
            </a:r>
            <a:endParaRPr sz="2400">
              <a:solidFill>
                <a:srgbClr val="212529"/>
              </a:solidFill>
              <a:latin typeface="Times New Roman"/>
              <a:ea typeface="Times New Roman"/>
              <a:cs typeface="Times New Roman"/>
              <a:sym typeface="Times New Roman"/>
            </a:endParaRPr>
          </a:p>
          <a:p>
            <a:pPr marL="342900" marR="0" lvl="0" indent="-95250" algn="l" rtl="0">
              <a:lnSpc>
                <a:spcPct val="90000"/>
              </a:lnSpc>
              <a:spcBef>
                <a:spcPts val="0"/>
              </a:spcBef>
              <a:spcAft>
                <a:spcPts val="0"/>
              </a:spcAft>
              <a:buClr>
                <a:srgbClr val="202124"/>
              </a:buClr>
              <a:buSzPts val="3900"/>
              <a:buFont typeface="Arial"/>
              <a:buNone/>
            </a:pPr>
            <a:endParaRPr sz="2400">
              <a:solidFill>
                <a:srgbClr val="212529"/>
              </a:solidFill>
              <a:latin typeface="Times New Roman"/>
              <a:ea typeface="Times New Roman"/>
              <a:cs typeface="Times New Roman"/>
              <a:sym typeface="Times New Roman"/>
            </a:endParaRPr>
          </a:p>
          <a:p>
            <a:pPr marL="342900" marR="0" lvl="0" indent="-95250" algn="l" rtl="0">
              <a:lnSpc>
                <a:spcPct val="90000"/>
              </a:lnSpc>
              <a:spcBef>
                <a:spcPts val="0"/>
              </a:spcBef>
              <a:spcAft>
                <a:spcPts val="0"/>
              </a:spcAft>
              <a:buClr>
                <a:srgbClr val="202124"/>
              </a:buClr>
              <a:buSzPts val="3900"/>
              <a:buFont typeface="Arial"/>
              <a:buNone/>
            </a:pPr>
            <a:endParaRPr sz="2400">
              <a:solidFill>
                <a:srgbClr val="212529"/>
              </a:solidFill>
              <a:latin typeface="Times New Roman"/>
              <a:ea typeface="Times New Roman"/>
              <a:cs typeface="Times New Roman"/>
              <a:sym typeface="Times New Roman"/>
            </a:endParaRPr>
          </a:p>
        </p:txBody>
      </p:sp>
      <p:sp>
        <p:nvSpPr>
          <p:cNvPr id="42" name="Google Shape;42;p4"/>
          <p:cNvSpPr/>
          <p:nvPr/>
        </p:nvSpPr>
        <p:spPr>
          <a:xfrm>
            <a:off x="0" y="0"/>
            <a:ext cx="9144000" cy="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878A2"/>
              </a:buClr>
              <a:buSzPts val="1000"/>
              <a:buFont typeface="Arial"/>
              <a:buNone/>
            </a:pPr>
            <a:r>
              <a:rPr lang="en-US" sz="1000" b="1" i="0" u="sng" strike="noStrike" cap="none">
                <a:solidFill>
                  <a:srgbClr val="2878A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DecisionTreeClassifier</a:t>
            </a:r>
            <a:r>
              <a:rPr lang="en-US" sz="1200" b="0" i="0" u="none" strike="noStrike" cap="none">
                <a:solidFill>
                  <a:srgbClr val="212529"/>
                </a:solidFill>
                <a:latin typeface="Arial"/>
                <a:ea typeface="Arial"/>
                <a:cs typeface="Arial"/>
                <a:sym typeface="Arial"/>
              </a:rPr>
              <a:t> is a class capable of performing multi-class classification on a dataset.</a:t>
            </a:r>
            <a:r>
              <a:rPr lang="en-US" sz="6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5</a:t>
            </a:fld>
            <a:endParaRPr/>
          </a:p>
        </p:txBody>
      </p:sp>
      <p:sp>
        <p:nvSpPr>
          <p:cNvPr id="48" name="Google Shape;48;p5"/>
          <p:cNvSpPr txBox="1"/>
          <p:nvPr/>
        </p:nvSpPr>
        <p:spPr>
          <a:xfrm>
            <a:off x="416250" y="808451"/>
            <a:ext cx="8311500" cy="554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txBox="1"/>
          <p:nvPr/>
        </p:nvSpPr>
        <p:spPr>
          <a:xfrm>
            <a:off x="293377" y="808450"/>
            <a:ext cx="8387700" cy="42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500" i="0" u="none" strike="noStrike" cap="none">
                <a:solidFill>
                  <a:srgbClr val="000000"/>
                </a:solidFill>
                <a:latin typeface="Times New Roman"/>
                <a:ea typeface="Times New Roman"/>
                <a:cs typeface="Times New Roman"/>
                <a:sym typeface="Times New Roman"/>
              </a:rPr>
              <a:t>General approach for building a </a:t>
            </a:r>
            <a:r>
              <a:rPr lang="en-US" sz="2500">
                <a:latin typeface="Times New Roman"/>
                <a:ea typeface="Times New Roman"/>
                <a:cs typeface="Times New Roman"/>
                <a:sym typeface="Times New Roman"/>
              </a:rPr>
              <a:t>Apriori</a:t>
            </a:r>
            <a:r>
              <a:rPr lang="en-US" sz="2500" i="0" u="none" strike="noStrike" cap="none">
                <a:solidFill>
                  <a:srgbClr val="000000"/>
                </a:solidFill>
                <a:latin typeface="Times New Roman"/>
                <a:ea typeface="Times New Roman"/>
                <a:cs typeface="Times New Roman"/>
                <a:sym typeface="Times New Roman"/>
              </a:rPr>
              <a:t> model</a:t>
            </a:r>
            <a:endParaRPr sz="1700" i="0" u="none" strike="noStrike" cap="none">
              <a:solidFill>
                <a:srgbClr val="000000"/>
              </a:solidFill>
              <a:latin typeface="Times New Roman"/>
              <a:ea typeface="Times New Roman"/>
              <a:cs typeface="Times New Roman"/>
              <a:sym typeface="Times New Roman"/>
            </a:endParaRPr>
          </a:p>
        </p:txBody>
      </p:sp>
      <p:sp>
        <p:nvSpPr>
          <p:cNvPr id="50" name="Google Shape;50;p5"/>
          <p:cNvSpPr txBox="1"/>
          <p:nvPr/>
        </p:nvSpPr>
        <p:spPr>
          <a:xfrm>
            <a:off x="974545" y="4521201"/>
            <a:ext cx="4047980" cy="5994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1" name="Google Shape;51;p5"/>
          <p:cNvPicPr preferRelativeResize="0"/>
          <p:nvPr/>
        </p:nvPicPr>
        <p:blipFill>
          <a:blip r:embed="rId3">
            <a:alphaModFix/>
          </a:blip>
          <a:stretch>
            <a:fillRect/>
          </a:stretch>
        </p:blipFill>
        <p:spPr>
          <a:xfrm>
            <a:off x="2634700" y="1540800"/>
            <a:ext cx="3937601" cy="5172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6</a:t>
            </a:fld>
            <a:endParaRPr/>
          </a:p>
        </p:txBody>
      </p:sp>
      <p:sp>
        <p:nvSpPr>
          <p:cNvPr id="57" name="Google Shape;57;p7"/>
          <p:cNvSpPr txBox="1"/>
          <p:nvPr/>
        </p:nvSpPr>
        <p:spPr>
          <a:xfrm>
            <a:off x="133650" y="828550"/>
            <a:ext cx="9010350" cy="602944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a:solidFill>
                  <a:srgbClr val="C00000"/>
                </a:solidFill>
              </a:rPr>
              <a:t>Association Rules</a:t>
            </a:r>
            <a:endParaRPr/>
          </a:p>
          <a:p>
            <a:pPr marL="0" marR="0" lvl="0" indent="0" algn="l" rtl="0">
              <a:lnSpc>
                <a:spcPct val="90000"/>
              </a:lnSpc>
              <a:spcBef>
                <a:spcPts val="0"/>
              </a:spcBef>
              <a:spcAft>
                <a:spcPts val="0"/>
              </a:spcAft>
              <a:buNone/>
            </a:pPr>
            <a:endParaRPr sz="1100" b="1" i="0" u="none" strike="noStrike" cap="none">
              <a:solidFill>
                <a:srgbClr val="C00000"/>
              </a:solidFill>
              <a:latin typeface="Arial"/>
              <a:ea typeface="Arial"/>
              <a:cs typeface="Arial"/>
              <a:sym typeface="Arial"/>
            </a:endParaRPr>
          </a:p>
          <a:p>
            <a:pPr marL="0" marR="0" lvl="0" indent="0" algn="l" rtl="0">
              <a:lnSpc>
                <a:spcPct val="90000"/>
              </a:lnSpc>
              <a:spcBef>
                <a:spcPts val="0"/>
              </a:spcBef>
              <a:spcAft>
                <a:spcPts val="0"/>
              </a:spcAft>
              <a:buNone/>
            </a:pPr>
            <a:endParaRPr sz="2000">
              <a:solidFill>
                <a:srgbClr val="202124"/>
              </a:solidFill>
            </a:endParaRPr>
          </a:p>
          <a:p>
            <a:pPr marL="0" marR="0" lvl="0" indent="0" algn="l" rtl="0">
              <a:lnSpc>
                <a:spcPct val="90000"/>
              </a:lnSpc>
              <a:spcBef>
                <a:spcPts val="0"/>
              </a:spcBef>
              <a:spcAft>
                <a:spcPts val="0"/>
              </a:spcAft>
              <a:buNone/>
            </a:pPr>
            <a:r>
              <a:rPr lang="en-US" sz="2200">
                <a:solidFill>
                  <a:srgbClr val="202124"/>
                </a:solidFill>
                <a:latin typeface="Times New Roman"/>
                <a:ea typeface="Times New Roman"/>
                <a:cs typeface="Times New Roman"/>
                <a:sym typeface="Times New Roman"/>
              </a:rPr>
              <a:t>The terms used for devising the association rules to predict the market basket analysis are:</a:t>
            </a:r>
            <a:endParaRPr sz="22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200">
              <a:solidFill>
                <a:srgbClr val="202124"/>
              </a:solidFill>
              <a:latin typeface="Times New Roman"/>
              <a:ea typeface="Times New Roman"/>
              <a:cs typeface="Times New Roman"/>
              <a:sym typeface="Times New Roman"/>
            </a:endParaRPr>
          </a:p>
          <a:p>
            <a:pPr marL="0" marR="38100" lvl="0" indent="0" algn="l" rtl="0">
              <a:lnSpc>
                <a:spcPct val="100000"/>
              </a:lnSpc>
              <a:spcBef>
                <a:spcPts val="0"/>
              </a:spcBef>
              <a:spcAft>
                <a:spcPts val="0"/>
              </a:spcAft>
              <a:buNone/>
            </a:pPr>
            <a:r>
              <a:rPr lang="en-US" sz="2100" b="1">
                <a:solidFill>
                  <a:srgbClr val="202124"/>
                </a:solidFill>
                <a:latin typeface="Times New Roman"/>
                <a:ea typeface="Times New Roman"/>
                <a:cs typeface="Times New Roman"/>
                <a:sym typeface="Times New Roman"/>
              </a:rPr>
              <a:t>Support</a:t>
            </a:r>
            <a:r>
              <a:rPr lang="en-US" sz="2100">
                <a:solidFill>
                  <a:srgbClr val="202124"/>
                </a:solidFill>
                <a:latin typeface="Times New Roman"/>
                <a:ea typeface="Times New Roman"/>
                <a:cs typeface="Times New Roman"/>
                <a:sym typeface="Times New Roman"/>
              </a:rPr>
              <a:t>: It's the default popularity of an item. In mathematical terms, the support of item A is nothing but the ratio of transactions involving A to the total number of transactions.</a:t>
            </a:r>
            <a:endParaRPr sz="2100">
              <a:solidFill>
                <a:srgbClr val="202124"/>
              </a:solidFill>
              <a:latin typeface="Times New Roman"/>
              <a:ea typeface="Times New Roman"/>
              <a:cs typeface="Times New Roman"/>
              <a:sym typeface="Times New Roman"/>
            </a:endParaRPr>
          </a:p>
          <a:p>
            <a:pPr marL="0" marR="38100" lvl="0" indent="0" algn="l" rtl="0">
              <a:lnSpc>
                <a:spcPct val="100000"/>
              </a:lnSpc>
              <a:spcBef>
                <a:spcPts val="0"/>
              </a:spcBef>
              <a:spcAft>
                <a:spcPts val="0"/>
              </a:spcAft>
              <a:buNone/>
            </a:pPr>
            <a:endParaRPr sz="2300">
              <a:solidFill>
                <a:srgbClr val="20212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100" b="1">
                <a:solidFill>
                  <a:srgbClr val="202124"/>
                </a:solidFill>
                <a:latin typeface="Times New Roman"/>
                <a:ea typeface="Times New Roman"/>
                <a:cs typeface="Times New Roman"/>
                <a:sym typeface="Times New Roman"/>
              </a:rPr>
              <a:t>Confidence</a:t>
            </a:r>
            <a:r>
              <a:rPr lang="en-US" sz="2100">
                <a:solidFill>
                  <a:srgbClr val="202124"/>
                </a:solidFill>
                <a:latin typeface="Times New Roman"/>
                <a:ea typeface="Times New Roman"/>
                <a:cs typeface="Times New Roman"/>
                <a:sym typeface="Times New Roman"/>
              </a:rPr>
              <a:t>: Likelihood that customer who bought both A and B. Its divides the number of transactions involving both A and B by the number of transactions involving B.</a:t>
            </a:r>
            <a:endParaRPr sz="2100">
              <a:solidFill>
                <a:srgbClr val="202124"/>
              </a:solidFill>
              <a:latin typeface="Times New Roman"/>
              <a:ea typeface="Times New Roman"/>
              <a:cs typeface="Times New Roman"/>
              <a:sym typeface="Times New Roman"/>
            </a:endParaRPr>
          </a:p>
          <a:p>
            <a:pPr marL="0" marR="38100" lvl="0" indent="0" algn="l" rtl="0">
              <a:lnSpc>
                <a:spcPct val="100000"/>
              </a:lnSpc>
              <a:spcBef>
                <a:spcPts val="0"/>
              </a:spcBef>
              <a:spcAft>
                <a:spcPts val="0"/>
              </a:spcAft>
              <a:buClr>
                <a:schemeClr val="dk1"/>
              </a:buClr>
              <a:buSzPts val="1100"/>
              <a:buFont typeface="Arial"/>
              <a:buNone/>
            </a:pPr>
            <a:r>
              <a:rPr lang="en-US" sz="2100">
                <a:solidFill>
                  <a:srgbClr val="202124"/>
                </a:solidFill>
                <a:latin typeface="Times New Roman"/>
                <a:ea typeface="Times New Roman"/>
                <a:cs typeface="Times New Roman"/>
                <a:sym typeface="Times New Roman"/>
              </a:rPr>
              <a:t>Confidence(A =&gt; B) = (Transactions involving both A and B)/(Transactions involving only A)</a:t>
            </a:r>
            <a:endParaRPr sz="21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2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000">
              <a:solidFill>
                <a:srgbClr val="202124"/>
              </a:solidFill>
            </a:endParaRPr>
          </a:p>
          <a:p>
            <a:pPr marL="342900" marR="0" lvl="0" indent="-24765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55a6b7e4d_0_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7</a:t>
            </a:fld>
            <a:endParaRPr/>
          </a:p>
        </p:txBody>
      </p:sp>
      <p:sp>
        <p:nvSpPr>
          <p:cNvPr id="63" name="Google Shape;63;ge55a6b7e4d_0_8"/>
          <p:cNvSpPr txBox="1"/>
          <p:nvPr/>
        </p:nvSpPr>
        <p:spPr>
          <a:xfrm>
            <a:off x="133650" y="828550"/>
            <a:ext cx="9010200" cy="6029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SzPts val="1100"/>
              <a:buNone/>
            </a:pPr>
            <a:endParaRPr sz="2100">
              <a:solidFill>
                <a:srgbClr val="202124"/>
              </a:solidFill>
              <a:highlight>
                <a:srgbClr val="F8F9FA"/>
              </a:highlight>
            </a:endParaRPr>
          </a:p>
          <a:p>
            <a:pPr marL="0" marR="0" lvl="0" indent="0" algn="l" rtl="0">
              <a:lnSpc>
                <a:spcPct val="90000"/>
              </a:lnSpc>
              <a:spcBef>
                <a:spcPts val="0"/>
              </a:spcBef>
              <a:spcAft>
                <a:spcPts val="0"/>
              </a:spcAft>
              <a:buSzPts val="1100"/>
              <a:buNone/>
            </a:pPr>
            <a:r>
              <a:rPr lang="en-US" sz="2200" b="1">
                <a:solidFill>
                  <a:srgbClr val="202124"/>
                </a:solidFill>
                <a:latin typeface="Times New Roman"/>
                <a:ea typeface="Times New Roman"/>
                <a:cs typeface="Times New Roman"/>
                <a:sym typeface="Times New Roman"/>
              </a:rPr>
              <a:t>Lift</a:t>
            </a:r>
            <a:r>
              <a:rPr lang="en-US" sz="2200">
                <a:solidFill>
                  <a:srgbClr val="202124"/>
                </a:solidFill>
                <a:latin typeface="Times New Roman"/>
                <a:ea typeface="Times New Roman"/>
                <a:cs typeface="Times New Roman"/>
                <a:sym typeface="Times New Roman"/>
              </a:rPr>
              <a:t> :</a:t>
            </a:r>
            <a:endParaRPr sz="22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SzPts val="1100"/>
              <a:buNone/>
            </a:pPr>
            <a:endParaRPr sz="2200">
              <a:solidFill>
                <a:srgbClr val="202124"/>
              </a:solidFill>
              <a:latin typeface="Times New Roman"/>
              <a:ea typeface="Times New Roman"/>
              <a:cs typeface="Times New Roman"/>
              <a:sym typeface="Times New Roman"/>
            </a:endParaRPr>
          </a:p>
          <a:p>
            <a:pPr marL="0" marR="0" lvl="0" indent="457200" algn="l" rtl="0">
              <a:lnSpc>
                <a:spcPct val="90000"/>
              </a:lnSpc>
              <a:spcBef>
                <a:spcPts val="0"/>
              </a:spcBef>
              <a:spcAft>
                <a:spcPts val="0"/>
              </a:spcAft>
              <a:buSzPts val="1100"/>
              <a:buNone/>
            </a:pPr>
            <a:r>
              <a:rPr lang="en-US" sz="2200">
                <a:solidFill>
                  <a:srgbClr val="202124"/>
                </a:solidFill>
                <a:latin typeface="Times New Roman"/>
                <a:ea typeface="Times New Roman"/>
                <a:cs typeface="Times New Roman"/>
                <a:sym typeface="Times New Roman"/>
              </a:rPr>
              <a:t>Increase in the sale of A when you sell B.</a:t>
            </a:r>
            <a:endParaRPr sz="2200">
              <a:solidFill>
                <a:srgbClr val="202124"/>
              </a:solidFill>
              <a:latin typeface="Times New Roman"/>
              <a:ea typeface="Times New Roman"/>
              <a:cs typeface="Times New Roman"/>
              <a:sym typeface="Times New Roman"/>
            </a:endParaRPr>
          </a:p>
          <a:p>
            <a:pPr marL="457200" marR="38100" lvl="0" indent="0" algn="l" rtl="0">
              <a:lnSpc>
                <a:spcPct val="128571"/>
              </a:lnSpc>
              <a:spcBef>
                <a:spcPts val="0"/>
              </a:spcBef>
              <a:spcAft>
                <a:spcPts val="0"/>
              </a:spcAft>
              <a:buSzPts val="1100"/>
              <a:buNone/>
            </a:pPr>
            <a:r>
              <a:rPr lang="en-US" sz="2200">
                <a:solidFill>
                  <a:srgbClr val="202124"/>
                </a:solidFill>
                <a:latin typeface="Times New Roman"/>
                <a:ea typeface="Times New Roman"/>
                <a:cs typeface="Times New Roman"/>
                <a:sym typeface="Times New Roman"/>
              </a:rPr>
              <a:t>Lift(A =&gt; B) = Confidence(A, B) / Support(B)</a:t>
            </a:r>
            <a:endParaRPr sz="22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a:p>
          <a:p>
            <a:pPr marL="0" marR="0" lvl="0" indent="0" algn="l" rtl="0">
              <a:lnSpc>
                <a:spcPct val="90000"/>
              </a:lnSpc>
              <a:spcBef>
                <a:spcPts val="0"/>
              </a:spcBef>
              <a:spcAft>
                <a:spcPts val="0"/>
              </a:spcAft>
              <a:buClr>
                <a:schemeClr val="dk1"/>
              </a:buClr>
              <a:buSzPts val="1100"/>
              <a:buFont typeface="Arial"/>
              <a:buNone/>
            </a:pPr>
            <a:endParaRPr/>
          </a:p>
          <a:p>
            <a:pPr marL="457200" marR="0" lvl="0" indent="0" algn="l" rtl="0">
              <a:lnSpc>
                <a:spcPct val="90000"/>
              </a:lnSpc>
              <a:spcBef>
                <a:spcPts val="0"/>
              </a:spcBef>
              <a:spcAft>
                <a:spcPts val="0"/>
              </a:spcAft>
              <a:buNone/>
            </a:pPr>
            <a:r>
              <a:rPr lang="en-US" sz="2200">
                <a:solidFill>
                  <a:srgbClr val="202124"/>
                </a:solidFill>
                <a:latin typeface="Times New Roman"/>
                <a:ea typeface="Times New Roman"/>
                <a:cs typeface="Times New Roman"/>
                <a:sym typeface="Times New Roman"/>
              </a:rPr>
              <a:t>Likelihood of a customer buying both A and B together is ‘lift-value’ times more than the chance if purchasing alone.</a:t>
            </a:r>
            <a:endParaRPr sz="2200">
              <a:solidFill>
                <a:srgbClr val="202124"/>
              </a:solidFill>
              <a:latin typeface="Times New Roman"/>
              <a:ea typeface="Times New Roman"/>
              <a:cs typeface="Times New Roman"/>
              <a:sym typeface="Times New Roman"/>
            </a:endParaRPr>
          </a:p>
          <a:p>
            <a:pPr marL="457200" marR="0" lvl="0" indent="0" algn="l" rtl="0">
              <a:lnSpc>
                <a:spcPct val="90000"/>
              </a:lnSpc>
              <a:spcBef>
                <a:spcPts val="0"/>
              </a:spcBef>
              <a:spcAft>
                <a:spcPts val="0"/>
              </a:spcAft>
              <a:buNone/>
            </a:pPr>
            <a:endParaRPr sz="2200">
              <a:solidFill>
                <a:srgbClr val="202124"/>
              </a:solidFill>
              <a:latin typeface="Times New Roman"/>
              <a:ea typeface="Times New Roman"/>
              <a:cs typeface="Times New Roman"/>
              <a:sym typeface="Times New Roman"/>
            </a:endParaRPr>
          </a:p>
          <a:p>
            <a:pPr marL="457200" marR="0" lvl="0" indent="0" algn="l" rtl="0">
              <a:lnSpc>
                <a:spcPct val="90000"/>
              </a:lnSpc>
              <a:spcBef>
                <a:spcPts val="0"/>
              </a:spcBef>
              <a:spcAft>
                <a:spcPts val="0"/>
              </a:spcAft>
              <a:buNone/>
            </a:pPr>
            <a:r>
              <a:rPr lang="en-US" sz="2200">
                <a:solidFill>
                  <a:srgbClr val="202124"/>
                </a:solidFill>
                <a:latin typeface="Times New Roman"/>
                <a:ea typeface="Times New Roman"/>
                <a:cs typeface="Times New Roman"/>
                <a:sym typeface="Times New Roman"/>
              </a:rPr>
              <a:t>Lift (A =&gt; B) = 1 means that there is no correlation within the itemset.</a:t>
            </a:r>
            <a:endParaRPr sz="2200">
              <a:solidFill>
                <a:srgbClr val="202124"/>
              </a:solidFill>
              <a:latin typeface="Times New Roman"/>
              <a:ea typeface="Times New Roman"/>
              <a:cs typeface="Times New Roman"/>
              <a:sym typeface="Times New Roman"/>
            </a:endParaRPr>
          </a:p>
          <a:p>
            <a:pPr marL="457200" marR="0" lvl="0" indent="0" algn="l" rtl="0">
              <a:lnSpc>
                <a:spcPct val="90000"/>
              </a:lnSpc>
              <a:spcBef>
                <a:spcPts val="0"/>
              </a:spcBef>
              <a:spcAft>
                <a:spcPts val="0"/>
              </a:spcAft>
              <a:buNone/>
            </a:pPr>
            <a:r>
              <a:rPr lang="en-US" sz="2200">
                <a:solidFill>
                  <a:srgbClr val="202124"/>
                </a:solidFill>
                <a:latin typeface="Times New Roman"/>
                <a:ea typeface="Times New Roman"/>
                <a:cs typeface="Times New Roman"/>
                <a:sym typeface="Times New Roman"/>
              </a:rPr>
              <a:t>Lift (A =&gt; B) &gt; 1 means that there is a positive correlation within the itemset, i.e., products in the itemset, A, and B, are more likely to be bought together.</a:t>
            </a:r>
            <a:endParaRPr sz="2200">
              <a:solidFill>
                <a:srgbClr val="202124"/>
              </a:solidFill>
              <a:latin typeface="Times New Roman"/>
              <a:ea typeface="Times New Roman"/>
              <a:cs typeface="Times New Roman"/>
              <a:sym typeface="Times New Roman"/>
            </a:endParaRPr>
          </a:p>
          <a:p>
            <a:pPr marL="457200" marR="0" lvl="0" indent="0" algn="l" rtl="0">
              <a:lnSpc>
                <a:spcPct val="90000"/>
              </a:lnSpc>
              <a:spcBef>
                <a:spcPts val="0"/>
              </a:spcBef>
              <a:spcAft>
                <a:spcPts val="0"/>
              </a:spcAft>
              <a:buClr>
                <a:schemeClr val="dk1"/>
              </a:buClr>
              <a:buSzPts val="1100"/>
              <a:buFont typeface="Arial"/>
              <a:buNone/>
            </a:pPr>
            <a:r>
              <a:rPr lang="en-US" sz="2200">
                <a:solidFill>
                  <a:srgbClr val="202124"/>
                </a:solidFill>
                <a:latin typeface="Times New Roman"/>
                <a:ea typeface="Times New Roman"/>
                <a:cs typeface="Times New Roman"/>
                <a:sym typeface="Times New Roman"/>
              </a:rPr>
              <a:t>Lift (A =&gt; B) &lt; 1 means that there is a negative correlation within the itemset, i.e., products in itemset, A, and B, are unlikely to be bought together.</a:t>
            </a:r>
            <a:endParaRPr sz="2200">
              <a:solidFill>
                <a:srgbClr val="202124"/>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a:p>
          <a:p>
            <a:pPr marL="0" marR="0" lvl="0" indent="0" algn="l" rtl="0">
              <a:lnSpc>
                <a:spcPct val="90000"/>
              </a:lnSpc>
              <a:spcBef>
                <a:spcPts val="0"/>
              </a:spcBef>
              <a:spcAft>
                <a:spcPts val="0"/>
              </a:spcAft>
              <a:buNone/>
            </a:pPr>
            <a:r>
              <a:rPr lang="en-US" sz="2000">
                <a:solidFill>
                  <a:srgbClr val="202124"/>
                </a:solidFill>
              </a:rPr>
              <a:t>	</a:t>
            </a:r>
            <a:endParaRPr sz="2000">
              <a:solidFill>
                <a:srgbClr val="202124"/>
              </a:solidFill>
            </a:endParaRPr>
          </a:p>
          <a:p>
            <a:pPr marL="342900" marR="0" lvl="0" indent="-24765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e55a6b7e4d_0_5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8</a:t>
            </a:fld>
            <a:endParaRPr/>
          </a:p>
        </p:txBody>
      </p:sp>
      <p:sp>
        <p:nvSpPr>
          <p:cNvPr id="69" name="Google Shape;69;ge55a6b7e4d_0_58"/>
          <p:cNvSpPr txBox="1"/>
          <p:nvPr/>
        </p:nvSpPr>
        <p:spPr>
          <a:xfrm>
            <a:off x="246125" y="1550675"/>
            <a:ext cx="86751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latin typeface="Times New Roman"/>
                <a:ea typeface="Times New Roman"/>
                <a:cs typeface="Times New Roman"/>
                <a:sym typeface="Times New Roman"/>
              </a:rPr>
              <a:t>Association Rule-based algorithms are viewed as a two-step approach:</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b="1">
                <a:latin typeface="Times New Roman"/>
                <a:ea typeface="Times New Roman"/>
                <a:cs typeface="Times New Roman"/>
                <a:sym typeface="Times New Roman"/>
              </a:rPr>
              <a:t>Frequent Itemset Generation</a:t>
            </a:r>
            <a:r>
              <a:rPr lang="en-US" sz="1900">
                <a:latin typeface="Times New Roman"/>
                <a:ea typeface="Times New Roman"/>
                <a:cs typeface="Times New Roman"/>
                <a:sym typeface="Times New Roman"/>
              </a:rPr>
              <a:t>: Find all frequent itemsets with support &gt;= predetermined min_support count</a:t>
            </a:r>
            <a:endParaRPr sz="1900">
              <a:latin typeface="Times New Roman"/>
              <a:ea typeface="Times New Roman"/>
              <a:cs typeface="Times New Roman"/>
              <a:sym typeface="Times New Roman"/>
            </a:endParaRPr>
          </a:p>
          <a:p>
            <a:pPr marL="457200" lvl="0" indent="0" algn="l" rtl="0">
              <a:spcBef>
                <a:spcPts val="0"/>
              </a:spcBef>
              <a:spcAft>
                <a:spcPts val="0"/>
              </a:spcAft>
              <a:buNone/>
            </a:pP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en-US" sz="1900" b="1">
                <a:latin typeface="Times New Roman"/>
                <a:ea typeface="Times New Roman"/>
                <a:cs typeface="Times New Roman"/>
                <a:sym typeface="Times New Roman"/>
              </a:rPr>
              <a:t>Rule Generation</a:t>
            </a:r>
            <a:r>
              <a:rPr lang="en-US" sz="1900">
                <a:latin typeface="Times New Roman"/>
                <a:ea typeface="Times New Roman"/>
                <a:cs typeface="Times New Roman"/>
                <a:sym typeface="Times New Roman"/>
              </a:rPr>
              <a:t>: List all Association Rules from frequent itemsets. Calculate Support and Confidence for all rules. Prune rules that fail min_support and min_confidence thresholds.</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9</a:t>
            </a:fld>
            <a:endParaRPr/>
          </a:p>
        </p:txBody>
      </p:sp>
      <p:sp>
        <p:nvSpPr>
          <p:cNvPr id="75" name="Google Shape;75;p8"/>
          <p:cNvSpPr txBox="1"/>
          <p:nvPr/>
        </p:nvSpPr>
        <p:spPr>
          <a:xfrm>
            <a:off x="104650" y="701200"/>
            <a:ext cx="57006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500" b="1">
                <a:solidFill>
                  <a:srgbClr val="C00000"/>
                </a:solidFill>
                <a:latin typeface="Times New Roman"/>
                <a:ea typeface="Times New Roman"/>
                <a:cs typeface="Times New Roman"/>
                <a:sym typeface="Times New Roman"/>
              </a:rPr>
              <a:t>Exploratory Data Analysis</a:t>
            </a:r>
            <a:endParaRPr sz="500" i="0" u="none" strike="noStrike" cap="none">
              <a:solidFill>
                <a:srgbClr val="000000"/>
              </a:solidFill>
              <a:latin typeface="Times New Roman"/>
              <a:ea typeface="Times New Roman"/>
              <a:cs typeface="Times New Roman"/>
              <a:sym typeface="Times New Roman"/>
            </a:endParaRPr>
          </a:p>
        </p:txBody>
      </p:sp>
      <p:pic>
        <p:nvPicPr>
          <p:cNvPr id="76" name="Google Shape;76;p8"/>
          <p:cNvPicPr preferRelativeResize="0"/>
          <p:nvPr/>
        </p:nvPicPr>
        <p:blipFill>
          <a:blip r:embed="rId3">
            <a:alphaModFix/>
          </a:blip>
          <a:stretch>
            <a:fillRect/>
          </a:stretch>
        </p:blipFill>
        <p:spPr>
          <a:xfrm>
            <a:off x="2069150" y="1668302"/>
            <a:ext cx="4561422" cy="4595462"/>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(4:3)</PresentationFormat>
  <Paragraphs>106</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2</cp:revision>
  <dcterms:modified xsi:type="dcterms:W3CDTF">2021-08-09T06:01:16Z</dcterms:modified>
</cp:coreProperties>
</file>