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80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87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656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63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08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86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249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461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2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36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1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3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0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6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16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54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0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7BDFBA-CFC3-44F6-A2EC-3682EB007DD4}" type="datetimeFigureOut">
              <a:rPr lang="en-IN" smtClean="0"/>
              <a:t>07-06-2021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E805-FF50-425B-A037-66D64EB952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09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B1F-BC5C-44D3-8EB9-E31E5DD19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8" y="845127"/>
            <a:ext cx="9157252" cy="1655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        IOT BASED RIVER WATER QUALITY MONITORING SYSTEM USING IBM WATSON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18257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E3E1-0D3E-4085-A169-8A378917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30" y="428306"/>
            <a:ext cx="8946541" cy="179999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RESULT</a:t>
            </a:r>
          </a:p>
          <a:p>
            <a:pPr marL="0" indent="0">
              <a:buNone/>
            </a:pPr>
            <a:r>
              <a:rPr lang="en-US" sz="2000" b="1" dirty="0"/>
              <a:t>WQMS helps to </a:t>
            </a:r>
            <a:r>
              <a:rPr lang="en-US" sz="2000" b="1" dirty="0" err="1"/>
              <a:t>moniter</a:t>
            </a:r>
            <a:r>
              <a:rPr lang="en-US" sz="2000" b="1" dirty="0"/>
              <a:t> the river water quality in an easier way , hence organizations which suits the purpose shall implement this system which is helpful in many ways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70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001F-87CF-44B5-A54E-95DA0954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00" y="133122"/>
            <a:ext cx="9404723" cy="686969"/>
          </a:xfrm>
        </p:spPr>
        <p:txBody>
          <a:bodyPr/>
          <a:lstStyle/>
          <a:p>
            <a:r>
              <a:rPr lang="en-US" b="1" dirty="0"/>
              <a:t>                    APPENDIX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AD15-2B91-48F2-ABEF-EC5463D1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00" y="1076386"/>
            <a:ext cx="8946541" cy="4862775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dirty="0"/>
              <a:t>SOURCE CODE</a:t>
            </a:r>
          </a:p>
          <a:p>
            <a:endParaRPr lang="en-IN" sz="1600" b="1" dirty="0"/>
          </a:p>
          <a:p>
            <a:r>
              <a:rPr lang="en-IN" sz="6400" b="1" dirty="0"/>
              <a:t>import </a:t>
            </a:r>
            <a:r>
              <a:rPr lang="en-IN" sz="6400" b="1" dirty="0" err="1"/>
              <a:t>wiotp.sdk.device</a:t>
            </a:r>
            <a:endParaRPr lang="en-IN" sz="6400" b="1" dirty="0"/>
          </a:p>
          <a:p>
            <a:r>
              <a:rPr lang="en-IN" sz="6400" b="1" dirty="0"/>
              <a:t>import time</a:t>
            </a:r>
          </a:p>
          <a:p>
            <a:r>
              <a:rPr lang="en-IN" sz="6400" b="1" dirty="0"/>
              <a:t>import random</a:t>
            </a:r>
          </a:p>
          <a:p>
            <a:r>
              <a:rPr lang="en-IN" sz="6400" b="1" dirty="0" err="1"/>
              <a:t>myConfig</a:t>
            </a:r>
            <a:r>
              <a:rPr lang="en-IN" sz="6400" b="1" dirty="0"/>
              <a:t> = { </a:t>
            </a:r>
          </a:p>
          <a:p>
            <a:r>
              <a:rPr lang="en-IN" sz="6400" b="1" dirty="0"/>
              <a:t>    "identity": {</a:t>
            </a:r>
          </a:p>
          <a:p>
            <a:r>
              <a:rPr lang="en-IN" sz="6400" b="1" dirty="0"/>
              <a:t>        "</a:t>
            </a:r>
            <a:r>
              <a:rPr lang="en-IN" sz="6400" b="1" dirty="0" err="1"/>
              <a:t>orgId</a:t>
            </a:r>
            <a:r>
              <a:rPr lang="en-IN" sz="6400" b="1" dirty="0"/>
              <a:t>": "fy2tn2",</a:t>
            </a:r>
          </a:p>
          <a:p>
            <a:r>
              <a:rPr lang="en-IN" sz="6400" b="1" dirty="0"/>
              <a:t>        "</a:t>
            </a:r>
            <a:r>
              <a:rPr lang="en-IN" sz="6400" b="1" dirty="0" err="1"/>
              <a:t>typeId</a:t>
            </a:r>
            <a:r>
              <a:rPr lang="en-IN" sz="6400" b="1" dirty="0"/>
              <a:t>": "ESP32",</a:t>
            </a:r>
          </a:p>
          <a:p>
            <a:r>
              <a:rPr lang="en-IN" sz="6400" b="1" dirty="0"/>
              <a:t>        "deviceId":"12345"</a:t>
            </a:r>
          </a:p>
          <a:p>
            <a:r>
              <a:rPr lang="en-IN" sz="6400" b="1" dirty="0"/>
              <a:t>    },</a:t>
            </a:r>
          </a:p>
          <a:p>
            <a:r>
              <a:rPr lang="en-IN" sz="6400" b="1" dirty="0"/>
              <a:t>    "auth": {</a:t>
            </a:r>
          </a:p>
          <a:p>
            <a:r>
              <a:rPr lang="en-IN" sz="6400" b="1" dirty="0"/>
              <a:t>        "token": "12345678"</a:t>
            </a:r>
          </a:p>
          <a:p>
            <a:r>
              <a:rPr lang="en-IN" sz="6400" b="1" dirty="0"/>
              <a:t>    }</a:t>
            </a:r>
          </a:p>
          <a:p>
            <a:r>
              <a:rPr lang="en-IN" sz="6400" b="1" dirty="0"/>
              <a:t>}</a:t>
            </a:r>
          </a:p>
          <a:p>
            <a:endParaRPr lang="en-IN" sz="6400" b="1" dirty="0"/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65163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124C-A4DE-430E-88E7-6198DC53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74" y="482470"/>
            <a:ext cx="8946541" cy="5980474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SOURCE CODE</a:t>
            </a:r>
          </a:p>
          <a:p>
            <a:endParaRPr lang="en-IN" sz="1600" b="1" dirty="0"/>
          </a:p>
          <a:p>
            <a:r>
              <a:rPr lang="en-IN" sz="1600" b="1" dirty="0"/>
              <a:t>def </a:t>
            </a:r>
            <a:r>
              <a:rPr lang="en-IN" sz="1600" b="1" dirty="0" err="1"/>
              <a:t>myCommandCallback</a:t>
            </a:r>
            <a:r>
              <a:rPr lang="en-IN" sz="1600" b="1" dirty="0"/>
              <a:t>(</a:t>
            </a:r>
            <a:r>
              <a:rPr lang="en-IN" sz="1600" b="1" dirty="0" err="1"/>
              <a:t>cmd</a:t>
            </a:r>
            <a:r>
              <a:rPr lang="en-IN" sz="1600" b="1" dirty="0"/>
              <a:t>):</a:t>
            </a:r>
          </a:p>
          <a:p>
            <a:r>
              <a:rPr lang="en-IN" sz="1600" b="1" dirty="0"/>
              <a:t>    print("Message received from IBM IoT Platform: %s" % </a:t>
            </a:r>
            <a:r>
              <a:rPr lang="en-IN" sz="1600" b="1" dirty="0" err="1"/>
              <a:t>cmd.data</a:t>
            </a:r>
            <a:r>
              <a:rPr lang="en-IN" sz="1600" b="1" dirty="0"/>
              <a:t>['command'])</a:t>
            </a:r>
          </a:p>
          <a:p>
            <a:r>
              <a:rPr lang="en-IN" sz="1600" b="1" dirty="0"/>
              <a:t>    m=</a:t>
            </a:r>
            <a:r>
              <a:rPr lang="en-IN" sz="1600" b="1" dirty="0" err="1"/>
              <a:t>cmd.data</a:t>
            </a:r>
            <a:r>
              <a:rPr lang="en-IN" sz="1600" b="1" dirty="0"/>
              <a:t>['command']</a:t>
            </a:r>
          </a:p>
          <a:p>
            <a:endParaRPr lang="en-IN" sz="1600" b="1" dirty="0"/>
          </a:p>
          <a:p>
            <a:r>
              <a:rPr lang="en-IN" sz="1600" b="1" dirty="0"/>
              <a:t>client = </a:t>
            </a:r>
            <a:r>
              <a:rPr lang="en-IN" sz="1600" b="1" dirty="0" err="1"/>
              <a:t>wiotp.sdk.device.DeviceClient</a:t>
            </a:r>
            <a:r>
              <a:rPr lang="en-IN" sz="1600" b="1" dirty="0"/>
              <a:t>(config=</a:t>
            </a:r>
            <a:r>
              <a:rPr lang="en-IN" sz="1600" b="1" dirty="0" err="1"/>
              <a:t>myConfig</a:t>
            </a:r>
            <a:r>
              <a:rPr lang="en-IN" sz="1600" b="1" dirty="0"/>
              <a:t>, </a:t>
            </a:r>
            <a:r>
              <a:rPr lang="en-IN" sz="1600" b="1" dirty="0" err="1"/>
              <a:t>logHandlers</a:t>
            </a:r>
            <a:r>
              <a:rPr lang="en-IN" sz="1600" b="1" dirty="0"/>
              <a:t>=None)</a:t>
            </a:r>
          </a:p>
          <a:p>
            <a:r>
              <a:rPr lang="en-IN" sz="1600" b="1" dirty="0" err="1"/>
              <a:t>client.connect</a:t>
            </a:r>
            <a:r>
              <a:rPr lang="en-IN" sz="1600" b="1" dirty="0"/>
              <a:t>()</a:t>
            </a:r>
          </a:p>
          <a:p>
            <a:endParaRPr lang="en-IN" sz="1600" b="1" dirty="0"/>
          </a:p>
          <a:p>
            <a:r>
              <a:rPr lang="en-IN" sz="1600" b="1" dirty="0"/>
              <a:t>while True:</a:t>
            </a:r>
          </a:p>
          <a:p>
            <a:r>
              <a:rPr lang="en-IN" sz="1600" b="1" dirty="0"/>
              <a:t>    </a:t>
            </a:r>
            <a:r>
              <a:rPr lang="en-IN" sz="1600" b="1" dirty="0" err="1"/>
              <a:t>dpar</a:t>
            </a:r>
            <a:r>
              <a:rPr lang="en-IN" sz="1600" b="1" dirty="0"/>
              <a:t>=</a:t>
            </a:r>
            <a:r>
              <a:rPr lang="en-IN" sz="1600" b="1" dirty="0" err="1"/>
              <a:t>random.randint</a:t>
            </a:r>
            <a:r>
              <a:rPr lang="en-IN" sz="1600" b="1" dirty="0"/>
              <a:t>(0,50)</a:t>
            </a:r>
          </a:p>
          <a:p>
            <a:r>
              <a:rPr lang="en-IN" sz="1600" b="1" dirty="0"/>
              <a:t>    </a:t>
            </a:r>
            <a:r>
              <a:rPr lang="en-IN" sz="1600" b="1" dirty="0" err="1"/>
              <a:t>ph</a:t>
            </a:r>
            <a:r>
              <a:rPr lang="en-IN" sz="1600" b="1" dirty="0"/>
              <a:t>=</a:t>
            </a:r>
            <a:r>
              <a:rPr lang="en-IN" sz="1600" b="1" dirty="0" err="1"/>
              <a:t>random.randint</a:t>
            </a:r>
            <a:r>
              <a:rPr lang="en-IN" sz="1600" b="1" dirty="0"/>
              <a:t>(6,10)</a:t>
            </a:r>
          </a:p>
          <a:p>
            <a:r>
              <a:rPr lang="en-IN" sz="1600" b="1" dirty="0"/>
              <a:t>    temp=</a:t>
            </a:r>
            <a:r>
              <a:rPr lang="en-IN" sz="1600" b="1" dirty="0" err="1"/>
              <a:t>random.randint</a:t>
            </a:r>
            <a:r>
              <a:rPr lang="en-IN" sz="1600" b="1" dirty="0"/>
              <a:t>(-20,125)</a:t>
            </a:r>
          </a:p>
          <a:p>
            <a:r>
              <a:rPr lang="en-IN" sz="1600" b="1" dirty="0"/>
              <a:t>    </a:t>
            </a:r>
            <a:r>
              <a:rPr lang="en-IN" sz="1600" b="1" dirty="0" err="1"/>
              <a:t>myData</a:t>
            </a:r>
            <a:r>
              <a:rPr lang="en-IN" sz="1600" b="1" dirty="0"/>
              <a:t>={'</a:t>
            </a:r>
            <a:r>
              <a:rPr lang="en-IN" sz="1600" b="1" dirty="0" err="1"/>
              <a:t>dustparticles</a:t>
            </a:r>
            <a:r>
              <a:rPr lang="en-IN" sz="1600" b="1" dirty="0"/>
              <a:t>':</a:t>
            </a:r>
            <a:r>
              <a:rPr lang="en-IN" sz="1600" b="1" dirty="0" err="1"/>
              <a:t>dpar</a:t>
            </a:r>
            <a:r>
              <a:rPr lang="en-IN" sz="1600" b="1" dirty="0"/>
              <a:t>, '</a:t>
            </a:r>
            <a:r>
              <a:rPr lang="en-IN" sz="1600" b="1" dirty="0" err="1"/>
              <a:t>phvalues</a:t>
            </a:r>
            <a:r>
              <a:rPr lang="en-IN" sz="1600" b="1" dirty="0"/>
              <a:t>':</a:t>
            </a:r>
            <a:r>
              <a:rPr lang="en-IN" sz="1600" b="1" dirty="0" err="1"/>
              <a:t>ph</a:t>
            </a:r>
            <a:r>
              <a:rPr lang="en-IN" sz="1600" b="1" dirty="0"/>
              <a:t>, '</a:t>
            </a:r>
            <a:r>
              <a:rPr lang="en-IN" sz="1600" b="1" dirty="0" err="1"/>
              <a:t>watertemperature</a:t>
            </a:r>
            <a:r>
              <a:rPr lang="en-IN" sz="1600" b="1" dirty="0"/>
              <a:t>':temp}</a:t>
            </a:r>
          </a:p>
          <a:p>
            <a:r>
              <a:rPr lang="en-IN" sz="1600" b="1" dirty="0"/>
              <a:t>    </a:t>
            </a:r>
            <a:r>
              <a:rPr lang="en-IN" sz="1600" b="1" dirty="0" err="1"/>
              <a:t>client.publishEvent</a:t>
            </a:r>
            <a:r>
              <a:rPr lang="en-IN" sz="1600" b="1" dirty="0"/>
              <a:t>(</a:t>
            </a:r>
            <a:r>
              <a:rPr lang="en-IN" sz="1600" b="1" dirty="0" err="1"/>
              <a:t>eventId</a:t>
            </a:r>
            <a:r>
              <a:rPr lang="en-IN" sz="1600" b="1" dirty="0"/>
              <a:t>="status", </a:t>
            </a:r>
            <a:r>
              <a:rPr lang="en-IN" sz="1600" b="1" dirty="0" err="1"/>
              <a:t>msgFormat</a:t>
            </a:r>
            <a:r>
              <a:rPr lang="en-IN" sz="1600" b="1" dirty="0"/>
              <a:t>="json", data=</a:t>
            </a:r>
            <a:r>
              <a:rPr lang="en-IN" sz="1600" b="1" dirty="0" err="1"/>
              <a:t>myData</a:t>
            </a:r>
            <a:r>
              <a:rPr lang="en-IN" sz="1600" b="1" dirty="0"/>
              <a:t>, </a:t>
            </a:r>
            <a:r>
              <a:rPr lang="en-IN" sz="1600" b="1" dirty="0" err="1"/>
              <a:t>qos</a:t>
            </a:r>
            <a:r>
              <a:rPr lang="en-IN" sz="1600" b="1" dirty="0"/>
              <a:t>=0, </a:t>
            </a:r>
            <a:r>
              <a:rPr lang="en-IN" sz="1600" b="1" dirty="0" err="1"/>
              <a:t>onPublish</a:t>
            </a:r>
            <a:r>
              <a:rPr lang="en-IN" sz="1600" b="1" dirty="0"/>
              <a:t>=None)</a:t>
            </a:r>
          </a:p>
          <a:p>
            <a:r>
              <a:rPr lang="en-IN" sz="1600" b="1" dirty="0"/>
              <a:t>    print("Published data Successfully: %s", </a:t>
            </a:r>
            <a:r>
              <a:rPr lang="en-IN" sz="1600" b="1" dirty="0" err="1"/>
              <a:t>myData</a:t>
            </a:r>
            <a:r>
              <a:rPr lang="en-IN" sz="1600" b="1" dirty="0"/>
              <a:t>)</a:t>
            </a:r>
          </a:p>
          <a:p>
            <a:r>
              <a:rPr lang="en-IN" sz="1600" b="1" dirty="0"/>
              <a:t>    </a:t>
            </a:r>
            <a:r>
              <a:rPr lang="en-IN" sz="1600" b="1" dirty="0" err="1"/>
              <a:t>client.commandCallback</a:t>
            </a:r>
            <a:r>
              <a:rPr lang="en-IN" sz="1600" b="1" dirty="0"/>
              <a:t> = </a:t>
            </a:r>
            <a:r>
              <a:rPr lang="en-IN" sz="1600" b="1" dirty="0" err="1"/>
              <a:t>myCommandCallback</a:t>
            </a:r>
            <a:endParaRPr lang="en-IN" sz="1600" b="1" dirty="0"/>
          </a:p>
          <a:p>
            <a:r>
              <a:rPr lang="en-IN" sz="1600" b="1" dirty="0"/>
              <a:t>    </a:t>
            </a:r>
            <a:r>
              <a:rPr lang="en-IN" sz="1600" b="1" dirty="0" err="1"/>
              <a:t>time.sleep</a:t>
            </a:r>
            <a:r>
              <a:rPr lang="en-IN" sz="1600" b="1" dirty="0"/>
              <a:t>(10)</a:t>
            </a:r>
          </a:p>
          <a:p>
            <a:r>
              <a:rPr lang="en-IN" sz="1600" b="1" dirty="0" err="1"/>
              <a:t>client.disconnect</a:t>
            </a:r>
            <a:r>
              <a:rPr lang="en-IN" sz="1600" b="1" dirty="0"/>
              <a:t>()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5645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BF4D-BCC4-4B4E-A151-8CA716EC4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63" y="375038"/>
            <a:ext cx="2145915" cy="468341"/>
          </a:xfrm>
        </p:spPr>
        <p:txBody>
          <a:bodyPr>
            <a:normAutofit/>
          </a:bodyPr>
          <a:lstStyle/>
          <a:p>
            <a:r>
              <a:rPr lang="en-IN" sz="2400" b="1" dirty="0"/>
              <a:t>UI OUTPUT</a:t>
            </a:r>
          </a:p>
        </p:txBody>
      </p:sp>
    </p:spTree>
    <p:extLst>
      <p:ext uri="{BB962C8B-B14F-4D97-AF65-F5344CB8AC3E}">
        <p14:creationId xmlns:p14="http://schemas.microsoft.com/office/powerpoint/2010/main" val="31412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BE72-3B9D-432D-91EA-446D1601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0818"/>
            <a:ext cx="8946541" cy="5837582"/>
          </a:xfrm>
        </p:spPr>
        <p:txBody>
          <a:bodyPr>
            <a:normAutofit lnSpcReduction="10000"/>
          </a:bodyPr>
          <a:lstStyle/>
          <a:p>
            <a:r>
              <a:rPr lang="en-US" sz="2800" b="1" i="1" dirty="0"/>
              <a:t>T</a:t>
            </a:r>
            <a:r>
              <a:rPr lang="en-IN" sz="2800" b="1" i="1" dirty="0"/>
              <a:t>OPICS</a:t>
            </a:r>
          </a:p>
          <a:p>
            <a:endParaRPr lang="en-IN" b="1" dirty="0"/>
          </a:p>
          <a:p>
            <a:r>
              <a:rPr lang="en-IN" b="1" dirty="0"/>
              <a:t>1. </a:t>
            </a:r>
            <a:r>
              <a:rPr lang="en-IN" dirty="0"/>
              <a:t>Introduction</a:t>
            </a:r>
          </a:p>
          <a:p>
            <a:r>
              <a:rPr lang="en-IN" dirty="0"/>
              <a:t>2. Literature Survey  </a:t>
            </a:r>
          </a:p>
          <a:p>
            <a:r>
              <a:rPr lang="en-IN" dirty="0"/>
              <a:t>3. Theoretical Analysis </a:t>
            </a:r>
          </a:p>
          <a:p>
            <a:r>
              <a:rPr lang="en-IN" dirty="0"/>
              <a:t>4. Experimental Investigations </a:t>
            </a:r>
          </a:p>
          <a:p>
            <a:r>
              <a:rPr lang="en-IN" dirty="0"/>
              <a:t>5. Flowchart </a:t>
            </a:r>
          </a:p>
          <a:p>
            <a:r>
              <a:rPr lang="en-IN" dirty="0"/>
              <a:t>6. Result</a:t>
            </a:r>
          </a:p>
          <a:p>
            <a:r>
              <a:rPr lang="en-IN" dirty="0"/>
              <a:t>7. Advantages &amp; Disadvantages</a:t>
            </a:r>
          </a:p>
          <a:p>
            <a:r>
              <a:rPr lang="en-IN" dirty="0"/>
              <a:t>8. Applications</a:t>
            </a:r>
          </a:p>
          <a:p>
            <a:r>
              <a:rPr lang="en-IN" dirty="0"/>
              <a:t>9. Conclusion</a:t>
            </a:r>
          </a:p>
          <a:p>
            <a:r>
              <a:rPr lang="en-IN" dirty="0"/>
              <a:t>10. Future Scope</a:t>
            </a:r>
          </a:p>
          <a:p>
            <a:r>
              <a:rPr lang="en-IN" dirty="0"/>
              <a:t>11. Bibliography</a:t>
            </a:r>
          </a:p>
          <a:p>
            <a:r>
              <a:rPr lang="en-IN" dirty="0"/>
              <a:t>12. Appendix 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303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B2FF-5883-4332-8806-7C4E8ECC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95309"/>
            <a:ext cx="9947823" cy="5821564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</a:t>
            </a:r>
          </a:p>
          <a:p>
            <a:r>
              <a:rPr lang="en-US" sz="1800" b="1" dirty="0"/>
              <a:t>The River Water Monitoring System , is an automated system consisting of sensors and boards, where the data required for testing the water quality is sent to the specified user/organization.</a:t>
            </a:r>
          </a:p>
          <a:p>
            <a:r>
              <a:rPr lang="en-US" sz="1800" b="1" dirty="0"/>
              <a:t>The system works when the sensors are in the presence of the water , these systems are mostly used near the banks of the river. The IOT based system is used , since it requires very less manual human work. 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1108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2440-DFD3-45D3-AD9B-AAEBDC88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68" y="1018712"/>
            <a:ext cx="6389441" cy="4820575"/>
          </a:xfrm>
        </p:spPr>
        <p:txBody>
          <a:bodyPr/>
          <a:lstStyle/>
          <a:p>
            <a:r>
              <a:rPr lang="en-US" sz="2800" b="1" dirty="0"/>
              <a:t>EXISTING PROBLEM </a:t>
            </a:r>
          </a:p>
          <a:p>
            <a:r>
              <a:rPr lang="en-US" sz="1800" b="1" dirty="0"/>
              <a:t>The existing problem for testing the quality of the river water is that , a person has to come all the way to the river and collect a sample of the water and then go to a lab and then after testing the water sample the result can be given out, whether the water is clean or contaminated .</a:t>
            </a:r>
            <a:endParaRPr lang="en-US" b="1" dirty="0"/>
          </a:p>
          <a:p>
            <a:r>
              <a:rPr lang="en-US" sz="2800" b="1" dirty="0"/>
              <a:t>PROPOSED SOLUTION</a:t>
            </a:r>
          </a:p>
          <a:p>
            <a:r>
              <a:rPr lang="en-IN" sz="1800" b="1" dirty="0"/>
              <a:t>Through the IOT based “RWQMS” one can just monitor the river water from anywhere with just one click , on their systems. The sensors can send accurate values like the “presence of the dust particles , PH Values and water temperature” from which the quality of the water can be predicted.</a:t>
            </a:r>
          </a:p>
        </p:txBody>
      </p:sp>
    </p:spTree>
    <p:extLst>
      <p:ext uri="{BB962C8B-B14F-4D97-AF65-F5344CB8AC3E}">
        <p14:creationId xmlns:p14="http://schemas.microsoft.com/office/powerpoint/2010/main" val="267813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75F7-BB32-454B-B1DA-14A6D52B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02" y="354978"/>
            <a:ext cx="2509899" cy="444012"/>
          </a:xfrm>
        </p:spPr>
        <p:txBody>
          <a:bodyPr/>
          <a:lstStyle/>
          <a:p>
            <a:r>
              <a:rPr lang="en-US" b="1" dirty="0"/>
              <a:t>Block Diagram</a:t>
            </a:r>
          </a:p>
          <a:p>
            <a:endParaRPr lang="en-IN" sz="1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F11EEB-0580-4BD0-A707-AA6973AC06EA}"/>
              </a:ext>
            </a:extLst>
          </p:cNvPr>
          <p:cNvSpPr txBox="1">
            <a:spLocks/>
          </p:cNvSpPr>
          <p:nvPr/>
        </p:nvSpPr>
        <p:spPr>
          <a:xfrm>
            <a:off x="763002" y="3863138"/>
            <a:ext cx="5332998" cy="179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Hardware and Software Components</a:t>
            </a:r>
          </a:p>
          <a:p>
            <a:pPr marL="0" indent="0">
              <a:buNone/>
            </a:pPr>
            <a:r>
              <a:rPr lang="en-IN" sz="1400" b="1" dirty="0"/>
              <a:t> The hardware components consist , temperature sensor     ,PH sensor , dust particle sensor , also an ESP32 board, whereas the software consists python/Arduino for code , IBM cloud for receiving data , MIT app/fast2sms for      monitoring the sensed data.</a:t>
            </a:r>
          </a:p>
        </p:txBody>
      </p:sp>
    </p:spTree>
    <p:extLst>
      <p:ext uri="{BB962C8B-B14F-4D97-AF65-F5344CB8AC3E}">
        <p14:creationId xmlns:p14="http://schemas.microsoft.com/office/powerpoint/2010/main" val="179764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BA5F-BE10-418C-9B23-FFBD1596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227" y="722693"/>
            <a:ext cx="2145915" cy="404771"/>
          </a:xfrm>
        </p:spPr>
        <p:txBody>
          <a:bodyPr/>
          <a:lstStyle/>
          <a:p>
            <a:r>
              <a:rPr lang="en-US" b="1" dirty="0"/>
              <a:t>FLOW CHART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04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D363-99AD-4CA5-AD46-F95E41A1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73" y="763480"/>
            <a:ext cx="9008354" cy="5335479"/>
          </a:xfrm>
        </p:spPr>
        <p:txBody>
          <a:bodyPr/>
          <a:lstStyle/>
          <a:p>
            <a:r>
              <a:rPr lang="en-US" sz="2400" b="1" dirty="0"/>
              <a:t>ADVANTAGES</a:t>
            </a:r>
          </a:p>
          <a:p>
            <a:r>
              <a:rPr lang="en-US" sz="1800" b="1" dirty="0"/>
              <a:t>1. No need of frequent manual </a:t>
            </a:r>
            <a:r>
              <a:rPr lang="en-US" sz="1800" b="1" dirty="0" err="1"/>
              <a:t>labour</a:t>
            </a:r>
            <a:r>
              <a:rPr lang="en-US" sz="1800" b="1" dirty="0"/>
              <a:t> .</a:t>
            </a:r>
          </a:p>
          <a:p>
            <a:r>
              <a:rPr lang="en-US" sz="1800" b="1" dirty="0"/>
              <a:t>2. Automatic Update of required parameters.</a:t>
            </a:r>
          </a:p>
          <a:p>
            <a:r>
              <a:rPr lang="en-US" sz="1800" b="1" dirty="0"/>
              <a:t>3. Does not require a lot of infrastructure(Laboratories).</a:t>
            </a:r>
          </a:p>
          <a:p>
            <a:r>
              <a:rPr lang="en-US" sz="1800" b="1" dirty="0"/>
              <a:t>4. Less time required .</a:t>
            </a:r>
            <a:endParaRPr lang="en-US" b="1" dirty="0"/>
          </a:p>
          <a:p>
            <a:endParaRPr lang="en-US" b="1" dirty="0"/>
          </a:p>
          <a:p>
            <a:r>
              <a:rPr lang="en-US" sz="2400" b="1" dirty="0"/>
              <a:t>DISADVANTAGES</a:t>
            </a:r>
          </a:p>
          <a:p>
            <a:r>
              <a:rPr lang="en-IN" sz="1800" b="1" dirty="0"/>
              <a:t>1. One needs to change the power source(Battery) of the system when it runs out.</a:t>
            </a:r>
          </a:p>
          <a:p>
            <a:r>
              <a:rPr lang="en-IN" sz="1800" b="1" dirty="0"/>
              <a:t>2. Requires good network connection always for receiving the data.</a:t>
            </a:r>
          </a:p>
          <a:p>
            <a:r>
              <a:rPr lang="en-IN" sz="1800" b="1" dirty="0"/>
              <a:t>3. The cloud account needs to be recharged every 30 days or else it will crash.</a:t>
            </a:r>
          </a:p>
          <a:p>
            <a:r>
              <a:rPr lang="en-IN" sz="1800" b="1" dirty="0"/>
              <a:t>Sometimes if there is a fault in the sensor it sends wrong parameters.</a:t>
            </a:r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01883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3E0B-2367-4A16-A1AC-6CF16D4FF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72" y="587470"/>
            <a:ext cx="9026109" cy="1321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APPLICATIONS</a:t>
            </a:r>
          </a:p>
          <a:p>
            <a:pPr marL="0" indent="0">
              <a:buNone/>
            </a:pPr>
            <a:r>
              <a:rPr lang="en-US" sz="1800" b="1" dirty="0"/>
              <a:t>The WQMS can be used for many purposes like in, overhead tanks in homes, underground water storages, ponds, lakes, etc.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5285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4793-2688-4F1F-B9F1-B66B418CA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22852"/>
            <a:ext cx="8946541" cy="5625547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743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686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        IOT BASED RIVER WATER QUALITY MONITORING SYSTEM USING IBM WATSON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</dc:title>
  <dc:creator>User</dc:creator>
  <cp:lastModifiedBy>Adith keshav</cp:lastModifiedBy>
  <cp:revision>17</cp:revision>
  <dcterms:created xsi:type="dcterms:W3CDTF">2021-06-05T15:27:44Z</dcterms:created>
  <dcterms:modified xsi:type="dcterms:W3CDTF">2021-06-07T10:40:54Z</dcterms:modified>
</cp:coreProperties>
</file>