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60" r:id="rId5"/>
    <p:sldId id="259"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35" autoAdjust="0"/>
    <p:restoredTop sz="86420" autoAdjust="0"/>
  </p:normalViewPr>
  <p:slideViewPr>
    <p:cSldViewPr snapToGrid="0" snapToObjects="1">
      <p:cViewPr varScale="1">
        <p:scale>
          <a:sx n="89" d="100"/>
          <a:sy n="89" d="100"/>
        </p:scale>
        <p:origin x="-1616"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a:prstGeom prst="rect">
            <a:avLst/>
          </a:prstGeom>
        </p:spPr>
        <p:txBody>
          <a:bodyPr anchor="b"/>
          <a:lstStyle>
            <a:lvl1pPr algn="l">
              <a:defRPr sz="2400"/>
            </a:lvl1pPr>
          </a:lstStyle>
          <a:p>
            <a:fld id="{0A98AF03-7270-45C2-A683-C5E353EF01A5}" type="datetime4">
              <a:rPr lang="en-US" smtClean="0"/>
              <a:pPr/>
              <a:t>January 12, 2016</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997388" y="224492"/>
            <a:ext cx="2133600" cy="365125"/>
          </a:xfrm>
          <a:prstGeom prst="rect">
            <a:avLst/>
          </a:prstGeom>
        </p:spPr>
        <p:txBody>
          <a:bodyPr/>
          <a:lstStyle/>
          <a:p>
            <a:fld id="{A2FB5AFD-D735-4504-A039-ADEBB6448D55}" type="datetime4">
              <a:rPr lang="en-US" smtClean="0"/>
              <a:pPr/>
              <a:t>January 12,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997388" y="224492"/>
            <a:ext cx="2133600" cy="365125"/>
          </a:xfrm>
          <a:prstGeom prst="rect">
            <a:avLst/>
          </a:prstGeom>
        </p:spPr>
        <p:txBody>
          <a:bodyPr/>
          <a:lstStyle/>
          <a:p>
            <a:fld id="{AB5C8118-FB93-4E87-B380-0175F2FE2167}" type="datetime4">
              <a:rPr lang="en-US" smtClean="0"/>
              <a:pPr/>
              <a:t>January 12,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997388" y="224492"/>
            <a:ext cx="2133600" cy="365125"/>
          </a:xfrm>
          <a:prstGeom prst="rect">
            <a:avLst/>
          </a:prstGeom>
        </p:spPr>
        <p:txBody>
          <a:bodyPr/>
          <a:lstStyle/>
          <a:p>
            <a:fld id="{05A93482-8E69-40F7-BCAD-5662A6CADB27}" type="datetime4">
              <a:rPr lang="en-US" smtClean="0"/>
              <a:pPr/>
              <a:t>January 12,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997388" y="224492"/>
            <a:ext cx="2133600" cy="365125"/>
          </a:xfrm>
          <a:prstGeom prst="rect">
            <a:avLst/>
          </a:prstGeom>
        </p:spPr>
        <p:txBody>
          <a:bodyPr/>
          <a:lstStyle/>
          <a:p>
            <a:fld id="{FBB7EAE1-CAAC-4AEF-919E-158692B1E55E}" type="datetime4">
              <a:rPr lang="en-US" smtClean="0"/>
              <a:pPr/>
              <a:t>January 12, 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a:xfrm>
            <a:off x="5997388" y="224492"/>
            <a:ext cx="2133600" cy="365125"/>
          </a:xfrm>
          <a:prstGeom prst="rect">
            <a:avLst/>
          </a:prstGeom>
        </p:spPr>
        <p:txBody>
          <a:bodyPr/>
          <a:lstStyle/>
          <a:p>
            <a:fld id="{9525A706-D8F2-4D1A-855A-CADC92600C26}" type="datetime4">
              <a:rPr lang="en-US" smtClean="0"/>
              <a:pPr/>
              <a:t>January 12, 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5997388" y="224492"/>
            <a:ext cx="2133600" cy="365125"/>
          </a:xfrm>
          <a:prstGeom prst="rect">
            <a:avLst/>
          </a:prstGeom>
        </p:spPr>
        <p:txBody>
          <a:bodyPr/>
          <a:lstStyle/>
          <a:p>
            <a:fld id="{99B4F123-1704-49AC-9D15-C4B1462B8014}" type="datetime4">
              <a:rPr lang="en-US" smtClean="0"/>
              <a:pPr/>
              <a:t>January 12, 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5997388" y="224492"/>
            <a:ext cx="2133600" cy="365125"/>
          </a:xfrm>
          <a:prstGeom prst="rect">
            <a:avLst/>
          </a:prstGeom>
        </p:spPr>
        <p:txBody>
          <a:bodyPr/>
          <a:lstStyle/>
          <a:p>
            <a:fld id="{E3127EC2-47FB-48A1-8644-C8A81DDAA119}" type="datetime4">
              <a:rPr lang="en-US" smtClean="0"/>
              <a:pPr/>
              <a:t>January 12, 2016</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97388" y="224492"/>
            <a:ext cx="2133600" cy="365125"/>
          </a:xfrm>
          <a:prstGeom prst="rect">
            <a:avLst/>
          </a:prstGeom>
        </p:spPr>
        <p:txBody>
          <a:bodyPr/>
          <a:lstStyle/>
          <a:p>
            <a:fld id="{AE3EC3ED-7435-49F9-84C8-03CCA2F8DEDB}" type="datetime4">
              <a:rPr lang="en-US" smtClean="0"/>
              <a:pPr/>
              <a:t>January 12, 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5997388" y="224492"/>
            <a:ext cx="2133600" cy="365125"/>
          </a:xfrm>
          <a:prstGeom prst="rect">
            <a:avLst/>
          </a:prstGeom>
        </p:spPr>
        <p:txBody>
          <a:bodyPr/>
          <a:lstStyle/>
          <a:p>
            <a:fld id="{3FC49BF1-FCD3-4395-8FF6-0047AF66228E}" type="datetime4">
              <a:rPr lang="en-US" smtClean="0"/>
              <a:pPr/>
              <a:t>January 12, 2016</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997388" y="224492"/>
            <a:ext cx="2133600" cy="365125"/>
          </a:xfrm>
          <a:prstGeom prst="rect">
            <a:avLst/>
          </a:prstGeom>
        </p:spPr>
        <p:txBody>
          <a:bodyPr/>
          <a:lstStyle/>
          <a:p>
            <a:fld id="{CA861222-2C8B-4501-BE87-6797EC025925}" type="datetime4">
              <a:rPr lang="en-US" smtClean="0"/>
              <a:pPr/>
              <a:t>January 12, 2016</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18247"/>
            <a:ext cx="3471262" cy="571369"/>
          </a:xfrm>
          <a:prstGeom prst="rect">
            <a:avLst/>
          </a:prstGeom>
        </p:spPr>
        <p:txBody>
          <a:bodyPr vert="horz" lIns="91440" tIns="45720" rIns="91440" bIns="45720" rtlCol="0" anchor="ctr"/>
          <a:lstStyle>
            <a:lvl1pPr algn="ctr">
              <a:defRPr sz="3200">
                <a:solidFill>
                  <a:srgbClr val="FEFEFE"/>
                </a:solidFill>
              </a:defRPr>
            </a:lvl1pPr>
          </a:lstStyle>
          <a:p>
            <a:r>
              <a:rPr lang="en-US" dirty="0" smtClean="0"/>
              <a:t>Dobby</a:t>
            </a:r>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Jarvis</a:t>
            </a:r>
            <a:endParaRPr lang="en-US" dirty="0"/>
          </a:p>
        </p:txBody>
      </p:sp>
      <p:sp>
        <p:nvSpPr>
          <p:cNvPr id="3" name="Subtitle 2"/>
          <p:cNvSpPr>
            <a:spLocks noGrp="1"/>
          </p:cNvSpPr>
          <p:nvPr>
            <p:ph type="subTitle" idx="1"/>
          </p:nvPr>
        </p:nvSpPr>
        <p:spPr>
          <a:xfrm>
            <a:off x="4733365" y="4421080"/>
            <a:ext cx="3415248" cy="1260629"/>
          </a:xfrm>
        </p:spPr>
        <p:txBody>
          <a:bodyPr>
            <a:normAutofit/>
          </a:bodyPr>
          <a:lstStyle/>
          <a:p>
            <a:r>
              <a:rPr lang="en-US" sz="1600" dirty="0" smtClean="0"/>
              <a:t>Best Friend to House and Human</a:t>
            </a:r>
            <a:endParaRPr lang="en-US" sz="1600" dirty="0"/>
          </a:p>
        </p:txBody>
      </p:sp>
    </p:spTree>
    <p:extLst>
      <p:ext uri="{BB962C8B-B14F-4D97-AF65-F5344CB8AC3E}">
        <p14:creationId xmlns:p14="http://schemas.microsoft.com/office/powerpoint/2010/main" val="208563543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About</a:t>
            </a:r>
            <a:endParaRPr lang="en-US" dirty="0"/>
          </a:p>
        </p:txBody>
      </p:sp>
      <p:sp>
        <p:nvSpPr>
          <p:cNvPr id="3" name="Content Placeholder 2"/>
          <p:cNvSpPr>
            <a:spLocks noGrp="1"/>
          </p:cNvSpPr>
          <p:nvPr>
            <p:ph idx="1"/>
          </p:nvPr>
        </p:nvSpPr>
        <p:spPr/>
        <p:txBody>
          <a:bodyPr/>
          <a:lstStyle/>
          <a:p>
            <a:pPr marL="68580" indent="0">
              <a:buNone/>
            </a:pPr>
            <a:r>
              <a:rPr lang="en-US" dirty="0" smtClean="0"/>
              <a:t>Named after Tony Stark’s robotic assistant in the Iron Man movies, Jarvis makes your home (nearly) autonomous—from your morning coffee, to routine maintenance, Jarvis knows your house, knows your family, and knows what to do in any (programmable) situation.</a:t>
            </a:r>
            <a:endParaRPr lang="en-US" dirty="0"/>
          </a:p>
        </p:txBody>
      </p:sp>
      <p:sp>
        <p:nvSpPr>
          <p:cNvPr id="4" name="Slide Number Placeholder 5"/>
          <p:cNvSpPr>
            <a:spLocks noGrp="1"/>
          </p:cNvSpPr>
          <p:nvPr>
            <p:ph type="sldNum" sz="quarter" idx="4294967295"/>
          </p:nvPr>
        </p:nvSpPr>
        <p:spPr>
          <a:xfrm>
            <a:off x="4649096" y="18247"/>
            <a:ext cx="3471262" cy="571369"/>
          </a:xfrm>
          <a:prstGeom prst="rect">
            <a:avLst/>
          </a:prstGeom>
        </p:spPr>
        <p:txBody>
          <a:bodyPr vert="horz" lIns="91440" tIns="45720" rIns="91440" bIns="45720" rtlCol="0" anchor="ctr"/>
          <a:lstStyle>
            <a:lvl1pPr algn="ctr">
              <a:defRPr sz="3200">
                <a:solidFill>
                  <a:srgbClr val="FEFEFE"/>
                </a:solidFill>
              </a:defRPr>
            </a:lvl1pPr>
          </a:lstStyle>
          <a:p>
            <a:r>
              <a:rPr lang="en-US" dirty="0" smtClean="0"/>
              <a:t>Jarvis</a:t>
            </a:r>
          </a:p>
        </p:txBody>
      </p:sp>
    </p:spTree>
    <p:extLst>
      <p:ext uri="{BB962C8B-B14F-4D97-AF65-F5344CB8AC3E}">
        <p14:creationId xmlns:p14="http://schemas.microsoft.com/office/powerpoint/2010/main" val="245732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it Fits</a:t>
            </a:r>
            <a:endParaRPr lang="en-US" dirty="0"/>
          </a:p>
        </p:txBody>
      </p:sp>
      <p:sp>
        <p:nvSpPr>
          <p:cNvPr id="3" name="Content Placeholder 2"/>
          <p:cNvSpPr>
            <a:spLocks noGrp="1"/>
          </p:cNvSpPr>
          <p:nvPr>
            <p:ph idx="1"/>
          </p:nvPr>
        </p:nvSpPr>
        <p:spPr/>
        <p:txBody>
          <a:bodyPr/>
          <a:lstStyle/>
          <a:p>
            <a:r>
              <a:rPr lang="en-US" dirty="0" smtClean="0"/>
              <a:t>Many household claims can be avoided</a:t>
            </a:r>
          </a:p>
          <a:p>
            <a:r>
              <a:rPr lang="en-US" dirty="0" smtClean="0"/>
              <a:t>Water damage number one reason</a:t>
            </a:r>
          </a:p>
          <a:p>
            <a:pPr lvl="1"/>
            <a:r>
              <a:rPr lang="en-US" dirty="0" smtClean="0"/>
              <a:t>Water heaters</a:t>
            </a:r>
          </a:p>
          <a:p>
            <a:pPr lvl="1"/>
            <a:r>
              <a:rPr lang="en-US" dirty="0" smtClean="0"/>
              <a:t>Sinks</a:t>
            </a:r>
          </a:p>
          <a:p>
            <a:pPr lvl="1"/>
            <a:r>
              <a:rPr lang="en-US" dirty="0" smtClean="0"/>
              <a:t>Washing Machines</a:t>
            </a:r>
          </a:p>
          <a:p>
            <a:r>
              <a:rPr lang="en-US" dirty="0" smtClean="0"/>
              <a:t>Install leak detection system connected to mobile app</a:t>
            </a:r>
          </a:p>
        </p:txBody>
      </p:sp>
      <p:sp>
        <p:nvSpPr>
          <p:cNvPr id="4" name="Slide Number Placeholder 5"/>
          <p:cNvSpPr>
            <a:spLocks noGrp="1"/>
          </p:cNvSpPr>
          <p:nvPr>
            <p:ph type="sldNum" sz="quarter" idx="4294967295"/>
          </p:nvPr>
        </p:nvSpPr>
        <p:spPr>
          <a:xfrm>
            <a:off x="4649096" y="18247"/>
            <a:ext cx="3471262" cy="571369"/>
          </a:xfrm>
          <a:prstGeom prst="rect">
            <a:avLst/>
          </a:prstGeom>
        </p:spPr>
        <p:txBody>
          <a:bodyPr vert="horz" lIns="91440" tIns="45720" rIns="91440" bIns="45720" rtlCol="0" anchor="ctr"/>
          <a:lstStyle>
            <a:lvl1pPr algn="ctr">
              <a:defRPr sz="3200">
                <a:solidFill>
                  <a:srgbClr val="FEFEFE"/>
                </a:solidFill>
              </a:defRPr>
            </a:lvl1pPr>
          </a:lstStyle>
          <a:p>
            <a:r>
              <a:rPr lang="en-US" dirty="0" smtClean="0"/>
              <a:t>Jarvis</a:t>
            </a:r>
            <a:endParaRPr lang="en-US" dirty="0"/>
          </a:p>
        </p:txBody>
      </p:sp>
    </p:spTree>
    <p:extLst>
      <p:ext uri="{BB962C8B-B14F-4D97-AF65-F5344CB8AC3E}">
        <p14:creationId xmlns:p14="http://schemas.microsoft.com/office/powerpoint/2010/main" val="380411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a:t>
            </a:r>
            <a:endParaRPr lang="en-US" dirty="0"/>
          </a:p>
        </p:txBody>
      </p:sp>
      <p:sp>
        <p:nvSpPr>
          <p:cNvPr id="3" name="Content Placeholder 2"/>
          <p:cNvSpPr>
            <a:spLocks noGrp="1"/>
          </p:cNvSpPr>
          <p:nvPr>
            <p:ph idx="1"/>
          </p:nvPr>
        </p:nvSpPr>
        <p:spPr/>
        <p:txBody>
          <a:bodyPr>
            <a:normAutofit fontScale="92500"/>
          </a:bodyPr>
          <a:lstStyle/>
          <a:p>
            <a:r>
              <a:rPr lang="en-US" dirty="0" smtClean="0"/>
              <a:t>Sensors via Leak Detection System</a:t>
            </a:r>
          </a:p>
          <a:p>
            <a:r>
              <a:rPr lang="en-US" dirty="0" smtClean="0"/>
              <a:t>Fully integrated </a:t>
            </a:r>
            <a:r>
              <a:rPr lang="en-US" dirty="0" err="1" smtClean="0"/>
              <a:t>Mic</a:t>
            </a:r>
            <a:r>
              <a:rPr lang="en-US" dirty="0" smtClean="0"/>
              <a:t>/Speaker in every room (like </a:t>
            </a:r>
            <a:r>
              <a:rPr lang="en-US" dirty="0" err="1" smtClean="0"/>
              <a:t>Cortana</a:t>
            </a:r>
            <a:r>
              <a:rPr lang="en-US" dirty="0" smtClean="0"/>
              <a:t>, Watson, </a:t>
            </a:r>
            <a:r>
              <a:rPr lang="en-US" dirty="0" err="1" smtClean="0"/>
              <a:t>Alexa</a:t>
            </a:r>
            <a:r>
              <a:rPr lang="en-US" dirty="0" smtClean="0"/>
              <a:t>, </a:t>
            </a:r>
            <a:r>
              <a:rPr lang="en-US" dirty="0" err="1" smtClean="0"/>
              <a:t>Siri</a:t>
            </a:r>
            <a:r>
              <a:rPr lang="en-US" dirty="0" smtClean="0"/>
              <a:t>, </a:t>
            </a:r>
            <a:r>
              <a:rPr lang="en-US" dirty="0" err="1" smtClean="0"/>
              <a:t>etc</a:t>
            </a:r>
            <a:r>
              <a:rPr lang="en-US" dirty="0" smtClean="0"/>
              <a:t>)</a:t>
            </a:r>
          </a:p>
          <a:p>
            <a:r>
              <a:rPr lang="en-US" dirty="0" smtClean="0"/>
              <a:t>Household alerts set up and pushed to various parties based on the individual and their responsibilities</a:t>
            </a:r>
          </a:p>
          <a:p>
            <a:r>
              <a:rPr lang="en-US" dirty="0" smtClean="0"/>
              <a:t>Each resident has unique settings and reminders via app and via Dobby speaker system</a:t>
            </a:r>
            <a:endParaRPr lang="en-US" dirty="0"/>
          </a:p>
        </p:txBody>
      </p:sp>
      <p:sp>
        <p:nvSpPr>
          <p:cNvPr id="4" name="Slide Number Placeholder 5"/>
          <p:cNvSpPr>
            <a:spLocks noGrp="1"/>
          </p:cNvSpPr>
          <p:nvPr>
            <p:ph type="sldNum" sz="quarter" idx="4294967295"/>
          </p:nvPr>
        </p:nvSpPr>
        <p:spPr>
          <a:xfrm>
            <a:off x="4649096" y="18247"/>
            <a:ext cx="3471262" cy="571369"/>
          </a:xfrm>
          <a:prstGeom prst="rect">
            <a:avLst/>
          </a:prstGeom>
        </p:spPr>
        <p:txBody>
          <a:bodyPr vert="horz" lIns="91440" tIns="45720" rIns="91440" bIns="45720" rtlCol="0" anchor="ctr"/>
          <a:lstStyle>
            <a:lvl1pPr algn="ctr">
              <a:defRPr sz="3200">
                <a:solidFill>
                  <a:srgbClr val="FEFEFE"/>
                </a:solidFill>
              </a:defRPr>
            </a:lvl1pPr>
          </a:lstStyle>
          <a:p>
            <a:r>
              <a:rPr lang="en-US" dirty="0" smtClean="0"/>
              <a:t>Jarvis</a:t>
            </a:r>
          </a:p>
        </p:txBody>
      </p:sp>
    </p:spTree>
    <p:extLst>
      <p:ext uri="{BB962C8B-B14F-4D97-AF65-F5344CB8AC3E}">
        <p14:creationId xmlns:p14="http://schemas.microsoft.com/office/powerpoint/2010/main" val="757247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Incentives</a:t>
            </a:r>
            <a:endParaRPr lang="en-US" dirty="0"/>
          </a:p>
        </p:txBody>
      </p:sp>
      <p:sp>
        <p:nvSpPr>
          <p:cNvPr id="3" name="Content Placeholder 2"/>
          <p:cNvSpPr>
            <a:spLocks noGrp="1"/>
          </p:cNvSpPr>
          <p:nvPr>
            <p:ph idx="1"/>
          </p:nvPr>
        </p:nvSpPr>
        <p:spPr/>
        <p:txBody>
          <a:bodyPr/>
          <a:lstStyle/>
          <a:p>
            <a:r>
              <a:rPr lang="en-US" dirty="0" smtClean="0"/>
              <a:t>Self-evident—individual household customization per family member just for installing Dobby w/ leak protection</a:t>
            </a:r>
          </a:p>
          <a:p>
            <a:r>
              <a:rPr lang="en-US" dirty="0" smtClean="0"/>
              <a:t>Lower risk = Lower rates</a:t>
            </a:r>
          </a:p>
          <a:p>
            <a:r>
              <a:rPr lang="en-US" dirty="0" smtClean="0"/>
              <a:t>Offer it for free</a:t>
            </a:r>
          </a:p>
          <a:p>
            <a:endParaRPr lang="en-US" dirty="0"/>
          </a:p>
        </p:txBody>
      </p:sp>
      <p:sp>
        <p:nvSpPr>
          <p:cNvPr id="4" name="Slide Number Placeholder 5"/>
          <p:cNvSpPr>
            <a:spLocks noGrp="1"/>
          </p:cNvSpPr>
          <p:nvPr>
            <p:ph type="sldNum" sz="quarter" idx="4294967295"/>
          </p:nvPr>
        </p:nvSpPr>
        <p:spPr>
          <a:xfrm>
            <a:off x="4649096" y="18247"/>
            <a:ext cx="3471262" cy="571369"/>
          </a:xfrm>
          <a:prstGeom prst="rect">
            <a:avLst/>
          </a:prstGeom>
        </p:spPr>
        <p:txBody>
          <a:bodyPr vert="horz" lIns="91440" tIns="45720" rIns="91440" bIns="45720" rtlCol="0" anchor="ctr"/>
          <a:lstStyle>
            <a:lvl1pPr algn="ctr">
              <a:defRPr sz="3200">
                <a:solidFill>
                  <a:srgbClr val="FEFEFE"/>
                </a:solidFill>
              </a:defRPr>
            </a:lvl1pPr>
          </a:lstStyle>
          <a:p>
            <a:r>
              <a:rPr lang="en-US" dirty="0" smtClean="0"/>
              <a:t>Jarvis</a:t>
            </a:r>
            <a:endParaRPr lang="en-US" dirty="0"/>
          </a:p>
        </p:txBody>
      </p:sp>
    </p:spTree>
    <p:extLst>
      <p:ext uri="{BB962C8B-B14F-4D97-AF65-F5344CB8AC3E}">
        <p14:creationId xmlns:p14="http://schemas.microsoft.com/office/powerpoint/2010/main" val="3123909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Benefits</a:t>
            </a:r>
            <a:endParaRPr lang="en-US" dirty="0"/>
          </a:p>
        </p:txBody>
      </p:sp>
      <p:sp>
        <p:nvSpPr>
          <p:cNvPr id="3" name="Content Placeholder 2"/>
          <p:cNvSpPr>
            <a:spLocks noGrp="1"/>
          </p:cNvSpPr>
          <p:nvPr>
            <p:ph idx="1"/>
          </p:nvPr>
        </p:nvSpPr>
        <p:spPr/>
        <p:txBody>
          <a:bodyPr/>
          <a:lstStyle/>
          <a:p>
            <a:r>
              <a:rPr lang="en-US" dirty="0" smtClean="0"/>
              <a:t>Mitigate claims due to water damage</a:t>
            </a:r>
          </a:p>
          <a:p>
            <a:r>
              <a:rPr lang="en-US" dirty="0" smtClean="0"/>
              <a:t>Gather data</a:t>
            </a:r>
          </a:p>
          <a:p>
            <a:pPr lvl="1"/>
            <a:r>
              <a:rPr lang="en-US" dirty="0" smtClean="0"/>
              <a:t>Leak detection</a:t>
            </a:r>
          </a:p>
          <a:p>
            <a:pPr lvl="1"/>
            <a:r>
              <a:rPr lang="en-US" dirty="0" smtClean="0"/>
              <a:t>Appliances</a:t>
            </a:r>
          </a:p>
          <a:p>
            <a:pPr lvl="1"/>
            <a:r>
              <a:rPr lang="en-US" dirty="0" smtClean="0"/>
              <a:t>Personal and family data</a:t>
            </a:r>
          </a:p>
          <a:p>
            <a:r>
              <a:rPr lang="en-US" dirty="0" smtClean="0"/>
              <a:t>New industry</a:t>
            </a:r>
          </a:p>
          <a:p>
            <a:r>
              <a:rPr lang="en-US" dirty="0" smtClean="0"/>
              <a:t>Expansion potential</a:t>
            </a:r>
          </a:p>
        </p:txBody>
      </p:sp>
      <p:sp>
        <p:nvSpPr>
          <p:cNvPr id="4" name="Slide Number Placeholder 5"/>
          <p:cNvSpPr>
            <a:spLocks noGrp="1"/>
          </p:cNvSpPr>
          <p:nvPr>
            <p:ph type="sldNum" sz="quarter" idx="4294967295"/>
          </p:nvPr>
        </p:nvSpPr>
        <p:spPr>
          <a:xfrm>
            <a:off x="4649096" y="18247"/>
            <a:ext cx="3471262" cy="571369"/>
          </a:xfrm>
          <a:prstGeom prst="rect">
            <a:avLst/>
          </a:prstGeom>
        </p:spPr>
        <p:txBody>
          <a:bodyPr vert="horz" lIns="91440" tIns="45720" rIns="91440" bIns="45720" rtlCol="0" anchor="ctr"/>
          <a:lstStyle>
            <a:lvl1pPr algn="ctr">
              <a:defRPr sz="3200">
                <a:solidFill>
                  <a:srgbClr val="FEFEFE"/>
                </a:solidFill>
              </a:defRPr>
            </a:lvl1pPr>
          </a:lstStyle>
          <a:p>
            <a:r>
              <a:rPr lang="en-US" dirty="0" smtClean="0"/>
              <a:t>Jarvis</a:t>
            </a:r>
          </a:p>
        </p:txBody>
      </p:sp>
    </p:spTree>
    <p:extLst>
      <p:ext uri="{BB962C8B-B14F-4D97-AF65-F5344CB8AC3E}">
        <p14:creationId xmlns:p14="http://schemas.microsoft.com/office/powerpoint/2010/main" val="2796999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Feasability</a:t>
            </a:r>
            <a:endParaRPr lang="en-US" dirty="0"/>
          </a:p>
        </p:txBody>
      </p:sp>
      <p:sp>
        <p:nvSpPr>
          <p:cNvPr id="3" name="Content Placeholder 2"/>
          <p:cNvSpPr>
            <a:spLocks noGrp="1"/>
          </p:cNvSpPr>
          <p:nvPr>
            <p:ph idx="1"/>
          </p:nvPr>
        </p:nvSpPr>
        <p:spPr/>
        <p:txBody>
          <a:bodyPr/>
          <a:lstStyle/>
          <a:p>
            <a:r>
              <a:rPr lang="en-US" dirty="0" smtClean="0"/>
              <a:t>App is straightforward and easy to build</a:t>
            </a:r>
          </a:p>
          <a:p>
            <a:r>
              <a:rPr lang="en-US" dirty="0" smtClean="0"/>
              <a:t>Not actually installing physical sensors/leak detection system</a:t>
            </a:r>
          </a:p>
          <a:p>
            <a:r>
              <a:rPr lang="en-US" dirty="0" smtClean="0"/>
              <a:t>Already have similar </a:t>
            </a:r>
            <a:r>
              <a:rPr lang="en-US" dirty="0" err="1" smtClean="0"/>
              <a:t>iOS</a:t>
            </a:r>
            <a:r>
              <a:rPr lang="en-US" dirty="0" smtClean="0"/>
              <a:t> template</a:t>
            </a:r>
          </a:p>
          <a:p>
            <a:r>
              <a:rPr lang="en-US" dirty="0" smtClean="0"/>
              <a:t>Require access to Allstate’s SDK</a:t>
            </a:r>
          </a:p>
          <a:p>
            <a:endParaRPr lang="en-US" dirty="0"/>
          </a:p>
        </p:txBody>
      </p:sp>
      <p:sp>
        <p:nvSpPr>
          <p:cNvPr id="5" name="Slide Number Placeholder 5"/>
          <p:cNvSpPr>
            <a:spLocks noGrp="1"/>
          </p:cNvSpPr>
          <p:nvPr>
            <p:ph type="sldNum" sz="quarter" idx="4294967295"/>
          </p:nvPr>
        </p:nvSpPr>
        <p:spPr>
          <a:xfrm>
            <a:off x="4649096" y="18247"/>
            <a:ext cx="3471262" cy="571369"/>
          </a:xfrm>
          <a:prstGeom prst="rect">
            <a:avLst/>
          </a:prstGeom>
        </p:spPr>
        <p:txBody>
          <a:bodyPr vert="horz" lIns="91440" tIns="45720" rIns="91440" bIns="45720" rtlCol="0" anchor="ctr"/>
          <a:lstStyle>
            <a:lvl1pPr algn="ctr">
              <a:defRPr sz="3200">
                <a:solidFill>
                  <a:srgbClr val="FEFEFE"/>
                </a:solidFill>
              </a:defRPr>
            </a:lvl1pPr>
          </a:lstStyle>
          <a:p>
            <a:r>
              <a:rPr lang="en-US" dirty="0" smtClean="0"/>
              <a:t>Jarvis</a:t>
            </a:r>
            <a:endParaRPr lang="en-US" dirty="0"/>
          </a:p>
        </p:txBody>
      </p:sp>
    </p:spTree>
    <p:extLst>
      <p:ext uri="{BB962C8B-B14F-4D97-AF65-F5344CB8AC3E}">
        <p14:creationId xmlns:p14="http://schemas.microsoft.com/office/powerpoint/2010/main" val="3716631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Austin.thmx</Template>
  <TotalTime>1405</TotalTime>
  <Words>223</Words>
  <Application>Microsoft Macintosh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Austin</vt:lpstr>
      <vt:lpstr>Jarvis</vt:lpstr>
      <vt:lpstr>About</vt:lpstr>
      <vt:lpstr>How it Fits</vt:lpstr>
      <vt:lpstr>Features</vt:lpstr>
      <vt:lpstr>Incentives</vt:lpstr>
      <vt:lpstr>Benefits</vt:lpstr>
      <vt:lpstr>Feasability</vt:lpstr>
    </vt:vector>
  </TitlesOfParts>
  <Company>radHattert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Dobby</dc:title>
  <dc:creator>Cohn Clayton</dc:creator>
  <cp:lastModifiedBy>Cohn Clayton</cp:lastModifiedBy>
  <cp:revision>33</cp:revision>
  <dcterms:created xsi:type="dcterms:W3CDTF">2016-01-12T19:22:07Z</dcterms:created>
  <dcterms:modified xsi:type="dcterms:W3CDTF">2016-01-13T18:47:58Z</dcterms:modified>
</cp:coreProperties>
</file>