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handoutMasterIdLst>
    <p:handoutMasterId r:id="rId21"/>
  </p:handoutMasterIdLst>
  <p:sldIdLst>
    <p:sldId id="256" r:id="rId2"/>
    <p:sldId id="257" r:id="rId3"/>
    <p:sldId id="258" r:id="rId4"/>
    <p:sldId id="259" r:id="rId5"/>
    <p:sldId id="274" r:id="rId6"/>
    <p:sldId id="275" r:id="rId7"/>
    <p:sldId id="263" r:id="rId8"/>
    <p:sldId id="264" r:id="rId9"/>
    <p:sldId id="265" r:id="rId10"/>
    <p:sldId id="278" r:id="rId11"/>
    <p:sldId id="262" r:id="rId12"/>
    <p:sldId id="279" r:id="rId13"/>
    <p:sldId id="280" r:id="rId14"/>
    <p:sldId id="269" r:id="rId15"/>
    <p:sldId id="270" r:id="rId16"/>
    <p:sldId id="276" r:id="rId17"/>
    <p:sldId id="272" r:id="rId18"/>
    <p:sldId id="273" r:id="rId19"/>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4">
          <p15:clr>
            <a:srgbClr val="000000"/>
          </p15:clr>
        </p15:guide>
        <p15:guide id="2" pos="2880">
          <p15:clr>
            <a:srgbClr val="000000"/>
          </p15:clr>
        </p15:guide>
      </p15:sldGuideLst>
    </p:ext>
    <p:ext uri="{2D200454-40CA-4A62-9FC3-DE9A4176ACB9}">
      <p15:notesGuideLst xmlns:p15="http://schemas.microsoft.com/office/powerpoint/2012/main">
        <p15:guide id="1" orient="horz" pos="2846">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E3F63-C13D-EE24-7380-55802BDC9E70}" v="18" dt="2022-11-10T15:00:27.052"/>
    <p1510:client id="{19FB8F02-74BF-4420-DCAD-35291E9ECD75}" v="78" dt="2022-11-10T16:26:11.667"/>
    <p1510:client id="{6DE83437-B54E-646E-5254-7C132725C9BA}" v="244" dt="2022-11-10T10:24:43.539"/>
    <p1510:client id="{85AC9AAD-E753-4191-948E-1213D5FEE895}" v="798" dt="2022-11-11T05:20:23.995"/>
  </p1510:revLst>
</p1510:revInfo>
</file>

<file path=ppt/tableStyles.xml><?xml version="1.0" encoding="utf-8"?>
<a:tblStyleLst xmlns:a="http://schemas.openxmlformats.org/drawingml/2006/main" def="{90651C3A-4460-11DB-9652-00E08161165F}">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24"/>
      </p:cViewPr>
      <p:guideLst>
        <p:guide orient="horz" pos="2134"/>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46"/>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01BE81-C315-4748-84F2-9EF5FA5832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6DBE93B-9AD4-4AB7-956C-7CF9EB9A0F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1D8C1D-ED2A-4D02-A4BB-3E343A0CDA40}" type="datetimeFigureOut">
              <a:rPr lang="en-IN" smtClean="0"/>
              <a:t>28-12-2022</a:t>
            </a:fld>
            <a:endParaRPr lang="en-IN"/>
          </a:p>
        </p:txBody>
      </p:sp>
      <p:sp>
        <p:nvSpPr>
          <p:cNvPr id="4" name="Footer Placeholder 3">
            <a:extLst>
              <a:ext uri="{FF2B5EF4-FFF2-40B4-BE49-F238E27FC236}">
                <a16:creationId xmlns:a16="http://schemas.microsoft.com/office/drawing/2014/main" id="{0D8ED8F4-413C-4759-86BA-3AD021A9AD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11/11/2022</a:t>
            </a:r>
          </a:p>
        </p:txBody>
      </p:sp>
      <p:sp>
        <p:nvSpPr>
          <p:cNvPr id="5" name="Slide Number Placeholder 4">
            <a:extLst>
              <a:ext uri="{FF2B5EF4-FFF2-40B4-BE49-F238E27FC236}">
                <a16:creationId xmlns:a16="http://schemas.microsoft.com/office/drawing/2014/main" id="{CB6B0FEA-87ED-4E25-AC5B-43E5C96373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9E9D56-BFE5-456B-AB75-87CB49BBB60E}" type="slidenum">
              <a:rPr lang="en-IN" smtClean="0"/>
              <a:t>‹#›</a:t>
            </a:fld>
            <a:endParaRPr lang="en-IN"/>
          </a:p>
        </p:txBody>
      </p:sp>
    </p:spTree>
    <p:extLst>
      <p:ext uri="{BB962C8B-B14F-4D97-AF65-F5344CB8AC3E}">
        <p14:creationId xmlns:p14="http://schemas.microsoft.com/office/powerpoint/2010/main" val="330597540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805AF6-C55D-4B29-88D9-0C48D54F3BEF}" type="datetimeFigureOut">
              <a:rPr lang="en-US" smtClean="0"/>
              <a:t>12/28/2022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11/11/2022</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79E24-26C9-4028-974C-D1109146F40B}" type="slidenum">
              <a:rPr lang="en-US" smtClean="0"/>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279E24-26C9-4028-974C-D1109146F40B}" type="slidenum">
              <a:rPr lang="en-US" smtClean="0"/>
              <a:t>1</a:t>
            </a:fld>
            <a:endParaRPr lang="en-US"/>
          </a:p>
        </p:txBody>
      </p:sp>
      <p:sp>
        <p:nvSpPr>
          <p:cNvPr id="5" name="Footer Placeholder 4">
            <a:extLst>
              <a:ext uri="{FF2B5EF4-FFF2-40B4-BE49-F238E27FC236}">
                <a16:creationId xmlns:a16="http://schemas.microsoft.com/office/drawing/2014/main" id="{EAB79608-6A9F-4014-897E-9F090AE64540}"/>
              </a:ext>
            </a:extLst>
          </p:cNvPr>
          <p:cNvSpPr>
            <a:spLocks noGrp="1"/>
          </p:cNvSpPr>
          <p:nvPr>
            <p:ph type="ftr" sz="quarter" idx="4"/>
          </p:nvPr>
        </p:nvSpPr>
        <p:spPr/>
        <p:txBody>
          <a:bodyPr/>
          <a:lstStyle/>
          <a:p>
            <a:r>
              <a:rPr lang="en-US"/>
              <a:t>11/11/2022</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b="1" dirty="0"/>
              <a:t>As seen, the first model is able to detect some of the lane lines, but not all. </a:t>
            </a:r>
          </a:p>
          <a:p>
            <a:pPr marL="171450" indent="-171450">
              <a:buFont typeface="Arial" panose="020B0604020202020204" pitchFamily="34" charset="0"/>
              <a:buChar char="•"/>
            </a:pPr>
            <a:r>
              <a:rPr lang="en-IN" b="1" dirty="0"/>
              <a:t>The model is not able to detect the dashed lines. </a:t>
            </a:r>
          </a:p>
          <a:p>
            <a:pPr marL="171450" indent="-171450">
              <a:buFont typeface="Arial" panose="020B0604020202020204" pitchFamily="34" charset="0"/>
              <a:buChar char="•"/>
            </a:pPr>
            <a:r>
              <a:rPr lang="en-IN" b="1" dirty="0"/>
              <a:t>Also, creating an overlay for this model won’t be effective as the detected lines are not consistent, or even remotely parallel</a:t>
            </a:r>
          </a:p>
          <a:p>
            <a:pPr marL="171450" indent="-171450">
              <a:buFont typeface="Arial" panose="020B0604020202020204" pitchFamily="34" charset="0"/>
              <a:buChar char="•"/>
            </a:pPr>
            <a:endParaRPr lang="en-IN" b="1" dirty="0"/>
          </a:p>
          <a:p>
            <a:pPr marL="171450" indent="-171450">
              <a:buFont typeface="Arial" panose="020B0604020202020204" pitchFamily="34" charset="0"/>
              <a:buChar char="•"/>
            </a:pPr>
            <a:endParaRPr lang="en-IN" b="1" dirty="0"/>
          </a:p>
          <a:p>
            <a:pPr marL="171450" indent="-171450">
              <a:buFont typeface="Arial" panose="020B0604020202020204" pitchFamily="34" charset="0"/>
              <a:buChar char="•"/>
            </a:pPr>
            <a:r>
              <a:rPr lang="en-IN" b="1" dirty="0"/>
              <a:t>As far as model 2 is concerned, using all the image processing an object detection that was described on the previous slides, a well defined and consistent lane can be detected.</a:t>
            </a:r>
          </a:p>
          <a:p>
            <a:pPr marL="171450" indent="-171450">
              <a:buFont typeface="Arial" panose="020B0604020202020204" pitchFamily="34" charset="0"/>
              <a:buChar char="•"/>
            </a:pPr>
            <a:r>
              <a:rPr lang="en-IN" b="1" dirty="0"/>
              <a:t>As previously mentioned, the highlighted yellow overlay will play a crucial part in the next stage of machine learning. </a:t>
            </a:r>
          </a:p>
        </p:txBody>
      </p:sp>
      <p:sp>
        <p:nvSpPr>
          <p:cNvPr id="4" name="Footer Placeholder 3"/>
          <p:cNvSpPr>
            <a:spLocks noGrp="1"/>
          </p:cNvSpPr>
          <p:nvPr>
            <p:ph type="ftr" sz="quarter" idx="4"/>
          </p:nvPr>
        </p:nvSpPr>
        <p:spPr/>
        <p:txBody>
          <a:bodyPr/>
          <a:lstStyle/>
          <a:p>
            <a:r>
              <a:rPr lang="en-US"/>
              <a:t>11/11/2022</a:t>
            </a:r>
          </a:p>
        </p:txBody>
      </p:sp>
      <p:sp>
        <p:nvSpPr>
          <p:cNvPr id="5" name="Slide Number Placeholder 4"/>
          <p:cNvSpPr>
            <a:spLocks noGrp="1"/>
          </p:cNvSpPr>
          <p:nvPr>
            <p:ph type="sldNum" sz="quarter" idx="5"/>
          </p:nvPr>
        </p:nvSpPr>
        <p:spPr/>
        <p:txBody>
          <a:bodyPr/>
          <a:lstStyle/>
          <a:p>
            <a:fld id="{FE279E24-26C9-4028-974C-D1109146F40B}" type="slidenum">
              <a:rPr lang="en-US" smtClean="0"/>
              <a:t>14</a:t>
            </a:fld>
            <a:endParaRPr lang="en-US"/>
          </a:p>
        </p:txBody>
      </p:sp>
    </p:spTree>
    <p:extLst>
      <p:ext uri="{BB962C8B-B14F-4D97-AF65-F5344CB8AC3E}">
        <p14:creationId xmlns:p14="http://schemas.microsoft.com/office/powerpoint/2010/main" val="2739470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E279E24-26C9-4028-974C-D1109146F40B}" type="slidenum">
              <a:rPr lang="en-US" smtClean="0"/>
              <a:t>15</a:t>
            </a:fld>
            <a:endParaRPr lang="en-US"/>
          </a:p>
        </p:txBody>
      </p:sp>
      <p:sp>
        <p:nvSpPr>
          <p:cNvPr id="5" name="Footer Placeholder 4">
            <a:extLst>
              <a:ext uri="{FF2B5EF4-FFF2-40B4-BE49-F238E27FC236}">
                <a16:creationId xmlns:a16="http://schemas.microsoft.com/office/drawing/2014/main" id="{DF1D9FA3-1FEE-46AD-880C-8240B17D6C38}"/>
              </a:ext>
            </a:extLst>
          </p:cNvPr>
          <p:cNvSpPr>
            <a:spLocks noGrp="1"/>
          </p:cNvSpPr>
          <p:nvPr>
            <p:ph type="ftr" sz="quarter" idx="4"/>
          </p:nvPr>
        </p:nvSpPr>
        <p:spPr/>
        <p:txBody>
          <a:bodyPr/>
          <a:lstStyle/>
          <a:p>
            <a:r>
              <a:rPr lang="en-US"/>
              <a:t>11/11/2022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E279E24-26C9-4028-974C-D1109146F40B}" type="slidenum">
              <a:rPr lang="en-US" smtClean="0"/>
              <a:t>16</a:t>
            </a:fld>
            <a:endParaRPr lang="en-US"/>
          </a:p>
        </p:txBody>
      </p:sp>
      <p:sp>
        <p:nvSpPr>
          <p:cNvPr id="5" name="Footer Placeholder 4">
            <a:extLst>
              <a:ext uri="{FF2B5EF4-FFF2-40B4-BE49-F238E27FC236}">
                <a16:creationId xmlns:a16="http://schemas.microsoft.com/office/drawing/2014/main" id="{57729FE5-DC71-492F-8850-8FD9B7F28534}"/>
              </a:ext>
            </a:extLst>
          </p:cNvPr>
          <p:cNvSpPr>
            <a:spLocks noGrp="1"/>
          </p:cNvSpPr>
          <p:nvPr>
            <p:ph type="ftr" sz="quarter" idx="4"/>
          </p:nvPr>
        </p:nvSpPr>
        <p:spPr/>
        <p:txBody>
          <a:bodyPr/>
          <a:lstStyle/>
          <a:p>
            <a:r>
              <a:rPr lang="en-US"/>
              <a:t>11/11/2022</a:t>
            </a:r>
          </a:p>
        </p:txBody>
      </p:sp>
    </p:spTree>
    <p:extLst>
      <p:ext uri="{BB962C8B-B14F-4D97-AF65-F5344CB8AC3E}">
        <p14:creationId xmlns:p14="http://schemas.microsoft.com/office/powerpoint/2010/main" val="77416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1" baseline="0" dirty="0"/>
              <a:t>1) This project is based on a binary classification problem, where we are trying to classify roads as structured or unstructured roads. </a:t>
            </a:r>
          </a:p>
          <a:p>
            <a:pPr marL="171450" indent="-171450">
              <a:buFont typeface="Arial" panose="020B0604020202020204" pitchFamily="34" charset="0"/>
              <a:buChar char="•"/>
            </a:pPr>
            <a:r>
              <a:rPr lang="en-US" b="1" baseline="0" dirty="0"/>
              <a:t>The defining factors that we have considered here, to differentiate the two are the edge lines of a road, that is, structured roads would be the ones which have well-defined edge lines or markings, and the unstructured roads won’t.</a:t>
            </a:r>
          </a:p>
          <a:p>
            <a:endParaRPr lang="en-US" b="1" baseline="0" dirty="0"/>
          </a:p>
          <a:p>
            <a:r>
              <a:rPr lang="en-US" b="1" baseline="0" dirty="0"/>
              <a:t>2) The existing road recognition algorithms are heavily focused on classifying and detecting different types of structured roads (multi-lane, single lane roads, highways, </a:t>
            </a:r>
            <a:r>
              <a:rPr lang="en-US" b="1" baseline="0" dirty="0" err="1"/>
              <a:t>etc</a:t>
            </a:r>
            <a:r>
              <a:rPr lang="en-US" b="1" baseline="0" dirty="0"/>
              <a:t>). </a:t>
            </a:r>
          </a:p>
          <a:p>
            <a:pPr marL="171450" indent="-171450">
              <a:buFont typeface="Arial" panose="020B0604020202020204" pitchFamily="34" charset="0"/>
              <a:buChar char="•"/>
            </a:pPr>
            <a:r>
              <a:rPr lang="en-US" b="1" baseline="0" dirty="0"/>
              <a:t>So with the help of these existing algorithms, our aim is to identify lanes on the road, and if these lanes are found, we classify the road as a structured road. </a:t>
            </a:r>
          </a:p>
          <a:p>
            <a:endParaRPr lang="en-US" b="1" baseline="0" dirty="0"/>
          </a:p>
          <a:p>
            <a:r>
              <a:rPr lang="en-US" b="1" baseline="0" dirty="0"/>
              <a:t>3) The classification part can be done with the help of Machine learning models, but first, the image needs to be pre-processed. </a:t>
            </a:r>
          </a:p>
          <a:p>
            <a:pPr marL="171450" indent="-171450">
              <a:buFont typeface="Arial" panose="020B0604020202020204" pitchFamily="34" charset="0"/>
              <a:buChar char="•"/>
            </a:pPr>
            <a:r>
              <a:rPr lang="en-US" b="1" baseline="0" dirty="0"/>
              <a:t>Pre-processing plays a vital role, as in this case, it will help in identifying the edge lines on the roads. </a:t>
            </a:r>
          </a:p>
          <a:p>
            <a:pPr marL="171450" indent="-171450">
              <a:buFont typeface="Arial" panose="020B0604020202020204" pitchFamily="34" charset="0"/>
              <a:buChar char="•"/>
            </a:pPr>
            <a:r>
              <a:rPr lang="en-US" b="1" baseline="0" dirty="0"/>
              <a:t>So, various image processing techniques such as  thresholding, Sobel filtering, and Hough lines were used. </a:t>
            </a:r>
          </a:p>
          <a:p>
            <a:pPr marL="171450" indent="-171450">
              <a:buFont typeface="Arial" panose="020B0604020202020204" pitchFamily="34" charset="0"/>
              <a:buChar char="•"/>
            </a:pPr>
            <a:r>
              <a:rPr lang="en-US" b="1" baseline="0" dirty="0"/>
              <a:t>Apart from these, to identify and highlight the edge lines distinctively, the object detection technique ‘Sliding window search’ was used. </a:t>
            </a:r>
          </a:p>
          <a:p>
            <a:pPr marL="0" indent="0">
              <a:buFont typeface="Arial" panose="020B0604020202020204" pitchFamily="34" charset="0"/>
              <a:buNone/>
            </a:pPr>
            <a:endParaRPr lang="en-US" b="1" baseline="0" dirty="0"/>
          </a:p>
          <a:p>
            <a:pPr marL="0" indent="0">
              <a:buFont typeface="Arial" panose="020B0604020202020204" pitchFamily="34" charset="0"/>
              <a:buNone/>
            </a:pPr>
            <a:r>
              <a:rPr lang="en-US" b="1" baseline="0" dirty="0"/>
              <a:t>4) After a lane is detected, the resulting pre-processed image can be fed into a machine learning model such as a Convolutional Neural Network, to classify it as a structured road. </a:t>
            </a:r>
          </a:p>
          <a:p>
            <a:pPr marL="171450" indent="-171450">
              <a:buFont typeface="Arial" panose="020B0604020202020204" pitchFamily="34" charset="0"/>
              <a:buChar char="•"/>
            </a:pPr>
            <a:r>
              <a:rPr lang="en-US" b="1" baseline="0" dirty="0"/>
              <a:t>Similarly, if no lane is detected, it is classified as unstructured road.</a:t>
            </a:r>
          </a:p>
          <a:p>
            <a:pPr marL="0" indent="0">
              <a:buFont typeface="Arial" panose="020B0604020202020204" pitchFamily="34" charset="0"/>
              <a:buNone/>
            </a:pPr>
            <a:endParaRPr lang="en-US" b="1" baseline="0" dirty="0"/>
          </a:p>
        </p:txBody>
      </p:sp>
      <p:sp>
        <p:nvSpPr>
          <p:cNvPr id="4" name="Slide Number Placeholder 3"/>
          <p:cNvSpPr>
            <a:spLocks noGrp="1"/>
          </p:cNvSpPr>
          <p:nvPr>
            <p:ph type="sldNum" sz="quarter" idx="10"/>
          </p:nvPr>
        </p:nvSpPr>
        <p:spPr/>
        <p:txBody>
          <a:bodyPr/>
          <a:lstStyle/>
          <a:p>
            <a:fld id="{FE279E24-26C9-4028-974C-D1109146F40B}" type="slidenum">
              <a:rPr lang="en-US" smtClean="0"/>
              <a:t>3</a:t>
            </a:fld>
            <a:endParaRPr lang="en-US"/>
          </a:p>
        </p:txBody>
      </p:sp>
      <p:sp>
        <p:nvSpPr>
          <p:cNvPr id="5" name="Footer Placeholder 4">
            <a:extLst>
              <a:ext uri="{FF2B5EF4-FFF2-40B4-BE49-F238E27FC236}">
                <a16:creationId xmlns:a16="http://schemas.microsoft.com/office/drawing/2014/main" id="{D40A36B2-AD35-4CB1-ABB9-36521F38106E}"/>
              </a:ext>
            </a:extLst>
          </p:cNvPr>
          <p:cNvSpPr>
            <a:spLocks noGrp="1"/>
          </p:cNvSpPr>
          <p:nvPr>
            <p:ph type="ftr" sz="quarter" idx="4"/>
          </p:nvPr>
        </p:nvSpPr>
        <p:spPr/>
        <p:txBody>
          <a:bodyPr/>
          <a:lstStyle/>
          <a:p>
            <a:r>
              <a:rPr lang="en-US"/>
              <a:t>11/11/2022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r>
              <a:rPr lang="en-US"/>
              <a:t>11/11/2022</a:t>
            </a:r>
          </a:p>
        </p:txBody>
      </p:sp>
      <p:sp>
        <p:nvSpPr>
          <p:cNvPr id="5" name="Slide Number Placeholder 4"/>
          <p:cNvSpPr>
            <a:spLocks noGrp="1"/>
          </p:cNvSpPr>
          <p:nvPr>
            <p:ph type="sldNum" sz="quarter" idx="5"/>
          </p:nvPr>
        </p:nvSpPr>
        <p:spPr/>
        <p:txBody>
          <a:bodyPr/>
          <a:lstStyle/>
          <a:p>
            <a:fld id="{FE279E24-26C9-4028-974C-D1109146F40B}" type="slidenum">
              <a:rPr lang="en-US" smtClean="0"/>
              <a:t>4</a:t>
            </a:fld>
            <a:endParaRPr lang="en-US"/>
          </a:p>
        </p:txBody>
      </p:sp>
    </p:spTree>
    <p:extLst>
      <p:ext uri="{BB962C8B-B14F-4D97-AF65-F5344CB8AC3E}">
        <p14:creationId xmlns:p14="http://schemas.microsoft.com/office/powerpoint/2010/main" val="3689080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a:p>
        </p:txBody>
      </p:sp>
      <p:sp>
        <p:nvSpPr>
          <p:cNvPr id="4" name="Slide Number Placeholder 3"/>
          <p:cNvSpPr>
            <a:spLocks noGrp="1"/>
          </p:cNvSpPr>
          <p:nvPr>
            <p:ph type="sldNum" sz="quarter" idx="5"/>
          </p:nvPr>
        </p:nvSpPr>
        <p:spPr/>
        <p:txBody>
          <a:bodyPr/>
          <a:lstStyle/>
          <a:p>
            <a:fld id="{FE279E24-26C9-4028-974C-D1109146F40B}" type="slidenum">
              <a:rPr lang="en-US" smtClean="0"/>
              <a:t>7</a:t>
            </a:fld>
            <a:endParaRPr lang="en-US"/>
          </a:p>
        </p:txBody>
      </p:sp>
      <p:sp>
        <p:nvSpPr>
          <p:cNvPr id="5" name="Footer Placeholder 4">
            <a:extLst>
              <a:ext uri="{FF2B5EF4-FFF2-40B4-BE49-F238E27FC236}">
                <a16:creationId xmlns:a16="http://schemas.microsoft.com/office/drawing/2014/main" id="{E3C9185D-02EA-431C-8141-E220F428CB4A}"/>
              </a:ext>
            </a:extLst>
          </p:cNvPr>
          <p:cNvSpPr>
            <a:spLocks noGrp="1"/>
          </p:cNvSpPr>
          <p:nvPr>
            <p:ph type="ftr" sz="quarter" idx="4"/>
          </p:nvPr>
        </p:nvSpPr>
        <p:spPr/>
        <p:txBody>
          <a:bodyPr/>
          <a:lstStyle/>
          <a:p>
            <a:r>
              <a:rPr lang="en-US"/>
              <a:t>11/11/2022</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a:p>
        </p:txBody>
      </p:sp>
      <p:sp>
        <p:nvSpPr>
          <p:cNvPr id="4" name="Slide Number Placeholder 3"/>
          <p:cNvSpPr>
            <a:spLocks noGrp="1"/>
          </p:cNvSpPr>
          <p:nvPr>
            <p:ph type="sldNum" sz="quarter" idx="5"/>
          </p:nvPr>
        </p:nvSpPr>
        <p:spPr/>
        <p:txBody>
          <a:bodyPr/>
          <a:lstStyle/>
          <a:p>
            <a:fld id="{FE279E24-26C9-4028-974C-D1109146F40B}" type="slidenum">
              <a:rPr lang="en-US" smtClean="0"/>
              <a:t>9</a:t>
            </a:fld>
            <a:endParaRPr lang="en-US"/>
          </a:p>
        </p:txBody>
      </p:sp>
      <p:sp>
        <p:nvSpPr>
          <p:cNvPr id="5" name="Footer Placeholder 4">
            <a:extLst>
              <a:ext uri="{FF2B5EF4-FFF2-40B4-BE49-F238E27FC236}">
                <a16:creationId xmlns:a16="http://schemas.microsoft.com/office/drawing/2014/main" id="{E1979845-9D7D-474E-993A-C0B319896812}"/>
              </a:ext>
            </a:extLst>
          </p:cNvPr>
          <p:cNvSpPr>
            <a:spLocks noGrp="1"/>
          </p:cNvSpPr>
          <p:nvPr>
            <p:ph type="ftr" sz="quarter" idx="4"/>
          </p:nvPr>
        </p:nvSpPr>
        <p:spPr/>
        <p:txBody>
          <a:bodyPr/>
          <a:lstStyle/>
          <a:p>
            <a:r>
              <a:rPr lang="en-US"/>
              <a:t>11/11/2022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Footer Placeholder 3"/>
          <p:cNvSpPr>
            <a:spLocks noGrp="1"/>
          </p:cNvSpPr>
          <p:nvPr>
            <p:ph type="ftr" sz="quarter" idx="4"/>
          </p:nvPr>
        </p:nvSpPr>
        <p:spPr/>
        <p:txBody>
          <a:bodyPr/>
          <a:lstStyle/>
          <a:p>
            <a:r>
              <a:rPr lang="en-US"/>
              <a:t>11/11/2022</a:t>
            </a:r>
          </a:p>
        </p:txBody>
      </p:sp>
      <p:sp>
        <p:nvSpPr>
          <p:cNvPr id="5" name="Slide Number Placeholder 4"/>
          <p:cNvSpPr>
            <a:spLocks noGrp="1"/>
          </p:cNvSpPr>
          <p:nvPr>
            <p:ph type="sldNum" sz="quarter" idx="5"/>
          </p:nvPr>
        </p:nvSpPr>
        <p:spPr/>
        <p:txBody>
          <a:bodyPr/>
          <a:lstStyle/>
          <a:p>
            <a:fld id="{FE279E24-26C9-4028-974C-D1109146F40B}" type="slidenum">
              <a:rPr lang="en-US" smtClean="0"/>
              <a:t>10</a:t>
            </a:fld>
            <a:endParaRPr lang="en-US"/>
          </a:p>
        </p:txBody>
      </p:sp>
    </p:spTree>
    <p:extLst>
      <p:ext uri="{BB962C8B-B14F-4D97-AF65-F5344CB8AC3E}">
        <p14:creationId xmlns:p14="http://schemas.microsoft.com/office/powerpoint/2010/main" val="3213789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lgn="just">
              <a:buFont typeface="Arial" panose="020B0604020202020204" pitchFamily="34" charset="0"/>
              <a:buChar char="•"/>
            </a:pPr>
            <a:r>
              <a:rPr lang="en-US" b="1" i="0" dirty="0">
                <a:solidFill>
                  <a:srgbClr val="474B4B"/>
                </a:solidFill>
                <a:effectLst/>
                <a:latin typeface="nimbusL"/>
              </a:rPr>
              <a:t>The HSV filter converts a color image into a binary black and white image. The color image is broken down into three channels, namely color (Hue), Saturation and brightness value. </a:t>
            </a:r>
          </a:p>
          <a:p>
            <a:pPr marL="628650" lvl="1" indent="-171450" algn="just">
              <a:buFont typeface="Arial" panose="020B0604020202020204" pitchFamily="34" charset="0"/>
              <a:buChar char="•"/>
            </a:pPr>
            <a:r>
              <a:rPr lang="en-US" b="1" i="0" dirty="0">
                <a:solidFill>
                  <a:srgbClr val="474B4B"/>
                </a:solidFill>
                <a:effectLst/>
                <a:latin typeface="nimbusL"/>
              </a:rPr>
              <a:t>A tolerance is specified for each of these channels. </a:t>
            </a:r>
          </a:p>
          <a:p>
            <a:pPr marL="628650" lvl="1" indent="-171450" algn="just">
              <a:buFont typeface="Arial" panose="020B0604020202020204" pitchFamily="34" charset="0"/>
              <a:buChar char="•"/>
            </a:pPr>
            <a:r>
              <a:rPr lang="en-US" b="1" i="0" dirty="0">
                <a:solidFill>
                  <a:srgbClr val="474B4B"/>
                </a:solidFill>
                <a:effectLst/>
                <a:latin typeface="nimbusL"/>
              </a:rPr>
              <a:t>If pixels lie within this tolerance, they appear white, and if they’re outside this range, they appear black in the binary image.</a:t>
            </a:r>
          </a:p>
          <a:p>
            <a:pPr lvl="1" algn="just"/>
            <a:endParaRPr lang="en-US" sz="1200" b="1"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t>11</a:t>
            </a:fld>
            <a:endParaRPr lang="en-US"/>
          </a:p>
        </p:txBody>
      </p:sp>
      <p:sp>
        <p:nvSpPr>
          <p:cNvPr id="5" name="Footer Placeholder 4">
            <a:extLst>
              <a:ext uri="{FF2B5EF4-FFF2-40B4-BE49-F238E27FC236}">
                <a16:creationId xmlns:a16="http://schemas.microsoft.com/office/drawing/2014/main" id="{5CC0733A-602E-42D3-BA15-C641EFAB2CAD}"/>
              </a:ext>
            </a:extLst>
          </p:cNvPr>
          <p:cNvSpPr>
            <a:spLocks noGrp="1"/>
          </p:cNvSpPr>
          <p:nvPr>
            <p:ph type="ftr" sz="quarter" idx="4"/>
          </p:nvPr>
        </p:nvSpPr>
        <p:spPr/>
        <p:txBody>
          <a:bodyPr/>
          <a:lstStyle/>
          <a:p>
            <a:r>
              <a:rPr lang="en-US"/>
              <a:t>11/11/2022</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just">
              <a:buFont typeface="+mj-lt"/>
              <a:buNone/>
            </a:pPr>
            <a:r>
              <a:rPr lang="en-US" sz="1200" b="1" kern="1200" dirty="0">
                <a:solidFill>
                  <a:schemeClr val="tx1"/>
                </a:solidFill>
                <a:latin typeface="Calibri" panose="020F0502020204030204" pitchFamily="34" charset="0"/>
                <a:ea typeface="+mn-ea"/>
                <a:cs typeface="Calibri" panose="020F0502020204030204" pitchFamily="34" charset="0"/>
              </a:rPr>
              <a:t>Distortion correction:</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Cameras often introduce significant radial or tangential distortion to images</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To deal with this, OpenCV has a function called </a:t>
            </a:r>
            <a:r>
              <a:rPr lang="en-US" sz="1200" b="1" kern="1200" dirty="0" err="1">
                <a:solidFill>
                  <a:schemeClr val="tx1"/>
                </a:solidFill>
                <a:latin typeface="Calibri" panose="020F0502020204030204" pitchFamily="34" charset="0"/>
                <a:ea typeface="+mn-ea"/>
                <a:cs typeface="Calibri" panose="020F0502020204030204" pitchFamily="34" charset="0"/>
              </a:rPr>
              <a:t>CalibrateCamera</a:t>
            </a:r>
            <a:r>
              <a:rPr lang="en-US" sz="1200" b="1" kern="1200" dirty="0">
                <a:solidFill>
                  <a:schemeClr val="tx1"/>
                </a:solidFill>
                <a:latin typeface="Calibri" panose="020F0502020204030204" pitchFamily="34" charset="0"/>
                <a:ea typeface="+mn-ea"/>
                <a:cs typeface="Calibri" panose="020F0502020204030204" pitchFamily="34" charset="0"/>
              </a:rPr>
              <a:t> which give the distortion coefficients, and the camera matrix. </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These distortion coefficients can then be used to correct the distortion using OpenCV’s undistort function. </a:t>
            </a:r>
          </a:p>
          <a:p>
            <a:pPr marL="628650" lvl="1" indent="-171450" algn="just">
              <a:buFont typeface="Arial" panose="020B0604020202020204" pitchFamily="34" charset="0"/>
              <a:buChar char="•"/>
            </a:pPr>
            <a:endParaRPr lang="en-US" sz="1200" b="1" kern="1200" dirty="0">
              <a:solidFill>
                <a:schemeClr val="tx1"/>
              </a:solidFill>
              <a:latin typeface="Calibri" panose="020F0502020204030204" pitchFamily="34" charset="0"/>
              <a:ea typeface="+mn-ea"/>
              <a:cs typeface="Calibri" panose="020F0502020204030204" pitchFamily="34" charset="0"/>
            </a:endParaRPr>
          </a:p>
          <a:p>
            <a:pPr marL="457200" lvl="1" indent="0" algn="just">
              <a:buFont typeface="Arial" panose="020B0604020202020204" pitchFamily="34" charset="0"/>
              <a:buNone/>
            </a:pPr>
            <a:r>
              <a:rPr lang="en-US" sz="1200" b="1" kern="1200" dirty="0">
                <a:solidFill>
                  <a:schemeClr val="tx1"/>
                </a:solidFill>
                <a:latin typeface="Calibri" panose="020F0502020204030204" pitchFamily="34" charset="0"/>
                <a:ea typeface="+mn-ea"/>
                <a:cs typeface="Calibri" panose="020F0502020204030204" pitchFamily="34" charset="0"/>
              </a:rPr>
              <a:t>Perspective Warp:</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This helps to get the images in a bird’s eye view, instead of the curved front view, which makes it difficult to detect lanes.</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This is done by geometric image transformations, specifically OpenCV’s </a:t>
            </a:r>
            <a:r>
              <a:rPr lang="en-US" sz="1200" b="1" kern="1200" dirty="0" err="1">
                <a:solidFill>
                  <a:schemeClr val="tx1"/>
                </a:solidFill>
                <a:latin typeface="Calibri" panose="020F0502020204030204" pitchFamily="34" charset="0"/>
                <a:ea typeface="+mn-ea"/>
                <a:cs typeface="Calibri" panose="020F0502020204030204" pitchFamily="34" charset="0"/>
              </a:rPr>
              <a:t>getPerspectiveTransform</a:t>
            </a:r>
            <a:r>
              <a:rPr lang="en-US" sz="1200" b="1" kern="1200" dirty="0">
                <a:solidFill>
                  <a:schemeClr val="tx1"/>
                </a:solidFill>
                <a:latin typeface="Calibri" panose="020F0502020204030204" pitchFamily="34" charset="0"/>
                <a:ea typeface="+mn-ea"/>
                <a:cs typeface="Calibri" panose="020F0502020204030204" pitchFamily="34" charset="0"/>
              </a:rPr>
              <a:t> and </a:t>
            </a:r>
            <a:r>
              <a:rPr lang="en-US" sz="1200" b="1" kern="1200" dirty="0" err="1">
                <a:solidFill>
                  <a:schemeClr val="tx1"/>
                </a:solidFill>
                <a:latin typeface="Calibri" panose="020F0502020204030204" pitchFamily="34" charset="0"/>
                <a:ea typeface="+mn-ea"/>
                <a:cs typeface="Calibri" panose="020F0502020204030204" pitchFamily="34" charset="0"/>
              </a:rPr>
              <a:t>warpPerspective</a:t>
            </a:r>
            <a:r>
              <a:rPr lang="en-US" sz="1200" b="1" kern="1200" dirty="0">
                <a:solidFill>
                  <a:schemeClr val="tx1"/>
                </a:solidFill>
                <a:latin typeface="Calibri" panose="020F0502020204030204" pitchFamily="34" charset="0"/>
                <a:ea typeface="+mn-ea"/>
                <a:cs typeface="Calibri" panose="020F0502020204030204" pitchFamily="34" charset="0"/>
              </a:rPr>
              <a:t> functions, which changes the viewpoint of the image.</a:t>
            </a:r>
          </a:p>
          <a:p>
            <a:pPr marL="628650" lvl="1" indent="-171450" algn="just">
              <a:buFont typeface="Arial" panose="020B0604020202020204" pitchFamily="34" charset="0"/>
              <a:buChar char="•"/>
            </a:pPr>
            <a:endParaRPr lang="en-US" sz="1200" b="1" kern="1200" dirty="0">
              <a:solidFill>
                <a:schemeClr val="tx1"/>
              </a:solidFill>
              <a:latin typeface="Calibri" panose="020F0502020204030204" pitchFamily="34" charset="0"/>
              <a:ea typeface="+mn-ea"/>
              <a:cs typeface="Calibri" panose="020F0502020204030204" pitchFamily="34" charset="0"/>
            </a:endParaRPr>
          </a:p>
          <a:p>
            <a:pPr marL="457200" lvl="1" indent="0" algn="just">
              <a:buFont typeface="Arial" panose="020B0604020202020204" pitchFamily="34" charset="0"/>
              <a:buNone/>
            </a:pPr>
            <a:r>
              <a:rPr lang="en-US" sz="1200" b="1" kern="1200" dirty="0">
                <a:solidFill>
                  <a:schemeClr val="tx1"/>
                </a:solidFill>
                <a:latin typeface="Calibri" panose="020F0502020204030204" pitchFamily="34" charset="0"/>
                <a:ea typeface="+mn-ea"/>
                <a:cs typeface="Calibri" panose="020F0502020204030204" pitchFamily="34" charset="0"/>
              </a:rPr>
              <a:t>Sobel Filtering:</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Here the HSV </a:t>
            </a:r>
            <a:r>
              <a:rPr lang="en-US" sz="1200" b="1" kern="1200" dirty="0" err="1">
                <a:solidFill>
                  <a:schemeClr val="tx1"/>
                </a:solidFill>
                <a:latin typeface="Calibri" panose="020F0502020204030204" pitchFamily="34" charset="0"/>
                <a:ea typeface="+mn-ea"/>
                <a:cs typeface="Calibri" panose="020F0502020204030204" pitchFamily="34" charset="0"/>
              </a:rPr>
              <a:t>colourspace</a:t>
            </a:r>
            <a:r>
              <a:rPr lang="en-US" sz="1200" b="1" kern="1200" dirty="0">
                <a:solidFill>
                  <a:schemeClr val="tx1"/>
                </a:solidFill>
                <a:latin typeface="Calibri" panose="020F0502020204030204" pitchFamily="34" charset="0"/>
                <a:ea typeface="+mn-ea"/>
                <a:cs typeface="Calibri" panose="020F0502020204030204" pitchFamily="34" charset="0"/>
              </a:rPr>
              <a:t> was used, for the Lightness and saturation. </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Sobel Operator matrix is used for detecting edges, and here, with the help of the Sobel Filter we get the first derivative of the image (this gives the intensity value across the image), and the places where derivative is maximum, are the ones with the edges. Instead of the entire image, we only focus on a portion of it, as shown. </a:t>
            </a:r>
          </a:p>
        </p:txBody>
      </p:sp>
      <p:sp>
        <p:nvSpPr>
          <p:cNvPr id="4" name="Slide Number Placeholder 3"/>
          <p:cNvSpPr>
            <a:spLocks noGrp="1"/>
          </p:cNvSpPr>
          <p:nvPr>
            <p:ph type="sldNum" sz="quarter" idx="5"/>
          </p:nvPr>
        </p:nvSpPr>
        <p:spPr/>
        <p:txBody>
          <a:bodyPr/>
          <a:lstStyle/>
          <a:p>
            <a:fld id="{FE279E24-26C9-4028-974C-D1109146F40B}" type="slidenum">
              <a:rPr lang="en-US" smtClean="0"/>
              <a:t>12</a:t>
            </a:fld>
            <a:endParaRPr lang="en-US"/>
          </a:p>
        </p:txBody>
      </p:sp>
      <p:sp>
        <p:nvSpPr>
          <p:cNvPr id="5" name="Footer Placeholder 4">
            <a:extLst>
              <a:ext uri="{FF2B5EF4-FFF2-40B4-BE49-F238E27FC236}">
                <a16:creationId xmlns:a16="http://schemas.microsoft.com/office/drawing/2014/main" id="{5CC0733A-602E-42D3-BA15-C641EFAB2CAD}"/>
              </a:ext>
            </a:extLst>
          </p:cNvPr>
          <p:cNvSpPr>
            <a:spLocks noGrp="1"/>
          </p:cNvSpPr>
          <p:nvPr>
            <p:ph type="ftr" sz="quarter" idx="4"/>
          </p:nvPr>
        </p:nvSpPr>
        <p:spPr/>
        <p:txBody>
          <a:bodyPr/>
          <a:lstStyle/>
          <a:p>
            <a:r>
              <a:rPr lang="en-US"/>
              <a:t>11/11/2022</a:t>
            </a:r>
          </a:p>
        </p:txBody>
      </p:sp>
    </p:spTree>
    <p:extLst>
      <p:ext uri="{BB962C8B-B14F-4D97-AF65-F5344CB8AC3E}">
        <p14:creationId xmlns:p14="http://schemas.microsoft.com/office/powerpoint/2010/main" val="261657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lgn="just">
              <a:buFont typeface="Arial" panose="020B0604020202020204" pitchFamily="34" charset="0"/>
              <a:buNone/>
            </a:pPr>
            <a:r>
              <a:rPr lang="en-US" sz="1200" b="1" kern="1200" dirty="0">
                <a:solidFill>
                  <a:schemeClr val="tx1"/>
                </a:solidFill>
                <a:latin typeface="Calibri" panose="020F0502020204030204" pitchFamily="34" charset="0"/>
                <a:ea typeface="+mn-ea"/>
                <a:cs typeface="Calibri" panose="020F0502020204030204" pitchFamily="34" charset="0"/>
              </a:rPr>
              <a:t>Histogram peak detection:</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To detect the edges using the sliding window, a good starting point is required.</a:t>
            </a:r>
          </a:p>
          <a:p>
            <a:pPr marL="628650" lvl="1" indent="-171450" algn="just">
              <a:buFont typeface="Arial" panose="020B0604020202020204" pitchFamily="34" charset="0"/>
              <a:buChar char="•"/>
            </a:pPr>
            <a:r>
              <a:rPr lang="en-US" sz="1200" b="1" kern="1200" dirty="0">
                <a:solidFill>
                  <a:schemeClr val="tx1"/>
                </a:solidFill>
                <a:latin typeface="Calibri" panose="020F0502020204030204" pitchFamily="34" charset="0"/>
                <a:ea typeface="+mn-ea"/>
                <a:cs typeface="Calibri" panose="020F0502020204030204" pitchFamily="34" charset="0"/>
              </a:rPr>
              <a:t>Each portion of the histogram depicts </a:t>
            </a:r>
            <a:r>
              <a:rPr lang="en-US" b="1" i="0" dirty="0">
                <a:solidFill>
                  <a:srgbClr val="4A4A4A"/>
                </a:solidFill>
                <a:effectLst/>
                <a:latin typeface="proxima-nova"/>
              </a:rPr>
              <a:t>how many white pixels are in each column of the image. </a:t>
            </a:r>
          </a:p>
          <a:p>
            <a:pPr marL="628650" lvl="1" indent="-171450" algn="just">
              <a:buFont typeface="Arial" panose="020B0604020202020204" pitchFamily="34" charset="0"/>
              <a:buChar char="•"/>
            </a:pPr>
            <a:r>
              <a:rPr lang="en-US" b="1" i="0" dirty="0">
                <a:solidFill>
                  <a:srgbClr val="4A4A4A"/>
                </a:solidFill>
                <a:effectLst/>
                <a:latin typeface="proxima-nova"/>
              </a:rPr>
              <a:t>The highest peaks of each lane are taken, for each lane.</a:t>
            </a:r>
          </a:p>
          <a:p>
            <a:pPr marL="457200" lvl="1" indent="0" algn="just">
              <a:buFont typeface="Arial" panose="020B0604020202020204" pitchFamily="34" charset="0"/>
              <a:buNone/>
            </a:pPr>
            <a:endParaRPr lang="en-US" sz="1200" b="1" i="0" kern="1200" dirty="0">
              <a:solidFill>
                <a:srgbClr val="4A4A4A"/>
              </a:solidFill>
              <a:effectLst/>
              <a:latin typeface="proxima-nova"/>
              <a:ea typeface="+mn-ea"/>
              <a:cs typeface="Calibri" panose="020F0502020204030204" pitchFamily="34" charset="0"/>
            </a:endParaRPr>
          </a:p>
          <a:p>
            <a:pPr marL="457200" lvl="1" indent="0" algn="just">
              <a:buFont typeface="Arial" panose="020B0604020202020204" pitchFamily="34" charset="0"/>
              <a:buNone/>
            </a:pPr>
            <a:r>
              <a:rPr lang="en-US" sz="1200" b="1" i="0" kern="1200" dirty="0">
                <a:solidFill>
                  <a:srgbClr val="4A4A4A"/>
                </a:solidFill>
                <a:effectLst/>
                <a:latin typeface="proxima-nova"/>
                <a:ea typeface="+mn-ea"/>
                <a:cs typeface="Calibri" panose="020F0502020204030204" pitchFamily="34" charset="0"/>
              </a:rPr>
              <a:t>Sliding window technique:</a:t>
            </a:r>
          </a:p>
          <a:p>
            <a:pPr marL="628650" lvl="1" indent="-171450" algn="just">
              <a:buFont typeface="Arial" panose="020B0604020202020204" pitchFamily="34" charset="0"/>
              <a:buChar char="•"/>
            </a:pPr>
            <a:r>
              <a:rPr lang="en-US" b="1" i="0" dirty="0">
                <a:solidFill>
                  <a:srgbClr val="4A4A4A"/>
                </a:solidFill>
                <a:effectLst/>
                <a:latin typeface="proxima-nova"/>
              </a:rPr>
              <a:t>The sliding window algorithm is used to differentiate between the left and right lane boundaries so that we can fit two different curves representing the lane boundaries</a:t>
            </a:r>
          </a:p>
          <a:p>
            <a:pPr marL="628650" lvl="1" indent="-171450" algn="just">
              <a:buFont typeface="Arial" panose="020B0604020202020204" pitchFamily="34" charset="0"/>
              <a:buChar char="•"/>
            </a:pPr>
            <a:r>
              <a:rPr lang="en-US" b="1" i="0" dirty="0">
                <a:solidFill>
                  <a:srgbClr val="4A4A4A"/>
                </a:solidFill>
                <a:effectLst/>
                <a:latin typeface="proxima-nova"/>
              </a:rPr>
              <a:t>Starting from the initial position, the first window measures how many pixels are located inside the window. </a:t>
            </a:r>
          </a:p>
          <a:p>
            <a:pPr marL="628650" lvl="1" indent="-171450" algn="just">
              <a:buFont typeface="Arial" panose="020B0604020202020204" pitchFamily="34" charset="0"/>
              <a:buChar char="•"/>
            </a:pPr>
            <a:r>
              <a:rPr lang="en-US" b="1" i="0" dirty="0">
                <a:solidFill>
                  <a:srgbClr val="4A4A4A"/>
                </a:solidFill>
                <a:effectLst/>
                <a:latin typeface="proxima-nova"/>
              </a:rPr>
              <a:t>If the amount of pixels reaches a certain threshold, it shifts the next window to the average lateral position of the detected pixels. </a:t>
            </a:r>
          </a:p>
          <a:p>
            <a:pPr marL="628650" lvl="1" indent="-171450" algn="just">
              <a:buFont typeface="Arial" panose="020B0604020202020204" pitchFamily="34" charset="0"/>
              <a:buChar char="•"/>
            </a:pPr>
            <a:r>
              <a:rPr lang="en-US" b="1" i="0" dirty="0">
                <a:solidFill>
                  <a:srgbClr val="4A4A4A"/>
                </a:solidFill>
                <a:effectLst/>
                <a:latin typeface="proxima-nova"/>
              </a:rPr>
              <a:t>This continues until the windows reach the other edge of the image.</a:t>
            </a:r>
          </a:p>
          <a:p>
            <a:pPr marL="628650" lvl="1" indent="-171450" algn="just">
              <a:buFont typeface="Arial" panose="020B0604020202020204" pitchFamily="34" charset="0"/>
              <a:buChar char="•"/>
            </a:pPr>
            <a:endParaRPr lang="en-US" sz="1200" b="1" i="0" kern="1200" dirty="0">
              <a:solidFill>
                <a:srgbClr val="4A4A4A"/>
              </a:solidFill>
              <a:effectLst/>
              <a:latin typeface="proxima-nova"/>
              <a:ea typeface="+mn-ea"/>
              <a:cs typeface="Calibri" panose="020F0502020204030204" pitchFamily="34" charset="0"/>
            </a:endParaRPr>
          </a:p>
          <a:p>
            <a:pPr marL="457200" lvl="1" indent="0" algn="just">
              <a:buFont typeface="Arial" panose="020B0604020202020204" pitchFamily="34" charset="0"/>
              <a:buNone/>
            </a:pPr>
            <a:r>
              <a:rPr lang="en-US" sz="1200" b="1" i="0" kern="1200" dirty="0">
                <a:solidFill>
                  <a:srgbClr val="4A4A4A"/>
                </a:solidFill>
                <a:effectLst/>
                <a:latin typeface="proxima-nova"/>
                <a:ea typeface="+mn-ea"/>
                <a:cs typeface="Calibri" panose="020F0502020204030204" pitchFamily="34" charset="0"/>
              </a:rPr>
              <a:t>Curve fitting:</a:t>
            </a:r>
          </a:p>
          <a:p>
            <a:pPr marL="628650" lvl="1" indent="-171450" algn="just">
              <a:buFont typeface="Arial" panose="020B0604020202020204" pitchFamily="34" charset="0"/>
              <a:buChar char="•"/>
            </a:pPr>
            <a:r>
              <a:rPr lang="en-US" sz="1200" b="1" i="0" kern="1200" dirty="0">
                <a:solidFill>
                  <a:srgbClr val="4A4A4A"/>
                </a:solidFill>
                <a:effectLst/>
                <a:latin typeface="proxima-nova"/>
                <a:ea typeface="+mn-ea"/>
                <a:cs typeface="Calibri" panose="020F0502020204030204" pitchFamily="34" charset="0"/>
              </a:rPr>
              <a:t>To join all these edges on both sides, polynomial regression is used, using NumPy library’s </a:t>
            </a:r>
            <a:r>
              <a:rPr lang="en-US" sz="1200" b="1" i="0" kern="1200" dirty="0" err="1">
                <a:solidFill>
                  <a:srgbClr val="4A4A4A"/>
                </a:solidFill>
                <a:effectLst/>
                <a:latin typeface="proxima-nova"/>
                <a:ea typeface="+mn-ea"/>
                <a:cs typeface="Calibri" panose="020F0502020204030204" pitchFamily="34" charset="0"/>
              </a:rPr>
              <a:t>polyfit</a:t>
            </a:r>
            <a:r>
              <a:rPr lang="en-US" sz="1200" b="1" i="0" kern="1200" dirty="0">
                <a:solidFill>
                  <a:srgbClr val="4A4A4A"/>
                </a:solidFill>
                <a:effectLst/>
                <a:latin typeface="proxima-nova"/>
                <a:ea typeface="+mn-ea"/>
                <a:cs typeface="Calibri" panose="020F0502020204030204" pitchFamily="34" charset="0"/>
              </a:rPr>
              <a:t> function</a:t>
            </a:r>
          </a:p>
          <a:p>
            <a:pPr marL="457200" lvl="1" indent="0" algn="just">
              <a:buFont typeface="Arial" panose="020B0604020202020204" pitchFamily="34" charset="0"/>
              <a:buNone/>
            </a:pPr>
            <a:endParaRPr lang="en-US" sz="1200" b="1" i="0" kern="1200" dirty="0">
              <a:solidFill>
                <a:srgbClr val="4A4A4A"/>
              </a:solidFill>
              <a:effectLst/>
              <a:latin typeface="proxima-nova"/>
              <a:ea typeface="+mn-ea"/>
              <a:cs typeface="Calibri" panose="020F0502020204030204" pitchFamily="34" charset="0"/>
            </a:endParaRPr>
          </a:p>
          <a:p>
            <a:pPr marL="457200" lvl="1" indent="0" algn="just">
              <a:buFont typeface="Arial" panose="020B0604020202020204" pitchFamily="34" charset="0"/>
              <a:buNone/>
            </a:pPr>
            <a:r>
              <a:rPr lang="en-US" sz="1200" b="1" i="0" kern="1200" dirty="0">
                <a:solidFill>
                  <a:srgbClr val="4A4A4A"/>
                </a:solidFill>
                <a:effectLst/>
                <a:latin typeface="proxima-nova"/>
                <a:ea typeface="+mn-ea"/>
                <a:cs typeface="Calibri" panose="020F0502020204030204" pitchFamily="34" charset="0"/>
              </a:rPr>
              <a:t>Overlapping detected window:</a:t>
            </a:r>
          </a:p>
          <a:p>
            <a:pPr marL="628650" lvl="1" indent="-171450" algn="just">
              <a:buFont typeface="Arial" panose="020B0604020202020204" pitchFamily="34" charset="0"/>
              <a:buChar char="•"/>
            </a:pPr>
            <a:r>
              <a:rPr lang="en-US" sz="1200" b="1" i="0" kern="1200" dirty="0">
                <a:solidFill>
                  <a:srgbClr val="4A4A4A"/>
                </a:solidFill>
                <a:effectLst/>
                <a:latin typeface="proxima-nova"/>
                <a:ea typeface="+mn-ea"/>
                <a:cs typeface="Calibri" panose="020F0502020204030204" pitchFamily="34" charset="0"/>
              </a:rPr>
              <a:t>This last part is optional, as we already have the lane lines. But by creating an overlay which fills the detected portion of the lane, it will become easier for the machine learning model to learn the difference between structured and unstructured roads.</a:t>
            </a:r>
          </a:p>
          <a:p>
            <a:pPr marL="628650" lvl="1" indent="-171450" algn="just">
              <a:buFont typeface="Arial" panose="020B0604020202020204" pitchFamily="34" charset="0"/>
              <a:buChar char="•"/>
            </a:pPr>
            <a:endParaRPr lang="en-US" sz="1200" b="1"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t>13</a:t>
            </a:fld>
            <a:endParaRPr lang="en-US"/>
          </a:p>
        </p:txBody>
      </p:sp>
      <p:sp>
        <p:nvSpPr>
          <p:cNvPr id="5" name="Footer Placeholder 4">
            <a:extLst>
              <a:ext uri="{FF2B5EF4-FFF2-40B4-BE49-F238E27FC236}">
                <a16:creationId xmlns:a16="http://schemas.microsoft.com/office/drawing/2014/main" id="{5CC0733A-602E-42D3-BA15-C641EFAB2CAD}"/>
              </a:ext>
            </a:extLst>
          </p:cNvPr>
          <p:cNvSpPr>
            <a:spLocks noGrp="1"/>
          </p:cNvSpPr>
          <p:nvPr>
            <p:ph type="ftr" sz="quarter" idx="4"/>
          </p:nvPr>
        </p:nvSpPr>
        <p:spPr/>
        <p:txBody>
          <a:bodyPr/>
          <a:lstStyle/>
          <a:p>
            <a:r>
              <a:rPr lang="en-US"/>
              <a:t>11/11/2022</a:t>
            </a:r>
          </a:p>
        </p:txBody>
      </p:sp>
    </p:spTree>
    <p:extLst>
      <p:ext uri="{BB962C8B-B14F-4D97-AF65-F5344CB8AC3E}">
        <p14:creationId xmlns:p14="http://schemas.microsoft.com/office/powerpoint/2010/main" val="4005698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p:txBody>
          <a:bodyPr/>
          <a:lstStyle>
            <a:lvl1pPr>
              <a:defRPr/>
            </a:lvl1p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Line 8"/>
          <p:cNvSpPr>
            <a:spLocks noChangeShapeType="1"/>
          </p:cNvSpPr>
          <p:nvPr/>
        </p:nvSpPr>
        <p:spPr bwMode="auto">
          <a:xfrm>
            <a:off x="0" y="723900"/>
            <a:ext cx="9169400" cy="0"/>
          </a:xfrm>
          <a:prstGeom prst="line">
            <a:avLst/>
          </a:prstGeom>
          <a:noFill/>
          <a:ln w="57150" cmpd="thinThick">
            <a:solidFill>
              <a:srgbClr val="CC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 name="Text Box 10"/>
          <p:cNvSpPr txBox="1">
            <a:spLocks noChangeArrowheads="1"/>
          </p:cNvSpPr>
          <p:nvPr/>
        </p:nvSpPr>
        <p:spPr bwMode="auto">
          <a:xfrm>
            <a:off x="0" y="6583363"/>
            <a:ext cx="9144000" cy="274637"/>
          </a:xfrm>
          <a:prstGeom prst="rect">
            <a:avLst/>
          </a:prstGeom>
          <a:solidFill>
            <a:srgbClr val="CC6600">
              <a:alpha val="8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endParaRPr lang="en-US" sz="1200" b="1" i="1"/>
          </a:p>
        </p:txBody>
      </p:sp>
      <p:sp>
        <p:nvSpPr>
          <p:cNvPr id="1029" name="Text Box 11"/>
          <p:cNvSpPr txBox="1">
            <a:spLocks noChangeArrowheads="1"/>
          </p:cNvSpPr>
          <p:nvPr/>
        </p:nvSpPr>
        <p:spPr bwMode="auto">
          <a:xfrm>
            <a:off x="0" y="6572250"/>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defRPr/>
            </a:pPr>
            <a:r>
              <a:rPr lang="en-US" sz="1200"/>
              <a:t>Manipal School</a:t>
            </a:r>
            <a:r>
              <a:rPr lang="en-US" sz="1200" baseline="0"/>
              <a:t> of</a:t>
            </a:r>
            <a:r>
              <a:rPr lang="en-US" sz="1200"/>
              <a:t> Information Sciences, MAHE, Manipal</a:t>
            </a:r>
          </a:p>
        </p:txBody>
      </p:sp>
      <p:sp>
        <p:nvSpPr>
          <p:cNvPr id="1036" name="Rectangle 12"/>
          <p:cNvSpPr>
            <a:spLocks noGrp="1" noChangeArrowheads="1"/>
          </p:cNvSpPr>
          <p:nvPr>
            <p:ph type="sldNum" sz="quarter" idx="4"/>
          </p:nvPr>
        </p:nvSpPr>
        <p:spPr bwMode="auto">
          <a:xfrm>
            <a:off x="6629400" y="65532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lang="en-US" smtClean="0"/>
              <a:t>‹#›</a:t>
            </a:fld>
            <a:endParaRPr lang="en-US"/>
          </a:p>
        </p:txBody>
      </p:sp>
      <p:pic>
        <p:nvPicPr>
          <p:cNvPr id="3" name="Picture 2" descr="A picture containing drawing, food, table&#10;&#10;Description automatically generated"/>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54" y="15789"/>
            <a:ext cx="595661" cy="6619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4849" y="2353607"/>
            <a:ext cx="8305800" cy="1066800"/>
          </a:xfrm>
        </p:spPr>
        <p:txBody>
          <a:bodyPr/>
          <a:lstStyle/>
          <a:p>
            <a:r>
              <a:rPr lang="en-US" sz="2800" b="1">
                <a:latin typeface="Times New Roman" panose="02020603050405020304" pitchFamily="18" charset="0"/>
                <a:cs typeface="Times New Roman" panose="02020603050405020304" pitchFamily="18" charset="0"/>
              </a:rPr>
              <a:t>Road Classification using Image Processing </a:t>
            </a:r>
            <a:br>
              <a:rPr lang="en-US" sz="2800" b="1">
                <a:latin typeface="Times New Roman" panose="02020603050405020304" pitchFamily="18" charset="0"/>
                <a:cs typeface="Times New Roman" panose="02020603050405020304" pitchFamily="18" charset="0"/>
              </a:rPr>
            </a:br>
            <a:r>
              <a:rPr lang="en-US" sz="2800" b="1">
                <a:latin typeface="Times New Roman" panose="02020603050405020304" pitchFamily="18" charset="0"/>
                <a:cs typeface="Times New Roman" panose="02020603050405020304" pitchFamily="18" charset="0"/>
              </a:rPr>
              <a:t>and Machine Learning</a:t>
            </a:r>
            <a:br>
              <a:rPr lang="en-US" sz="2800"/>
            </a:br>
            <a:br>
              <a:rPr lang="en-US" sz="2800"/>
            </a:br>
            <a:endParaRPr lang="en-US" sz="2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t>1</a:t>
            </a:fld>
            <a:endParaRPr lang="en-US"/>
          </a:p>
        </p:txBody>
      </p:sp>
      <p:sp>
        <p:nvSpPr>
          <p:cNvPr id="5" name="Rectangle 4"/>
          <p:cNvSpPr/>
          <p:nvPr/>
        </p:nvSpPr>
        <p:spPr>
          <a:xfrm>
            <a:off x="6147236" y="169683"/>
            <a:ext cx="2863413"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Mid mini-Project</a:t>
            </a:r>
            <a:endParaRPr lang="en-US" sz="3000" b="1">
              <a:solidFill>
                <a:srgbClr val="CC6600"/>
              </a:solidFill>
              <a:latin typeface="Calibri" panose="020F0502020204030204" pitchFamily="34" charset="0"/>
              <a:cs typeface="Calibri" panose="020F0502020204030204" pitchFamily="34" charset="0"/>
            </a:endParaRPr>
          </a:p>
        </p:txBody>
      </p:sp>
      <p:sp>
        <p:nvSpPr>
          <p:cNvPr id="6" name="Rectangle 5"/>
          <p:cNvSpPr/>
          <p:nvPr/>
        </p:nvSpPr>
        <p:spPr>
          <a:xfrm>
            <a:off x="476250" y="5176161"/>
            <a:ext cx="8382000" cy="723275"/>
          </a:xfrm>
          <a:prstGeom prst="rect">
            <a:avLst/>
          </a:prstGeom>
        </p:spPr>
        <p:txBody>
          <a:bodyPr wrap="square">
            <a:spAutoFit/>
          </a:bodyPr>
          <a:lstStyle/>
          <a:p>
            <a:pPr algn="ctr">
              <a:spcBef>
                <a:spcPct val="50000"/>
              </a:spcBef>
            </a:pPr>
            <a:r>
              <a:rPr lang="en-US" sz="2000" b="1" i="1">
                <a:latin typeface="Calibri" panose="020F0502020204030204" pitchFamily="34" charset="0"/>
                <a:cs typeface="Calibri" panose="020F0502020204030204" pitchFamily="34" charset="0"/>
              </a:rPr>
              <a:t>Under the guidance of</a:t>
            </a:r>
          </a:p>
          <a:p>
            <a:pPr>
              <a:spcBef>
                <a:spcPct val="50000"/>
              </a:spcBef>
            </a:pPr>
            <a:endParaRPr lang="en-US" sz="1400" i="1"/>
          </a:p>
        </p:txBody>
      </p:sp>
      <p:sp>
        <p:nvSpPr>
          <p:cNvPr id="8" name="TextBox 7">
            <a:extLst>
              <a:ext uri="{FF2B5EF4-FFF2-40B4-BE49-F238E27FC236}">
                <a16:creationId xmlns:a16="http://schemas.microsoft.com/office/drawing/2014/main" id="{9992B46A-D125-DB58-40EC-3896C4CF23E2}"/>
              </a:ext>
            </a:extLst>
          </p:cNvPr>
          <p:cNvSpPr txBox="1"/>
          <p:nvPr/>
        </p:nvSpPr>
        <p:spPr>
          <a:xfrm>
            <a:off x="285750" y="5748544"/>
            <a:ext cx="8724899" cy="646331"/>
          </a:xfrm>
          <a:prstGeom prst="rect">
            <a:avLst/>
          </a:prstGeom>
          <a:noFill/>
        </p:spPr>
        <p:txBody>
          <a:bodyPr wrap="square" rtlCol="0">
            <a:spAutoFit/>
          </a:bodyPr>
          <a:lstStyle/>
          <a:p>
            <a:pPr algn="ctr"/>
            <a:r>
              <a:rPr lang="en-US" b="1">
                <a:latin typeface="Times New Roman" panose="02020603050405020304" pitchFamily="18" charset="0"/>
                <a:cs typeface="Times New Roman" panose="02020603050405020304" pitchFamily="18" charset="0"/>
              </a:rPr>
              <a:t>Dr. Mohan Kumar Jayasubramanian </a:t>
            </a:r>
            <a:r>
              <a:rPr lang="en-US" sz="1200">
                <a:latin typeface="Times New Roman" panose="02020603050405020304" pitchFamily="18" charset="0"/>
                <a:cs typeface="Times New Roman" panose="02020603050405020304" pitchFamily="18" charset="0"/>
              </a:rPr>
              <a:t>(Associate Professor)</a:t>
            </a:r>
          </a:p>
          <a:p>
            <a:pPr algn="ctr"/>
            <a:r>
              <a:rPr lang="en-US">
                <a:latin typeface="Times New Roman" panose="02020603050405020304" pitchFamily="18" charset="0"/>
                <a:cs typeface="Times New Roman" panose="02020603050405020304" pitchFamily="18" charset="0"/>
              </a:rPr>
              <a:t>Manipal School of Information Science</a:t>
            </a:r>
            <a:endParaRPr lang="en-IN">
              <a:latin typeface="Times New Roman" panose="02020603050405020304" pitchFamily="18" charset="0"/>
              <a:cs typeface="Times New Roman" panose="02020603050405020304" pitchFamily="18" charset="0"/>
            </a:endParaRPr>
          </a:p>
        </p:txBody>
      </p:sp>
      <p:graphicFrame>
        <p:nvGraphicFramePr>
          <p:cNvPr id="9" name="Table 9">
            <a:extLst>
              <a:ext uri="{FF2B5EF4-FFF2-40B4-BE49-F238E27FC236}">
                <a16:creationId xmlns:a16="http://schemas.microsoft.com/office/drawing/2014/main" id="{B6C7CFDF-FE4B-2944-AB13-39FAB2B9BA0B}"/>
              </a:ext>
            </a:extLst>
          </p:cNvPr>
          <p:cNvGraphicFramePr>
            <a:graphicFrameLocks noGrp="1"/>
          </p:cNvGraphicFramePr>
          <p:nvPr>
            <p:extLst>
              <p:ext uri="{D42A27DB-BD31-4B8C-83A1-F6EECF244321}">
                <p14:modId xmlns:p14="http://schemas.microsoft.com/office/powerpoint/2010/main" val="2574275384"/>
              </p:ext>
            </p:extLst>
          </p:nvPr>
        </p:nvGraphicFramePr>
        <p:xfrm>
          <a:off x="2245115" y="4165392"/>
          <a:ext cx="4882370" cy="741680"/>
        </p:xfrm>
        <a:graphic>
          <a:graphicData uri="http://schemas.openxmlformats.org/drawingml/2006/table">
            <a:tbl>
              <a:tblPr firstRow="1" bandRow="1"/>
              <a:tblGrid>
                <a:gridCol w="2638133">
                  <a:extLst>
                    <a:ext uri="{9D8B030D-6E8A-4147-A177-3AD203B41FA5}">
                      <a16:colId xmlns:a16="http://schemas.microsoft.com/office/drawing/2014/main" val="2738662060"/>
                    </a:ext>
                  </a:extLst>
                </a:gridCol>
                <a:gridCol w="2244237">
                  <a:extLst>
                    <a:ext uri="{9D8B030D-6E8A-4147-A177-3AD203B41FA5}">
                      <a16:colId xmlns:a16="http://schemas.microsoft.com/office/drawing/2014/main" val="678978540"/>
                    </a:ext>
                  </a:extLst>
                </a:gridCol>
              </a:tblGrid>
              <a:tr h="370840">
                <a:tc>
                  <a:txBody>
                    <a:bodyPr/>
                    <a:lstStyle/>
                    <a:p>
                      <a:r>
                        <a:rPr lang="en-US" b="1"/>
                        <a:t>Advait Shirvaikar</a:t>
                      </a: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b="1"/>
                        <a:t>221039017</a:t>
                      </a: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6238"/>
                  </a:ext>
                </a:extLst>
              </a:tr>
              <a:tr h="370840">
                <a:tc>
                  <a:txBody>
                    <a:bodyPr/>
                    <a:lstStyle/>
                    <a:p>
                      <a:r>
                        <a:rPr lang="en-US" b="1"/>
                        <a:t>Ananth Pai J</a:t>
                      </a: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algn="ctr"/>
                      <a:r>
                        <a:rPr lang="en-US" b="1"/>
                        <a:t>221039025</a:t>
                      </a:r>
                      <a:endParaRPr lang="en-IN" b="1"/>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1558640"/>
                  </a:ext>
                </a:extLst>
              </a:tr>
            </a:tbl>
          </a:graphicData>
        </a:graphic>
      </p:graphicFrame>
      <p:pic>
        <p:nvPicPr>
          <p:cNvPr id="3" name="Picture 2" descr="Text&#10;&#10;Description automatically generated">
            <a:extLst>
              <a:ext uri="{FF2B5EF4-FFF2-40B4-BE49-F238E27FC236}">
                <a16:creationId xmlns:a16="http://schemas.microsoft.com/office/drawing/2014/main" id="{D36CFF24-47DC-B0CE-F307-4E0E18F27EB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16494" y="880118"/>
            <a:ext cx="4910050" cy="1322223"/>
          </a:xfrm>
          <a:prstGeom prst="rect">
            <a:avLst/>
          </a:prstGeom>
          <a:noFill/>
        </p:spPr>
      </p:pic>
      <p:sp>
        <p:nvSpPr>
          <p:cNvPr id="7" name="TextBox 6">
            <a:extLst>
              <a:ext uri="{FF2B5EF4-FFF2-40B4-BE49-F238E27FC236}">
                <a16:creationId xmlns:a16="http://schemas.microsoft.com/office/drawing/2014/main" id="{D32636B9-9482-A326-1C6A-AFD420B0BC59}"/>
              </a:ext>
            </a:extLst>
          </p:cNvPr>
          <p:cNvSpPr txBox="1"/>
          <p:nvPr/>
        </p:nvSpPr>
        <p:spPr>
          <a:xfrm>
            <a:off x="4686300" y="3748418"/>
            <a:ext cx="428322"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by</a:t>
            </a:r>
            <a:endParaRPr lang="en-IN">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5CC90FC-0F42-489F-9308-149F5FF55C2E}"/>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10</a:t>
            </a:fld>
            <a:endParaRPr lang="en-US"/>
          </a:p>
        </p:txBody>
      </p:sp>
      <p:sp>
        <p:nvSpPr>
          <p:cNvPr id="5" name="Rectangle 4">
            <a:extLst>
              <a:ext uri="{FF2B5EF4-FFF2-40B4-BE49-F238E27FC236}">
                <a16:creationId xmlns:a16="http://schemas.microsoft.com/office/drawing/2014/main" id="{6284C2DA-46F5-48C1-87D2-686A3B36CB2B}"/>
              </a:ext>
            </a:extLst>
          </p:cNvPr>
          <p:cNvSpPr/>
          <p:nvPr/>
        </p:nvSpPr>
        <p:spPr>
          <a:xfrm>
            <a:off x="6188914" y="169683"/>
            <a:ext cx="2821735"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Proposed Model</a:t>
            </a:r>
            <a:endParaRPr lang="en-US" sz="3000" b="1">
              <a:solidFill>
                <a:srgbClr val="CC6600"/>
              </a:solidFill>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99E7B868-57C9-422A-9D70-B06295F1A8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751" y="1660219"/>
            <a:ext cx="3312421" cy="1773441"/>
          </a:xfrm>
          <a:prstGeom prst="rect">
            <a:avLst/>
          </a:prstGeom>
          <a:ln>
            <a:solidFill>
              <a:schemeClr val="accent1"/>
            </a:solidFill>
          </a:ln>
        </p:spPr>
      </p:pic>
      <p:sp>
        <p:nvSpPr>
          <p:cNvPr id="12" name="TextBox 11">
            <a:extLst>
              <a:ext uri="{FF2B5EF4-FFF2-40B4-BE49-F238E27FC236}">
                <a16:creationId xmlns:a16="http://schemas.microsoft.com/office/drawing/2014/main" id="{7F83C467-28DF-402D-B6EE-476488D30DCD}"/>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
        <p:nvSpPr>
          <p:cNvPr id="14" name="TextBox 13">
            <a:extLst>
              <a:ext uri="{FF2B5EF4-FFF2-40B4-BE49-F238E27FC236}">
                <a16:creationId xmlns:a16="http://schemas.microsoft.com/office/drawing/2014/main" id="{6B50D109-2DCD-494A-90F9-DF1FF054014A}"/>
              </a:ext>
            </a:extLst>
          </p:cNvPr>
          <p:cNvSpPr txBox="1"/>
          <p:nvPr/>
        </p:nvSpPr>
        <p:spPr>
          <a:xfrm>
            <a:off x="457200" y="1317111"/>
            <a:ext cx="8128518" cy="338554"/>
          </a:xfrm>
          <a:prstGeom prst="rect">
            <a:avLst/>
          </a:prstGeom>
          <a:noFill/>
        </p:spPr>
        <p:txBody>
          <a:bodyPr wrap="square" rtlCol="0">
            <a:spAutoFit/>
          </a:bodyPr>
          <a:lstStyle/>
          <a:p>
            <a:pPr marL="285750" indent="-285750">
              <a:buFont typeface="Arial" panose="020B0604020202020204" pitchFamily="34" charset="0"/>
              <a:buChar char="•"/>
            </a:pPr>
            <a:r>
              <a:rPr lang="en-IN" sz="1600" b="1">
                <a:latin typeface="Calibri" panose="020F0502020204030204" pitchFamily="34" charset="0"/>
                <a:cs typeface="Calibri" panose="020F0502020204030204" pitchFamily="34" charset="0"/>
              </a:rPr>
              <a:t>Frame mask creation</a:t>
            </a:r>
          </a:p>
        </p:txBody>
      </p:sp>
      <p:sp>
        <p:nvSpPr>
          <p:cNvPr id="15" name="TextBox 14">
            <a:extLst>
              <a:ext uri="{FF2B5EF4-FFF2-40B4-BE49-F238E27FC236}">
                <a16:creationId xmlns:a16="http://schemas.microsoft.com/office/drawing/2014/main" id="{E13FC5B4-36C5-41A7-8F5D-BCD9319F3D5D}"/>
              </a:ext>
            </a:extLst>
          </p:cNvPr>
          <p:cNvSpPr txBox="1"/>
          <p:nvPr/>
        </p:nvSpPr>
        <p:spPr>
          <a:xfrm>
            <a:off x="4292082" y="1317111"/>
            <a:ext cx="4180166" cy="338554"/>
          </a:xfrm>
          <a:prstGeom prst="rect">
            <a:avLst/>
          </a:prstGeom>
          <a:noFill/>
        </p:spPr>
        <p:txBody>
          <a:bodyPr wrap="square" rtlCol="0">
            <a:spAutoFit/>
          </a:bodyPr>
          <a:lstStyle>
            <a:defPPr lvl="0">
              <a:defRPr lang="en-US"/>
            </a:defPPr>
            <a:lvl1pPr marL="285750" indent="-285750">
              <a:buFont typeface="Arial" panose="020B0604020202020204" pitchFamily="34" charset="0"/>
              <a:buChar char="•"/>
              <a:defRPr sz="1600" b="1"/>
            </a:lvl1pPr>
          </a:lstStyle>
          <a:p>
            <a:r>
              <a:rPr lang="en-US">
                <a:latin typeface="Calibri" panose="020F0502020204030204" pitchFamily="34" charset="0"/>
                <a:cs typeface="Calibri" panose="020F0502020204030204" pitchFamily="34" charset="0"/>
              </a:rPr>
              <a:t>Imposing the mask on the frame</a:t>
            </a:r>
            <a:endParaRPr lang="en-IN">
              <a:latin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3C93BFFC-8F52-4DE8-80CD-BFA097D9B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242" y="1655665"/>
            <a:ext cx="3288711" cy="1777995"/>
          </a:xfrm>
          <a:prstGeom prst="rect">
            <a:avLst/>
          </a:prstGeom>
        </p:spPr>
      </p:pic>
      <p:sp>
        <p:nvSpPr>
          <p:cNvPr id="17" name="TextBox 16">
            <a:extLst>
              <a:ext uri="{FF2B5EF4-FFF2-40B4-BE49-F238E27FC236}">
                <a16:creationId xmlns:a16="http://schemas.microsoft.com/office/drawing/2014/main" id="{DC5B2259-BD96-4CEB-B7BC-E6A29FC77EAE}"/>
              </a:ext>
            </a:extLst>
          </p:cNvPr>
          <p:cNvSpPr txBox="1"/>
          <p:nvPr/>
        </p:nvSpPr>
        <p:spPr>
          <a:xfrm>
            <a:off x="391834" y="3745430"/>
            <a:ext cx="4180166" cy="338554"/>
          </a:xfrm>
          <a:prstGeom prst="rect">
            <a:avLst/>
          </a:prstGeom>
          <a:noFill/>
        </p:spPr>
        <p:txBody>
          <a:bodyPr wrap="square" rtlCol="0">
            <a:spAutoFit/>
          </a:bodyPr>
          <a:lstStyle>
            <a:defPPr lvl="0">
              <a:defRPr lang="en-US"/>
            </a:defPPr>
            <a:lvl1pPr marL="285750" indent="-285750">
              <a:buFont typeface="Arial" panose="020B0604020202020204" pitchFamily="34" charset="0"/>
              <a:buChar char="•"/>
              <a:defRPr sz="1600" b="1"/>
            </a:lvl1pPr>
          </a:lstStyle>
          <a:p>
            <a:r>
              <a:rPr lang="en-US">
                <a:latin typeface="Calibri" panose="020F0502020204030204" pitchFamily="34" charset="0"/>
                <a:cs typeface="Calibri" panose="020F0502020204030204" pitchFamily="34" charset="0"/>
              </a:rPr>
              <a:t>Image Thresholding</a:t>
            </a:r>
            <a:endParaRPr lang="en-IN">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01D370AC-33FD-4198-94C8-9D79BB0341D7}"/>
              </a:ext>
            </a:extLst>
          </p:cNvPr>
          <p:cNvSpPr txBox="1"/>
          <p:nvPr/>
        </p:nvSpPr>
        <p:spPr>
          <a:xfrm>
            <a:off x="4412616" y="3772214"/>
            <a:ext cx="4180166" cy="338554"/>
          </a:xfrm>
          <a:prstGeom prst="rect">
            <a:avLst/>
          </a:prstGeom>
          <a:noFill/>
        </p:spPr>
        <p:txBody>
          <a:bodyPr wrap="square" rtlCol="0">
            <a:spAutoFit/>
          </a:bodyPr>
          <a:lstStyle>
            <a:defPPr lvl="0">
              <a:defRPr lang="en-US"/>
            </a:defPPr>
            <a:lvl1pPr marL="285750" indent="-285750">
              <a:buFont typeface="Arial" panose="020B0604020202020204" pitchFamily="34" charset="0"/>
              <a:buChar char="•"/>
              <a:defRPr sz="1600" b="1"/>
            </a:lvl1pPr>
          </a:lstStyle>
          <a:p>
            <a:r>
              <a:rPr lang="en-US">
                <a:latin typeface="Calibri" panose="020F0502020204030204" pitchFamily="34" charset="0"/>
                <a:cs typeface="Calibri" panose="020F0502020204030204" pitchFamily="34" charset="0"/>
              </a:rPr>
              <a:t>Hough Line transform</a:t>
            </a:r>
            <a:endParaRPr lang="en-IN">
              <a:latin typeface="Calibri" panose="020F0502020204030204" pitchFamily="34" charset="0"/>
              <a:cs typeface="Calibri" panose="020F0502020204030204" pitchFamily="34" charset="0"/>
            </a:endParaRPr>
          </a:p>
        </p:txBody>
      </p:sp>
      <p:pic>
        <p:nvPicPr>
          <p:cNvPr id="21" name="Picture 20">
            <a:extLst>
              <a:ext uri="{FF2B5EF4-FFF2-40B4-BE49-F238E27FC236}">
                <a16:creationId xmlns:a16="http://schemas.microsoft.com/office/drawing/2014/main" id="{2D925012-17B6-451F-A9DE-80003054476D}"/>
              </a:ext>
            </a:extLst>
          </p:cNvPr>
          <p:cNvPicPr>
            <a:picLocks noChangeAspect="1"/>
          </p:cNvPicPr>
          <p:nvPr/>
        </p:nvPicPr>
        <p:blipFill>
          <a:blip r:embed="rId5"/>
          <a:stretch>
            <a:fillRect/>
          </a:stretch>
        </p:blipFill>
        <p:spPr>
          <a:xfrm>
            <a:off x="671752" y="4083984"/>
            <a:ext cx="3312420" cy="1851075"/>
          </a:xfrm>
          <a:prstGeom prst="rect">
            <a:avLst/>
          </a:prstGeom>
        </p:spPr>
      </p:pic>
      <p:pic>
        <p:nvPicPr>
          <p:cNvPr id="22" name="Picture 21" descr="A picture containing text, sky, outdoor, scene&#10;&#10;Description automatically generated">
            <a:extLst>
              <a:ext uri="{FF2B5EF4-FFF2-40B4-BE49-F238E27FC236}">
                <a16:creationId xmlns:a16="http://schemas.microsoft.com/office/drawing/2014/main" id="{72D09D54-C248-4E33-847C-CA497238C035}"/>
              </a:ext>
            </a:extLst>
          </p:cNvPr>
          <p:cNvPicPr>
            <a:picLocks noChangeAspect="1"/>
          </p:cNvPicPr>
          <p:nvPr/>
        </p:nvPicPr>
        <p:blipFill>
          <a:blip r:embed="rId6"/>
          <a:stretch>
            <a:fillRect/>
          </a:stretch>
        </p:blipFill>
        <p:spPr>
          <a:xfrm>
            <a:off x="4716243" y="4108976"/>
            <a:ext cx="3288711" cy="1837314"/>
          </a:xfrm>
          <a:prstGeom prst="rect">
            <a:avLst/>
          </a:prstGeom>
        </p:spPr>
      </p:pic>
    </p:spTree>
    <p:extLst>
      <p:ext uri="{BB962C8B-B14F-4D97-AF65-F5344CB8AC3E}">
        <p14:creationId xmlns:p14="http://schemas.microsoft.com/office/powerpoint/2010/main" val="1198599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11</a:t>
            </a:fld>
            <a:endParaRPr lang="en-US">
              <a:latin typeface="Times New Roman" panose="02020603050405020304" charset="0"/>
              <a:cs typeface="Times New Roman" panose="02020603050405020304" charset="0"/>
            </a:endParaRPr>
          </a:p>
        </p:txBody>
      </p:sp>
      <p:sp>
        <p:nvSpPr>
          <p:cNvPr id="6" name="Rectangle 5">
            <a:extLst>
              <a:ext uri="{FF2B5EF4-FFF2-40B4-BE49-F238E27FC236}">
                <a16:creationId xmlns:a16="http://schemas.microsoft.com/office/drawing/2014/main" id="{6C941CC4-E1BE-4D14-9D7B-EFD58943F530}"/>
              </a:ext>
            </a:extLst>
          </p:cNvPr>
          <p:cNvSpPr/>
          <p:nvPr/>
        </p:nvSpPr>
        <p:spPr>
          <a:xfrm>
            <a:off x="6188914" y="169683"/>
            <a:ext cx="2821735"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Proposed Model</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84135F8-35B1-4781-907F-D8F625943334}"/>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
        <p:nvSpPr>
          <p:cNvPr id="8" name="TextBox 7">
            <a:extLst>
              <a:ext uri="{FF2B5EF4-FFF2-40B4-BE49-F238E27FC236}">
                <a16:creationId xmlns:a16="http://schemas.microsoft.com/office/drawing/2014/main" id="{550B5648-0D38-483A-A64D-18DC7BBB2CFA}"/>
              </a:ext>
            </a:extLst>
          </p:cNvPr>
          <p:cNvSpPr txBox="1"/>
          <p:nvPr/>
        </p:nvSpPr>
        <p:spPr>
          <a:xfrm>
            <a:off x="279918" y="1438637"/>
            <a:ext cx="8483082" cy="461665"/>
          </a:xfrm>
          <a:prstGeom prst="rect">
            <a:avLst/>
          </a:prstGeom>
          <a:noFill/>
        </p:spPr>
        <p:txBody>
          <a:bodyPr wrap="square" rtlCol="0">
            <a:spAutoFit/>
          </a:bodyPr>
          <a:lstStyle/>
          <a:p>
            <a:r>
              <a:rPr lang="en-IN" sz="2400" b="1">
                <a:latin typeface="Calibri" panose="020F0502020204030204" pitchFamily="34" charset="0"/>
                <a:cs typeface="Calibri" panose="020F0502020204030204" pitchFamily="34" charset="0"/>
              </a:rPr>
              <a:t>Model 2: </a:t>
            </a:r>
            <a:r>
              <a:rPr lang="en-US" sz="2400" b="1">
                <a:latin typeface="Calibri" panose="020F0502020204030204" pitchFamily="34" charset="0"/>
                <a:cs typeface="Calibri" panose="020F0502020204030204" pitchFamily="34" charset="0"/>
              </a:rPr>
              <a:t>HSV Filtering and Sliding Window search</a:t>
            </a:r>
            <a:endParaRPr lang="en-IN" sz="2400" b="1">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E9F967DC-72A1-4E81-8EE0-58CC23014D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032" y="2236557"/>
            <a:ext cx="7682853" cy="2384885"/>
          </a:xfrm>
          <a:prstGeom prst="rect">
            <a:avLst/>
          </a:prstGeom>
          <a:ln>
            <a:solidFill>
              <a:schemeClr val="tx1"/>
            </a:solidFill>
          </a:ln>
        </p:spPr>
      </p:pic>
      <p:sp>
        <p:nvSpPr>
          <p:cNvPr id="10" name="TextBox 9">
            <a:extLst>
              <a:ext uri="{FF2B5EF4-FFF2-40B4-BE49-F238E27FC236}">
                <a16:creationId xmlns:a16="http://schemas.microsoft.com/office/drawing/2014/main" id="{3C3E1D10-F7A8-4179-A48E-61FFF244C7AF}"/>
              </a:ext>
            </a:extLst>
          </p:cNvPr>
          <p:cNvSpPr txBox="1"/>
          <p:nvPr/>
        </p:nvSpPr>
        <p:spPr>
          <a:xfrm>
            <a:off x="3209731" y="4621442"/>
            <a:ext cx="2724538" cy="276999"/>
          </a:xfrm>
          <a:prstGeom prst="rect">
            <a:avLst/>
          </a:prstGeom>
          <a:noFill/>
        </p:spPr>
        <p:txBody>
          <a:bodyPr wrap="square" rtlCol="0">
            <a:spAutoFit/>
          </a:bodyPr>
          <a:lstStyle/>
          <a:p>
            <a:r>
              <a:rPr lang="en-IN" sz="1200" b="1">
                <a:effectLst/>
                <a:latin typeface="Calibri" panose="020F0502020204030204" pitchFamily="34" charset="0"/>
                <a:ea typeface="Calibri" panose="020F0502020204030204" pitchFamily="34" charset="0"/>
                <a:cs typeface="Calibri" panose="020F0502020204030204" pitchFamily="34" charset="0"/>
              </a:rPr>
              <a:t>Flowchart for the proposed model</a:t>
            </a:r>
            <a:endParaRPr lang="en-IN" sz="1200" b="1">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12</a:t>
            </a:fld>
            <a:endParaRPr lang="en-US">
              <a:latin typeface="Times New Roman" panose="02020603050405020304" charset="0"/>
              <a:cs typeface="Times New Roman" panose="02020603050405020304" charset="0"/>
            </a:endParaRPr>
          </a:p>
        </p:txBody>
      </p:sp>
      <p:sp>
        <p:nvSpPr>
          <p:cNvPr id="6" name="Rectangle 5">
            <a:extLst>
              <a:ext uri="{FF2B5EF4-FFF2-40B4-BE49-F238E27FC236}">
                <a16:creationId xmlns:a16="http://schemas.microsoft.com/office/drawing/2014/main" id="{6C941CC4-E1BE-4D14-9D7B-EFD58943F530}"/>
              </a:ext>
            </a:extLst>
          </p:cNvPr>
          <p:cNvSpPr/>
          <p:nvPr/>
        </p:nvSpPr>
        <p:spPr>
          <a:xfrm>
            <a:off x="6188914" y="169683"/>
            <a:ext cx="2821735"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Proposed Model</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84135F8-35B1-4781-907F-D8F625943334}"/>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pic>
        <p:nvPicPr>
          <p:cNvPr id="11" name="Picture 10">
            <a:extLst>
              <a:ext uri="{FF2B5EF4-FFF2-40B4-BE49-F238E27FC236}">
                <a16:creationId xmlns:a16="http://schemas.microsoft.com/office/drawing/2014/main" id="{04A26A51-99BD-485A-B58A-4F7FE6BAF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024" y="1306102"/>
            <a:ext cx="6741951" cy="2122898"/>
          </a:xfrm>
          <a:prstGeom prst="rect">
            <a:avLst/>
          </a:prstGeom>
          <a:ln>
            <a:solidFill>
              <a:schemeClr val="tx1"/>
            </a:solidFill>
          </a:ln>
        </p:spPr>
      </p:pic>
      <p:sp>
        <p:nvSpPr>
          <p:cNvPr id="12" name="TextBox 11">
            <a:extLst>
              <a:ext uri="{FF2B5EF4-FFF2-40B4-BE49-F238E27FC236}">
                <a16:creationId xmlns:a16="http://schemas.microsoft.com/office/drawing/2014/main" id="{85FC499B-E904-44FE-814D-31177C4BA339}"/>
              </a:ext>
            </a:extLst>
          </p:cNvPr>
          <p:cNvSpPr txBox="1"/>
          <p:nvPr/>
        </p:nvSpPr>
        <p:spPr>
          <a:xfrm>
            <a:off x="1101012" y="967548"/>
            <a:ext cx="8128518" cy="338554"/>
          </a:xfrm>
          <a:prstGeom prst="rect">
            <a:avLst/>
          </a:prstGeom>
          <a:noFill/>
        </p:spPr>
        <p:txBody>
          <a:bodyPr wrap="square" rtlCol="0">
            <a:spAutoFit/>
          </a:bodyPr>
          <a:lstStyle/>
          <a:p>
            <a:pPr marL="285750" indent="-285750">
              <a:buFont typeface="Arial" panose="020B0604020202020204" pitchFamily="34" charset="0"/>
              <a:buChar char="•"/>
            </a:pPr>
            <a:r>
              <a:rPr lang="en-IN" sz="1600" b="1">
                <a:latin typeface="Calibri" panose="020F0502020204030204" pitchFamily="34" charset="0"/>
                <a:cs typeface="Calibri" panose="020F0502020204030204" pitchFamily="34" charset="0"/>
              </a:rPr>
              <a:t>Distortion Correction</a:t>
            </a:r>
          </a:p>
        </p:txBody>
      </p:sp>
      <p:sp>
        <p:nvSpPr>
          <p:cNvPr id="13" name="TextBox 12">
            <a:extLst>
              <a:ext uri="{FF2B5EF4-FFF2-40B4-BE49-F238E27FC236}">
                <a16:creationId xmlns:a16="http://schemas.microsoft.com/office/drawing/2014/main" id="{0F0C4DCC-7723-4C1E-BA43-3E7C225430DB}"/>
              </a:ext>
            </a:extLst>
          </p:cNvPr>
          <p:cNvSpPr txBox="1"/>
          <p:nvPr/>
        </p:nvSpPr>
        <p:spPr>
          <a:xfrm>
            <a:off x="632926" y="3920174"/>
            <a:ext cx="3520251" cy="338554"/>
          </a:xfrm>
          <a:prstGeom prst="rect">
            <a:avLst/>
          </a:prstGeom>
          <a:noFill/>
        </p:spPr>
        <p:txBody>
          <a:bodyPr wrap="square" rtlCol="0">
            <a:spAutoFit/>
          </a:bodyPr>
          <a:lstStyle/>
          <a:p>
            <a:pPr marL="285750" indent="-285750">
              <a:buFont typeface="Arial" panose="020B0604020202020204" pitchFamily="34" charset="0"/>
              <a:buChar char="•"/>
            </a:pPr>
            <a:r>
              <a:rPr lang="en-IN" sz="1600" b="1">
                <a:latin typeface="Calibri" panose="020F0502020204030204" pitchFamily="34" charset="0"/>
                <a:cs typeface="Calibri" panose="020F0502020204030204" pitchFamily="34" charset="0"/>
              </a:rPr>
              <a:t>Perspective Warped image</a:t>
            </a:r>
          </a:p>
        </p:txBody>
      </p:sp>
      <p:pic>
        <p:nvPicPr>
          <p:cNvPr id="14" name="Picture 13">
            <a:extLst>
              <a:ext uri="{FF2B5EF4-FFF2-40B4-BE49-F238E27FC236}">
                <a16:creationId xmlns:a16="http://schemas.microsoft.com/office/drawing/2014/main" id="{05926135-9074-4591-8522-433BDB53F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722" y="4248739"/>
            <a:ext cx="3398455" cy="1904503"/>
          </a:xfrm>
          <a:prstGeom prst="rect">
            <a:avLst/>
          </a:prstGeom>
        </p:spPr>
      </p:pic>
      <p:sp>
        <p:nvSpPr>
          <p:cNvPr id="16" name="TextBox 15">
            <a:extLst>
              <a:ext uri="{FF2B5EF4-FFF2-40B4-BE49-F238E27FC236}">
                <a16:creationId xmlns:a16="http://schemas.microsoft.com/office/drawing/2014/main" id="{1294F024-3BB3-48F1-AD1E-5E2A2A53B034}"/>
              </a:ext>
            </a:extLst>
          </p:cNvPr>
          <p:cNvSpPr txBox="1"/>
          <p:nvPr/>
        </p:nvSpPr>
        <p:spPr>
          <a:xfrm>
            <a:off x="4704183" y="3920174"/>
            <a:ext cx="3520251" cy="338554"/>
          </a:xfrm>
          <a:prstGeom prst="rect">
            <a:avLst/>
          </a:prstGeom>
          <a:noFill/>
        </p:spPr>
        <p:txBody>
          <a:bodyPr wrap="square" rtlCol="0">
            <a:spAutoFit/>
          </a:bodyPr>
          <a:lstStyle/>
          <a:p>
            <a:pPr marL="285750" indent="-285750">
              <a:buFont typeface="Arial" panose="020B0604020202020204" pitchFamily="34" charset="0"/>
              <a:buChar char="•"/>
            </a:pPr>
            <a:r>
              <a:rPr lang="en-IN" sz="1600" b="1">
                <a:latin typeface="Calibri" panose="020F0502020204030204" pitchFamily="34" charset="0"/>
                <a:cs typeface="Calibri" panose="020F0502020204030204" pitchFamily="34" charset="0"/>
              </a:rPr>
              <a:t>Sobel Filtering</a:t>
            </a:r>
          </a:p>
        </p:txBody>
      </p:sp>
      <p:pic>
        <p:nvPicPr>
          <p:cNvPr id="17" name="Picture 16">
            <a:extLst>
              <a:ext uri="{FF2B5EF4-FFF2-40B4-BE49-F238E27FC236}">
                <a16:creationId xmlns:a16="http://schemas.microsoft.com/office/drawing/2014/main" id="{5C0887E9-71B0-46D3-AECD-4110BC48AA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7489" y="4256381"/>
            <a:ext cx="3520251" cy="1904504"/>
          </a:xfrm>
          <a:prstGeom prst="rect">
            <a:avLst/>
          </a:prstGeom>
        </p:spPr>
      </p:pic>
    </p:spTree>
    <p:extLst>
      <p:ext uri="{BB962C8B-B14F-4D97-AF65-F5344CB8AC3E}">
        <p14:creationId xmlns:p14="http://schemas.microsoft.com/office/powerpoint/2010/main" val="979109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13</a:t>
            </a:fld>
            <a:endParaRPr lang="en-US">
              <a:latin typeface="Times New Roman" panose="02020603050405020304" charset="0"/>
              <a:cs typeface="Times New Roman" panose="02020603050405020304" charset="0"/>
            </a:endParaRPr>
          </a:p>
        </p:txBody>
      </p:sp>
      <p:sp>
        <p:nvSpPr>
          <p:cNvPr id="6" name="Rectangle 5">
            <a:extLst>
              <a:ext uri="{FF2B5EF4-FFF2-40B4-BE49-F238E27FC236}">
                <a16:creationId xmlns:a16="http://schemas.microsoft.com/office/drawing/2014/main" id="{6C941CC4-E1BE-4D14-9D7B-EFD58943F530}"/>
              </a:ext>
            </a:extLst>
          </p:cNvPr>
          <p:cNvSpPr/>
          <p:nvPr/>
        </p:nvSpPr>
        <p:spPr>
          <a:xfrm>
            <a:off x="6188914" y="169683"/>
            <a:ext cx="2821735"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Proposed Model</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284135F8-35B1-4781-907F-D8F625943334}"/>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
        <p:nvSpPr>
          <p:cNvPr id="11" name="TextBox 10">
            <a:extLst>
              <a:ext uri="{FF2B5EF4-FFF2-40B4-BE49-F238E27FC236}">
                <a16:creationId xmlns:a16="http://schemas.microsoft.com/office/drawing/2014/main" id="{345D8336-81BE-4B62-863F-0DBC16113285}"/>
              </a:ext>
            </a:extLst>
          </p:cNvPr>
          <p:cNvSpPr txBox="1"/>
          <p:nvPr/>
        </p:nvSpPr>
        <p:spPr>
          <a:xfrm>
            <a:off x="976508" y="1103550"/>
            <a:ext cx="3520251" cy="338554"/>
          </a:xfrm>
          <a:prstGeom prst="rect">
            <a:avLst/>
          </a:prstGeom>
          <a:noFill/>
        </p:spPr>
        <p:txBody>
          <a:bodyPr wrap="square" rtlCol="0">
            <a:spAutoFit/>
          </a:bodyPr>
          <a:lstStyle/>
          <a:p>
            <a:pPr marL="285750" indent="-285750">
              <a:buFont typeface="Arial" panose="020B0604020202020204" pitchFamily="34" charset="0"/>
              <a:buChar char="•"/>
            </a:pPr>
            <a:r>
              <a:rPr lang="en-IN" sz="1600" b="1">
                <a:latin typeface="Calibri" panose="020F0502020204030204" pitchFamily="34" charset="0"/>
                <a:cs typeface="Calibri" panose="020F0502020204030204" pitchFamily="34" charset="0"/>
              </a:rPr>
              <a:t>Histogram Peak detection</a:t>
            </a:r>
          </a:p>
        </p:txBody>
      </p:sp>
      <p:pic>
        <p:nvPicPr>
          <p:cNvPr id="12" name="Picture 11">
            <a:extLst>
              <a:ext uri="{FF2B5EF4-FFF2-40B4-BE49-F238E27FC236}">
                <a16:creationId xmlns:a16="http://schemas.microsoft.com/office/drawing/2014/main" id="{65EAF5D3-0032-4D4D-BE7D-0C65D5BC9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527" y="1442105"/>
            <a:ext cx="3218770" cy="1785012"/>
          </a:xfrm>
          <a:prstGeom prst="rect">
            <a:avLst/>
          </a:prstGeom>
          <a:ln>
            <a:solidFill>
              <a:schemeClr val="tx1"/>
            </a:solidFill>
          </a:ln>
        </p:spPr>
      </p:pic>
      <p:pic>
        <p:nvPicPr>
          <p:cNvPr id="13" name="Picture 12">
            <a:extLst>
              <a:ext uri="{FF2B5EF4-FFF2-40B4-BE49-F238E27FC236}">
                <a16:creationId xmlns:a16="http://schemas.microsoft.com/office/drawing/2014/main" id="{64A43243-5B09-4D30-8E04-492CE166C3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3778" y="1442104"/>
            <a:ext cx="3405673" cy="1785012"/>
          </a:xfrm>
          <a:prstGeom prst="rect">
            <a:avLst/>
          </a:prstGeom>
        </p:spPr>
      </p:pic>
      <p:sp>
        <p:nvSpPr>
          <p:cNvPr id="14" name="TextBox 13">
            <a:extLst>
              <a:ext uri="{FF2B5EF4-FFF2-40B4-BE49-F238E27FC236}">
                <a16:creationId xmlns:a16="http://schemas.microsoft.com/office/drawing/2014/main" id="{CD1F1A80-6257-4B24-B4DD-EE19E713199D}"/>
              </a:ext>
            </a:extLst>
          </p:cNvPr>
          <p:cNvSpPr txBox="1"/>
          <p:nvPr/>
        </p:nvSpPr>
        <p:spPr>
          <a:xfrm>
            <a:off x="4514710" y="1103550"/>
            <a:ext cx="3520251" cy="338554"/>
          </a:xfrm>
          <a:prstGeom prst="rect">
            <a:avLst/>
          </a:prstGeom>
          <a:noFill/>
        </p:spPr>
        <p:txBody>
          <a:bodyPr wrap="square" rtlCol="0">
            <a:spAutoFit/>
          </a:bodyPr>
          <a:lstStyle/>
          <a:p>
            <a:pPr marL="285750" indent="-285750">
              <a:buFont typeface="Arial" panose="020B0604020202020204" pitchFamily="34" charset="0"/>
              <a:buChar char="•"/>
            </a:pPr>
            <a:r>
              <a:rPr lang="en-IN" sz="1600" b="1">
                <a:latin typeface="Calibri" panose="020F0502020204030204" pitchFamily="34" charset="0"/>
                <a:cs typeface="Calibri" panose="020F0502020204030204" pitchFamily="34" charset="0"/>
              </a:rPr>
              <a:t>Sliding Window technique</a:t>
            </a:r>
          </a:p>
        </p:txBody>
      </p:sp>
      <p:pic>
        <p:nvPicPr>
          <p:cNvPr id="15" name="Picture 14">
            <a:extLst>
              <a:ext uri="{FF2B5EF4-FFF2-40B4-BE49-F238E27FC236}">
                <a16:creationId xmlns:a16="http://schemas.microsoft.com/office/drawing/2014/main" id="{86D564FF-3674-433A-8197-E5F8541553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3526" y="4128141"/>
            <a:ext cx="3218769" cy="1923415"/>
          </a:xfrm>
          <a:prstGeom prst="rect">
            <a:avLst/>
          </a:prstGeom>
        </p:spPr>
      </p:pic>
      <p:pic>
        <p:nvPicPr>
          <p:cNvPr id="16" name="Picture 15">
            <a:extLst>
              <a:ext uri="{FF2B5EF4-FFF2-40B4-BE49-F238E27FC236}">
                <a16:creationId xmlns:a16="http://schemas.microsoft.com/office/drawing/2014/main" id="{08F36643-250B-4342-BC00-B140EC2996D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0218" y="4117981"/>
            <a:ext cx="3437255" cy="1933575"/>
          </a:xfrm>
          <a:prstGeom prst="rect">
            <a:avLst/>
          </a:prstGeom>
        </p:spPr>
      </p:pic>
      <p:sp>
        <p:nvSpPr>
          <p:cNvPr id="17" name="TextBox 16">
            <a:extLst>
              <a:ext uri="{FF2B5EF4-FFF2-40B4-BE49-F238E27FC236}">
                <a16:creationId xmlns:a16="http://schemas.microsoft.com/office/drawing/2014/main" id="{F716C3BC-0594-40F5-BFE9-A00E477BE7B6}"/>
              </a:ext>
            </a:extLst>
          </p:cNvPr>
          <p:cNvSpPr txBox="1"/>
          <p:nvPr/>
        </p:nvSpPr>
        <p:spPr>
          <a:xfrm>
            <a:off x="983532" y="3789587"/>
            <a:ext cx="3520251" cy="338554"/>
          </a:xfrm>
          <a:prstGeom prst="rect">
            <a:avLst/>
          </a:prstGeom>
          <a:noFill/>
        </p:spPr>
        <p:txBody>
          <a:bodyPr wrap="square" rtlCol="0">
            <a:spAutoFit/>
          </a:bodyPr>
          <a:lstStyle/>
          <a:p>
            <a:pPr marL="285750" indent="-285750">
              <a:buFont typeface="Arial" panose="020B0604020202020204" pitchFamily="34" charset="0"/>
              <a:buChar char="•"/>
            </a:pPr>
            <a:r>
              <a:rPr lang="en-IN" sz="1600" b="1">
                <a:latin typeface="Calibri" panose="020F0502020204030204" pitchFamily="34" charset="0"/>
                <a:cs typeface="Calibri" panose="020F0502020204030204" pitchFamily="34" charset="0"/>
              </a:rPr>
              <a:t>Curve fitting</a:t>
            </a:r>
          </a:p>
        </p:txBody>
      </p:sp>
      <p:sp>
        <p:nvSpPr>
          <p:cNvPr id="18" name="TextBox 17">
            <a:extLst>
              <a:ext uri="{FF2B5EF4-FFF2-40B4-BE49-F238E27FC236}">
                <a16:creationId xmlns:a16="http://schemas.microsoft.com/office/drawing/2014/main" id="{CC691CA4-FD4C-4A6D-8206-50080E0C1355}"/>
              </a:ext>
            </a:extLst>
          </p:cNvPr>
          <p:cNvSpPr txBox="1"/>
          <p:nvPr/>
        </p:nvSpPr>
        <p:spPr>
          <a:xfrm>
            <a:off x="4557222" y="3789587"/>
            <a:ext cx="3520251" cy="338554"/>
          </a:xfrm>
          <a:prstGeom prst="rect">
            <a:avLst/>
          </a:prstGeom>
          <a:noFill/>
        </p:spPr>
        <p:txBody>
          <a:bodyPr wrap="square" rtlCol="0">
            <a:spAutoFit/>
          </a:bodyPr>
          <a:lstStyle/>
          <a:p>
            <a:pPr marL="285750" indent="-285750">
              <a:buFont typeface="Arial" panose="020B0604020202020204" pitchFamily="34" charset="0"/>
              <a:buChar char="•"/>
            </a:pPr>
            <a:r>
              <a:rPr lang="en-IN" sz="1600" b="1">
                <a:latin typeface="Calibri" panose="020F0502020204030204" pitchFamily="34" charset="0"/>
                <a:cs typeface="Calibri" panose="020F0502020204030204" pitchFamily="34" charset="0"/>
              </a:rPr>
              <a:t>Overlaying detected window</a:t>
            </a:r>
          </a:p>
        </p:txBody>
      </p:sp>
    </p:spTree>
    <p:extLst>
      <p:ext uri="{BB962C8B-B14F-4D97-AF65-F5344CB8AC3E}">
        <p14:creationId xmlns:p14="http://schemas.microsoft.com/office/powerpoint/2010/main" val="3287598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14</a:t>
            </a:fld>
            <a:endParaRPr lang="en-US"/>
          </a:p>
        </p:txBody>
      </p:sp>
      <p:sp>
        <p:nvSpPr>
          <p:cNvPr id="6" name="Rectangle 5">
            <a:extLst>
              <a:ext uri="{FF2B5EF4-FFF2-40B4-BE49-F238E27FC236}">
                <a16:creationId xmlns:a16="http://schemas.microsoft.com/office/drawing/2014/main" id="{5589CF81-44B7-42E4-BBC8-84E044771D44}"/>
              </a:ext>
            </a:extLst>
          </p:cNvPr>
          <p:cNvSpPr/>
          <p:nvPr/>
        </p:nvSpPr>
        <p:spPr>
          <a:xfrm>
            <a:off x="7832954" y="169683"/>
            <a:ext cx="1177695"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Result</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8A02D362-17EC-4D12-B9A8-6BA2FEDC6C33}"/>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
        <p:nvSpPr>
          <p:cNvPr id="4" name="TextBox 3">
            <a:extLst>
              <a:ext uri="{FF2B5EF4-FFF2-40B4-BE49-F238E27FC236}">
                <a16:creationId xmlns:a16="http://schemas.microsoft.com/office/drawing/2014/main" id="{C500F9EC-39D0-4A5A-B80E-7B45E98D2973}"/>
              </a:ext>
            </a:extLst>
          </p:cNvPr>
          <p:cNvSpPr txBox="1"/>
          <p:nvPr/>
        </p:nvSpPr>
        <p:spPr>
          <a:xfrm>
            <a:off x="437475" y="848636"/>
            <a:ext cx="7613780" cy="461665"/>
          </a:xfrm>
          <a:prstGeom prst="rect">
            <a:avLst/>
          </a:prstGeom>
          <a:noFill/>
        </p:spPr>
        <p:txBody>
          <a:bodyPr wrap="square" rtlCol="0">
            <a:spAutoFit/>
          </a:bodyPr>
          <a:lstStyle/>
          <a:p>
            <a:r>
              <a:rPr lang="en-IN" sz="2400" b="1"/>
              <a:t>Proposed Model 1</a:t>
            </a:r>
          </a:p>
        </p:txBody>
      </p:sp>
      <p:pic>
        <p:nvPicPr>
          <p:cNvPr id="22" name="Picture 21" descr="A road with a sign on it&#10;&#10;Description automatically generated with low confidence">
            <a:extLst>
              <a:ext uri="{FF2B5EF4-FFF2-40B4-BE49-F238E27FC236}">
                <a16:creationId xmlns:a16="http://schemas.microsoft.com/office/drawing/2014/main" id="{7A797CC0-CDAC-4982-A506-1A4E8CA02C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505" y="1310301"/>
            <a:ext cx="3693860" cy="1960534"/>
          </a:xfrm>
          <a:prstGeom prst="rect">
            <a:avLst/>
          </a:prstGeom>
        </p:spPr>
      </p:pic>
      <p:pic>
        <p:nvPicPr>
          <p:cNvPr id="23" name="Picture 22">
            <a:extLst>
              <a:ext uri="{FF2B5EF4-FFF2-40B4-BE49-F238E27FC236}">
                <a16:creationId xmlns:a16="http://schemas.microsoft.com/office/drawing/2014/main" id="{3D8580FF-BC8C-4584-925F-E136CD5B7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496" y="1310300"/>
            <a:ext cx="3517671" cy="1960535"/>
          </a:xfrm>
          <a:prstGeom prst="rect">
            <a:avLst/>
          </a:prstGeom>
        </p:spPr>
      </p:pic>
      <p:sp>
        <p:nvSpPr>
          <p:cNvPr id="24" name="TextBox 23">
            <a:extLst>
              <a:ext uri="{FF2B5EF4-FFF2-40B4-BE49-F238E27FC236}">
                <a16:creationId xmlns:a16="http://schemas.microsoft.com/office/drawing/2014/main" id="{A0DE66BA-AE07-4890-B7C4-46FEDC97F07F}"/>
              </a:ext>
            </a:extLst>
          </p:cNvPr>
          <p:cNvSpPr txBox="1"/>
          <p:nvPr/>
        </p:nvSpPr>
        <p:spPr>
          <a:xfrm>
            <a:off x="437475" y="3705496"/>
            <a:ext cx="7613780" cy="461665"/>
          </a:xfrm>
          <a:prstGeom prst="rect">
            <a:avLst/>
          </a:prstGeom>
          <a:noFill/>
        </p:spPr>
        <p:txBody>
          <a:bodyPr wrap="square" rtlCol="0">
            <a:spAutoFit/>
          </a:bodyPr>
          <a:lstStyle/>
          <a:p>
            <a:r>
              <a:rPr lang="en-IN" sz="2400" b="1"/>
              <a:t>Proposed Model 2</a:t>
            </a:r>
          </a:p>
        </p:txBody>
      </p:sp>
      <p:pic>
        <p:nvPicPr>
          <p:cNvPr id="25" name="Picture 24">
            <a:extLst>
              <a:ext uri="{FF2B5EF4-FFF2-40B4-BE49-F238E27FC236}">
                <a16:creationId xmlns:a16="http://schemas.microsoft.com/office/drawing/2014/main" id="{32A5352D-0DB0-4089-BC9D-DBF8BF89F3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0505" y="4167161"/>
            <a:ext cx="3693860" cy="1993765"/>
          </a:xfrm>
          <a:prstGeom prst="rect">
            <a:avLst/>
          </a:prstGeom>
        </p:spPr>
      </p:pic>
      <p:sp>
        <p:nvSpPr>
          <p:cNvPr id="16" name="TextBox 15">
            <a:extLst>
              <a:ext uri="{FF2B5EF4-FFF2-40B4-BE49-F238E27FC236}">
                <a16:creationId xmlns:a16="http://schemas.microsoft.com/office/drawing/2014/main" id="{EF27F0B5-6E4A-4DCB-B6B8-11BAE97FC845}"/>
              </a:ext>
            </a:extLst>
          </p:cNvPr>
          <p:cNvSpPr txBox="1"/>
          <p:nvPr/>
        </p:nvSpPr>
        <p:spPr>
          <a:xfrm>
            <a:off x="1922106" y="3273082"/>
            <a:ext cx="1763485" cy="276999"/>
          </a:xfrm>
          <a:prstGeom prst="rect">
            <a:avLst/>
          </a:prstGeom>
          <a:noFill/>
        </p:spPr>
        <p:txBody>
          <a:bodyPr wrap="square" rtlCol="0">
            <a:spAutoFit/>
          </a:bodyPr>
          <a:lstStyle/>
          <a:p>
            <a:r>
              <a:rPr lang="en-IN" sz="1200" b="1"/>
              <a:t>Input image</a:t>
            </a:r>
          </a:p>
        </p:txBody>
      </p:sp>
      <p:sp>
        <p:nvSpPr>
          <p:cNvPr id="27" name="TextBox 26">
            <a:extLst>
              <a:ext uri="{FF2B5EF4-FFF2-40B4-BE49-F238E27FC236}">
                <a16:creationId xmlns:a16="http://schemas.microsoft.com/office/drawing/2014/main" id="{689A84A1-19D0-430D-A076-EBAE982BBC06}"/>
              </a:ext>
            </a:extLst>
          </p:cNvPr>
          <p:cNvSpPr txBox="1"/>
          <p:nvPr/>
        </p:nvSpPr>
        <p:spPr>
          <a:xfrm>
            <a:off x="5932715" y="3270835"/>
            <a:ext cx="1763485" cy="276999"/>
          </a:xfrm>
          <a:prstGeom prst="rect">
            <a:avLst/>
          </a:prstGeom>
          <a:noFill/>
        </p:spPr>
        <p:txBody>
          <a:bodyPr wrap="square" rtlCol="0">
            <a:spAutoFit/>
          </a:bodyPr>
          <a:lstStyle/>
          <a:p>
            <a:r>
              <a:rPr lang="en-IN" sz="1200" b="1"/>
              <a:t>Final output</a:t>
            </a:r>
          </a:p>
        </p:txBody>
      </p:sp>
      <p:sp>
        <p:nvSpPr>
          <p:cNvPr id="28" name="TextBox 27">
            <a:extLst>
              <a:ext uri="{FF2B5EF4-FFF2-40B4-BE49-F238E27FC236}">
                <a16:creationId xmlns:a16="http://schemas.microsoft.com/office/drawing/2014/main" id="{07C20706-6F9E-4B0D-9934-8A455709C95D}"/>
              </a:ext>
            </a:extLst>
          </p:cNvPr>
          <p:cNvSpPr txBox="1"/>
          <p:nvPr/>
        </p:nvSpPr>
        <p:spPr>
          <a:xfrm>
            <a:off x="1922105" y="6140591"/>
            <a:ext cx="1763485" cy="276999"/>
          </a:xfrm>
          <a:prstGeom prst="rect">
            <a:avLst/>
          </a:prstGeom>
          <a:noFill/>
        </p:spPr>
        <p:txBody>
          <a:bodyPr wrap="square" rtlCol="0">
            <a:spAutoFit/>
          </a:bodyPr>
          <a:lstStyle/>
          <a:p>
            <a:r>
              <a:rPr lang="en-IN" sz="1200" b="1"/>
              <a:t>Input image</a:t>
            </a:r>
          </a:p>
        </p:txBody>
      </p:sp>
      <p:pic>
        <p:nvPicPr>
          <p:cNvPr id="29" name="Picture 28">
            <a:extLst>
              <a:ext uri="{FF2B5EF4-FFF2-40B4-BE49-F238E27FC236}">
                <a16:creationId xmlns:a16="http://schemas.microsoft.com/office/drawing/2014/main" id="{6A1AF222-2271-4A35-8A43-0EA350759B1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67912" y="4167029"/>
            <a:ext cx="3479255" cy="1973562"/>
          </a:xfrm>
          <a:prstGeom prst="rect">
            <a:avLst/>
          </a:prstGeom>
        </p:spPr>
      </p:pic>
      <p:sp>
        <p:nvSpPr>
          <p:cNvPr id="30" name="TextBox 29">
            <a:extLst>
              <a:ext uri="{FF2B5EF4-FFF2-40B4-BE49-F238E27FC236}">
                <a16:creationId xmlns:a16="http://schemas.microsoft.com/office/drawing/2014/main" id="{BF626EB7-3B8F-4AA2-ABA2-465D3FB80488}"/>
              </a:ext>
            </a:extLst>
          </p:cNvPr>
          <p:cNvSpPr txBox="1"/>
          <p:nvPr/>
        </p:nvSpPr>
        <p:spPr>
          <a:xfrm>
            <a:off x="5932715" y="6160926"/>
            <a:ext cx="1763485" cy="276999"/>
          </a:xfrm>
          <a:prstGeom prst="rect">
            <a:avLst/>
          </a:prstGeom>
          <a:noFill/>
        </p:spPr>
        <p:txBody>
          <a:bodyPr wrap="square" rtlCol="0">
            <a:spAutoFit/>
          </a:bodyPr>
          <a:lstStyle/>
          <a:p>
            <a:r>
              <a:rPr lang="en-IN" sz="1200" b="1"/>
              <a:t>Final 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15</a:t>
            </a:fld>
            <a:endParaRPr lang="en-US"/>
          </a:p>
        </p:txBody>
      </p:sp>
      <p:sp>
        <p:nvSpPr>
          <p:cNvPr id="6" name="Rectangle 5">
            <a:extLst>
              <a:ext uri="{FF2B5EF4-FFF2-40B4-BE49-F238E27FC236}">
                <a16:creationId xmlns:a16="http://schemas.microsoft.com/office/drawing/2014/main" id="{76B19972-C36F-44D1-AB41-C59C51EE996F}"/>
              </a:ext>
            </a:extLst>
          </p:cNvPr>
          <p:cNvSpPr/>
          <p:nvPr/>
        </p:nvSpPr>
        <p:spPr>
          <a:xfrm>
            <a:off x="7085121" y="169683"/>
            <a:ext cx="1925528"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Conclusion</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D49708A-2502-4872-8FB2-5DAB9BAABB0E}"/>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
        <p:nvSpPr>
          <p:cNvPr id="8" name="TextBox 7">
            <a:extLst>
              <a:ext uri="{FF2B5EF4-FFF2-40B4-BE49-F238E27FC236}">
                <a16:creationId xmlns:a16="http://schemas.microsoft.com/office/drawing/2014/main" id="{55B0B25C-E5C7-4E44-98C7-69532D0C3F51}"/>
              </a:ext>
            </a:extLst>
          </p:cNvPr>
          <p:cNvSpPr txBox="1"/>
          <p:nvPr/>
        </p:nvSpPr>
        <p:spPr>
          <a:xfrm>
            <a:off x="863693" y="2191807"/>
            <a:ext cx="7221894" cy="227754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b="1">
                <a:latin typeface="Calibri"/>
                <a:cs typeface="Calibri"/>
              </a:rPr>
              <a:t>Resulting output produced by model 2 was significantly more promising, for detection of structured roads.</a:t>
            </a:r>
          </a:p>
          <a:p>
            <a:pPr marL="285750" indent="-285750">
              <a:buFont typeface="Arial" panose="020B0604020202020204" pitchFamily="34" charset="0"/>
              <a:buChar char="•"/>
            </a:pPr>
            <a:endParaRPr lang="en-IN" sz="800" b="1">
              <a:latin typeface="Calibri"/>
              <a:cs typeface="Calibri"/>
            </a:endParaRPr>
          </a:p>
          <a:p>
            <a:pPr marL="285750" indent="-285750">
              <a:buFont typeface="Arial" panose="020B0604020202020204" pitchFamily="34" charset="0"/>
              <a:buChar char="•"/>
            </a:pPr>
            <a:r>
              <a:rPr lang="en-IN" b="1">
                <a:latin typeface="Calibri"/>
                <a:cs typeface="Calibri"/>
              </a:rPr>
              <a:t>Unstructured roads still require some pre-processing due to the inconsistency in the terrain and the lighting conditions</a:t>
            </a:r>
          </a:p>
          <a:p>
            <a:pPr marL="285750" indent="-285750">
              <a:buFont typeface="Arial" panose="020B0604020202020204" pitchFamily="34" charset="0"/>
              <a:buChar char="•"/>
            </a:pPr>
            <a:endParaRPr lang="en-IN" sz="800" b="1">
              <a:latin typeface="Calibri"/>
              <a:cs typeface="Calibri"/>
            </a:endParaRPr>
          </a:p>
          <a:p>
            <a:pPr marL="285750" indent="-285750">
              <a:buFont typeface="Arial" panose="020B0604020202020204" pitchFamily="34" charset="0"/>
              <a:buChar char="•"/>
            </a:pPr>
            <a:r>
              <a:rPr lang="en-IN" b="1">
                <a:latin typeface="Calibri"/>
                <a:cs typeface="Calibri"/>
              </a:rPr>
              <a:t>With some optimization, Model 2 (</a:t>
            </a:r>
            <a:r>
              <a:rPr lang="en-US" b="1">
                <a:latin typeface="Calibri"/>
                <a:cs typeface="Calibri"/>
              </a:rPr>
              <a:t>HSV Filtering and Sliding Window search) can be considered for the next stage, where a machine learning can classify structured roads. </a:t>
            </a:r>
            <a:endParaRPr lang="en-IN" b="1">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16</a:t>
            </a:fld>
            <a:endParaRPr lang="en-US"/>
          </a:p>
        </p:txBody>
      </p:sp>
      <p:sp>
        <p:nvSpPr>
          <p:cNvPr id="6" name="Rectangle 5">
            <a:extLst>
              <a:ext uri="{FF2B5EF4-FFF2-40B4-BE49-F238E27FC236}">
                <a16:creationId xmlns:a16="http://schemas.microsoft.com/office/drawing/2014/main" id="{41EBB92C-BB2E-401F-8BFF-E388E0CB9978}"/>
              </a:ext>
            </a:extLst>
          </p:cNvPr>
          <p:cNvSpPr/>
          <p:nvPr/>
        </p:nvSpPr>
        <p:spPr>
          <a:xfrm>
            <a:off x="7074157" y="169683"/>
            <a:ext cx="1936492"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References</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FF1709B-3A69-4D85-A603-A5972E319F1B}"/>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pic>
        <p:nvPicPr>
          <p:cNvPr id="5" name="Picture 4">
            <a:extLst>
              <a:ext uri="{FF2B5EF4-FFF2-40B4-BE49-F238E27FC236}">
                <a16:creationId xmlns:a16="http://schemas.microsoft.com/office/drawing/2014/main" id="{C5549D69-9F78-D5F3-14F1-C49B57DD4E6C}"/>
              </a:ext>
            </a:extLst>
          </p:cNvPr>
          <p:cNvPicPr>
            <a:picLocks noChangeAspect="1"/>
          </p:cNvPicPr>
          <p:nvPr/>
        </p:nvPicPr>
        <p:blipFill rotWithShape="1">
          <a:blip r:embed="rId3"/>
          <a:srcRect t="15483"/>
          <a:stretch/>
        </p:blipFill>
        <p:spPr>
          <a:xfrm>
            <a:off x="1304925" y="1168258"/>
            <a:ext cx="6534150" cy="4940364"/>
          </a:xfrm>
          <a:prstGeom prst="rect">
            <a:avLst/>
          </a:prstGeom>
        </p:spPr>
      </p:pic>
    </p:spTree>
    <p:extLst>
      <p:ext uri="{BB962C8B-B14F-4D97-AF65-F5344CB8AC3E}">
        <p14:creationId xmlns:p14="http://schemas.microsoft.com/office/powerpoint/2010/main" val="404093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747" y="979714"/>
            <a:ext cx="6540759" cy="3812171"/>
          </a:xfrm>
        </p:spPr>
        <p:txBody>
          <a:bodyPr/>
          <a:lstStyle/>
          <a:p>
            <a:endParaRPr lang="en-US"/>
          </a:p>
          <a:p>
            <a:endParaRPr lang="en-US"/>
          </a:p>
          <a:p>
            <a:endParaRPr lang="en-US"/>
          </a:p>
          <a:p>
            <a:pPr lvl="6" algn="just">
              <a:buNone/>
            </a:pPr>
            <a:r>
              <a:rPr lang="en-US" sz="3200"/>
              <a:t>   </a:t>
            </a:r>
            <a:r>
              <a:rPr lang="en-US" sz="3200">
                <a:solidFill>
                  <a:srgbClr val="993300"/>
                </a:solidFill>
                <a:latin typeface="Calibri" panose="020F0502020204030204" pitchFamily="34" charset="0"/>
                <a:cs typeface="Calibri" panose="020F0502020204030204" pitchFamily="34" charset="0"/>
              </a:rPr>
              <a:t>Queries</a:t>
            </a:r>
          </a:p>
          <a:p>
            <a:pPr lvl="6" algn="just">
              <a:buNone/>
            </a:pPr>
            <a:r>
              <a:rPr lang="en-US" sz="3200">
                <a:solidFill>
                  <a:srgbClr val="993300"/>
                </a:solidFill>
                <a:latin typeface="Calibri" panose="020F0502020204030204" pitchFamily="34" charset="0"/>
                <a:cs typeface="Calibri" panose="020F0502020204030204" pitchFamily="34" charset="0"/>
              </a:rPr>
              <a:t>        &amp;</a:t>
            </a:r>
          </a:p>
          <a:p>
            <a:pPr lvl="6" algn="just">
              <a:buNone/>
            </a:pPr>
            <a:r>
              <a:rPr lang="en-US" sz="3200">
                <a:solidFill>
                  <a:srgbClr val="993300"/>
                </a:solidFill>
                <a:latin typeface="Calibri" panose="020F0502020204030204" pitchFamily="34" charset="0"/>
                <a:cs typeface="Calibri" panose="020F0502020204030204" pitchFamily="34" charset="0"/>
              </a:rPr>
              <a:t>Suggestions</a:t>
            </a:r>
          </a:p>
        </p:txBody>
      </p:sp>
      <p:sp>
        <p:nvSpPr>
          <p:cNvPr id="4" name="Slide Number Placeholder 3"/>
          <p:cNvSpPr>
            <a:spLocks noGrp="1"/>
          </p:cNvSpPr>
          <p:nvPr>
            <p:ph type="sldNum" sz="quarter" idx="10"/>
          </p:nvPr>
        </p:nvSpPr>
        <p:spPr/>
        <p:txBody>
          <a:bodyPr/>
          <a:lstStyle/>
          <a:p>
            <a:fld id="{B6F15528-21DE-4FAA-801E-634DDDAF4B2B}" type="slidenum">
              <a:rPr lang="en-US" smtClean="0"/>
              <a:t>17</a:t>
            </a:fld>
            <a:endParaRPr lang="en-US"/>
          </a:p>
        </p:txBody>
      </p:sp>
      <p:sp>
        <p:nvSpPr>
          <p:cNvPr id="5" name="TextBox 4">
            <a:extLst>
              <a:ext uri="{FF2B5EF4-FFF2-40B4-BE49-F238E27FC236}">
                <a16:creationId xmlns:a16="http://schemas.microsoft.com/office/drawing/2014/main" id="{8B036720-93E0-4420-B97F-9AC3932D90FA}"/>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690" y="1493837"/>
            <a:ext cx="8229600" cy="5059363"/>
          </a:xfrm>
        </p:spPr>
        <p:txBody>
          <a:bodyPr/>
          <a:lstStyle/>
          <a:p>
            <a:endParaRPr lang="en-US"/>
          </a:p>
          <a:p>
            <a:endParaRPr lang="en-US"/>
          </a:p>
          <a:p>
            <a:endParaRPr lang="en-US"/>
          </a:p>
          <a:p>
            <a:pPr lvl="6">
              <a:buNone/>
            </a:pPr>
            <a:r>
              <a:rPr lang="en-US" sz="3600">
                <a:solidFill>
                  <a:srgbClr val="993300"/>
                </a:solidFill>
                <a:latin typeface="Calibri" panose="020F0502020204030204" pitchFamily="34" charset="0"/>
                <a:cs typeface="Calibri" panose="020F0502020204030204" pitchFamily="34" charset="0"/>
              </a:rPr>
              <a:t>THANK YOU</a:t>
            </a:r>
            <a:endParaRPr lang="en-US" sz="2400">
              <a:solidFill>
                <a:srgbClr val="99330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t>18</a:t>
            </a:fld>
            <a:endParaRPr lang="en-US"/>
          </a:p>
        </p:txBody>
      </p:sp>
      <p:sp>
        <p:nvSpPr>
          <p:cNvPr id="5" name="TextBox 4">
            <a:extLst>
              <a:ext uri="{FF2B5EF4-FFF2-40B4-BE49-F238E27FC236}">
                <a16:creationId xmlns:a16="http://schemas.microsoft.com/office/drawing/2014/main" id="{B118D793-7439-4E36-9052-EC7648078F44}"/>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2</a:t>
            </a:fld>
            <a:endParaRPr lang="en-US">
              <a:latin typeface="Times New Roman" panose="02020603050405020304" charset="0"/>
              <a:cs typeface="Times New Roman" panose="02020603050405020304" charset="0"/>
            </a:endParaRPr>
          </a:p>
        </p:txBody>
      </p:sp>
      <p:sp>
        <p:nvSpPr>
          <p:cNvPr id="9" name="TextBox 8">
            <a:extLst>
              <a:ext uri="{FF2B5EF4-FFF2-40B4-BE49-F238E27FC236}">
                <a16:creationId xmlns:a16="http://schemas.microsoft.com/office/drawing/2014/main" id="{A9F684BB-10E7-1A8F-690C-9A69F427CD90}"/>
              </a:ext>
            </a:extLst>
          </p:cNvPr>
          <p:cNvSpPr txBox="1"/>
          <p:nvPr/>
        </p:nvSpPr>
        <p:spPr>
          <a:xfrm>
            <a:off x="634873" y="1563841"/>
            <a:ext cx="6115825" cy="3730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AutoNum type="arabicPeriod"/>
            </a:pPr>
            <a:r>
              <a:rPr lang="en-US" sz="2000" b="1">
                <a:latin typeface="Calibri"/>
                <a:cs typeface="Calibri"/>
              </a:rPr>
              <a:t>Introduction</a:t>
            </a:r>
          </a:p>
          <a:p>
            <a:pPr marL="342900" indent="-342900">
              <a:lnSpc>
                <a:spcPct val="150000"/>
              </a:lnSpc>
              <a:buAutoNum type="arabicPeriod"/>
            </a:pPr>
            <a:r>
              <a:rPr lang="en-US" sz="2000" b="1">
                <a:latin typeface="Calibri"/>
                <a:cs typeface="Calibri"/>
              </a:rPr>
              <a:t>Objective</a:t>
            </a:r>
          </a:p>
          <a:p>
            <a:pPr marL="342900" indent="-342900">
              <a:lnSpc>
                <a:spcPct val="150000"/>
              </a:lnSpc>
              <a:buAutoNum type="arabicPeriod"/>
            </a:pPr>
            <a:r>
              <a:rPr lang="en-US" sz="2000" b="1">
                <a:latin typeface="Calibri"/>
                <a:cs typeface="Calibri"/>
              </a:rPr>
              <a:t>Timeline</a:t>
            </a:r>
          </a:p>
          <a:p>
            <a:pPr marL="342900" indent="-342900">
              <a:lnSpc>
                <a:spcPct val="150000"/>
              </a:lnSpc>
              <a:buAutoNum type="arabicPeriod"/>
            </a:pPr>
            <a:r>
              <a:rPr lang="en-US" sz="2000" b="1">
                <a:latin typeface="Calibri"/>
                <a:cs typeface="Calibri"/>
              </a:rPr>
              <a:t>Literature Review</a:t>
            </a:r>
          </a:p>
          <a:p>
            <a:pPr marL="342900" indent="-342900">
              <a:lnSpc>
                <a:spcPct val="150000"/>
              </a:lnSpc>
              <a:buAutoNum type="arabicPeriod"/>
            </a:pPr>
            <a:r>
              <a:rPr lang="en-US" sz="2000" b="1">
                <a:latin typeface="Calibri"/>
                <a:cs typeface="Calibri"/>
              </a:rPr>
              <a:t>Proposed Model</a:t>
            </a:r>
          </a:p>
          <a:p>
            <a:pPr marL="342900" indent="-342900">
              <a:lnSpc>
                <a:spcPct val="150000"/>
              </a:lnSpc>
              <a:buAutoNum type="arabicPeriod"/>
            </a:pPr>
            <a:r>
              <a:rPr lang="en-US" sz="2000" b="1">
                <a:latin typeface="Calibri"/>
                <a:cs typeface="Calibri"/>
              </a:rPr>
              <a:t>Result</a:t>
            </a:r>
          </a:p>
          <a:p>
            <a:pPr marL="342900" indent="-342900">
              <a:lnSpc>
                <a:spcPct val="150000"/>
              </a:lnSpc>
              <a:buAutoNum type="arabicPeriod"/>
            </a:pPr>
            <a:r>
              <a:rPr lang="en-US" sz="2000" b="1">
                <a:latin typeface="Calibri"/>
                <a:cs typeface="Calibri"/>
              </a:rPr>
              <a:t>Conclusion</a:t>
            </a:r>
          </a:p>
          <a:p>
            <a:pPr marL="342900" indent="-342900">
              <a:lnSpc>
                <a:spcPct val="150000"/>
              </a:lnSpc>
              <a:buAutoNum type="arabicPeriod"/>
            </a:pPr>
            <a:r>
              <a:rPr lang="en-US" sz="2000" b="1">
                <a:latin typeface="Calibri"/>
                <a:cs typeface="Calibri"/>
              </a:rPr>
              <a:t>References</a:t>
            </a:r>
          </a:p>
        </p:txBody>
      </p:sp>
      <p:sp>
        <p:nvSpPr>
          <p:cNvPr id="12" name="Rectangle 11">
            <a:extLst>
              <a:ext uri="{FF2B5EF4-FFF2-40B4-BE49-F238E27FC236}">
                <a16:creationId xmlns:a16="http://schemas.microsoft.com/office/drawing/2014/main" id="{770CD74D-3F11-4CBA-940E-A30995183571}"/>
              </a:ext>
            </a:extLst>
          </p:cNvPr>
          <p:cNvSpPr/>
          <p:nvPr/>
        </p:nvSpPr>
        <p:spPr>
          <a:xfrm>
            <a:off x="5511806" y="169683"/>
            <a:ext cx="3498843"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Presentation Outline</a:t>
            </a:r>
            <a:endParaRPr lang="en-US" sz="3000" b="1">
              <a:solidFill>
                <a:srgbClr val="CC6600"/>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B48435A9-6D0F-44C9-B8F8-543B907C489D}"/>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latin typeface="Times New Roman" panose="02020603050405020304" charset="0"/>
                <a:cs typeface="Times New Roman" panose="02020603050405020304" charset="0"/>
              </a:rPr>
              <a:t>3</a:t>
            </a:fld>
            <a:endParaRPr lang="en-US">
              <a:latin typeface="Times New Roman" panose="02020603050405020304" charset="0"/>
              <a:cs typeface="Times New Roman" panose="02020603050405020304" charset="0"/>
            </a:endParaRPr>
          </a:p>
        </p:txBody>
      </p:sp>
      <p:sp>
        <p:nvSpPr>
          <p:cNvPr id="7" name="Rectangle 6">
            <a:extLst>
              <a:ext uri="{FF2B5EF4-FFF2-40B4-BE49-F238E27FC236}">
                <a16:creationId xmlns:a16="http://schemas.microsoft.com/office/drawing/2014/main" id="{E98A450A-3954-462F-B6CD-1E1ACD5A7E05}"/>
              </a:ext>
            </a:extLst>
          </p:cNvPr>
          <p:cNvSpPr/>
          <p:nvPr/>
        </p:nvSpPr>
        <p:spPr>
          <a:xfrm>
            <a:off x="6833706" y="169683"/>
            <a:ext cx="2176943"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Introduction</a:t>
            </a:r>
            <a:endParaRPr lang="en-US" sz="3000" b="1">
              <a:solidFill>
                <a:srgbClr val="CC6600"/>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6F524DA9-E18D-4743-AC84-401E7C58636C}"/>
              </a:ext>
            </a:extLst>
          </p:cNvPr>
          <p:cNvSpPr txBox="1"/>
          <p:nvPr/>
        </p:nvSpPr>
        <p:spPr>
          <a:xfrm>
            <a:off x="536510" y="1878945"/>
            <a:ext cx="8070980" cy="28050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b="1">
                <a:latin typeface="Calibri" panose="020F0502020204030204" pitchFamily="34" charset="0"/>
                <a:cs typeface="Calibri" panose="020F0502020204030204" pitchFamily="34" charset="0"/>
              </a:rPr>
              <a:t>Types of Roads – Structured and unstructured</a:t>
            </a:r>
          </a:p>
          <a:p>
            <a:pPr marL="285750" indent="-285750">
              <a:lnSpc>
                <a:spcPct val="150000"/>
              </a:lnSpc>
              <a:buFont typeface="Arial" panose="020B0604020202020204" pitchFamily="34" charset="0"/>
              <a:buChar char="•"/>
            </a:pPr>
            <a:r>
              <a:rPr lang="en-IN" sz="2400" b="1">
                <a:latin typeface="Calibri" panose="020F0502020204030204" pitchFamily="34" charset="0"/>
                <a:cs typeface="Calibri" panose="020F0502020204030204" pitchFamily="34" charset="0"/>
              </a:rPr>
              <a:t>Focus of existing road recognition algorithms</a:t>
            </a:r>
          </a:p>
          <a:p>
            <a:pPr marL="285750" indent="-285750">
              <a:lnSpc>
                <a:spcPct val="150000"/>
              </a:lnSpc>
              <a:buFont typeface="Arial" panose="020B0604020202020204" pitchFamily="34" charset="0"/>
              <a:buChar char="•"/>
            </a:pPr>
            <a:r>
              <a:rPr lang="en-IN" sz="2400" b="1">
                <a:latin typeface="Calibri" panose="020F0502020204030204" pitchFamily="34" charset="0"/>
                <a:cs typeface="Calibri" panose="020F0502020204030204" pitchFamily="34" charset="0"/>
              </a:rPr>
              <a:t>Image processing and object detection techniques used</a:t>
            </a:r>
            <a:endParaRPr lang="en-IN" sz="2400" b="1"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IN" sz="2400" b="1" dirty="0">
                <a:latin typeface="Calibri" panose="020F0502020204030204" pitchFamily="34" charset="0"/>
                <a:cs typeface="Calibri" panose="020F0502020204030204" pitchFamily="34" charset="0"/>
              </a:rPr>
              <a:t>Machine Learning for classification of the road</a:t>
            </a:r>
            <a:endParaRPr lang="en-IN" sz="2400" b="1">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endParaRPr lang="en-IN" sz="2400" b="1">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B5B6E9C-3871-4582-A740-E25ED64D0835}"/>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4</a:t>
            </a:fld>
            <a:endParaRPr lang="en-US"/>
          </a:p>
        </p:txBody>
      </p:sp>
      <p:sp>
        <p:nvSpPr>
          <p:cNvPr id="6" name="Rectangle 5">
            <a:extLst>
              <a:ext uri="{FF2B5EF4-FFF2-40B4-BE49-F238E27FC236}">
                <a16:creationId xmlns:a16="http://schemas.microsoft.com/office/drawing/2014/main" id="{9DA39EE9-AE58-4D52-9661-066F69382BF5}"/>
              </a:ext>
            </a:extLst>
          </p:cNvPr>
          <p:cNvSpPr/>
          <p:nvPr/>
        </p:nvSpPr>
        <p:spPr>
          <a:xfrm>
            <a:off x="6833706" y="169683"/>
            <a:ext cx="2176943"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Introduction</a:t>
            </a:r>
            <a:endParaRPr lang="en-US" sz="3000" b="1">
              <a:solidFill>
                <a:srgbClr val="CC6600"/>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8B3B26F-AB9B-441E-88DA-797888D79A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270" y="1026367"/>
            <a:ext cx="3463002" cy="2295331"/>
          </a:xfrm>
          <a:prstGeom prst="rect">
            <a:avLst/>
          </a:prstGeom>
        </p:spPr>
      </p:pic>
      <p:pic>
        <p:nvPicPr>
          <p:cNvPr id="9" name="Picture 8">
            <a:extLst>
              <a:ext uri="{FF2B5EF4-FFF2-40B4-BE49-F238E27FC236}">
                <a16:creationId xmlns:a16="http://schemas.microsoft.com/office/drawing/2014/main" id="{F3523F9A-B2DD-4098-9560-B187C74AE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1962" y="1026367"/>
            <a:ext cx="2865712" cy="2295331"/>
          </a:xfrm>
          <a:prstGeom prst="rect">
            <a:avLst/>
          </a:prstGeom>
        </p:spPr>
      </p:pic>
      <p:sp>
        <p:nvSpPr>
          <p:cNvPr id="2" name="TextBox 1">
            <a:extLst>
              <a:ext uri="{FF2B5EF4-FFF2-40B4-BE49-F238E27FC236}">
                <a16:creationId xmlns:a16="http://schemas.microsoft.com/office/drawing/2014/main" id="{18E403F1-5BD5-4C17-A20A-8736D64B4A3B}"/>
              </a:ext>
            </a:extLst>
          </p:cNvPr>
          <p:cNvSpPr txBox="1"/>
          <p:nvPr/>
        </p:nvSpPr>
        <p:spPr>
          <a:xfrm>
            <a:off x="979714" y="3314588"/>
            <a:ext cx="3397558" cy="307777"/>
          </a:xfrm>
          <a:prstGeom prst="rect">
            <a:avLst/>
          </a:prstGeom>
          <a:noFill/>
        </p:spPr>
        <p:txBody>
          <a:bodyPr wrap="square" rtlCol="0">
            <a:spAutoFit/>
          </a:bodyPr>
          <a:lstStyle/>
          <a:p>
            <a:pPr algn="ctr"/>
            <a:r>
              <a:rPr lang="en-IN" sz="1400" b="1">
                <a:latin typeface="Calibri" panose="020F0502020204030204" pitchFamily="34" charset="0"/>
                <a:cs typeface="Calibri" panose="020F0502020204030204" pitchFamily="34" charset="0"/>
              </a:rPr>
              <a:t>Structured Road</a:t>
            </a:r>
          </a:p>
        </p:txBody>
      </p:sp>
      <p:sp>
        <p:nvSpPr>
          <p:cNvPr id="10" name="TextBox 9">
            <a:extLst>
              <a:ext uri="{FF2B5EF4-FFF2-40B4-BE49-F238E27FC236}">
                <a16:creationId xmlns:a16="http://schemas.microsoft.com/office/drawing/2014/main" id="{BFECBBC5-76A0-4BAC-95A6-49EE93F90BFA}"/>
              </a:ext>
            </a:extLst>
          </p:cNvPr>
          <p:cNvSpPr txBox="1"/>
          <p:nvPr/>
        </p:nvSpPr>
        <p:spPr>
          <a:xfrm>
            <a:off x="4846039" y="3275111"/>
            <a:ext cx="3397558" cy="307777"/>
          </a:xfrm>
          <a:prstGeom prst="rect">
            <a:avLst/>
          </a:prstGeom>
          <a:noFill/>
        </p:spPr>
        <p:txBody>
          <a:bodyPr wrap="square" rtlCol="0">
            <a:spAutoFit/>
          </a:bodyPr>
          <a:lstStyle/>
          <a:p>
            <a:pPr algn="ctr"/>
            <a:r>
              <a:rPr lang="en-IN" sz="1400" b="1">
                <a:latin typeface="Calibri" panose="020F0502020204030204" pitchFamily="34" charset="0"/>
                <a:cs typeface="Calibri" panose="020F0502020204030204" pitchFamily="34" charset="0"/>
              </a:rPr>
              <a:t>Unstructured Road</a:t>
            </a:r>
          </a:p>
        </p:txBody>
      </p:sp>
      <p:pic>
        <p:nvPicPr>
          <p:cNvPr id="11" name="Picture 10">
            <a:extLst>
              <a:ext uri="{FF2B5EF4-FFF2-40B4-BE49-F238E27FC236}">
                <a16:creationId xmlns:a16="http://schemas.microsoft.com/office/drawing/2014/main" id="{4D3B0189-283B-4228-9797-6AF302FB3520}"/>
              </a:ext>
            </a:extLst>
          </p:cNvPr>
          <p:cNvPicPr>
            <a:picLocks noChangeAspect="1"/>
          </p:cNvPicPr>
          <p:nvPr/>
        </p:nvPicPr>
        <p:blipFill>
          <a:blip r:embed="rId5"/>
          <a:stretch>
            <a:fillRect/>
          </a:stretch>
        </p:blipFill>
        <p:spPr>
          <a:xfrm>
            <a:off x="2476131" y="3728045"/>
            <a:ext cx="4191737" cy="2406273"/>
          </a:xfrm>
          <a:prstGeom prst="rect">
            <a:avLst/>
          </a:prstGeom>
        </p:spPr>
      </p:pic>
      <p:sp>
        <p:nvSpPr>
          <p:cNvPr id="12" name="TextBox 11">
            <a:extLst>
              <a:ext uri="{FF2B5EF4-FFF2-40B4-BE49-F238E27FC236}">
                <a16:creationId xmlns:a16="http://schemas.microsoft.com/office/drawing/2014/main" id="{93B347EF-97CB-4E32-B611-36200E7C54D8}"/>
              </a:ext>
            </a:extLst>
          </p:cNvPr>
          <p:cNvSpPr txBox="1"/>
          <p:nvPr/>
        </p:nvSpPr>
        <p:spPr>
          <a:xfrm>
            <a:off x="3955577" y="5993267"/>
            <a:ext cx="4022097" cy="307777"/>
          </a:xfrm>
          <a:prstGeom prst="rect">
            <a:avLst/>
          </a:prstGeom>
          <a:noFill/>
        </p:spPr>
        <p:txBody>
          <a:bodyPr wrap="square" rtlCol="0">
            <a:spAutoFit/>
          </a:bodyPr>
          <a:lstStyle/>
          <a:p>
            <a:r>
              <a:rPr lang="en-IN" sz="1400" b="1">
                <a:latin typeface="Calibri" panose="020F0502020204030204" pitchFamily="34" charset="0"/>
                <a:cs typeface="Calibri" panose="020F0502020204030204" pitchFamily="34" charset="0"/>
              </a:rPr>
              <a:t>Self-driving car GUI</a:t>
            </a:r>
          </a:p>
        </p:txBody>
      </p:sp>
      <p:sp>
        <p:nvSpPr>
          <p:cNvPr id="14" name="TextBox 13">
            <a:extLst>
              <a:ext uri="{FF2B5EF4-FFF2-40B4-BE49-F238E27FC236}">
                <a16:creationId xmlns:a16="http://schemas.microsoft.com/office/drawing/2014/main" id="{6B8CE9B9-F71A-4EF7-AF1F-FA20E7471935}"/>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5</a:t>
            </a:fld>
            <a:endParaRPr lang="en-US"/>
          </a:p>
        </p:txBody>
      </p:sp>
      <p:sp>
        <p:nvSpPr>
          <p:cNvPr id="4" name="Rectangle 3">
            <a:extLst>
              <a:ext uri="{FF2B5EF4-FFF2-40B4-BE49-F238E27FC236}">
                <a16:creationId xmlns:a16="http://schemas.microsoft.com/office/drawing/2014/main" id="{F271F230-0753-42CB-BEB5-FD6666AA354B}"/>
              </a:ext>
            </a:extLst>
          </p:cNvPr>
          <p:cNvSpPr/>
          <p:nvPr/>
        </p:nvSpPr>
        <p:spPr>
          <a:xfrm>
            <a:off x="7306721" y="169683"/>
            <a:ext cx="1703928"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Objective</a:t>
            </a:r>
            <a:endParaRPr lang="en-US" sz="3000" b="1">
              <a:solidFill>
                <a:srgbClr val="CC6600"/>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F4834309-8063-4B24-82D8-60A78E16A41F}"/>
              </a:ext>
            </a:extLst>
          </p:cNvPr>
          <p:cNvSpPr txBox="1"/>
          <p:nvPr/>
        </p:nvSpPr>
        <p:spPr>
          <a:xfrm>
            <a:off x="335902" y="1726163"/>
            <a:ext cx="8427098" cy="3543727"/>
          </a:xfrm>
          <a:prstGeom prst="rect">
            <a:avLst/>
          </a:prstGeom>
          <a:noFill/>
        </p:spPr>
        <p:txBody>
          <a:bodyPr wrap="square" rtlCol="0">
            <a:spAutoFit/>
          </a:bodyPr>
          <a:lstStyle>
            <a:defPPr lvl="0">
              <a:defRPr lang="en-US"/>
            </a:defPPr>
            <a:lvl1pPr marL="285750" indent="-285750">
              <a:lnSpc>
                <a:spcPct val="150000"/>
              </a:lnSpc>
              <a:buFont typeface="Arial" panose="020B0604020202020204" pitchFamily="34" charset="0"/>
              <a:buChar char="•"/>
              <a:defRPr sz="2400" b="1">
                <a:latin typeface="Calibri" panose="020F0502020204030204" pitchFamily="34" charset="0"/>
                <a:cs typeface="Calibri" panose="020F0502020204030204" pitchFamily="34" charset="0"/>
              </a:defRPr>
            </a:lvl1pPr>
          </a:lstStyle>
          <a:p>
            <a:pPr>
              <a:lnSpc>
                <a:spcPct val="100000"/>
              </a:lnSpc>
            </a:pPr>
            <a:r>
              <a:rPr lang="en-IN"/>
              <a:t>To learn the characteristics of roads in India, and to collect data on the same.</a:t>
            </a:r>
          </a:p>
          <a:p>
            <a:pPr>
              <a:lnSpc>
                <a:spcPct val="100000"/>
              </a:lnSpc>
            </a:pPr>
            <a:endParaRPr lang="en-IN"/>
          </a:p>
          <a:p>
            <a:pPr>
              <a:lnSpc>
                <a:spcPct val="100000"/>
              </a:lnSpc>
            </a:pPr>
            <a:r>
              <a:rPr lang="en-IN"/>
              <a:t>To implement an algorithm that recognizes structured and unstructured roads, using image processing techniques.</a:t>
            </a:r>
          </a:p>
          <a:p>
            <a:pPr>
              <a:lnSpc>
                <a:spcPct val="100000"/>
              </a:lnSpc>
            </a:pPr>
            <a:endParaRPr lang="en-IN"/>
          </a:p>
          <a:p>
            <a:pPr>
              <a:lnSpc>
                <a:spcPct val="100000"/>
              </a:lnSpc>
            </a:pPr>
            <a:r>
              <a:rPr lang="en-IN"/>
              <a:t>To create a machine learning model that will classify as well as identify structured and unstructured roads.</a:t>
            </a:r>
          </a:p>
          <a:p>
            <a:endParaRPr lang="en-IN"/>
          </a:p>
        </p:txBody>
      </p:sp>
      <p:sp>
        <p:nvSpPr>
          <p:cNvPr id="6" name="TextBox 5">
            <a:extLst>
              <a:ext uri="{FF2B5EF4-FFF2-40B4-BE49-F238E27FC236}">
                <a16:creationId xmlns:a16="http://schemas.microsoft.com/office/drawing/2014/main" id="{197D88CE-2B66-4966-BDD4-E394611B6500}"/>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Tree>
    <p:extLst>
      <p:ext uri="{BB962C8B-B14F-4D97-AF65-F5344CB8AC3E}">
        <p14:creationId xmlns:p14="http://schemas.microsoft.com/office/powerpoint/2010/main" val="41793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B6F15528-21DE-4FAA-801E-634DDDAF4B2B}" type="slidenum">
              <a:rPr lang="en-US" smtClean="0"/>
              <a:t>6</a:t>
            </a:fld>
            <a:endParaRPr lang="en-US"/>
          </a:p>
        </p:txBody>
      </p:sp>
      <p:sp>
        <p:nvSpPr>
          <p:cNvPr id="4" name="Rectangle 3">
            <a:extLst>
              <a:ext uri="{FF2B5EF4-FFF2-40B4-BE49-F238E27FC236}">
                <a16:creationId xmlns:a16="http://schemas.microsoft.com/office/drawing/2014/main" id="{2230A6F1-C489-455F-AC3E-D2CC092B89C1}"/>
              </a:ext>
            </a:extLst>
          </p:cNvPr>
          <p:cNvSpPr/>
          <p:nvPr/>
        </p:nvSpPr>
        <p:spPr>
          <a:xfrm>
            <a:off x="7444194" y="169683"/>
            <a:ext cx="1566455"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Timeline</a:t>
            </a:r>
            <a:endParaRPr lang="en-US" sz="3000" b="1">
              <a:solidFill>
                <a:srgbClr val="CC66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77EDB35-2096-4D49-A431-7FEBDF627DC2}"/>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pic>
        <p:nvPicPr>
          <p:cNvPr id="18" name="Picture 17">
            <a:extLst>
              <a:ext uri="{FF2B5EF4-FFF2-40B4-BE49-F238E27FC236}">
                <a16:creationId xmlns:a16="http://schemas.microsoft.com/office/drawing/2014/main" id="{5029EFE9-A7C2-D7F6-B15D-89D23E736A90}"/>
              </a:ext>
            </a:extLst>
          </p:cNvPr>
          <p:cNvPicPr>
            <a:picLocks noChangeAspect="1"/>
          </p:cNvPicPr>
          <p:nvPr/>
        </p:nvPicPr>
        <p:blipFill>
          <a:blip r:embed="rId2"/>
          <a:stretch>
            <a:fillRect/>
          </a:stretch>
        </p:blipFill>
        <p:spPr>
          <a:xfrm>
            <a:off x="0" y="1821216"/>
            <a:ext cx="9144000" cy="3215567"/>
          </a:xfrm>
          <a:prstGeom prst="rect">
            <a:avLst/>
          </a:prstGeom>
        </p:spPr>
      </p:pic>
    </p:spTree>
    <p:extLst>
      <p:ext uri="{BB962C8B-B14F-4D97-AF65-F5344CB8AC3E}">
        <p14:creationId xmlns:p14="http://schemas.microsoft.com/office/powerpoint/2010/main" val="164268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7258929" y="6553199"/>
            <a:ext cx="1463466" cy="304801"/>
          </a:xfrm>
        </p:spPr>
        <p:txBody>
          <a:bodyPr/>
          <a:lstStyle/>
          <a:p>
            <a:r>
              <a:rPr lang="en-US" b="1">
                <a:latin typeface="Times New Roman" panose="02020603050405020304" charset="0"/>
                <a:cs typeface="Times New Roman" panose="02020603050405020304" charset="0"/>
              </a:rPr>
              <a:t>7</a:t>
            </a:r>
          </a:p>
        </p:txBody>
      </p:sp>
      <p:sp>
        <p:nvSpPr>
          <p:cNvPr id="7" name="Rectangle 6">
            <a:extLst>
              <a:ext uri="{FF2B5EF4-FFF2-40B4-BE49-F238E27FC236}">
                <a16:creationId xmlns:a16="http://schemas.microsoft.com/office/drawing/2014/main" id="{C233FA06-302C-47AE-9259-C333CDE9CFCE}"/>
              </a:ext>
            </a:extLst>
          </p:cNvPr>
          <p:cNvSpPr/>
          <p:nvPr/>
        </p:nvSpPr>
        <p:spPr>
          <a:xfrm>
            <a:off x="6022266" y="169683"/>
            <a:ext cx="2988383"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Literature Review</a:t>
            </a:r>
            <a:endParaRPr lang="en-US" sz="3000" b="1">
              <a:solidFill>
                <a:srgbClr val="CC6600"/>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A9A7D91-D205-4E36-A8DA-5966C993120F}"/>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
        <p:nvSpPr>
          <p:cNvPr id="2" name="TextBox 1">
            <a:extLst>
              <a:ext uri="{FF2B5EF4-FFF2-40B4-BE49-F238E27FC236}">
                <a16:creationId xmlns:a16="http://schemas.microsoft.com/office/drawing/2014/main" id="{5A199D0C-135B-83C1-0970-B668A1C48137}"/>
              </a:ext>
            </a:extLst>
          </p:cNvPr>
          <p:cNvSpPr txBox="1"/>
          <p:nvPr/>
        </p:nvSpPr>
        <p:spPr>
          <a:xfrm>
            <a:off x="762000" y="1104900"/>
            <a:ext cx="7772400" cy="4585871"/>
          </a:xfrm>
          <a:prstGeom prst="rect">
            <a:avLst/>
          </a:prstGeom>
          <a:noFill/>
        </p:spPr>
        <p:txBody>
          <a:bodyPr wrap="square" lIns="91440" tIns="45720" rIns="91440" bIns="45720" rtlCol="0" anchor="t">
            <a:spAutoFit/>
          </a:bodyPr>
          <a:lstStyle/>
          <a:p>
            <a:r>
              <a:rPr lang="en-IN" sz="2000" b="1">
                <a:latin typeface="Calibri"/>
                <a:ea typeface="Calibri" panose="020F0502020204030204" pitchFamily="34" charset="0"/>
                <a:cs typeface="Calibri"/>
              </a:rPr>
              <a:t>Analysis</a:t>
            </a:r>
            <a:r>
              <a:rPr lang="en-IN" sz="2000">
                <a:latin typeface="Calibri"/>
                <a:ea typeface="Calibri" panose="020F0502020204030204" pitchFamily="34" charset="0"/>
                <a:cs typeface="Calibri"/>
              </a:rPr>
              <a:t> </a:t>
            </a:r>
            <a:r>
              <a:rPr lang="en-IN" sz="2000" b="1">
                <a:effectLst/>
                <a:latin typeface="Calibri"/>
                <a:ea typeface="Calibri" panose="020F0502020204030204" pitchFamily="34" charset="0"/>
                <a:cs typeface="Calibri"/>
              </a:rPr>
              <a:t>of Lane Detection Using OpenCV</a:t>
            </a:r>
            <a:r>
              <a:rPr lang="en-IN" sz="2000">
                <a:latin typeface="Calibri"/>
                <a:ea typeface="Calibri" panose="020F0502020204030204" pitchFamily="34" charset="0"/>
                <a:cs typeface="Calibri"/>
              </a:rPr>
              <a:t> :</a:t>
            </a:r>
          </a:p>
          <a:p>
            <a:r>
              <a:rPr lang="en-IN" sz="2000">
                <a:latin typeface="Calibri"/>
                <a:ea typeface="Calibri" panose="020F0502020204030204" pitchFamily="34" charset="0"/>
                <a:cs typeface="Calibri"/>
              </a:rPr>
              <a:t>-</a:t>
            </a:r>
            <a:r>
              <a:rPr lang="en-IN" sz="1800">
                <a:effectLst/>
                <a:latin typeface="Times New Roman"/>
                <a:ea typeface="Calibri" panose="020F0502020204030204" pitchFamily="34" charset="0"/>
                <a:cs typeface="Times New Roman"/>
              </a:rPr>
              <a:t>S. K. Vishwakarma, A. and D. S. Yadav</a:t>
            </a:r>
            <a:endParaRPr lang="en-IN" sz="2000">
              <a:latin typeface="Times New Roman"/>
              <a:ea typeface="Calibri" panose="020F0502020204030204" pitchFamily="34" charset="0"/>
              <a:cs typeface="Times New Roman"/>
            </a:endParaRPr>
          </a:p>
          <a:p>
            <a:pPr marL="285750" indent="-285750">
              <a:buFont typeface="Arial" panose="020B0604020202020204" pitchFamily="34" charset="0"/>
              <a:buChar char="•"/>
            </a:pPr>
            <a:endParaRPr lang="en-IN">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atin typeface="Calibri"/>
                <a:ea typeface="Calibri" panose="020F0502020204030204" pitchFamily="34" charset="0"/>
                <a:cs typeface="Calibri"/>
              </a:rPr>
              <a:t>They used Canny and Sobel detection techniques</a:t>
            </a:r>
          </a:p>
          <a:p>
            <a:pPr marL="285750" indent="-285750">
              <a:buFont typeface="Arial" panose="020B0604020202020204" pitchFamily="34" charset="0"/>
              <a:buChar char="•"/>
            </a:pPr>
            <a:endParaRPr lang="en-IN">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atin typeface="Calibri"/>
                <a:ea typeface="Calibri" panose="020F0502020204030204" pitchFamily="34" charset="0"/>
                <a:cs typeface="Calibri"/>
              </a:rPr>
              <a:t>They faced challenges due to </a:t>
            </a:r>
            <a:endParaRPr lang="en-IN">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a:latin typeface="Calibri"/>
                <a:ea typeface="Calibri" panose="020F0502020204030204" pitchFamily="34" charset="0"/>
                <a:cs typeface="Calibri"/>
              </a:rPr>
              <a:t>Different lighting and weather conditions</a:t>
            </a:r>
          </a:p>
          <a:p>
            <a:pPr marL="742950" lvl="1" indent="-285750">
              <a:buFont typeface="Arial" panose="020B0604020202020204" pitchFamily="34" charset="0"/>
              <a:buChar char="•"/>
            </a:pPr>
            <a:r>
              <a:rPr lang="en-IN">
                <a:latin typeface="Calibri"/>
                <a:ea typeface="Calibri" panose="020F0502020204030204" pitchFamily="34" charset="0"/>
                <a:cs typeface="Calibri"/>
              </a:rPr>
              <a:t>Curved roads</a:t>
            </a:r>
          </a:p>
          <a:p>
            <a:pPr marL="742950" lvl="1" indent="-285750">
              <a:buFont typeface="Arial" panose="020B0604020202020204" pitchFamily="34" charset="0"/>
              <a:buChar char="•"/>
            </a:pPr>
            <a:r>
              <a:rPr lang="en-IN">
                <a:latin typeface="Calibri"/>
                <a:ea typeface="Calibri" panose="020F0502020204030204" pitchFamily="34" charset="0"/>
                <a:cs typeface="Calibri"/>
              </a:rPr>
              <a:t>Unstructured roads</a:t>
            </a:r>
          </a:p>
          <a:p>
            <a:pPr marL="742950" lvl="1" indent="-285750">
              <a:buFont typeface="Arial" panose="020B0604020202020204" pitchFamily="34" charset="0"/>
              <a:buChar char="•"/>
            </a:pPr>
            <a:r>
              <a:rPr lang="en-IN">
                <a:latin typeface="Calibri"/>
                <a:ea typeface="Calibri" panose="020F0502020204030204" pitchFamily="34" charset="0"/>
                <a:cs typeface="Calibri"/>
              </a:rPr>
              <a:t>Other vehicles passing around</a:t>
            </a:r>
          </a:p>
          <a:p>
            <a:pPr marL="742950" lvl="1" indent="-285750">
              <a:buFont typeface="Arial" panose="020B0604020202020204" pitchFamily="34" charset="0"/>
              <a:buChar char="•"/>
            </a:pPr>
            <a:r>
              <a:rPr lang="en-IN">
                <a:latin typeface="Calibri"/>
                <a:ea typeface="Calibri" panose="020F0502020204030204" pitchFamily="34" charset="0"/>
                <a:cs typeface="Calibri"/>
              </a:rPr>
              <a:t>Different colour and textures</a:t>
            </a:r>
          </a:p>
          <a:p>
            <a:pPr marL="285750" indent="-285750">
              <a:buFont typeface="Arial" panose="020B0604020202020204" pitchFamily="34" charset="0"/>
              <a:buChar char="•"/>
            </a:pPr>
            <a:endParaRPr lang="en-IN">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a:latin typeface="Calibri"/>
                <a:ea typeface="Calibri" panose="020F0502020204030204" pitchFamily="34" charset="0"/>
                <a:cs typeface="Calibri"/>
              </a:rPr>
              <a:t>They concluded that Canny edge detection was better than Sobel in some cases and in other cases Sobel was better than Canny Edge</a:t>
            </a:r>
            <a:endParaRPr lang="en-IN">
              <a:latin typeface="Calibri"/>
              <a:cs typeface="Calibri"/>
            </a:endParaRPr>
          </a:p>
          <a:p>
            <a:pPr marL="742950" lvl="1" indent="-285750">
              <a:buFont typeface="Arial" panose="020B0604020202020204" pitchFamily="34" charset="0"/>
              <a:buChar char="•"/>
            </a:pPr>
            <a:endParaRPr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8</a:t>
            </a:fld>
            <a:endParaRPr lang="en-US"/>
          </a:p>
        </p:txBody>
      </p:sp>
      <p:sp>
        <p:nvSpPr>
          <p:cNvPr id="5" name="Rectangle 4">
            <a:extLst>
              <a:ext uri="{FF2B5EF4-FFF2-40B4-BE49-F238E27FC236}">
                <a16:creationId xmlns:a16="http://schemas.microsoft.com/office/drawing/2014/main" id="{04065F2D-E99B-4628-A9D1-CB6D1A9261AD}"/>
              </a:ext>
            </a:extLst>
          </p:cNvPr>
          <p:cNvSpPr/>
          <p:nvPr/>
        </p:nvSpPr>
        <p:spPr>
          <a:xfrm>
            <a:off x="6022266" y="169683"/>
            <a:ext cx="2988383"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Literature Review</a:t>
            </a:r>
            <a:endParaRPr lang="en-US" sz="3000" b="1">
              <a:solidFill>
                <a:srgbClr val="CC6600"/>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AB04427-3179-473E-9A1B-3472909F62EF}"/>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sp>
        <p:nvSpPr>
          <p:cNvPr id="3" name="TextBox 2">
            <a:extLst>
              <a:ext uri="{FF2B5EF4-FFF2-40B4-BE49-F238E27FC236}">
                <a16:creationId xmlns:a16="http://schemas.microsoft.com/office/drawing/2014/main" id="{7A83B6FC-E720-337A-B3D1-1E8D6A4AA151}"/>
              </a:ext>
            </a:extLst>
          </p:cNvPr>
          <p:cNvSpPr txBox="1"/>
          <p:nvPr/>
        </p:nvSpPr>
        <p:spPr>
          <a:xfrm>
            <a:off x="577749" y="1084729"/>
            <a:ext cx="6273705" cy="677108"/>
          </a:xfrm>
          <a:prstGeom prst="rect">
            <a:avLst/>
          </a:prstGeom>
          <a:noFill/>
        </p:spPr>
        <p:txBody>
          <a:bodyPr wrap="none" lIns="91440" tIns="45720" rIns="91440" bIns="45720" rtlCol="0" anchor="t">
            <a:spAutoFit/>
          </a:bodyPr>
          <a:lstStyle/>
          <a:p>
            <a:r>
              <a:rPr lang="en-US" sz="2000" b="1">
                <a:latin typeface="Calibri"/>
                <a:cs typeface="Calibri"/>
              </a:rPr>
              <a:t>Unstructured Road Detection based on Contour Selection</a:t>
            </a:r>
          </a:p>
          <a:p>
            <a:r>
              <a:rPr lang="en-US"/>
              <a:t>-</a:t>
            </a:r>
            <a:r>
              <a:rPr lang="en-IN" sz="1800">
                <a:effectLst/>
                <a:latin typeface="Times New Roman"/>
                <a:ea typeface="Calibri" panose="020F0502020204030204" pitchFamily="34" charset="0"/>
                <a:cs typeface="Times New Roman"/>
              </a:rPr>
              <a:t>W. Xiang, Z. Juan and F. Zhijun</a:t>
            </a:r>
            <a:endParaRPr lang="en-IN">
              <a:latin typeface="Times New Roman"/>
              <a:cs typeface="Times New Roman"/>
            </a:endParaRPr>
          </a:p>
        </p:txBody>
      </p:sp>
      <p:pic>
        <p:nvPicPr>
          <p:cNvPr id="7" name="Picture 6">
            <a:extLst>
              <a:ext uri="{FF2B5EF4-FFF2-40B4-BE49-F238E27FC236}">
                <a16:creationId xmlns:a16="http://schemas.microsoft.com/office/drawing/2014/main" id="{85FF69BA-F59A-40D8-67C7-1D40133469AA}"/>
              </a:ext>
            </a:extLst>
          </p:cNvPr>
          <p:cNvPicPr>
            <a:picLocks noChangeAspect="1"/>
          </p:cNvPicPr>
          <p:nvPr/>
        </p:nvPicPr>
        <p:blipFill>
          <a:blip r:embed="rId2"/>
          <a:stretch>
            <a:fillRect/>
          </a:stretch>
        </p:blipFill>
        <p:spPr>
          <a:xfrm>
            <a:off x="2116494" y="1857265"/>
            <a:ext cx="4782185" cy="1781175"/>
          </a:xfrm>
          <a:prstGeom prst="rect">
            <a:avLst/>
          </a:prstGeom>
        </p:spPr>
      </p:pic>
      <p:sp>
        <p:nvSpPr>
          <p:cNvPr id="8" name="TextBox 7">
            <a:extLst>
              <a:ext uri="{FF2B5EF4-FFF2-40B4-BE49-F238E27FC236}">
                <a16:creationId xmlns:a16="http://schemas.microsoft.com/office/drawing/2014/main" id="{BEE45B30-9D2A-3E35-4DE9-8A0B4BA5689A}"/>
              </a:ext>
            </a:extLst>
          </p:cNvPr>
          <p:cNvSpPr txBox="1"/>
          <p:nvPr/>
        </p:nvSpPr>
        <p:spPr>
          <a:xfrm>
            <a:off x="971551" y="4057650"/>
            <a:ext cx="7448550"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a:latin typeface="Calibri"/>
                <a:cs typeface="Calibri"/>
              </a:rPr>
              <a:t>Because of Canny detection algorithm, unwanted cracks on the roads are highlighted</a:t>
            </a:r>
          </a:p>
          <a:p>
            <a:pPr marL="285750" indent="-285750">
              <a:buFont typeface="Arial" panose="020B0604020202020204" pitchFamily="34" charset="0"/>
              <a:buChar char="•"/>
            </a:pPr>
            <a:endParaRPr lang="en-IN">
              <a:latin typeface="Calibri"/>
              <a:cs typeface="Calibri"/>
            </a:endParaRPr>
          </a:p>
          <a:p>
            <a:pPr marL="285750" indent="-285750">
              <a:buFont typeface="Arial" panose="020B0604020202020204" pitchFamily="34" charset="0"/>
              <a:buChar char="•"/>
            </a:pPr>
            <a:r>
              <a:rPr lang="en-IN">
                <a:latin typeface="Calibri"/>
                <a:cs typeface="Calibri"/>
              </a:rPr>
              <a:t>This produces a lot of irrelevant contours</a:t>
            </a:r>
          </a:p>
          <a:p>
            <a:pPr marL="285750" indent="-285750">
              <a:buFont typeface="Arial" panose="020B0604020202020204" pitchFamily="34" charset="0"/>
              <a:buChar char="•"/>
            </a:pPr>
            <a:endParaRPr lang="en-IN">
              <a:latin typeface="Calibri"/>
              <a:cs typeface="Calibri"/>
            </a:endParaRPr>
          </a:p>
          <a:p>
            <a:pPr marL="285750" indent="-285750">
              <a:buFont typeface="Arial" panose="020B0604020202020204" pitchFamily="34" charset="0"/>
              <a:buChar char="•"/>
            </a:pPr>
            <a:r>
              <a:rPr lang="en-IN">
                <a:latin typeface="Calibri"/>
                <a:cs typeface="Calibri"/>
              </a:rPr>
              <a:t>Final detection will be very poor</a:t>
            </a:r>
          </a:p>
          <a:p>
            <a:pPr marL="285750" indent="-285750">
              <a:buFont typeface="Arial" panose="020B0604020202020204" pitchFamily="34" charset="0"/>
              <a:buChar char="•"/>
            </a:pPr>
            <a:endParaRPr lang="en-IN">
              <a:latin typeface="Calibri"/>
              <a:cs typeface="Calibri"/>
            </a:endParaRPr>
          </a:p>
          <a:p>
            <a:pPr marL="285750" indent="-285750">
              <a:buFont typeface="Arial" panose="020B0604020202020204" pitchFamily="34" charset="0"/>
              <a:buChar char="•"/>
            </a:pPr>
            <a:r>
              <a:rPr lang="en-IN">
                <a:latin typeface="Calibri"/>
                <a:cs typeface="Calibri"/>
              </a:rPr>
              <a:t>They concluded by saying they needed better pre-processing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t>9</a:t>
            </a:fld>
            <a:endParaRPr lang="en-US"/>
          </a:p>
        </p:txBody>
      </p:sp>
      <p:sp>
        <p:nvSpPr>
          <p:cNvPr id="6" name="Rectangle 5">
            <a:extLst>
              <a:ext uri="{FF2B5EF4-FFF2-40B4-BE49-F238E27FC236}">
                <a16:creationId xmlns:a16="http://schemas.microsoft.com/office/drawing/2014/main" id="{F720DC5B-FF07-4B08-B7D1-215116F36923}"/>
              </a:ext>
            </a:extLst>
          </p:cNvPr>
          <p:cNvSpPr/>
          <p:nvPr/>
        </p:nvSpPr>
        <p:spPr>
          <a:xfrm>
            <a:off x="6188914" y="169683"/>
            <a:ext cx="2821735" cy="553998"/>
          </a:xfrm>
          <a:prstGeom prst="rect">
            <a:avLst/>
          </a:prstGeom>
        </p:spPr>
        <p:txBody>
          <a:bodyPr wrap="none" lIns="91440" tIns="45720" rIns="91440" bIns="45720" anchor="t">
            <a:spAutoFit/>
          </a:bodyPr>
          <a:lstStyle/>
          <a:p>
            <a:pPr algn="r">
              <a:spcBef>
                <a:spcPct val="50000"/>
              </a:spcBef>
            </a:pPr>
            <a:r>
              <a:rPr lang="en-US" sz="3000" b="1">
                <a:solidFill>
                  <a:srgbClr val="CC6600"/>
                </a:solidFill>
                <a:latin typeface="Calibri"/>
                <a:cs typeface="Calibri"/>
              </a:rPr>
              <a:t>Proposed Model</a:t>
            </a:r>
            <a:endParaRPr lang="en-US" sz="3000" b="1">
              <a:solidFill>
                <a:srgbClr val="CC66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3284135-7E28-4EE1-B53E-D22C61A6CB4D}"/>
              </a:ext>
            </a:extLst>
          </p:cNvPr>
          <p:cNvSpPr txBox="1"/>
          <p:nvPr/>
        </p:nvSpPr>
        <p:spPr>
          <a:xfrm>
            <a:off x="381000" y="6556310"/>
            <a:ext cx="1735494" cy="307777"/>
          </a:xfrm>
          <a:prstGeom prst="rect">
            <a:avLst/>
          </a:prstGeom>
          <a:noFill/>
        </p:spPr>
        <p:txBody>
          <a:bodyPr wrap="square" rtlCol="0">
            <a:spAutoFit/>
          </a:bodyPr>
          <a:lstStyle/>
          <a:p>
            <a:fld id="{9D72ADC2-BD45-4D56-A9F4-CFDE4F5B8BB0}" type="datetime1">
              <a:rPr lang="en-IN" sz="1400" smtClean="0"/>
              <a:t>28-12-2022</a:t>
            </a:fld>
            <a:endParaRPr lang="en-IN" sz="1400"/>
          </a:p>
        </p:txBody>
      </p:sp>
      <p:pic>
        <p:nvPicPr>
          <p:cNvPr id="11" name="Picture 10">
            <a:extLst>
              <a:ext uri="{FF2B5EF4-FFF2-40B4-BE49-F238E27FC236}">
                <a16:creationId xmlns:a16="http://schemas.microsoft.com/office/drawing/2014/main" id="{F5AA3334-73D5-4BED-8CEF-07D3DF6B4BBB}"/>
              </a:ext>
            </a:extLst>
          </p:cNvPr>
          <p:cNvPicPr>
            <a:picLocks noChangeAspect="1"/>
          </p:cNvPicPr>
          <p:nvPr/>
        </p:nvPicPr>
        <p:blipFill>
          <a:blip r:embed="rId3"/>
          <a:stretch>
            <a:fillRect/>
          </a:stretch>
        </p:blipFill>
        <p:spPr>
          <a:xfrm>
            <a:off x="289130" y="2410970"/>
            <a:ext cx="8565739" cy="1535126"/>
          </a:xfrm>
          <a:prstGeom prst="rect">
            <a:avLst/>
          </a:prstGeom>
          <a:ln>
            <a:solidFill>
              <a:schemeClr val="tx1"/>
            </a:solidFill>
          </a:ln>
        </p:spPr>
      </p:pic>
      <p:sp>
        <p:nvSpPr>
          <p:cNvPr id="12" name="TextBox 11">
            <a:extLst>
              <a:ext uri="{FF2B5EF4-FFF2-40B4-BE49-F238E27FC236}">
                <a16:creationId xmlns:a16="http://schemas.microsoft.com/office/drawing/2014/main" id="{C29C52C0-9BCB-41BE-98E7-7DED87CDFA22}"/>
              </a:ext>
            </a:extLst>
          </p:cNvPr>
          <p:cNvSpPr txBox="1"/>
          <p:nvPr/>
        </p:nvSpPr>
        <p:spPr>
          <a:xfrm>
            <a:off x="3464376" y="3946096"/>
            <a:ext cx="2724538" cy="276999"/>
          </a:xfrm>
          <a:prstGeom prst="rect">
            <a:avLst/>
          </a:prstGeom>
          <a:noFill/>
        </p:spPr>
        <p:txBody>
          <a:bodyPr wrap="square" rtlCol="0">
            <a:spAutoFit/>
          </a:bodyPr>
          <a:lstStyle/>
          <a:p>
            <a:r>
              <a:rPr lang="en-IN" sz="1200" b="1">
                <a:effectLst/>
                <a:latin typeface="Calibri" panose="020F0502020204030204" pitchFamily="34" charset="0"/>
                <a:ea typeface="Calibri" panose="020F0502020204030204" pitchFamily="34" charset="0"/>
                <a:cs typeface="Calibri" panose="020F0502020204030204" pitchFamily="34" charset="0"/>
              </a:rPr>
              <a:t>Flowchart for the proposed model</a:t>
            </a:r>
            <a:endParaRPr lang="en-IN" sz="1200" b="1">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3B33BA8-2EF3-4543-AAB0-EFF2CEEC81C6}"/>
              </a:ext>
            </a:extLst>
          </p:cNvPr>
          <p:cNvSpPr txBox="1"/>
          <p:nvPr/>
        </p:nvSpPr>
        <p:spPr>
          <a:xfrm>
            <a:off x="279918" y="1438637"/>
            <a:ext cx="8483082" cy="461665"/>
          </a:xfrm>
          <a:prstGeom prst="rect">
            <a:avLst/>
          </a:prstGeom>
          <a:noFill/>
        </p:spPr>
        <p:txBody>
          <a:bodyPr wrap="square" rtlCol="0">
            <a:spAutoFit/>
          </a:bodyPr>
          <a:lstStyle/>
          <a:p>
            <a:r>
              <a:rPr lang="en-IN" sz="2400" b="1">
                <a:latin typeface="Calibri" panose="020F0502020204030204" pitchFamily="34" charset="0"/>
                <a:cs typeface="Calibri" panose="020F0502020204030204" pitchFamily="34" charset="0"/>
              </a:rPr>
              <a:t>Model 1: Using </a:t>
            </a:r>
            <a:r>
              <a:rPr lang="en-US" sz="2400" b="1">
                <a:latin typeface="Calibri" panose="020F0502020204030204" pitchFamily="34" charset="0"/>
                <a:cs typeface="Calibri" panose="020F0502020204030204" pitchFamily="34" charset="0"/>
              </a:rPr>
              <a:t>Hough Lines and Threshold masking </a:t>
            </a:r>
            <a:endParaRPr lang="en-IN" sz="2400" b="1">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1349</Words>
  <Application>Microsoft Office PowerPoint</Application>
  <PresentationFormat>On-screen Show (4:3)</PresentationFormat>
  <Paragraphs>215</Paragraphs>
  <Slides>18</Slides>
  <Notes>12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Theme1</vt:lpstr>
      <vt:lpstr>Road Classification using Image Processing  and Machine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 Design of Smart Home System Base on  LoRa  </dc:title>
  <cp:lastModifiedBy>SHIRVAIKAR ADVAIT DINESH SHILPA - 221039017 - MSISMPL</cp:lastModifiedBy>
  <cp:revision>2</cp:revision>
  <dcterms:modified xsi:type="dcterms:W3CDTF">2022-12-29T07:54:24Z</dcterms:modified>
</cp:coreProperties>
</file>