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5" r:id="rId2"/>
  </p:sldIdLst>
  <p:sldSz cx="43891200" cy="38404800"/>
  <p:notesSz cx="6858000" cy="9144000"/>
  <p:defaultTextStyle>
    <a:defPPr>
      <a:defRPr lang="en-US"/>
    </a:defPPr>
    <a:lvl1pPr algn="l" defTabSz="2349434" rtl="0" fontAlgn="base">
      <a:spcBef>
        <a:spcPct val="0"/>
      </a:spcBef>
      <a:spcAft>
        <a:spcPct val="0"/>
      </a:spcAft>
      <a:defRPr sz="9200" kern="1200">
        <a:solidFill>
          <a:schemeClr val="tx1"/>
        </a:solidFill>
        <a:latin typeface="Calibri" charset="0"/>
        <a:ea typeface="ＭＳ Ｐゴシック" charset="0"/>
        <a:cs typeface="Geneva" charset="0"/>
      </a:defRPr>
    </a:lvl1pPr>
    <a:lvl2pPr marL="2349434" indent="-1834489" algn="l" defTabSz="2349434" rtl="0" fontAlgn="base">
      <a:spcBef>
        <a:spcPct val="0"/>
      </a:spcBef>
      <a:spcAft>
        <a:spcPct val="0"/>
      </a:spcAft>
      <a:defRPr sz="9200" kern="1200">
        <a:solidFill>
          <a:schemeClr val="tx1"/>
        </a:solidFill>
        <a:latin typeface="Calibri" charset="0"/>
        <a:ea typeface="ＭＳ Ｐゴシック" charset="0"/>
        <a:cs typeface="Geneva" charset="0"/>
      </a:defRPr>
    </a:lvl2pPr>
    <a:lvl3pPr marL="4700656" indent="-3670767" algn="l" defTabSz="2349434" rtl="0" fontAlgn="base">
      <a:spcBef>
        <a:spcPct val="0"/>
      </a:spcBef>
      <a:spcAft>
        <a:spcPct val="0"/>
      </a:spcAft>
      <a:defRPr sz="9200" kern="1200">
        <a:solidFill>
          <a:schemeClr val="tx1"/>
        </a:solidFill>
        <a:latin typeface="Calibri" charset="0"/>
        <a:ea typeface="ＭＳ Ｐゴシック" charset="0"/>
        <a:cs typeface="Geneva" charset="0"/>
      </a:defRPr>
    </a:lvl3pPr>
    <a:lvl4pPr marL="7051877" indent="-5507044" algn="l" defTabSz="2349434" rtl="0" fontAlgn="base">
      <a:spcBef>
        <a:spcPct val="0"/>
      </a:spcBef>
      <a:spcAft>
        <a:spcPct val="0"/>
      </a:spcAft>
      <a:defRPr sz="9200" kern="1200">
        <a:solidFill>
          <a:schemeClr val="tx1"/>
        </a:solidFill>
        <a:latin typeface="Calibri" charset="0"/>
        <a:ea typeface="ＭＳ Ｐゴシック" charset="0"/>
        <a:cs typeface="Geneva" charset="0"/>
      </a:defRPr>
    </a:lvl4pPr>
    <a:lvl5pPr marL="9403099" indent="-7343322" algn="l" defTabSz="2349434" rtl="0" fontAlgn="base">
      <a:spcBef>
        <a:spcPct val="0"/>
      </a:spcBef>
      <a:spcAft>
        <a:spcPct val="0"/>
      </a:spcAft>
      <a:defRPr sz="9200" kern="1200">
        <a:solidFill>
          <a:schemeClr val="tx1"/>
        </a:solidFill>
        <a:latin typeface="Calibri" charset="0"/>
        <a:ea typeface="ＭＳ Ｐゴシック" charset="0"/>
        <a:cs typeface="Geneva" charset="0"/>
      </a:defRPr>
    </a:lvl5pPr>
    <a:lvl6pPr marL="2574722" algn="l" defTabSz="514944" rtl="0" eaLnBrk="1" latinLnBrk="0" hangingPunct="1">
      <a:defRPr sz="9200" kern="1200">
        <a:solidFill>
          <a:schemeClr val="tx1"/>
        </a:solidFill>
        <a:latin typeface="Calibri" charset="0"/>
        <a:ea typeface="ＭＳ Ｐゴシック" charset="0"/>
        <a:cs typeface="Geneva" charset="0"/>
      </a:defRPr>
    </a:lvl6pPr>
    <a:lvl7pPr marL="3089666" algn="l" defTabSz="514944" rtl="0" eaLnBrk="1" latinLnBrk="0" hangingPunct="1">
      <a:defRPr sz="9200" kern="1200">
        <a:solidFill>
          <a:schemeClr val="tx1"/>
        </a:solidFill>
        <a:latin typeface="Calibri" charset="0"/>
        <a:ea typeface="ＭＳ Ｐゴシック" charset="0"/>
        <a:cs typeface="Geneva" charset="0"/>
      </a:defRPr>
    </a:lvl7pPr>
    <a:lvl8pPr marL="3604611" algn="l" defTabSz="514944" rtl="0" eaLnBrk="1" latinLnBrk="0" hangingPunct="1">
      <a:defRPr sz="9200" kern="1200">
        <a:solidFill>
          <a:schemeClr val="tx1"/>
        </a:solidFill>
        <a:latin typeface="Calibri" charset="0"/>
        <a:ea typeface="ＭＳ Ｐゴシック" charset="0"/>
        <a:cs typeface="Geneva" charset="0"/>
      </a:defRPr>
    </a:lvl8pPr>
    <a:lvl9pPr marL="4119555" algn="l" defTabSz="514944" rtl="0" eaLnBrk="1" latinLnBrk="0" hangingPunct="1">
      <a:defRPr sz="9200" kern="1200">
        <a:solidFill>
          <a:schemeClr val="tx1"/>
        </a:solidFill>
        <a:latin typeface="Calibri" charset="0"/>
        <a:ea typeface="ＭＳ Ｐゴシック"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018" autoAdjust="0"/>
    <p:restoredTop sz="94660"/>
  </p:normalViewPr>
  <p:slideViewPr>
    <p:cSldViewPr snapToGrid="0" snapToObjects="1">
      <p:cViewPr varScale="1">
        <p:scale>
          <a:sx n="25" d="100"/>
          <a:sy n="25" d="100"/>
        </p:scale>
        <p:origin x="-3568" y="-152"/>
      </p:cViewPr>
      <p:guideLst>
        <p:guide orient="horz" pos="4356"/>
        <p:guide orient="horz" pos="8059"/>
        <p:guide orient="horz" pos="12624"/>
        <p:guide orient="horz" pos="7571"/>
        <p:guide orient="horz" pos="21915"/>
        <p:guide orient="horz" pos="16536"/>
        <p:guide orient="horz" pos="3876"/>
        <p:guide orient="horz" pos="13086"/>
        <p:guide pos="794"/>
        <p:guide pos="26805"/>
        <p:guide pos="12134"/>
        <p:guide pos="19128"/>
        <p:guide pos="18373"/>
        <p:guide pos="128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8" name="Picture Placeholder 6"/>
          <p:cNvSpPr>
            <a:spLocks noGrp="1" noChangeAspect="1"/>
          </p:cNvSpPr>
          <p:nvPr>
            <p:ph type="pic" sz="quarter" idx="55"/>
          </p:nvPr>
        </p:nvSpPr>
        <p:spPr>
          <a:xfrm>
            <a:off x="15526699" y="23875506"/>
            <a:ext cx="12955589" cy="8026894"/>
          </a:xfrm>
          <a:prstGeom prst="rect">
            <a:avLst/>
          </a:prstGeom>
        </p:spPr>
        <p:txBody>
          <a:bodyPr vert="horz" lIns="102989" tIns="51494" rIns="102989" bIns="51494"/>
          <a:lstStyle/>
          <a:p>
            <a:r>
              <a:rPr lang="en-US" dirty="0" smtClean="0"/>
              <a:t>Drag picture to placeholder or click icon to add</a:t>
            </a:r>
            <a:endParaRPr lang="en-US" dirty="0"/>
          </a:p>
        </p:txBody>
      </p:sp>
      <p:sp>
        <p:nvSpPr>
          <p:cNvPr id="3" name="Picture Placeholder 37"/>
          <p:cNvSpPr>
            <a:spLocks noGrp="1"/>
          </p:cNvSpPr>
          <p:nvPr>
            <p:ph type="pic" sz="quarter" idx="21"/>
          </p:nvPr>
        </p:nvSpPr>
        <p:spPr>
          <a:xfrm>
            <a:off x="1344878" y="32463358"/>
            <a:ext cx="2735823" cy="2064269"/>
          </a:xfrm>
          <a:prstGeom prst="rect">
            <a:avLst/>
          </a:prstGeom>
        </p:spPr>
        <p:txBody>
          <a:bodyPr vert="horz" lIns="102989" tIns="51494" rIns="102989" bIns="51494"/>
          <a:lstStyle/>
          <a:p>
            <a:r>
              <a:rPr lang="en-US" smtClean="0"/>
              <a:t>Drag picture to placeholder or click icon to add</a:t>
            </a:r>
            <a:endParaRPr lang="en-US" dirty="0"/>
          </a:p>
        </p:txBody>
      </p:sp>
      <p:sp>
        <p:nvSpPr>
          <p:cNvPr id="4" name="Picture Placeholder 37"/>
          <p:cNvSpPr>
            <a:spLocks noGrp="1"/>
          </p:cNvSpPr>
          <p:nvPr>
            <p:ph type="pic" sz="quarter" idx="22"/>
          </p:nvPr>
        </p:nvSpPr>
        <p:spPr>
          <a:xfrm>
            <a:off x="11887968" y="32463358"/>
            <a:ext cx="2487112" cy="2064269"/>
          </a:xfrm>
          <a:prstGeom prst="rect">
            <a:avLst/>
          </a:prstGeom>
        </p:spPr>
        <p:txBody>
          <a:bodyPr vert="horz" lIns="102989" tIns="51494" rIns="102989" bIns="51494"/>
          <a:lstStyle/>
          <a:p>
            <a:r>
              <a:rPr lang="en-US" smtClean="0"/>
              <a:t>Drag picture to placeholder or click icon to add</a:t>
            </a:r>
            <a:endParaRPr lang="en-US" dirty="0"/>
          </a:p>
        </p:txBody>
      </p:sp>
      <p:sp>
        <p:nvSpPr>
          <p:cNvPr id="5" name="Picture Placeholder 37"/>
          <p:cNvSpPr>
            <a:spLocks noGrp="1"/>
          </p:cNvSpPr>
          <p:nvPr>
            <p:ph type="pic" sz="quarter" idx="23"/>
          </p:nvPr>
        </p:nvSpPr>
        <p:spPr>
          <a:xfrm>
            <a:off x="4839240" y="32463358"/>
            <a:ext cx="2735823" cy="2064269"/>
          </a:xfrm>
          <a:prstGeom prst="rect">
            <a:avLst/>
          </a:prstGeom>
        </p:spPr>
        <p:txBody>
          <a:bodyPr vert="horz" lIns="102989" tIns="51494" rIns="102989" bIns="51494"/>
          <a:lstStyle/>
          <a:p>
            <a:r>
              <a:rPr lang="en-US" smtClean="0"/>
              <a:t>Drag picture to placeholder or click icon to add</a:t>
            </a:r>
            <a:endParaRPr lang="en-US" dirty="0"/>
          </a:p>
        </p:txBody>
      </p:sp>
      <p:sp>
        <p:nvSpPr>
          <p:cNvPr id="6" name="Picture Placeholder 37"/>
          <p:cNvSpPr>
            <a:spLocks noGrp="1"/>
          </p:cNvSpPr>
          <p:nvPr>
            <p:ph type="pic" sz="quarter" idx="24"/>
          </p:nvPr>
        </p:nvSpPr>
        <p:spPr>
          <a:xfrm>
            <a:off x="8284447" y="32463358"/>
            <a:ext cx="2735823" cy="2064269"/>
          </a:xfrm>
          <a:prstGeom prst="rect">
            <a:avLst/>
          </a:prstGeom>
        </p:spPr>
        <p:txBody>
          <a:bodyPr vert="horz" lIns="102989" tIns="51494" rIns="102989" bIns="51494"/>
          <a:lstStyle/>
          <a:p>
            <a:r>
              <a:rPr lang="en-US" smtClean="0"/>
              <a:t>Drag picture to placeholder or click icon to add</a:t>
            </a:r>
            <a:endParaRPr lang="en-US" dirty="0"/>
          </a:p>
        </p:txBody>
      </p:sp>
      <p:sp>
        <p:nvSpPr>
          <p:cNvPr id="7" name="Text Placeholder 45"/>
          <p:cNvSpPr>
            <a:spLocks noGrp="1"/>
          </p:cNvSpPr>
          <p:nvPr>
            <p:ph type="body" sz="quarter" idx="25"/>
          </p:nvPr>
        </p:nvSpPr>
        <p:spPr>
          <a:xfrm>
            <a:off x="1344880" y="861520"/>
            <a:ext cx="41206517" cy="3456391"/>
          </a:xfrm>
          <a:prstGeom prst="rect">
            <a:avLst/>
          </a:prstGeom>
        </p:spPr>
        <p:txBody>
          <a:bodyPr vert="horz" lIns="102989" tIns="51494" rIns="102989" bIns="51494"/>
          <a:lstStyle>
            <a:lvl1pPr marL="0" indent="0">
              <a:buFontTx/>
              <a:buNone/>
              <a:defRPr sz="11000" b="1" i="0" baseline="0">
                <a:solidFill>
                  <a:schemeClr val="bg1"/>
                </a:solidFill>
                <a:latin typeface="Helvetica"/>
              </a:defRPr>
            </a:lvl1pPr>
            <a:lvl2pPr marL="514944" indent="0">
              <a:buFontTx/>
              <a:buNone/>
              <a:defRPr sz="15800" b="1" i="0" baseline="0">
                <a:solidFill>
                  <a:schemeClr val="bg1"/>
                </a:solidFill>
                <a:latin typeface="Helvetica"/>
              </a:defRPr>
            </a:lvl2pPr>
            <a:lvl3pPr marL="1029889" indent="0">
              <a:buFontTx/>
              <a:buNone/>
              <a:defRPr sz="15800" b="1" i="0" baseline="0">
                <a:solidFill>
                  <a:schemeClr val="bg1"/>
                </a:solidFill>
                <a:latin typeface="Helvetica"/>
              </a:defRPr>
            </a:lvl3pPr>
            <a:lvl4pPr marL="1544833" indent="0">
              <a:buFontTx/>
              <a:buNone/>
              <a:defRPr sz="15800" b="1" i="0" baseline="0">
                <a:solidFill>
                  <a:schemeClr val="bg1"/>
                </a:solidFill>
                <a:latin typeface="Helvetica"/>
              </a:defRPr>
            </a:lvl4pPr>
            <a:lvl5pPr marL="2059777" indent="0">
              <a:buFontTx/>
              <a:buNone/>
              <a:defRPr sz="15800" b="1" i="0" baseline="0">
                <a:solidFill>
                  <a:schemeClr val="bg1"/>
                </a:solidFill>
                <a:latin typeface="Helvetica"/>
              </a:defRPr>
            </a:lvl5pPr>
          </a:lstStyle>
          <a:p>
            <a:pPr lvl="0"/>
            <a:r>
              <a:rPr lang="en-US" smtClean="0"/>
              <a:t>Click to edit Master text styles</a:t>
            </a:r>
          </a:p>
        </p:txBody>
      </p:sp>
      <p:sp>
        <p:nvSpPr>
          <p:cNvPr id="8" name="Picture Placeholder 6"/>
          <p:cNvSpPr>
            <a:spLocks noGrp="1" noChangeAspect="1"/>
          </p:cNvSpPr>
          <p:nvPr>
            <p:ph type="pic" sz="quarter" idx="34"/>
          </p:nvPr>
        </p:nvSpPr>
        <p:spPr>
          <a:xfrm>
            <a:off x="1344878" y="13683967"/>
            <a:ext cx="13030200" cy="9196428"/>
          </a:xfrm>
          <a:prstGeom prst="rect">
            <a:avLst/>
          </a:prstGeom>
        </p:spPr>
        <p:txBody>
          <a:bodyPr vert="horz" lIns="102989" tIns="51494" rIns="102989" bIns="51494"/>
          <a:lstStyle/>
          <a:p>
            <a:r>
              <a:rPr lang="en-US" dirty="0" smtClean="0"/>
              <a:t>Drag picture to placeholder or click icon to add</a:t>
            </a:r>
            <a:endParaRPr lang="en-US" dirty="0"/>
          </a:p>
        </p:txBody>
      </p:sp>
      <p:sp>
        <p:nvSpPr>
          <p:cNvPr id="10" name="Text Placeholder 49"/>
          <p:cNvSpPr>
            <a:spLocks noGrp="1"/>
          </p:cNvSpPr>
          <p:nvPr>
            <p:ph type="body" sz="quarter" idx="39"/>
          </p:nvPr>
        </p:nvSpPr>
        <p:spPr>
          <a:xfrm>
            <a:off x="1344876" y="5854133"/>
            <a:ext cx="13030200" cy="1103464"/>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dirty="0" smtClean="0"/>
              <a:t>Click to edit Master text styles</a:t>
            </a:r>
          </a:p>
        </p:txBody>
      </p:sp>
      <p:sp>
        <p:nvSpPr>
          <p:cNvPr id="11" name="Text Placeholder 74"/>
          <p:cNvSpPr>
            <a:spLocks noGrp="1"/>
          </p:cNvSpPr>
          <p:nvPr>
            <p:ph type="body" sz="quarter" idx="40"/>
          </p:nvPr>
        </p:nvSpPr>
        <p:spPr>
          <a:xfrm>
            <a:off x="1344880" y="7086372"/>
            <a:ext cx="13030200" cy="5675629"/>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smtClean="0"/>
              <a:t>Click to edit Master text styles</a:t>
            </a:r>
          </a:p>
        </p:txBody>
      </p:sp>
      <p:sp>
        <p:nvSpPr>
          <p:cNvPr id="12" name="Text Placeholder 74"/>
          <p:cNvSpPr>
            <a:spLocks noGrp="1"/>
          </p:cNvSpPr>
          <p:nvPr>
            <p:ph type="body" sz="quarter" idx="41"/>
          </p:nvPr>
        </p:nvSpPr>
        <p:spPr>
          <a:xfrm>
            <a:off x="1344878" y="25191468"/>
            <a:ext cx="13030200" cy="5954638"/>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smtClean="0"/>
              <a:t>Click to edit Master text styles</a:t>
            </a:r>
          </a:p>
        </p:txBody>
      </p:sp>
      <p:sp>
        <p:nvSpPr>
          <p:cNvPr id="15" name="Picture Placeholder 6"/>
          <p:cNvSpPr>
            <a:spLocks noGrp="1" noChangeAspect="1"/>
          </p:cNvSpPr>
          <p:nvPr>
            <p:ph type="pic" sz="quarter" idx="44"/>
          </p:nvPr>
        </p:nvSpPr>
        <p:spPr>
          <a:xfrm>
            <a:off x="29471300" y="20030823"/>
            <a:ext cx="8781100" cy="7077256"/>
          </a:xfrm>
          <a:prstGeom prst="rect">
            <a:avLst/>
          </a:prstGeom>
        </p:spPr>
        <p:txBody>
          <a:bodyPr vert="horz" lIns="102989" tIns="51494" rIns="102989" bIns="51494"/>
          <a:lstStyle/>
          <a:p>
            <a:r>
              <a:rPr lang="en-US" smtClean="0"/>
              <a:t>Drag picture to placeholder or click icon to add</a:t>
            </a:r>
            <a:endParaRPr lang="en-US" dirty="0"/>
          </a:p>
        </p:txBody>
      </p:sp>
      <p:sp>
        <p:nvSpPr>
          <p:cNvPr id="17" name="Picture Placeholder 6"/>
          <p:cNvSpPr>
            <a:spLocks noGrp="1"/>
          </p:cNvSpPr>
          <p:nvPr>
            <p:ph type="pic" sz="quarter" idx="46"/>
          </p:nvPr>
        </p:nvSpPr>
        <p:spPr>
          <a:xfrm>
            <a:off x="15452089" y="5949152"/>
            <a:ext cx="13030200" cy="6299474"/>
          </a:xfrm>
          <a:prstGeom prst="rect">
            <a:avLst/>
          </a:prstGeom>
        </p:spPr>
        <p:txBody>
          <a:bodyPr vert="horz" lIns="102989" tIns="51494" rIns="102989" bIns="51494"/>
          <a:lstStyle/>
          <a:p>
            <a:r>
              <a:rPr lang="en-US" dirty="0" smtClean="0"/>
              <a:t>Drag picture to placeholder or click icon to add</a:t>
            </a:r>
            <a:endParaRPr lang="en-US" dirty="0"/>
          </a:p>
        </p:txBody>
      </p:sp>
      <p:sp>
        <p:nvSpPr>
          <p:cNvPr id="21" name="Text Placeholder 74"/>
          <p:cNvSpPr>
            <a:spLocks noGrp="1"/>
          </p:cNvSpPr>
          <p:nvPr>
            <p:ph type="body" sz="quarter" idx="50"/>
          </p:nvPr>
        </p:nvSpPr>
        <p:spPr>
          <a:xfrm>
            <a:off x="29568205" y="14882875"/>
            <a:ext cx="13030200" cy="4233548"/>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smtClean="0"/>
              <a:t>Click to edit Master text styles</a:t>
            </a:r>
          </a:p>
        </p:txBody>
      </p:sp>
      <p:sp>
        <p:nvSpPr>
          <p:cNvPr id="20" name="Text Placeholder 59"/>
          <p:cNvSpPr>
            <a:spLocks noGrp="1"/>
          </p:cNvSpPr>
          <p:nvPr>
            <p:ph type="body" sz="quarter" idx="49"/>
          </p:nvPr>
        </p:nvSpPr>
        <p:spPr>
          <a:xfrm>
            <a:off x="15526700" y="31902400"/>
            <a:ext cx="13030200" cy="2625227"/>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smtClean="0"/>
              <a:t>Click to edit Master text styles</a:t>
            </a:r>
          </a:p>
        </p:txBody>
      </p:sp>
      <p:sp>
        <p:nvSpPr>
          <p:cNvPr id="9" name="Text Placeholder 59"/>
          <p:cNvSpPr>
            <a:spLocks noGrp="1"/>
          </p:cNvSpPr>
          <p:nvPr>
            <p:ph type="body" sz="quarter" idx="35"/>
          </p:nvPr>
        </p:nvSpPr>
        <p:spPr>
          <a:xfrm>
            <a:off x="1344878" y="22880395"/>
            <a:ext cx="13030200" cy="1230914"/>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smtClean="0"/>
              <a:t>Click to edit Master text styles</a:t>
            </a:r>
          </a:p>
        </p:txBody>
      </p:sp>
      <p:sp>
        <p:nvSpPr>
          <p:cNvPr id="18" name="Text Placeholder 59"/>
          <p:cNvSpPr>
            <a:spLocks noGrp="1"/>
          </p:cNvSpPr>
          <p:nvPr>
            <p:ph type="body" sz="quarter" idx="47"/>
          </p:nvPr>
        </p:nvSpPr>
        <p:spPr>
          <a:xfrm>
            <a:off x="15452089" y="12248626"/>
            <a:ext cx="13030200" cy="1689336"/>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smtClean="0"/>
              <a:t>Click to edit Master text styles</a:t>
            </a:r>
          </a:p>
        </p:txBody>
      </p:sp>
      <p:sp>
        <p:nvSpPr>
          <p:cNvPr id="25" name="Text Placeholder 74"/>
          <p:cNvSpPr>
            <a:spLocks noGrp="1"/>
          </p:cNvSpPr>
          <p:nvPr>
            <p:ph type="body" sz="quarter" idx="52"/>
          </p:nvPr>
        </p:nvSpPr>
        <p:spPr>
          <a:xfrm>
            <a:off x="29471299" y="29011645"/>
            <a:ext cx="13030200" cy="5515982"/>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smtClean="0"/>
              <a:t>Click to edit Master text styles</a:t>
            </a:r>
          </a:p>
        </p:txBody>
      </p:sp>
      <p:sp>
        <p:nvSpPr>
          <p:cNvPr id="24" name="Picture Placeholder 6"/>
          <p:cNvSpPr>
            <a:spLocks noGrp="1"/>
          </p:cNvSpPr>
          <p:nvPr>
            <p:ph type="pic" sz="quarter" idx="53"/>
          </p:nvPr>
        </p:nvSpPr>
        <p:spPr>
          <a:xfrm>
            <a:off x="29568206" y="5949152"/>
            <a:ext cx="13030200" cy="6299474"/>
          </a:xfrm>
          <a:prstGeom prst="rect">
            <a:avLst/>
          </a:prstGeom>
        </p:spPr>
        <p:txBody>
          <a:bodyPr vert="horz" lIns="102989" tIns="51494" rIns="102989" bIns="51494"/>
          <a:lstStyle/>
          <a:p>
            <a:r>
              <a:rPr lang="en-US" smtClean="0"/>
              <a:t>Drag picture to placeholder or click icon to add</a:t>
            </a:r>
            <a:endParaRPr lang="en-US" dirty="0"/>
          </a:p>
        </p:txBody>
      </p:sp>
      <p:sp>
        <p:nvSpPr>
          <p:cNvPr id="27" name="Text Placeholder 74"/>
          <p:cNvSpPr>
            <a:spLocks noGrp="1"/>
          </p:cNvSpPr>
          <p:nvPr>
            <p:ph type="body" sz="quarter" idx="54"/>
          </p:nvPr>
        </p:nvSpPr>
        <p:spPr>
          <a:xfrm>
            <a:off x="15452089" y="15986339"/>
            <a:ext cx="13030200" cy="6894055"/>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smtClean="0"/>
              <a:t>Click to edit Master text styles</a:t>
            </a:r>
          </a:p>
        </p:txBody>
      </p:sp>
      <p:sp>
        <p:nvSpPr>
          <p:cNvPr id="29" name="Text Placeholder 49"/>
          <p:cNvSpPr>
            <a:spLocks noGrp="1"/>
          </p:cNvSpPr>
          <p:nvPr>
            <p:ph type="body" sz="quarter" idx="56"/>
          </p:nvPr>
        </p:nvSpPr>
        <p:spPr>
          <a:xfrm>
            <a:off x="15452088" y="14882875"/>
            <a:ext cx="13030200" cy="1103464"/>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dirty="0" smtClean="0"/>
              <a:t>Click to edit Master text styles</a:t>
            </a:r>
          </a:p>
        </p:txBody>
      </p:sp>
      <p:sp>
        <p:nvSpPr>
          <p:cNvPr id="30" name="Text Placeholder 49"/>
          <p:cNvSpPr>
            <a:spLocks noGrp="1"/>
          </p:cNvSpPr>
          <p:nvPr>
            <p:ph type="body" sz="quarter" idx="57"/>
          </p:nvPr>
        </p:nvSpPr>
        <p:spPr>
          <a:xfrm>
            <a:off x="29471300" y="27908181"/>
            <a:ext cx="13030200" cy="1103464"/>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dirty="0" smtClean="0"/>
              <a:t>Click to edit Master text styles</a:t>
            </a:r>
          </a:p>
        </p:txBody>
      </p:sp>
      <p:sp>
        <p:nvSpPr>
          <p:cNvPr id="31" name="Text Placeholder 59"/>
          <p:cNvSpPr>
            <a:spLocks noGrp="1"/>
          </p:cNvSpPr>
          <p:nvPr>
            <p:ph type="body" sz="quarter" idx="58"/>
          </p:nvPr>
        </p:nvSpPr>
        <p:spPr>
          <a:xfrm>
            <a:off x="38963600" y="20030823"/>
            <a:ext cx="3634806" cy="7077256"/>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smtClean="0"/>
              <a:t>Click to edit Master text styles</a:t>
            </a:r>
          </a:p>
        </p:txBody>
      </p:sp>
      <p:sp>
        <p:nvSpPr>
          <p:cNvPr id="32" name="Text Placeholder 59"/>
          <p:cNvSpPr>
            <a:spLocks noGrp="1"/>
          </p:cNvSpPr>
          <p:nvPr>
            <p:ph type="body" sz="quarter" idx="59"/>
          </p:nvPr>
        </p:nvSpPr>
        <p:spPr>
          <a:xfrm>
            <a:off x="29568206" y="12248626"/>
            <a:ext cx="13030200" cy="1689336"/>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smtClean="0"/>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36499846"/>
            <a:ext cx="43925731" cy="1933341"/>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sp>
        <p:nvSpPr>
          <p:cNvPr id="9" name="Rectangle 8"/>
          <p:cNvSpPr/>
          <p:nvPr/>
        </p:nvSpPr>
        <p:spPr>
          <a:xfrm>
            <a:off x="1" y="0"/>
            <a:ext cx="43925731" cy="48006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pic>
        <p:nvPicPr>
          <p:cNvPr id="4" name="Picture 3" descr="FermilabBarDOE_TextInBar_48inches-0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04512"/>
            <a:ext cx="43891200" cy="1828800"/>
          </a:xfrm>
          <a:prstGeom prst="rect">
            <a:avLst/>
          </a:prstGeom>
        </p:spPr>
      </p:pic>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514944" rtl="0" eaLnBrk="1" latinLnBrk="0" hangingPunct="1">
        <a:spcBef>
          <a:spcPct val="0"/>
        </a:spcBef>
        <a:buNone/>
        <a:defRPr sz="5000" kern="1200">
          <a:solidFill>
            <a:schemeClr val="tx1"/>
          </a:solidFill>
          <a:latin typeface="+mj-lt"/>
          <a:ea typeface="+mj-ea"/>
          <a:cs typeface="+mj-cs"/>
        </a:defRPr>
      </a:lvl1pPr>
    </p:titleStyle>
    <p:bodyStyle>
      <a:lvl1pPr marL="386208" indent="-386208" algn="l" defTabSz="514944" rtl="0" eaLnBrk="1" latinLnBrk="0" hangingPunct="1">
        <a:spcBef>
          <a:spcPct val="20000"/>
        </a:spcBef>
        <a:buFont typeface="Arial"/>
        <a:buChar char="•"/>
        <a:defRPr sz="3600" kern="1200">
          <a:solidFill>
            <a:schemeClr val="tx1"/>
          </a:solidFill>
          <a:latin typeface="+mn-lt"/>
          <a:ea typeface="+mn-ea"/>
          <a:cs typeface="+mn-cs"/>
        </a:defRPr>
      </a:lvl1pPr>
      <a:lvl2pPr marL="836785" indent="-321840" algn="l" defTabSz="514944" rtl="0" eaLnBrk="1" latinLnBrk="0" hangingPunct="1">
        <a:spcBef>
          <a:spcPct val="20000"/>
        </a:spcBef>
        <a:buFont typeface="Arial"/>
        <a:buChar char="–"/>
        <a:defRPr sz="3200" kern="1200">
          <a:solidFill>
            <a:schemeClr val="tx1"/>
          </a:solidFill>
          <a:latin typeface="+mn-lt"/>
          <a:ea typeface="+mn-ea"/>
          <a:cs typeface="+mn-cs"/>
        </a:defRPr>
      </a:lvl2pPr>
      <a:lvl3pPr marL="1287361" indent="-257472" algn="l" defTabSz="514944" rtl="0" eaLnBrk="1" latinLnBrk="0" hangingPunct="1">
        <a:spcBef>
          <a:spcPct val="20000"/>
        </a:spcBef>
        <a:buFont typeface="Arial"/>
        <a:buChar char="•"/>
        <a:defRPr sz="2700" kern="1200">
          <a:solidFill>
            <a:schemeClr val="tx1"/>
          </a:solidFill>
          <a:latin typeface="+mn-lt"/>
          <a:ea typeface="+mn-ea"/>
          <a:cs typeface="+mn-cs"/>
        </a:defRPr>
      </a:lvl3pPr>
      <a:lvl4pPr marL="1802305" indent="-257472" algn="l" defTabSz="514944" rtl="0" eaLnBrk="1" latinLnBrk="0" hangingPunct="1">
        <a:spcBef>
          <a:spcPct val="20000"/>
        </a:spcBef>
        <a:buFont typeface="Arial"/>
        <a:buChar char="–"/>
        <a:defRPr sz="2300" kern="1200">
          <a:solidFill>
            <a:schemeClr val="tx1"/>
          </a:solidFill>
          <a:latin typeface="+mn-lt"/>
          <a:ea typeface="+mn-ea"/>
          <a:cs typeface="+mn-cs"/>
        </a:defRPr>
      </a:lvl4pPr>
      <a:lvl5pPr marL="2317250" indent="-257472" algn="l" defTabSz="514944" rtl="0" eaLnBrk="1" latinLnBrk="0" hangingPunct="1">
        <a:spcBef>
          <a:spcPct val="20000"/>
        </a:spcBef>
        <a:buFont typeface="Arial"/>
        <a:buChar char="»"/>
        <a:defRPr sz="2300" kern="1200">
          <a:solidFill>
            <a:schemeClr val="tx1"/>
          </a:solidFill>
          <a:latin typeface="+mn-lt"/>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4944" rtl="0" eaLnBrk="1" latinLnBrk="0" hangingPunct="1">
        <a:defRPr sz="2000" kern="1200">
          <a:solidFill>
            <a:schemeClr val="tx1"/>
          </a:solidFill>
          <a:latin typeface="+mn-lt"/>
          <a:ea typeface="+mn-ea"/>
          <a:cs typeface="+mn-cs"/>
        </a:defRPr>
      </a:lvl1pPr>
      <a:lvl2pPr marL="514944" algn="l" defTabSz="514944" rtl="0" eaLnBrk="1" latinLnBrk="0" hangingPunct="1">
        <a:defRPr sz="2000" kern="1200">
          <a:solidFill>
            <a:schemeClr val="tx1"/>
          </a:solidFill>
          <a:latin typeface="+mn-lt"/>
          <a:ea typeface="+mn-ea"/>
          <a:cs typeface="+mn-cs"/>
        </a:defRPr>
      </a:lvl2pPr>
      <a:lvl3pPr marL="1029889" algn="l" defTabSz="514944" rtl="0" eaLnBrk="1" latinLnBrk="0" hangingPunct="1">
        <a:defRPr sz="2000" kern="1200">
          <a:solidFill>
            <a:schemeClr val="tx1"/>
          </a:solidFill>
          <a:latin typeface="+mn-lt"/>
          <a:ea typeface="+mn-ea"/>
          <a:cs typeface="+mn-cs"/>
        </a:defRPr>
      </a:lvl3pPr>
      <a:lvl4pPr marL="1544833" algn="l" defTabSz="514944" rtl="0" eaLnBrk="1" latinLnBrk="0" hangingPunct="1">
        <a:defRPr sz="2000" kern="1200">
          <a:solidFill>
            <a:schemeClr val="tx1"/>
          </a:solidFill>
          <a:latin typeface="+mn-lt"/>
          <a:ea typeface="+mn-ea"/>
          <a:cs typeface="+mn-cs"/>
        </a:defRPr>
      </a:lvl4pPr>
      <a:lvl5pPr marL="2059777" algn="l" defTabSz="514944" rtl="0" eaLnBrk="1" latinLnBrk="0" hangingPunct="1">
        <a:defRPr sz="2000" kern="1200">
          <a:solidFill>
            <a:schemeClr val="tx1"/>
          </a:solidFill>
          <a:latin typeface="+mn-lt"/>
          <a:ea typeface="+mn-ea"/>
          <a:cs typeface="+mn-cs"/>
        </a:defRPr>
      </a:lvl5pPr>
      <a:lvl6pPr marL="2574722" algn="l" defTabSz="514944" rtl="0" eaLnBrk="1" latinLnBrk="0" hangingPunct="1">
        <a:defRPr sz="2000" kern="1200">
          <a:solidFill>
            <a:schemeClr val="tx1"/>
          </a:solidFill>
          <a:latin typeface="+mn-lt"/>
          <a:ea typeface="+mn-ea"/>
          <a:cs typeface="+mn-cs"/>
        </a:defRPr>
      </a:lvl6pPr>
      <a:lvl7pPr marL="3089666" algn="l" defTabSz="514944" rtl="0" eaLnBrk="1" latinLnBrk="0" hangingPunct="1">
        <a:defRPr sz="2000" kern="1200">
          <a:solidFill>
            <a:schemeClr val="tx1"/>
          </a:solidFill>
          <a:latin typeface="+mn-lt"/>
          <a:ea typeface="+mn-ea"/>
          <a:cs typeface="+mn-cs"/>
        </a:defRPr>
      </a:lvl7pPr>
      <a:lvl8pPr marL="3604611" algn="l" defTabSz="514944" rtl="0" eaLnBrk="1" latinLnBrk="0" hangingPunct="1">
        <a:defRPr sz="2000" kern="1200">
          <a:solidFill>
            <a:schemeClr val="tx1"/>
          </a:solidFill>
          <a:latin typeface="+mn-lt"/>
          <a:ea typeface="+mn-ea"/>
          <a:cs typeface="+mn-cs"/>
        </a:defRPr>
      </a:lvl8pPr>
      <a:lvl9pPr marL="4119555" algn="l" defTabSz="51494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hyperlink" Target="http://histogrammar.org" TargetMode="External"/><Relationship Id="rId6" Type="http://schemas.openxmlformats.org/officeDocument/2006/relationships/image" Target="../media/image5.emf"/><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ound Same Side Corner Rectangle 164"/>
          <p:cNvSpPr/>
          <p:nvPr/>
        </p:nvSpPr>
        <p:spPr>
          <a:xfrm>
            <a:off x="29115700" y="5432288"/>
            <a:ext cx="13295377" cy="1063231"/>
          </a:xfrm>
          <a:prstGeom prst="round2SameRect">
            <a:avLst>
              <a:gd name="adj1" fmla="val 5000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 Same Side Corner Rectangle 163"/>
          <p:cNvSpPr/>
          <p:nvPr/>
        </p:nvSpPr>
        <p:spPr>
          <a:xfrm>
            <a:off x="29115700" y="26914162"/>
            <a:ext cx="13295377" cy="1048275"/>
          </a:xfrm>
          <a:prstGeom prst="round2SameRect">
            <a:avLst>
              <a:gd name="adj1" fmla="val 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 Same Side Corner Rectangle 162"/>
          <p:cNvSpPr/>
          <p:nvPr/>
        </p:nvSpPr>
        <p:spPr>
          <a:xfrm>
            <a:off x="29115700" y="16291616"/>
            <a:ext cx="13295377" cy="1006957"/>
          </a:xfrm>
          <a:prstGeom prst="round2SameRect">
            <a:avLst>
              <a:gd name="adj1" fmla="val 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ound Same Side Corner Rectangle 156"/>
          <p:cNvSpPr/>
          <p:nvPr/>
        </p:nvSpPr>
        <p:spPr>
          <a:xfrm>
            <a:off x="1618760" y="23618728"/>
            <a:ext cx="13315115" cy="1074978"/>
          </a:xfrm>
          <a:prstGeom prst="round2SameRect">
            <a:avLst>
              <a:gd name="adj1" fmla="val 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 Same Side Corner Rectangle 157"/>
          <p:cNvSpPr/>
          <p:nvPr/>
        </p:nvSpPr>
        <p:spPr>
          <a:xfrm>
            <a:off x="15385144" y="5444987"/>
            <a:ext cx="13291388" cy="1082813"/>
          </a:xfrm>
          <a:prstGeom prst="round2SameRect">
            <a:avLst>
              <a:gd name="adj1" fmla="val 5000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 Same Side Corner Rectangle 3"/>
          <p:cNvSpPr/>
          <p:nvPr/>
        </p:nvSpPr>
        <p:spPr>
          <a:xfrm>
            <a:off x="1618760" y="5419587"/>
            <a:ext cx="13339213" cy="1108213"/>
          </a:xfrm>
          <a:prstGeom prst="round2SameRect">
            <a:avLst>
              <a:gd name="adj1" fmla="val 50000"/>
              <a:gd name="adj2" fmla="val 0"/>
            </a:avLst>
          </a:prstGeom>
          <a:solidFill>
            <a:schemeClr val="accent2">
              <a:lumMod val="40000"/>
              <a:lumOff val="60000"/>
            </a:schemeClr>
          </a:solid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35"/>
          <p:cNvGrpSpPr/>
          <p:nvPr/>
        </p:nvGrpSpPr>
        <p:grpSpPr>
          <a:xfrm>
            <a:off x="24417475" y="6706915"/>
            <a:ext cx="4449122" cy="7489387"/>
            <a:chOff x="37459819" y="14870911"/>
            <a:chExt cx="5196415" cy="7467046"/>
          </a:xfrm>
          <a:noFill/>
        </p:grpSpPr>
        <p:sp>
          <p:nvSpPr>
            <p:cNvPr id="37" name="AutoShape 508"/>
            <p:cNvSpPr>
              <a:spLocks noChangeArrowheads="1"/>
            </p:cNvSpPr>
            <p:nvPr/>
          </p:nvSpPr>
          <p:spPr bwMode="auto">
            <a:xfrm>
              <a:off x="37459819" y="14870911"/>
              <a:ext cx="5196415" cy="7467046"/>
            </a:xfrm>
            <a:prstGeom prst="roundRect">
              <a:avLst>
                <a:gd name="adj" fmla="val 16667"/>
              </a:avLst>
            </a:prstGeom>
            <a:grpFill/>
            <a:ln w="2857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sz="1600" dirty="0" smtClean="0">
                <a:latin typeface="Cambria"/>
                <a:cs typeface="Cambria"/>
              </a:endParaRPr>
            </a:p>
          </p:txBody>
        </p:sp>
        <p:pic>
          <p:nvPicPr>
            <p:cNvPr id="38" name="Picture 37"/>
            <p:cNvPicPr>
              <a:picLocks noChangeAspect="1"/>
            </p:cNvPicPr>
            <p:nvPr/>
          </p:nvPicPr>
          <p:blipFill>
            <a:blip r:embed="rId2"/>
            <a:stretch>
              <a:fillRect/>
            </a:stretch>
          </p:blipFill>
          <p:spPr>
            <a:xfrm>
              <a:off x="38373886" y="15347424"/>
              <a:ext cx="2984500" cy="6921500"/>
            </a:xfrm>
            <a:prstGeom prst="rect">
              <a:avLst/>
            </a:prstGeom>
            <a:grpFill/>
          </p:spPr>
        </p:pic>
      </p:grpSp>
      <p:sp>
        <p:nvSpPr>
          <p:cNvPr id="7" name="Text Placeholder 6"/>
          <p:cNvSpPr>
            <a:spLocks noGrp="1"/>
          </p:cNvSpPr>
          <p:nvPr>
            <p:ph type="body" sz="quarter" idx="25"/>
          </p:nvPr>
        </p:nvSpPr>
        <p:spPr/>
        <p:txBody>
          <a:bodyPr>
            <a:normAutofit fontScale="85000" lnSpcReduction="20000"/>
          </a:bodyPr>
          <a:lstStyle/>
          <a:p>
            <a:pPr algn="ctr">
              <a:spcBef>
                <a:spcPct val="50000"/>
              </a:spcBef>
            </a:pPr>
            <a:r>
              <a:rPr lang="en-US" sz="10400" dirty="0">
                <a:latin typeface="Cambria"/>
                <a:cs typeface="Cambria"/>
              </a:rPr>
              <a:t>Big Data helps particle physicists to concentrate on science</a:t>
            </a:r>
          </a:p>
          <a:p>
            <a:pPr algn="ctr">
              <a:spcBef>
                <a:spcPct val="50000"/>
              </a:spcBef>
            </a:pPr>
            <a:r>
              <a:rPr lang="en-US" sz="5200" b="0" dirty="0" err="1">
                <a:latin typeface="Cambria"/>
                <a:cs typeface="Cambria"/>
              </a:rPr>
              <a:t>Matteo</a:t>
            </a:r>
            <a:r>
              <a:rPr lang="en-US" sz="5200" b="0" dirty="0">
                <a:latin typeface="Cambria"/>
                <a:cs typeface="Cambria"/>
              </a:rPr>
              <a:t> </a:t>
            </a:r>
            <a:r>
              <a:rPr lang="en-US" sz="5200" b="0" dirty="0" err="1">
                <a:latin typeface="Cambria"/>
                <a:cs typeface="Cambria"/>
              </a:rPr>
              <a:t>Cremonesi</a:t>
            </a:r>
            <a:r>
              <a:rPr lang="en-US" sz="5200" b="0" dirty="0">
                <a:latin typeface="Cambria"/>
                <a:cs typeface="Cambria"/>
              </a:rPr>
              <a:t>(**), Oliver </a:t>
            </a:r>
            <a:r>
              <a:rPr lang="en-US" sz="5200" b="0" dirty="0" err="1">
                <a:latin typeface="Cambria"/>
                <a:cs typeface="Cambria"/>
              </a:rPr>
              <a:t>Gutsche</a:t>
            </a:r>
            <a:r>
              <a:rPr lang="en-US" sz="5200" b="0" dirty="0">
                <a:latin typeface="Cambria"/>
                <a:cs typeface="Cambria"/>
              </a:rPr>
              <a:t>(**), Bo </a:t>
            </a:r>
            <a:r>
              <a:rPr lang="en-US" sz="5200" b="0" dirty="0" err="1">
                <a:latin typeface="Cambria"/>
                <a:cs typeface="Cambria"/>
              </a:rPr>
              <a:t>Jayatilaka</a:t>
            </a:r>
            <a:r>
              <a:rPr lang="en-US" sz="5200" b="0" dirty="0">
                <a:latin typeface="Cambria"/>
                <a:cs typeface="Cambria"/>
              </a:rPr>
              <a:t> (**), Jim </a:t>
            </a:r>
            <a:r>
              <a:rPr lang="en-US" sz="5200" b="0" dirty="0" err="1">
                <a:latin typeface="Cambria"/>
                <a:cs typeface="Cambria"/>
              </a:rPr>
              <a:t>Kowalkowski</a:t>
            </a:r>
            <a:r>
              <a:rPr lang="en-US" sz="5200" b="0" dirty="0">
                <a:latin typeface="Cambria"/>
                <a:cs typeface="Cambria"/>
              </a:rPr>
              <a:t>(**), Cristina Mantilla(**), Jim </a:t>
            </a:r>
            <a:r>
              <a:rPr lang="en-US" sz="5200" b="0" dirty="0" err="1">
                <a:latin typeface="Cambria"/>
                <a:cs typeface="Cambria"/>
              </a:rPr>
              <a:t>Pivarski</a:t>
            </a:r>
            <a:r>
              <a:rPr lang="en-US" sz="5200" b="0" dirty="0">
                <a:latin typeface="Cambria"/>
                <a:cs typeface="Cambria"/>
              </a:rPr>
              <a:t>(*), </a:t>
            </a:r>
          </a:p>
          <a:p>
            <a:pPr algn="ctr" eaLnBrk="0" hangingPunct="0"/>
            <a:r>
              <a:rPr lang="en-US" sz="5200" b="0" u="sng" dirty="0">
                <a:latin typeface="Cambria"/>
                <a:cs typeface="Cambria"/>
              </a:rPr>
              <a:t>Saba Sehrish</a:t>
            </a:r>
            <a:r>
              <a:rPr lang="en-US" sz="5200" b="0" dirty="0">
                <a:latin typeface="Cambria"/>
                <a:cs typeface="Cambria"/>
              </a:rPr>
              <a:t>(**), Alexey </a:t>
            </a:r>
            <a:r>
              <a:rPr lang="en-US" sz="5200" b="0" dirty="0" err="1">
                <a:latin typeface="Cambria"/>
                <a:cs typeface="Cambria"/>
              </a:rPr>
              <a:t>Svyatkovskiy</a:t>
            </a:r>
            <a:r>
              <a:rPr lang="en-US" sz="5200" b="0" dirty="0">
                <a:latin typeface="Cambria"/>
                <a:cs typeface="Cambria"/>
              </a:rPr>
              <a:t>(*)</a:t>
            </a:r>
          </a:p>
          <a:p>
            <a:pPr algn="ctr" eaLnBrk="0" hangingPunct="0"/>
            <a:r>
              <a:rPr lang="en-US" sz="5200" b="0" dirty="0">
                <a:latin typeface="Cambria"/>
                <a:cs typeface="Cambria"/>
              </a:rPr>
              <a:t>(*) Princeton University (**) </a:t>
            </a:r>
            <a:r>
              <a:rPr lang="en-US" sz="5200" b="0" dirty="0" smtClean="0">
                <a:latin typeface="Cambria"/>
                <a:cs typeface="Cambria"/>
              </a:rPr>
              <a:t>Fermilab</a:t>
            </a:r>
            <a:endParaRPr lang="en-US" sz="5200" dirty="0">
              <a:latin typeface="Cambria"/>
              <a:cs typeface="Cambria"/>
            </a:endParaRPr>
          </a:p>
          <a:p>
            <a:endParaRPr lang="en-US" sz="5200" dirty="0">
              <a:latin typeface="Cambria"/>
              <a:cs typeface="Cambria"/>
            </a:endParaRPr>
          </a:p>
        </p:txBody>
      </p:sp>
      <p:sp>
        <p:nvSpPr>
          <p:cNvPr id="9" name="Text Placeholder 8"/>
          <p:cNvSpPr>
            <a:spLocks noGrp="1"/>
          </p:cNvSpPr>
          <p:nvPr>
            <p:ph type="body" sz="quarter" idx="39"/>
          </p:nvPr>
        </p:nvSpPr>
        <p:spPr>
          <a:xfrm>
            <a:off x="1903676" y="5404829"/>
            <a:ext cx="13030200" cy="1103464"/>
          </a:xfrm>
        </p:spPr>
        <p:txBody>
          <a:bodyPr/>
          <a:lstStyle/>
          <a:p>
            <a:r>
              <a:rPr lang="en-US" dirty="0" smtClean="0">
                <a:latin typeface="Cambria"/>
                <a:cs typeface="Cambria"/>
              </a:rPr>
              <a:t>Abstract</a:t>
            </a:r>
            <a:endParaRPr lang="en-US" dirty="0">
              <a:latin typeface="Cambria"/>
              <a:cs typeface="Cambria"/>
            </a:endParaRPr>
          </a:p>
        </p:txBody>
      </p:sp>
      <p:sp>
        <p:nvSpPr>
          <p:cNvPr id="10" name="Text Placeholder 9"/>
          <p:cNvSpPr>
            <a:spLocks noGrp="1"/>
          </p:cNvSpPr>
          <p:nvPr>
            <p:ph type="body" sz="quarter" idx="40"/>
          </p:nvPr>
        </p:nvSpPr>
        <p:spPr>
          <a:xfrm>
            <a:off x="1903680" y="6787693"/>
            <a:ext cx="12745285" cy="5675629"/>
          </a:xfrm>
        </p:spPr>
        <p:txBody>
          <a:bodyPr/>
          <a:lstStyle/>
          <a:p>
            <a:r>
              <a:rPr lang="en-US" dirty="0">
                <a:latin typeface="Cambria"/>
                <a:cs typeface="Cambria"/>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11" name="Text Placeholder 10"/>
          <p:cNvSpPr>
            <a:spLocks noGrp="1"/>
          </p:cNvSpPr>
          <p:nvPr>
            <p:ph type="body" sz="quarter" idx="41"/>
          </p:nvPr>
        </p:nvSpPr>
        <p:spPr>
          <a:xfrm>
            <a:off x="1903951" y="24674126"/>
            <a:ext cx="12548650" cy="11115283"/>
          </a:xfrm>
        </p:spPr>
        <p:txBody>
          <a:bodyPr/>
          <a:lstStyle/>
          <a:p>
            <a:r>
              <a:rPr lang="en-US" dirty="0">
                <a:latin typeface="Cambria"/>
                <a:cs typeface="Cambria"/>
              </a:rPr>
              <a:t>In a particle collision, Dark Matter would be produced in association with visible </a:t>
            </a:r>
            <a:r>
              <a:rPr lang="en-US" dirty="0" smtClean="0">
                <a:latin typeface="Cambria"/>
                <a:cs typeface="Cambria"/>
              </a:rPr>
              <a:t>particles. Dark </a:t>
            </a:r>
            <a:r>
              <a:rPr lang="en-US" dirty="0">
                <a:latin typeface="Cambria"/>
                <a:cs typeface="Cambria"/>
              </a:rPr>
              <a:t>Matter particle(s) would propagate through the detector undetected while visible particles would leave signals in the CMS detector.</a:t>
            </a:r>
          </a:p>
          <a:p>
            <a:r>
              <a:rPr lang="en-US" dirty="0">
                <a:latin typeface="Cambria"/>
                <a:cs typeface="Cambria"/>
              </a:rPr>
              <a:t>The signature we search for in Dark Matter production at CMS is an energy imbalance, or “missing transverse energy” associated with detectable particles.</a:t>
            </a:r>
          </a:p>
          <a:p>
            <a:r>
              <a:rPr lang="en-US" dirty="0">
                <a:latin typeface="Cambria"/>
                <a:cs typeface="Cambria"/>
              </a:rPr>
              <a:t>C</a:t>
            </a:r>
            <a:r>
              <a:rPr lang="en-US" dirty="0" smtClean="0">
                <a:latin typeface="Cambria"/>
                <a:cs typeface="Cambria"/>
              </a:rPr>
              <a:t>hallenges </a:t>
            </a:r>
            <a:r>
              <a:rPr lang="en-US" dirty="0">
                <a:latin typeface="Cambria"/>
                <a:cs typeface="Cambria"/>
              </a:rPr>
              <a:t>of the analysis:</a:t>
            </a:r>
          </a:p>
          <a:p>
            <a:pPr marL="457200" indent="-457200">
              <a:buFont typeface="Wingdings" charset="2"/>
              <a:buChar char="Ø"/>
            </a:pPr>
            <a:r>
              <a:rPr lang="en-US" dirty="0">
                <a:latin typeface="Cambria"/>
                <a:cs typeface="Cambria"/>
              </a:rPr>
              <a:t>Top quarks are relatively rare, we need to identify collisions producing top quarks with high efficiency</a:t>
            </a:r>
          </a:p>
          <a:p>
            <a:pPr marL="800100" lvl="1" indent="-342900">
              <a:buFont typeface="Wingdings" charset="2"/>
              <a:buChar char="Ø"/>
            </a:pPr>
            <a:r>
              <a:rPr lang="en-US" sz="3600" dirty="0">
                <a:latin typeface="Cambria"/>
                <a:cs typeface="Cambria"/>
              </a:rPr>
              <a:t>Advanced computational techniques such as artificial neural networks and boosted decision trees can greatly improve the efficiency of the top identification process</a:t>
            </a:r>
          </a:p>
          <a:p>
            <a:pPr marL="342900" indent="-342900">
              <a:buFont typeface="Wingdings" charset="2"/>
              <a:buChar char="Ø"/>
            </a:pPr>
            <a:r>
              <a:rPr lang="en-US" dirty="0">
                <a:latin typeface="Cambria"/>
                <a:cs typeface="Cambria"/>
              </a:rPr>
              <a:t>Large backgrounds stemming from known processes will still dominate any present signal</a:t>
            </a:r>
          </a:p>
          <a:p>
            <a:pPr marL="800100" lvl="1" indent="-342900">
              <a:buFont typeface="Wingdings" charset="2"/>
              <a:buChar char="Ø"/>
            </a:pPr>
            <a:r>
              <a:rPr lang="en-US" sz="3600" dirty="0">
                <a:latin typeface="Cambria"/>
                <a:cs typeface="Cambria"/>
              </a:rPr>
              <a:t>Optimize the collision selection via advanced computational techniques</a:t>
            </a:r>
          </a:p>
          <a:p>
            <a:endParaRPr lang="en-US" dirty="0">
              <a:latin typeface="Cambria"/>
              <a:cs typeface="Cambria"/>
            </a:endParaRPr>
          </a:p>
        </p:txBody>
      </p:sp>
      <p:sp>
        <p:nvSpPr>
          <p:cNvPr id="14" name="Text Placeholder 13"/>
          <p:cNvSpPr>
            <a:spLocks noGrp="1"/>
          </p:cNvSpPr>
          <p:nvPr>
            <p:ph type="body" sz="quarter" idx="50"/>
          </p:nvPr>
        </p:nvSpPr>
        <p:spPr>
          <a:xfrm>
            <a:off x="15670937" y="6720500"/>
            <a:ext cx="9366131" cy="8603743"/>
          </a:xfrm>
        </p:spPr>
        <p:txBody>
          <a:bodyPr/>
          <a:lstStyle/>
          <a:p>
            <a:pPr lvl="0" defTabSz="3135313" fontAlgn="base">
              <a:spcBef>
                <a:spcPct val="0"/>
              </a:spcBef>
              <a:spcAft>
                <a:spcPct val="0"/>
              </a:spcAft>
            </a:pPr>
            <a:r>
              <a:rPr lang="en-US" b="1" dirty="0">
                <a:solidFill>
                  <a:prstClr val="black"/>
                </a:solidFill>
                <a:latin typeface="Cambria"/>
                <a:ea typeface="ＭＳ Ｐゴシック" charset="0"/>
                <a:cs typeface="Cambria"/>
              </a:rPr>
              <a:t>Spark on HPC</a:t>
            </a:r>
          </a:p>
          <a:p>
            <a:pPr lvl="0" defTabSz="3135313" fontAlgn="base">
              <a:spcBef>
                <a:spcPct val="0"/>
              </a:spcBef>
              <a:spcAft>
                <a:spcPct val="0"/>
              </a:spcAft>
            </a:pPr>
            <a:r>
              <a:rPr lang="en-US" dirty="0">
                <a:solidFill>
                  <a:prstClr val="black"/>
                </a:solidFill>
                <a:latin typeface="Cambria"/>
                <a:ea typeface="ＭＳ Ｐゴシック" charset="0"/>
                <a:cs typeface="Cambria"/>
              </a:rPr>
              <a:t>Apache Spark 2.0 is available </a:t>
            </a:r>
            <a:r>
              <a:rPr lang="en-US" dirty="0" smtClean="0">
                <a:solidFill>
                  <a:prstClr val="black"/>
                </a:solidFill>
                <a:latin typeface="Cambria"/>
                <a:ea typeface="ＭＳ Ｐゴシック" charset="0"/>
                <a:cs typeface="Cambria"/>
              </a:rPr>
              <a:t>on Cori and Edison </a:t>
            </a:r>
            <a:r>
              <a:rPr lang="en-US" dirty="0">
                <a:solidFill>
                  <a:prstClr val="black"/>
                </a:solidFill>
                <a:latin typeface="Cambria"/>
                <a:ea typeface="ＭＳ Ｐゴシック" charset="0"/>
                <a:cs typeface="Cambria"/>
              </a:rPr>
              <a:t>at NERSC. </a:t>
            </a:r>
            <a:r>
              <a:rPr lang="en-US" dirty="0" smtClean="0">
                <a:solidFill>
                  <a:prstClr val="black"/>
                </a:solidFill>
                <a:latin typeface="Cambria"/>
                <a:ea typeface="ＭＳ Ｐゴシック" charset="0"/>
                <a:cs typeface="Cambria"/>
              </a:rPr>
              <a:t>Edison </a:t>
            </a:r>
            <a:r>
              <a:rPr lang="en-US" dirty="0">
                <a:solidFill>
                  <a:prstClr val="black"/>
                </a:solidFill>
                <a:latin typeface="Cambria"/>
                <a:ea typeface="ＭＳ Ｐゴシック" charset="0"/>
                <a:cs typeface="Cambria"/>
              </a:rPr>
              <a:t>is used in the initial development and </a:t>
            </a:r>
            <a:r>
              <a:rPr lang="en-US" dirty="0" smtClean="0">
                <a:solidFill>
                  <a:prstClr val="black"/>
                </a:solidFill>
                <a:latin typeface="Cambria"/>
                <a:ea typeface="ＭＳ Ｐゴシック" charset="0"/>
                <a:cs typeface="Cambria"/>
              </a:rPr>
              <a:t>testing</a:t>
            </a:r>
            <a:r>
              <a:rPr lang="en-US" dirty="0">
                <a:solidFill>
                  <a:prstClr val="black"/>
                </a:solidFill>
                <a:latin typeface="Cambria"/>
                <a:ea typeface="ＭＳ Ｐゴシック" charset="0"/>
                <a:cs typeface="Cambria"/>
              </a:rPr>
              <a:t>.</a:t>
            </a:r>
          </a:p>
          <a:p>
            <a:pPr lvl="0" defTabSz="3135313" fontAlgn="base">
              <a:spcBef>
                <a:spcPct val="0"/>
              </a:spcBef>
              <a:spcAft>
                <a:spcPct val="0"/>
              </a:spcAft>
            </a:pPr>
            <a:r>
              <a:rPr lang="en-US" dirty="0">
                <a:solidFill>
                  <a:srgbClr val="0070C0"/>
                </a:solidFill>
                <a:latin typeface="Cambria"/>
                <a:ea typeface="ＭＳ Ｐゴシック" charset="0"/>
                <a:cs typeface="Cambria"/>
              </a:rPr>
              <a:t>Input data: </a:t>
            </a:r>
            <a:r>
              <a:rPr lang="en-US" dirty="0" smtClean="0">
                <a:solidFill>
                  <a:prstClr val="black"/>
                </a:solidFill>
                <a:latin typeface="Cambria"/>
                <a:ea typeface="ＭＳ Ｐゴシック" charset="0"/>
                <a:cs typeface="Cambria"/>
              </a:rPr>
              <a:t>Convert n</a:t>
            </a:r>
            <a:r>
              <a:rPr lang="en-US" dirty="0">
                <a:solidFill>
                  <a:prstClr val="black"/>
                </a:solidFill>
                <a:latin typeface="Cambria"/>
                <a:ea typeface="ＭＳ Ｐゴシック" charset="0"/>
                <a:cs typeface="Cambria"/>
              </a:rPr>
              <a:t>-</a:t>
            </a:r>
            <a:r>
              <a:rPr lang="en-US" dirty="0" smtClean="0">
                <a:solidFill>
                  <a:prstClr val="black"/>
                </a:solidFill>
                <a:latin typeface="Cambria"/>
                <a:ea typeface="ＭＳ Ｐゴシック" charset="0"/>
                <a:cs typeface="Cambria"/>
              </a:rPr>
              <a:t>tuples to </a:t>
            </a:r>
            <a:r>
              <a:rPr lang="en-US" dirty="0">
                <a:solidFill>
                  <a:prstClr val="black"/>
                </a:solidFill>
                <a:latin typeface="Cambria"/>
                <a:ea typeface="ＭＳ Ｐゴシック" charset="0"/>
                <a:cs typeface="Cambria"/>
              </a:rPr>
              <a:t>HDF5. </a:t>
            </a:r>
          </a:p>
          <a:p>
            <a:pPr marL="399456" indent="-457200" defTabSz="3135313" fontAlgn="base">
              <a:spcBef>
                <a:spcPct val="0"/>
              </a:spcBef>
              <a:spcAft>
                <a:spcPct val="0"/>
              </a:spcAft>
              <a:buFont typeface="Wingdings" charset="2"/>
              <a:buChar char="Ø"/>
            </a:pPr>
            <a:r>
              <a:rPr lang="en-US" sz="3600" dirty="0" smtClean="0">
                <a:solidFill>
                  <a:prstClr val="black"/>
                </a:solidFill>
                <a:latin typeface="Cambria"/>
                <a:ea typeface="ＭＳ Ｐゴシック" charset="0"/>
                <a:cs typeface="Cambria"/>
              </a:rPr>
              <a:t>One HDF5 group per particle type (Tau, Muon, Electron)</a:t>
            </a:r>
          </a:p>
          <a:p>
            <a:pPr marL="399456" indent="-457200" defTabSz="3135313" fontAlgn="base">
              <a:spcBef>
                <a:spcPct val="0"/>
              </a:spcBef>
              <a:spcAft>
                <a:spcPct val="0"/>
              </a:spcAft>
              <a:buFont typeface="Wingdings" charset="2"/>
              <a:buChar char="Ø"/>
            </a:pPr>
            <a:r>
              <a:rPr lang="en-US" sz="3600" dirty="0" smtClean="0">
                <a:solidFill>
                  <a:prstClr val="black"/>
                </a:solidFill>
                <a:latin typeface="Cambria"/>
                <a:ea typeface="ＭＳ Ｐゴシック" charset="0"/>
                <a:cs typeface="Cambria"/>
              </a:rPr>
              <a:t>One </a:t>
            </a:r>
            <a:r>
              <a:rPr lang="en-US" sz="3600" dirty="0">
                <a:solidFill>
                  <a:prstClr val="black"/>
                </a:solidFill>
                <a:latin typeface="Cambria"/>
                <a:ea typeface="ＭＳ Ｐゴシック" charset="0"/>
                <a:cs typeface="Cambria"/>
              </a:rPr>
              <a:t>HDF5 dataset per particle property in each </a:t>
            </a:r>
            <a:r>
              <a:rPr lang="en-US" sz="3600" dirty="0" smtClean="0">
                <a:solidFill>
                  <a:prstClr val="black"/>
                </a:solidFill>
                <a:latin typeface="Cambria"/>
                <a:ea typeface="ＭＳ Ｐゴシック" charset="0"/>
                <a:cs typeface="Cambria"/>
              </a:rPr>
              <a:t>group </a:t>
            </a:r>
            <a:r>
              <a:rPr lang="en-US" sz="3600" dirty="0">
                <a:solidFill>
                  <a:prstClr val="black"/>
                </a:solidFill>
                <a:latin typeface="Cambria"/>
                <a:ea typeface="ＭＳ Ｐゴシック" charset="0"/>
                <a:cs typeface="Cambria"/>
              </a:rPr>
              <a:t>e.g. momentum, mass, </a:t>
            </a:r>
            <a:r>
              <a:rPr lang="en-US" sz="3600" dirty="0" smtClean="0">
                <a:solidFill>
                  <a:prstClr val="black"/>
                </a:solidFill>
                <a:latin typeface="Cambria"/>
                <a:ea typeface="ＭＳ Ｐゴシック" charset="0"/>
                <a:cs typeface="Cambria"/>
              </a:rPr>
              <a:t>trajectory</a:t>
            </a:r>
            <a:endParaRPr lang="en-US" sz="3600" dirty="0">
              <a:solidFill>
                <a:prstClr val="black"/>
              </a:solidFill>
              <a:latin typeface="Cambria"/>
              <a:ea typeface="ＭＳ Ｐゴシック" charset="0"/>
              <a:cs typeface="Cambria"/>
            </a:endParaRPr>
          </a:p>
          <a:p>
            <a:pPr marL="399456" indent="-457200" defTabSz="3135313" fontAlgn="base">
              <a:spcBef>
                <a:spcPct val="0"/>
              </a:spcBef>
              <a:spcAft>
                <a:spcPct val="0"/>
              </a:spcAft>
              <a:buFont typeface="Wingdings" charset="2"/>
              <a:buChar char="Ø"/>
            </a:pPr>
            <a:r>
              <a:rPr lang="en-US" sz="3600" dirty="0">
                <a:solidFill>
                  <a:prstClr val="black"/>
                </a:solidFill>
                <a:latin typeface="Cambria"/>
                <a:ea typeface="ＭＳ Ｐゴシック" charset="0"/>
                <a:cs typeface="Cambria"/>
              </a:rPr>
              <a:t>Column-oriented data for faster access </a:t>
            </a:r>
          </a:p>
          <a:p>
            <a:pPr marL="399456" indent="-457200" defTabSz="3135313" fontAlgn="base">
              <a:spcBef>
                <a:spcPct val="0"/>
              </a:spcBef>
              <a:spcAft>
                <a:spcPct val="0"/>
              </a:spcAft>
              <a:buFont typeface="Wingdings" charset="2"/>
              <a:buChar char="Ø"/>
            </a:pPr>
            <a:r>
              <a:rPr lang="en-US" sz="3600" dirty="0">
                <a:solidFill>
                  <a:prstClr val="black"/>
                </a:solidFill>
                <a:latin typeface="Cambria"/>
                <a:ea typeface="ＭＳ Ｐゴシック" charset="0"/>
                <a:cs typeface="Cambria"/>
              </a:rPr>
              <a:t>Custom HDF5 reader to read in a </a:t>
            </a:r>
            <a:r>
              <a:rPr lang="en-US" sz="3600" dirty="0" smtClean="0">
                <a:solidFill>
                  <a:prstClr val="black"/>
                </a:solidFill>
                <a:latin typeface="Cambria"/>
                <a:ea typeface="ＭＳ Ｐゴシック" charset="0"/>
                <a:cs typeface="Cambria"/>
              </a:rPr>
              <a:t/>
            </a:r>
            <a:br>
              <a:rPr lang="en-US" sz="3600" dirty="0" smtClean="0">
                <a:solidFill>
                  <a:prstClr val="black"/>
                </a:solidFill>
                <a:latin typeface="Cambria"/>
                <a:ea typeface="ＭＳ Ｐゴシック" charset="0"/>
                <a:cs typeface="Cambria"/>
              </a:rPr>
            </a:br>
            <a:r>
              <a:rPr lang="en-US" sz="3600" dirty="0" smtClean="0">
                <a:solidFill>
                  <a:prstClr val="black"/>
                </a:solidFill>
                <a:latin typeface="Cambria"/>
                <a:ea typeface="ＭＳ Ｐゴシック" charset="0"/>
                <a:cs typeface="Cambria"/>
              </a:rPr>
              <a:t>HDF5 </a:t>
            </a:r>
            <a:r>
              <a:rPr lang="en-US" sz="3600" dirty="0">
                <a:solidFill>
                  <a:prstClr val="black"/>
                </a:solidFill>
                <a:latin typeface="Cambria"/>
                <a:ea typeface="ＭＳ Ｐゴシック" charset="0"/>
                <a:cs typeface="Cambria"/>
              </a:rPr>
              <a:t>group </a:t>
            </a:r>
            <a:r>
              <a:rPr lang="en-US" sz="3600" dirty="0" smtClean="0">
                <a:solidFill>
                  <a:prstClr val="black"/>
                </a:solidFill>
                <a:latin typeface="Cambria"/>
                <a:ea typeface="ＭＳ Ｐゴシック" charset="0"/>
                <a:cs typeface="Cambria"/>
              </a:rPr>
              <a:t>with </a:t>
            </a:r>
            <a:r>
              <a:rPr lang="en-US" sz="3600" dirty="0">
                <a:solidFill>
                  <a:prstClr val="black"/>
                </a:solidFill>
                <a:latin typeface="Cambria"/>
                <a:ea typeface="ＭＳ Ｐゴシック" charset="0"/>
                <a:cs typeface="Cambria"/>
              </a:rPr>
              <a:t>several 1D datasets </a:t>
            </a:r>
            <a:r>
              <a:rPr lang="en-US" sz="3600" dirty="0" smtClean="0">
                <a:solidFill>
                  <a:prstClr val="black"/>
                </a:solidFill>
                <a:latin typeface="Cambria"/>
                <a:ea typeface="ＭＳ Ｐゴシック" charset="0"/>
                <a:cs typeface="Cambria"/>
              </a:rPr>
              <a:t/>
            </a:r>
            <a:br>
              <a:rPr lang="en-US" sz="3600" dirty="0" smtClean="0">
                <a:solidFill>
                  <a:prstClr val="black"/>
                </a:solidFill>
                <a:latin typeface="Cambria"/>
                <a:ea typeface="ＭＳ Ｐゴシック" charset="0"/>
                <a:cs typeface="Cambria"/>
              </a:rPr>
            </a:br>
            <a:r>
              <a:rPr lang="en-US" sz="3600" dirty="0" smtClean="0">
                <a:solidFill>
                  <a:prstClr val="black"/>
                </a:solidFill>
                <a:latin typeface="Cambria"/>
                <a:ea typeface="ＭＳ Ｐゴシック" charset="0"/>
                <a:cs typeface="Cambria"/>
              </a:rPr>
              <a:t>into Spark </a:t>
            </a:r>
            <a:r>
              <a:rPr lang="en-US" sz="3600" dirty="0">
                <a:solidFill>
                  <a:prstClr val="black"/>
                </a:solidFill>
                <a:latin typeface="Cambria"/>
                <a:ea typeface="ＭＳ Ｐゴシック" charset="0"/>
                <a:cs typeface="Cambria"/>
              </a:rPr>
              <a:t>DataFrame</a:t>
            </a:r>
          </a:p>
          <a:p>
            <a:pPr lvl="0" defTabSz="3135313" fontAlgn="base">
              <a:spcBef>
                <a:spcPct val="0"/>
              </a:spcBef>
              <a:spcAft>
                <a:spcPct val="0"/>
              </a:spcAft>
            </a:pPr>
            <a:r>
              <a:rPr lang="en-US" dirty="0">
                <a:solidFill>
                  <a:srgbClr val="0070C0"/>
                </a:solidFill>
                <a:latin typeface="Cambria"/>
                <a:ea typeface="ＭＳ Ｐゴシック" charset="0"/>
                <a:cs typeface="Cambria"/>
              </a:rPr>
              <a:t>Spark operations and APIs: </a:t>
            </a:r>
            <a:r>
              <a:rPr lang="en-US" dirty="0">
                <a:solidFill>
                  <a:prstClr val="black"/>
                </a:solidFill>
                <a:latin typeface="Cambria"/>
                <a:ea typeface="ＭＳ Ｐゴシック" charset="0"/>
                <a:cs typeface="Cambria"/>
              </a:rPr>
              <a:t>perform skimming and </a:t>
            </a:r>
            <a:r>
              <a:rPr lang="en-US" dirty="0" smtClean="0">
                <a:solidFill>
                  <a:prstClr val="black"/>
                </a:solidFill>
                <a:latin typeface="Cambria"/>
                <a:ea typeface="ＭＳ Ｐゴシック" charset="0"/>
                <a:cs typeface="Cambria"/>
              </a:rPr>
              <a:t>slimming </a:t>
            </a:r>
            <a:r>
              <a:rPr lang="en-US" dirty="0">
                <a:solidFill>
                  <a:prstClr val="black"/>
                </a:solidFill>
                <a:latin typeface="Cambria"/>
                <a:ea typeface="ＭＳ Ｐゴシック" charset="0"/>
                <a:cs typeface="Cambria"/>
              </a:rPr>
              <a:t>on </a:t>
            </a:r>
            <a:endParaRPr lang="en-US" dirty="0" smtClean="0">
              <a:solidFill>
                <a:prstClr val="black"/>
              </a:solidFill>
              <a:latin typeface="Cambria"/>
              <a:ea typeface="ＭＳ Ｐゴシック" charset="0"/>
              <a:cs typeface="Cambria"/>
            </a:endParaRPr>
          </a:p>
          <a:p>
            <a:pPr lvl="0" defTabSz="3135313" fontAlgn="base">
              <a:spcBef>
                <a:spcPct val="0"/>
              </a:spcBef>
              <a:spcAft>
                <a:spcPct val="0"/>
              </a:spcAft>
            </a:pPr>
            <a:r>
              <a:rPr lang="en-US" dirty="0" smtClean="0">
                <a:solidFill>
                  <a:prstClr val="black"/>
                </a:solidFill>
                <a:latin typeface="Cambria"/>
                <a:ea typeface="ＭＳ Ｐゴシック" charset="0"/>
                <a:cs typeface="Cambria"/>
              </a:rPr>
              <a:t>Spark </a:t>
            </a:r>
            <a:r>
              <a:rPr lang="en-US" dirty="0">
                <a:solidFill>
                  <a:prstClr val="black"/>
                </a:solidFill>
                <a:latin typeface="Cambria"/>
                <a:ea typeface="ＭＳ Ｐゴシック" charset="0"/>
                <a:cs typeface="Cambria"/>
              </a:rPr>
              <a:t>DataFrames </a:t>
            </a:r>
          </a:p>
          <a:p>
            <a:pPr marL="399456" indent="-457200" defTabSz="3135313" fontAlgn="base">
              <a:spcBef>
                <a:spcPct val="0"/>
              </a:spcBef>
              <a:spcAft>
                <a:spcPct val="0"/>
              </a:spcAft>
              <a:buFont typeface="Wingdings" charset="2"/>
              <a:buChar char="Ø"/>
            </a:pPr>
            <a:r>
              <a:rPr lang="en-US" sz="3600" dirty="0">
                <a:solidFill>
                  <a:prstClr val="black"/>
                </a:solidFill>
                <a:latin typeface="Cambria"/>
                <a:ea typeface="ＭＳ Ｐゴシック" charset="0"/>
                <a:cs typeface="Cambria"/>
              </a:rPr>
              <a:t>Use map, </a:t>
            </a:r>
            <a:r>
              <a:rPr lang="en-US" sz="3600" dirty="0" err="1">
                <a:solidFill>
                  <a:prstClr val="black"/>
                </a:solidFill>
                <a:latin typeface="Cambria"/>
                <a:ea typeface="ＭＳ Ｐゴシック" charset="0"/>
                <a:cs typeface="Cambria"/>
              </a:rPr>
              <a:t>flatMap</a:t>
            </a:r>
            <a:r>
              <a:rPr lang="en-US" sz="3600" dirty="0">
                <a:solidFill>
                  <a:prstClr val="black"/>
                </a:solidFill>
                <a:latin typeface="Cambria"/>
                <a:ea typeface="ＭＳ Ｐゴシック" charset="0"/>
                <a:cs typeface="Cambria"/>
              </a:rPr>
              <a:t> and </a:t>
            </a:r>
            <a:r>
              <a:rPr lang="en-US" sz="3600" dirty="0" smtClean="0">
                <a:solidFill>
                  <a:prstClr val="black"/>
                </a:solidFill>
                <a:latin typeface="Cambria"/>
                <a:ea typeface="ＭＳ Ｐゴシック" charset="0"/>
                <a:cs typeface="Cambria"/>
              </a:rPr>
              <a:t>filter </a:t>
            </a:r>
            <a:br>
              <a:rPr lang="en-US" sz="3600" dirty="0" smtClean="0">
                <a:solidFill>
                  <a:prstClr val="black"/>
                </a:solidFill>
                <a:latin typeface="Cambria"/>
                <a:ea typeface="ＭＳ Ｐゴシック" charset="0"/>
                <a:cs typeface="Cambria"/>
              </a:rPr>
            </a:br>
            <a:r>
              <a:rPr lang="en-US" sz="3600" dirty="0" smtClean="0">
                <a:solidFill>
                  <a:prstClr val="black"/>
                </a:solidFill>
                <a:latin typeface="Cambria"/>
                <a:ea typeface="ＭＳ Ｐゴシック" charset="0"/>
                <a:cs typeface="Cambria"/>
              </a:rPr>
              <a:t>transformations </a:t>
            </a:r>
            <a:endParaRPr lang="en-US" sz="3600" dirty="0">
              <a:solidFill>
                <a:prstClr val="black"/>
              </a:solidFill>
              <a:latin typeface="Cambria"/>
              <a:ea typeface="ＭＳ Ｐゴシック" charset="0"/>
              <a:cs typeface="Cambria"/>
            </a:endParaRPr>
          </a:p>
          <a:p>
            <a:pPr marL="399456" indent="-457200" defTabSz="3135313" fontAlgn="base">
              <a:spcBef>
                <a:spcPct val="0"/>
              </a:spcBef>
              <a:spcAft>
                <a:spcPct val="0"/>
              </a:spcAft>
              <a:buFont typeface="Wingdings" charset="2"/>
              <a:buChar char="Ø"/>
            </a:pPr>
            <a:r>
              <a:rPr lang="en-US" sz="3600" dirty="0">
                <a:solidFill>
                  <a:prstClr val="black"/>
                </a:solidFill>
                <a:latin typeface="Cambria"/>
                <a:ea typeface="ＭＳ Ｐゴシック" charset="0"/>
                <a:cs typeface="Cambria"/>
              </a:rPr>
              <a:t>Use SQL queries and UDF </a:t>
            </a:r>
          </a:p>
          <a:p>
            <a:pPr lvl="0" defTabSz="3135313" fontAlgn="base">
              <a:spcBef>
                <a:spcPct val="0"/>
              </a:spcBef>
              <a:spcAft>
                <a:spcPct val="0"/>
              </a:spcAft>
            </a:pPr>
            <a:r>
              <a:rPr lang="en-US" dirty="0">
                <a:solidFill>
                  <a:srgbClr val="0070C0"/>
                </a:solidFill>
                <a:latin typeface="Cambria"/>
                <a:ea typeface="ＭＳ Ｐゴシック" charset="0"/>
                <a:cs typeface="Cambria"/>
              </a:rPr>
              <a:t>Statistical analysis and plotting: </a:t>
            </a:r>
            <a:endParaRPr lang="en-US" dirty="0" smtClean="0">
              <a:solidFill>
                <a:srgbClr val="0070C0"/>
              </a:solidFill>
              <a:latin typeface="Cambria"/>
              <a:ea typeface="ＭＳ Ｐゴシック" charset="0"/>
              <a:cs typeface="Cambria"/>
            </a:endParaRPr>
          </a:p>
          <a:p>
            <a:pPr lvl="0" defTabSz="3135313" fontAlgn="base">
              <a:spcBef>
                <a:spcPct val="0"/>
              </a:spcBef>
              <a:spcAft>
                <a:spcPct val="0"/>
              </a:spcAft>
            </a:pPr>
            <a:r>
              <a:rPr lang="en-US" dirty="0" smtClean="0">
                <a:solidFill>
                  <a:prstClr val="black"/>
                </a:solidFill>
                <a:latin typeface="Cambria"/>
                <a:ea typeface="ＭＳ Ｐゴシック" charset="0"/>
                <a:cs typeface="Cambria"/>
              </a:rPr>
              <a:t>Python </a:t>
            </a:r>
            <a:r>
              <a:rPr lang="en-US" dirty="0">
                <a:solidFill>
                  <a:prstClr val="black"/>
                </a:solidFill>
                <a:latin typeface="Cambria"/>
                <a:ea typeface="ＭＳ Ｐゴシック" charset="0"/>
                <a:cs typeface="Cambria"/>
              </a:rPr>
              <a:t>or R. </a:t>
            </a:r>
          </a:p>
          <a:p>
            <a:endParaRPr lang="en-US" dirty="0">
              <a:latin typeface="Cambria"/>
              <a:cs typeface="Cambria"/>
            </a:endParaRPr>
          </a:p>
        </p:txBody>
      </p:sp>
      <p:sp>
        <p:nvSpPr>
          <p:cNvPr id="15" name="Text Placeholder 14"/>
          <p:cNvSpPr>
            <a:spLocks noGrp="1"/>
          </p:cNvSpPr>
          <p:nvPr>
            <p:ph type="body" sz="quarter" idx="49"/>
          </p:nvPr>
        </p:nvSpPr>
        <p:spPr>
          <a:xfrm>
            <a:off x="22020081" y="23551214"/>
            <a:ext cx="6555823" cy="728694"/>
          </a:xfrm>
        </p:spPr>
        <p:txBody>
          <a:bodyPr/>
          <a:lstStyle/>
          <a:p>
            <a:r>
              <a:rPr lang="en-US" dirty="0" smtClean="0">
                <a:latin typeface="Cambria"/>
                <a:cs typeface="Cambria"/>
              </a:rPr>
              <a:t>Different steps of </a:t>
            </a:r>
            <a:r>
              <a:rPr lang="en-US" dirty="0">
                <a:latin typeface="Cambria"/>
                <a:cs typeface="Cambria"/>
              </a:rPr>
              <a:t>custom HDF5 </a:t>
            </a:r>
            <a:r>
              <a:rPr lang="en-US" dirty="0" smtClean="0">
                <a:latin typeface="Cambria"/>
                <a:cs typeface="Cambria"/>
              </a:rPr>
              <a:t>reader, from HDF5 group into Spark DataFrame</a:t>
            </a:r>
            <a:endParaRPr lang="en-US" dirty="0">
              <a:latin typeface="Cambria"/>
              <a:cs typeface="Cambria"/>
            </a:endParaRPr>
          </a:p>
        </p:txBody>
      </p:sp>
      <p:sp>
        <p:nvSpPr>
          <p:cNvPr id="17" name="Text Placeholder 16"/>
          <p:cNvSpPr>
            <a:spLocks noGrp="1"/>
          </p:cNvSpPr>
          <p:nvPr>
            <p:ph type="body" sz="quarter" idx="47"/>
          </p:nvPr>
        </p:nvSpPr>
        <p:spPr>
          <a:xfrm>
            <a:off x="38958772" y="13039790"/>
            <a:ext cx="4790586" cy="1689336"/>
          </a:xfrm>
        </p:spPr>
        <p:txBody>
          <a:bodyPr/>
          <a:lstStyle/>
          <a:p>
            <a:r>
              <a:rPr lang="en-US" dirty="0" smtClean="0">
                <a:latin typeface="Cambria"/>
                <a:cs typeface="Cambria"/>
              </a:rPr>
              <a:t>Workflow using current approach</a:t>
            </a:r>
            <a:endParaRPr lang="en-US" dirty="0">
              <a:latin typeface="Cambria"/>
              <a:cs typeface="Cambria"/>
            </a:endParaRPr>
          </a:p>
        </p:txBody>
      </p:sp>
      <p:sp>
        <p:nvSpPr>
          <p:cNvPr id="18" name="Text Placeholder 17"/>
          <p:cNvSpPr>
            <a:spLocks noGrp="1"/>
          </p:cNvSpPr>
          <p:nvPr>
            <p:ph type="body" sz="quarter" idx="52"/>
          </p:nvPr>
        </p:nvSpPr>
        <p:spPr>
          <a:xfrm>
            <a:off x="29210574" y="17207571"/>
            <a:ext cx="13270901" cy="5515982"/>
          </a:xfrm>
        </p:spPr>
        <p:txBody>
          <a:bodyPr/>
          <a:lstStyle/>
          <a:p>
            <a:pPr defTabSz="3135313"/>
            <a:r>
              <a:rPr lang="en-US" dirty="0" smtClean="0">
                <a:latin typeface="Cambria"/>
                <a:cs typeface="Cambria"/>
              </a:rPr>
              <a:t>3072 </a:t>
            </a:r>
            <a:r>
              <a:rPr lang="en-US" dirty="0">
                <a:latin typeface="Cambria"/>
                <a:cs typeface="Cambria"/>
              </a:rPr>
              <a:t>cores, and total of 0.5 TB of data: The input data is stored in 928 HDF5 files </a:t>
            </a:r>
            <a:r>
              <a:rPr lang="en-US" dirty="0" smtClean="0">
                <a:latin typeface="Cambria"/>
                <a:cs typeface="Cambria"/>
              </a:rPr>
              <a:t>comprised of 360 </a:t>
            </a:r>
            <a:r>
              <a:rPr lang="en-US" dirty="0">
                <a:latin typeface="Cambria"/>
                <a:cs typeface="Cambria"/>
              </a:rPr>
              <a:t>million events, which are distributed across 243 Lustre FS OSTs. The analysis operation </a:t>
            </a:r>
            <a:r>
              <a:rPr lang="en-US" dirty="0" smtClean="0">
                <a:latin typeface="Cambria"/>
                <a:cs typeface="Cambria"/>
              </a:rPr>
              <a:t>created a histogram </a:t>
            </a:r>
            <a:r>
              <a:rPr lang="en-US" dirty="0">
                <a:latin typeface="Cambria"/>
                <a:cs typeface="Cambria"/>
              </a:rPr>
              <a:t>of </a:t>
            </a:r>
            <a:r>
              <a:rPr lang="en-US" dirty="0" smtClean="0">
                <a:latin typeface="Cambria"/>
                <a:cs typeface="Cambria"/>
              </a:rPr>
              <a:t>transverse momentum of ~200 million electrons using 2499 Spark data partitions (tasks).</a:t>
            </a:r>
            <a:endParaRPr lang="en-US" dirty="0">
              <a:latin typeface="Cambria"/>
              <a:cs typeface="Cambria"/>
            </a:endParaRPr>
          </a:p>
          <a:p>
            <a:pPr marL="457200" indent="-457200">
              <a:buFont typeface="Wingdings" charset="2"/>
              <a:buChar char="Ø"/>
            </a:pPr>
            <a:r>
              <a:rPr lang="en-US" sz="3600" dirty="0" smtClean="0">
                <a:latin typeface="Cambria"/>
                <a:cs typeface="Cambria"/>
              </a:rPr>
              <a:t>Step 1 is the time to read HDF5 datasets into RDDs; good scaling </a:t>
            </a:r>
            <a:r>
              <a:rPr lang="en-US" sz="3600" dirty="0" smtClean="0">
                <a:latin typeface="Cambria"/>
                <a:cs typeface="Cambria"/>
              </a:rPr>
              <a:t/>
            </a:r>
            <a:br>
              <a:rPr lang="en-US" sz="3600" dirty="0" smtClean="0">
                <a:latin typeface="Cambria"/>
                <a:cs typeface="Cambria"/>
              </a:rPr>
            </a:br>
            <a:r>
              <a:rPr lang="en-US" sz="3600" dirty="0" smtClean="0">
                <a:latin typeface="Cambria"/>
                <a:cs typeface="Cambria"/>
              </a:rPr>
              <a:t>for </a:t>
            </a:r>
            <a:r>
              <a:rPr lang="en-US" sz="3600" dirty="0" smtClean="0">
                <a:latin typeface="Cambria"/>
                <a:cs typeface="Cambria"/>
              </a:rPr>
              <a:t>partitions greater than cores is observed.</a:t>
            </a:r>
          </a:p>
          <a:p>
            <a:pPr marL="457200" indent="-457200">
              <a:buFont typeface="Wingdings" charset="2"/>
              <a:buChar char="Ø"/>
            </a:pPr>
            <a:r>
              <a:rPr lang="en-US" sz="3600" dirty="0" smtClean="0">
                <a:latin typeface="Cambria"/>
                <a:cs typeface="Cambria"/>
              </a:rPr>
              <a:t>Step 2 and 3 show time to format RDDs </a:t>
            </a:r>
            <a:br>
              <a:rPr lang="en-US" sz="3600" dirty="0" smtClean="0">
                <a:latin typeface="Cambria"/>
                <a:cs typeface="Cambria"/>
              </a:rPr>
            </a:br>
            <a:r>
              <a:rPr lang="en-US" sz="3600" dirty="0" smtClean="0">
                <a:latin typeface="Cambria"/>
                <a:cs typeface="Cambria"/>
              </a:rPr>
              <a:t>and convert to DataFrames; a constant </a:t>
            </a:r>
            <a:br>
              <a:rPr lang="en-US" sz="3600" dirty="0" smtClean="0">
                <a:latin typeface="Cambria"/>
                <a:cs typeface="Cambria"/>
              </a:rPr>
            </a:br>
            <a:r>
              <a:rPr lang="en-US" sz="3600" dirty="0" smtClean="0">
                <a:latin typeface="Cambria"/>
                <a:cs typeface="Cambria"/>
              </a:rPr>
              <a:t>overhead is observed.</a:t>
            </a:r>
          </a:p>
          <a:p>
            <a:pPr marL="457200" indent="-457200">
              <a:buFont typeface="Wingdings" charset="2"/>
              <a:buChar char="Ø"/>
            </a:pPr>
            <a:r>
              <a:rPr lang="en-US" sz="3600" dirty="0" smtClean="0">
                <a:latin typeface="Cambria"/>
                <a:cs typeface="Cambria"/>
              </a:rPr>
              <a:t>Step 4 is the time to perform various </a:t>
            </a:r>
            <a:br>
              <a:rPr lang="en-US" sz="3600" dirty="0" smtClean="0">
                <a:latin typeface="Cambria"/>
                <a:cs typeface="Cambria"/>
              </a:rPr>
            </a:br>
            <a:r>
              <a:rPr lang="en-US" sz="3600" dirty="0" smtClean="0">
                <a:latin typeface="Cambria"/>
                <a:cs typeface="Cambria"/>
              </a:rPr>
              <a:t>cuts on the DataFrame using </a:t>
            </a:r>
            <a:r>
              <a:rPr lang="en-US" sz="3600" dirty="0" smtClean="0">
                <a:latin typeface="Cambria"/>
                <a:ea typeface="ＭＳ 明朝"/>
                <a:cs typeface="Cambria"/>
              </a:rPr>
              <a:t>UDFs and </a:t>
            </a:r>
            <a:br>
              <a:rPr lang="en-US" sz="3600" dirty="0" smtClean="0">
                <a:latin typeface="Cambria"/>
                <a:ea typeface="ＭＳ 明朝"/>
                <a:cs typeface="Cambria"/>
              </a:rPr>
            </a:br>
            <a:r>
              <a:rPr lang="en-US" sz="3600" dirty="0" smtClean="0">
                <a:latin typeface="Cambria"/>
                <a:ea typeface="ＭＳ 明朝"/>
                <a:cs typeface="Cambria"/>
              </a:rPr>
              <a:t>operations such as aggregation, filter </a:t>
            </a:r>
            <a:r>
              <a:rPr lang="en-US" sz="3600" dirty="0" smtClean="0">
                <a:latin typeface="Cambria"/>
                <a:ea typeface="ＭＳ 明朝"/>
                <a:cs typeface="Cambria"/>
              </a:rPr>
              <a:t/>
            </a:r>
            <a:br>
              <a:rPr lang="en-US" sz="3600" dirty="0" smtClean="0">
                <a:latin typeface="Cambria"/>
                <a:ea typeface="ＭＳ 明朝"/>
                <a:cs typeface="Cambria"/>
              </a:rPr>
            </a:br>
            <a:r>
              <a:rPr lang="en-US" sz="3600" dirty="0" smtClean="0">
                <a:latin typeface="Cambria"/>
                <a:ea typeface="ＭＳ 明朝"/>
                <a:cs typeface="Cambria"/>
              </a:rPr>
              <a:t>and</a:t>
            </a:r>
            <a:r>
              <a:rPr lang="en-US" sz="3600" dirty="0">
                <a:latin typeface="Cambria"/>
                <a:ea typeface="ＭＳ 明朝"/>
                <a:cs typeface="Cambria"/>
              </a:rPr>
              <a:t> </a:t>
            </a:r>
            <a:r>
              <a:rPr lang="en-US" sz="3600" dirty="0" smtClean="0">
                <a:latin typeface="Cambria"/>
                <a:ea typeface="ＭＳ 明朝"/>
                <a:cs typeface="Cambria"/>
              </a:rPr>
              <a:t>joins</a:t>
            </a:r>
            <a:r>
              <a:rPr lang="en-US" sz="3600" dirty="0" smtClean="0">
                <a:latin typeface="Cambria"/>
                <a:ea typeface="ＭＳ 明朝"/>
                <a:cs typeface="Cambria"/>
              </a:rPr>
              <a:t>. Good performance and scaling </a:t>
            </a:r>
            <a:br>
              <a:rPr lang="en-US" sz="3600" dirty="0" smtClean="0">
                <a:latin typeface="Cambria"/>
                <a:ea typeface="ＭＳ 明朝"/>
                <a:cs typeface="Cambria"/>
              </a:rPr>
            </a:br>
            <a:r>
              <a:rPr lang="en-US" sz="3600" dirty="0" smtClean="0">
                <a:latin typeface="Cambria"/>
                <a:ea typeface="ＭＳ 明朝"/>
                <a:cs typeface="Cambria"/>
              </a:rPr>
              <a:t>when partitions are greater than cores.</a:t>
            </a:r>
            <a:r>
              <a:rPr lang="en-US" dirty="0" smtClean="0">
                <a:latin typeface="Cambria"/>
                <a:ea typeface="ＭＳ 明朝"/>
                <a:cs typeface="Cambria"/>
              </a:rPr>
              <a:t> </a:t>
            </a:r>
            <a:endParaRPr lang="en-US" dirty="0">
              <a:latin typeface="Cambria"/>
              <a:cs typeface="Cambria"/>
            </a:endParaRPr>
          </a:p>
        </p:txBody>
      </p:sp>
      <p:sp>
        <p:nvSpPr>
          <p:cNvPr id="20" name="Text Placeholder 19"/>
          <p:cNvSpPr>
            <a:spLocks noGrp="1"/>
          </p:cNvSpPr>
          <p:nvPr>
            <p:ph type="body" sz="quarter" idx="54"/>
          </p:nvPr>
        </p:nvSpPr>
        <p:spPr>
          <a:xfrm>
            <a:off x="29346807" y="6633789"/>
            <a:ext cx="9946993" cy="6894055"/>
          </a:xfrm>
        </p:spPr>
        <p:txBody>
          <a:bodyPr/>
          <a:lstStyle/>
          <a:p>
            <a:pPr marL="456606" indent="-514350">
              <a:buFont typeface="+mj-lt"/>
              <a:buAutoNum type="arabicPeriod"/>
            </a:pPr>
            <a:r>
              <a:rPr lang="en-US" dirty="0" smtClean="0">
                <a:latin typeface="Cambria"/>
                <a:cs typeface="Cambria"/>
              </a:rPr>
              <a:t>N</a:t>
            </a:r>
            <a:r>
              <a:rPr lang="en-US" dirty="0">
                <a:latin typeface="Cambria"/>
                <a:cs typeface="Cambria"/>
              </a:rPr>
              <a:t>-</a:t>
            </a:r>
            <a:r>
              <a:rPr lang="en-US" dirty="0" smtClean="0">
                <a:latin typeface="Cambria"/>
                <a:cs typeface="Cambria"/>
              </a:rPr>
              <a:t>tupling</a:t>
            </a:r>
            <a:r>
              <a:rPr lang="en-US" dirty="0">
                <a:latin typeface="Cambria"/>
                <a:cs typeface="Cambria"/>
              </a:rPr>
              <a:t> </a:t>
            </a:r>
            <a:endParaRPr lang="en-US" dirty="0" smtClean="0">
              <a:latin typeface="Cambria"/>
              <a:cs typeface="Cambria"/>
            </a:endParaRPr>
          </a:p>
          <a:p>
            <a:pPr marL="513756" indent="-571500">
              <a:buFont typeface="Wingdings" charset="2"/>
              <a:buChar char="Ø"/>
            </a:pPr>
            <a:r>
              <a:rPr lang="en-US" sz="3600" dirty="0" smtClean="0">
                <a:latin typeface="Cambria"/>
                <a:cs typeface="Cambria"/>
              </a:rPr>
              <a:t>Recorded </a:t>
            </a:r>
            <a:r>
              <a:rPr lang="en-US" sz="3600" dirty="0">
                <a:latin typeface="Cambria"/>
                <a:cs typeface="Cambria"/>
              </a:rPr>
              <a:t>events: Analysis Object Data (AOD) event format (400kB/event). </a:t>
            </a:r>
            <a:endParaRPr lang="en-US" sz="3600" dirty="0" smtClean="0">
              <a:latin typeface="Cambria"/>
              <a:cs typeface="Cambria"/>
            </a:endParaRPr>
          </a:p>
          <a:p>
            <a:pPr marL="513756" indent="-571500">
              <a:buFont typeface="Wingdings" charset="2"/>
              <a:buChar char="Ø"/>
            </a:pPr>
            <a:r>
              <a:rPr lang="en-US" sz="3600" dirty="0" smtClean="0">
                <a:latin typeface="Cambria"/>
                <a:cs typeface="Cambria"/>
              </a:rPr>
              <a:t>5 </a:t>
            </a:r>
            <a:r>
              <a:rPr lang="en-US" sz="3600" dirty="0">
                <a:latin typeface="Cambria"/>
                <a:cs typeface="Cambria"/>
              </a:rPr>
              <a:t>x 10</a:t>
            </a:r>
            <a:r>
              <a:rPr lang="en-US" sz="3600" baseline="30000" dirty="0">
                <a:latin typeface="Cambria"/>
                <a:cs typeface="Cambria"/>
              </a:rPr>
              <a:t>8</a:t>
            </a:r>
            <a:r>
              <a:rPr lang="en-US" sz="3600" dirty="0">
                <a:latin typeface="Cambria"/>
                <a:cs typeface="Cambria"/>
              </a:rPr>
              <a:t> simulated events for backgrounds and signal (200 TB</a:t>
            </a:r>
            <a:r>
              <a:rPr lang="en-US" sz="3600" dirty="0" smtClean="0">
                <a:latin typeface="Cambria"/>
                <a:cs typeface="Cambria"/>
              </a:rPr>
              <a:t>) </a:t>
            </a:r>
          </a:p>
          <a:p>
            <a:pPr marL="513756" indent="-571500">
              <a:buFont typeface="Wingdings" charset="2"/>
              <a:buChar char="Ø"/>
            </a:pPr>
            <a:r>
              <a:rPr lang="en-US" sz="3600" dirty="0" smtClean="0">
                <a:latin typeface="Cambria"/>
                <a:cs typeface="Cambria"/>
              </a:rPr>
              <a:t>Processing </a:t>
            </a:r>
            <a:r>
              <a:rPr lang="en-US" sz="3600" dirty="0">
                <a:latin typeface="Cambria"/>
                <a:cs typeface="Cambria"/>
              </a:rPr>
              <a:t>time: 2.8 x 10</a:t>
            </a:r>
            <a:r>
              <a:rPr lang="en-US" sz="3600" baseline="30000" dirty="0">
                <a:latin typeface="Cambria"/>
                <a:cs typeface="Cambria"/>
              </a:rPr>
              <a:t>4</a:t>
            </a:r>
            <a:r>
              <a:rPr lang="en-US" sz="3600" dirty="0">
                <a:latin typeface="Cambria"/>
                <a:cs typeface="Cambria"/>
              </a:rPr>
              <a:t> CPU </a:t>
            </a:r>
            <a:r>
              <a:rPr lang="en-US" sz="3600" dirty="0" smtClean="0">
                <a:latin typeface="Cambria"/>
                <a:cs typeface="Cambria"/>
              </a:rPr>
              <a:t>hours Output</a:t>
            </a:r>
            <a:r>
              <a:rPr lang="en-US" sz="3600" dirty="0" smtClean="0">
                <a:latin typeface="Cambria"/>
                <a:cs typeface="Cambria"/>
              </a:rPr>
              <a:t>: </a:t>
            </a:r>
            <a:r>
              <a:rPr lang="en-US" sz="3600" dirty="0">
                <a:latin typeface="Cambria"/>
                <a:cs typeface="Cambria"/>
              </a:rPr>
              <a:t>ROOT files in custom </a:t>
            </a:r>
            <a:r>
              <a:rPr lang="en-US" sz="3600" dirty="0" smtClean="0">
                <a:latin typeface="Cambria"/>
                <a:cs typeface="Cambria"/>
              </a:rPr>
              <a:t>format </a:t>
            </a:r>
            <a:r>
              <a:rPr lang="en-US" sz="3600" dirty="0">
                <a:latin typeface="Cambria"/>
                <a:cs typeface="Cambria"/>
              </a:rPr>
              <a:t>(2 TB), event and physics objects information stored in vectors and float types, and fixed types of particles per event (Electron, Muon, Tau</a:t>
            </a:r>
            <a:r>
              <a:rPr lang="en-US" sz="3600" dirty="0" smtClean="0">
                <a:latin typeface="Cambria"/>
                <a:cs typeface="Cambria"/>
              </a:rPr>
              <a:t>)</a:t>
            </a:r>
            <a:endParaRPr lang="en-US" sz="3600" dirty="0">
              <a:latin typeface="Cambria"/>
              <a:cs typeface="Cambria"/>
            </a:endParaRPr>
          </a:p>
        </p:txBody>
      </p:sp>
      <p:sp>
        <p:nvSpPr>
          <p:cNvPr id="21" name="Text Placeholder 20"/>
          <p:cNvSpPr>
            <a:spLocks noGrp="1"/>
          </p:cNvSpPr>
          <p:nvPr>
            <p:ph type="body" sz="quarter" idx="56"/>
          </p:nvPr>
        </p:nvSpPr>
        <p:spPr>
          <a:xfrm>
            <a:off x="15594434" y="5392055"/>
            <a:ext cx="13030200" cy="1103464"/>
          </a:xfrm>
        </p:spPr>
        <p:txBody>
          <a:bodyPr/>
          <a:lstStyle/>
          <a:p>
            <a:r>
              <a:rPr lang="en-US" dirty="0" smtClean="0">
                <a:latin typeface="Cambria"/>
                <a:cs typeface="Cambria"/>
              </a:rPr>
              <a:t>Using Spark</a:t>
            </a:r>
            <a:endParaRPr lang="en-US" dirty="0">
              <a:latin typeface="Cambria"/>
              <a:cs typeface="Cambria"/>
            </a:endParaRPr>
          </a:p>
        </p:txBody>
      </p:sp>
      <p:sp>
        <p:nvSpPr>
          <p:cNvPr id="22" name="Text Placeholder 21"/>
          <p:cNvSpPr>
            <a:spLocks noGrp="1"/>
          </p:cNvSpPr>
          <p:nvPr>
            <p:ph type="body" sz="quarter" idx="57"/>
          </p:nvPr>
        </p:nvSpPr>
        <p:spPr>
          <a:xfrm>
            <a:off x="29312943" y="16172546"/>
            <a:ext cx="13030200" cy="1103464"/>
          </a:xfrm>
        </p:spPr>
        <p:txBody>
          <a:bodyPr/>
          <a:lstStyle/>
          <a:p>
            <a:r>
              <a:rPr lang="en-US" dirty="0" smtClean="0">
                <a:latin typeface="Cambria"/>
                <a:cs typeface="Cambria"/>
              </a:rPr>
              <a:t>Performance at NERSC</a:t>
            </a:r>
            <a:endParaRPr lang="en-US" dirty="0">
              <a:latin typeface="Cambria"/>
              <a:cs typeface="Cambria"/>
            </a:endParaRPr>
          </a:p>
        </p:txBody>
      </p:sp>
      <p:sp>
        <p:nvSpPr>
          <p:cNvPr id="32" name="Rectangle 31"/>
          <p:cNvSpPr/>
          <p:nvPr/>
        </p:nvSpPr>
        <p:spPr>
          <a:xfrm>
            <a:off x="1853150" y="23618728"/>
            <a:ext cx="7299557" cy="861774"/>
          </a:xfrm>
          <a:prstGeom prst="rect">
            <a:avLst/>
          </a:prstGeom>
        </p:spPr>
        <p:txBody>
          <a:bodyPr wrap="none">
            <a:spAutoFit/>
          </a:bodyPr>
          <a:lstStyle/>
          <a:p>
            <a:pPr lvl="0" defTabSz="514944" fontAlgn="auto">
              <a:spcBef>
                <a:spcPct val="20000"/>
              </a:spcBef>
              <a:spcAft>
                <a:spcPts val="0"/>
              </a:spcAft>
            </a:pPr>
            <a:r>
              <a:rPr lang="en-US" sz="5000" b="1" dirty="0" smtClean="0">
                <a:solidFill>
                  <a:srgbClr val="004C97"/>
                </a:solidFill>
                <a:latin typeface="Cambria"/>
                <a:ea typeface="+mn-ea"/>
                <a:cs typeface="Cambria"/>
              </a:rPr>
              <a:t>CMS Dark Matter Search</a:t>
            </a:r>
            <a:endParaRPr lang="en-US" sz="5000" b="1" dirty="0">
              <a:solidFill>
                <a:srgbClr val="004C97"/>
              </a:solidFill>
              <a:latin typeface="Cambria"/>
              <a:ea typeface="+mn-ea"/>
              <a:cs typeface="Cambria"/>
            </a:endParaRPr>
          </a:p>
        </p:txBody>
      </p:sp>
      <p:pic>
        <p:nvPicPr>
          <p:cNvPr id="33" name="Picture Placeholder 32"/>
          <p:cNvPicPr>
            <a:picLocks noGrp="1" noChangeAspect="1"/>
          </p:cNvPicPr>
          <p:nvPr>
            <p:ph type="pic" sz="quarter" idx="46"/>
          </p:nvPr>
        </p:nvPicPr>
        <p:blipFill>
          <a:blip r:embed="rId3"/>
          <a:srcRect l="-9867" r="-9867"/>
          <a:stretch>
            <a:fillRect/>
          </a:stretch>
        </p:blipFill>
        <p:spPr>
          <a:xfrm>
            <a:off x="38372744" y="7000749"/>
            <a:ext cx="4289425" cy="6300787"/>
          </a:xfrm>
          <a:prstGeom prst="rect">
            <a:avLst/>
          </a:prstGeom>
        </p:spPr>
      </p:pic>
      <p:sp>
        <p:nvSpPr>
          <p:cNvPr id="34" name="Text Placeholder 20"/>
          <p:cNvSpPr txBox="1">
            <a:spLocks/>
          </p:cNvSpPr>
          <p:nvPr/>
        </p:nvSpPr>
        <p:spPr>
          <a:xfrm>
            <a:off x="16085500" y="6235961"/>
            <a:ext cx="13030200" cy="1103464"/>
          </a:xfrm>
          <a:prstGeom prst="rect">
            <a:avLst/>
          </a:prstGeom>
        </p:spPr>
        <p:txBody>
          <a:bodyPr vert="horz" lIns="102989" tIns="51494" rIns="102989" bIns="51494" anchor="ctr" anchorCtr="0"/>
          <a:lstStyle>
            <a:lvl1pPr marL="0" indent="0" algn="l" defTabSz="514944"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514944" rtl="0" eaLnBrk="1" latinLnBrk="0" hangingPunct="1">
              <a:spcBef>
                <a:spcPct val="20000"/>
              </a:spcBef>
              <a:buFontTx/>
              <a:buNone/>
              <a:defRPr sz="4500" b="0" i="0" kern="1200" baseline="0">
                <a:solidFill>
                  <a:schemeClr val="tx1"/>
                </a:solidFill>
                <a:latin typeface="Helvetica"/>
                <a:ea typeface="+mn-ea"/>
                <a:cs typeface="+mn-cs"/>
              </a:defRPr>
            </a:lvl2pPr>
            <a:lvl3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3pPr>
            <a:lvl4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4pPr>
            <a:lvl5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endParaRPr lang="en-US" dirty="0">
              <a:latin typeface="Cambria"/>
              <a:cs typeface="Cambria"/>
            </a:endParaRPr>
          </a:p>
        </p:txBody>
      </p:sp>
      <p:pic>
        <p:nvPicPr>
          <p:cNvPr id="39" name="Chart Placeholder 11"/>
          <p:cNvPicPr>
            <a:picLocks noGrp="1" noChangeAspect="1"/>
          </p:cNvPicPr>
          <p:nvPr>
            <p:ph type="pic" sz="quarter" idx="55"/>
          </p:nvPr>
        </p:nvPicPr>
        <p:blipFill>
          <a:blip r:embed="rId4"/>
          <a:srcRect l="-16424" r="-16424"/>
          <a:stretch>
            <a:fillRect/>
          </a:stretch>
        </p:blipFill>
        <p:spPr>
          <a:xfrm>
            <a:off x="14867571" y="19114089"/>
            <a:ext cx="6952434" cy="4307519"/>
          </a:xfrm>
          <a:prstGeom prst="rect">
            <a:avLst/>
          </a:prstGeom>
        </p:spPr>
      </p:pic>
      <p:grpSp>
        <p:nvGrpSpPr>
          <p:cNvPr id="98" name="Group 97"/>
          <p:cNvGrpSpPr/>
          <p:nvPr/>
        </p:nvGrpSpPr>
        <p:grpSpPr>
          <a:xfrm>
            <a:off x="21755473" y="19116259"/>
            <a:ext cx="6595875" cy="4390282"/>
            <a:chOff x="-207344" y="1058888"/>
            <a:chExt cx="8936865" cy="4830287"/>
          </a:xfrm>
        </p:grpSpPr>
        <p:sp>
          <p:nvSpPr>
            <p:cNvPr id="99" name="Rounded Rectangle 98"/>
            <p:cNvSpPr/>
            <p:nvPr/>
          </p:nvSpPr>
          <p:spPr>
            <a:xfrm>
              <a:off x="664701" y="1444347"/>
              <a:ext cx="282208" cy="3987628"/>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0" name="Right Arrow 99"/>
            <p:cNvSpPr/>
            <p:nvPr/>
          </p:nvSpPr>
          <p:spPr>
            <a:xfrm>
              <a:off x="1523869" y="3404976"/>
              <a:ext cx="1600934" cy="690677"/>
            </a:xfrm>
            <a:prstGeom prst="rightArrow">
              <a:avLst/>
            </a:prstGeom>
            <a:gradFill rotWithShape="1">
              <a:gsLst>
                <a:gs pos="0">
                  <a:srgbClr val="46AEE6">
                    <a:tint val="100000"/>
                    <a:shade val="100000"/>
                    <a:satMod val="130000"/>
                  </a:srgbClr>
                </a:gs>
                <a:gs pos="100000">
                  <a:srgbClr val="46AEE6">
                    <a:tint val="50000"/>
                    <a:shade val="100000"/>
                    <a:satMod val="350000"/>
                  </a:srgbClr>
                </a:gs>
              </a:gsLst>
              <a:lin ang="16200000" scaled="0"/>
            </a:gra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1" name="Right Arrow 100"/>
            <p:cNvSpPr/>
            <p:nvPr/>
          </p:nvSpPr>
          <p:spPr>
            <a:xfrm>
              <a:off x="5386296" y="3410953"/>
              <a:ext cx="1600934" cy="690677"/>
            </a:xfrm>
            <a:prstGeom prst="rightArrow">
              <a:avLst/>
            </a:prstGeom>
            <a:gradFill rotWithShape="1">
              <a:gsLst>
                <a:gs pos="0">
                  <a:srgbClr val="46AEE6">
                    <a:tint val="100000"/>
                    <a:shade val="100000"/>
                    <a:satMod val="130000"/>
                  </a:srgbClr>
                </a:gs>
                <a:gs pos="100000">
                  <a:srgbClr val="46AEE6">
                    <a:tint val="50000"/>
                    <a:shade val="100000"/>
                    <a:satMod val="350000"/>
                  </a:srgbClr>
                </a:gs>
              </a:gsLst>
              <a:lin ang="16200000" scaled="0"/>
            </a:gra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2" name="Rounded Rectangle 101"/>
            <p:cNvSpPr/>
            <p:nvPr/>
          </p:nvSpPr>
          <p:spPr>
            <a:xfrm>
              <a:off x="664701" y="1444346"/>
              <a:ext cx="282208"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3" name="Rounded Rectangle 102"/>
            <p:cNvSpPr/>
            <p:nvPr/>
          </p:nvSpPr>
          <p:spPr>
            <a:xfrm>
              <a:off x="675997" y="2786649"/>
              <a:ext cx="282208"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4" name="Rounded Rectangle 103"/>
            <p:cNvSpPr/>
            <p:nvPr/>
          </p:nvSpPr>
          <p:spPr>
            <a:xfrm>
              <a:off x="659987" y="4116994"/>
              <a:ext cx="282208"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5" name="Rounded Rectangle 104"/>
            <p:cNvSpPr/>
            <p:nvPr/>
          </p:nvSpPr>
          <p:spPr>
            <a:xfrm>
              <a:off x="817101" y="1596747"/>
              <a:ext cx="282208" cy="3987628"/>
            </a:xfrm>
            <a:prstGeom prst="roundRect">
              <a:avLst/>
            </a:prstGeom>
            <a:solidFill>
              <a:srgbClr val="46AEE6">
                <a:lumMod val="75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6" name="Rounded Rectangle 105"/>
            <p:cNvSpPr/>
            <p:nvPr/>
          </p:nvSpPr>
          <p:spPr>
            <a:xfrm>
              <a:off x="817101" y="1596746"/>
              <a:ext cx="282208" cy="1314981"/>
            </a:xfrm>
            <a:prstGeom prst="roundRect">
              <a:avLst/>
            </a:prstGeom>
            <a:solidFill>
              <a:srgbClr val="46AEE6">
                <a:lumMod val="75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7" name="Rounded Rectangle 106"/>
            <p:cNvSpPr/>
            <p:nvPr/>
          </p:nvSpPr>
          <p:spPr>
            <a:xfrm>
              <a:off x="812387" y="2911727"/>
              <a:ext cx="282208" cy="1314981"/>
            </a:xfrm>
            <a:prstGeom prst="roundRect">
              <a:avLst/>
            </a:prstGeom>
            <a:solidFill>
              <a:srgbClr val="46AEE6">
                <a:lumMod val="75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8" name="Rounded Rectangle 107"/>
            <p:cNvSpPr/>
            <p:nvPr/>
          </p:nvSpPr>
          <p:spPr>
            <a:xfrm>
              <a:off x="812387" y="4269394"/>
              <a:ext cx="282208"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09" name="Rounded Rectangle 108"/>
            <p:cNvSpPr/>
            <p:nvPr/>
          </p:nvSpPr>
          <p:spPr>
            <a:xfrm>
              <a:off x="969501" y="1749147"/>
              <a:ext cx="282208" cy="3987628"/>
            </a:xfrm>
            <a:prstGeom prst="roundRect">
              <a:avLst/>
            </a:prstGeom>
            <a:gradFill rotWithShape="1">
              <a:gsLst>
                <a:gs pos="0">
                  <a:srgbClr val="46AEE6">
                    <a:tint val="100000"/>
                    <a:shade val="100000"/>
                    <a:satMod val="130000"/>
                  </a:srgbClr>
                </a:gs>
                <a:gs pos="100000">
                  <a:srgbClr val="46AEE6">
                    <a:tint val="50000"/>
                    <a:shade val="100000"/>
                    <a:satMod val="350000"/>
                  </a:srgbClr>
                </a:gs>
              </a:gsLst>
              <a:lin ang="16200000" scaled="0"/>
            </a:gra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0" name="Rounded Rectangle 109"/>
            <p:cNvSpPr/>
            <p:nvPr/>
          </p:nvSpPr>
          <p:spPr>
            <a:xfrm>
              <a:off x="980797" y="1756342"/>
              <a:ext cx="282208" cy="1314981"/>
            </a:xfrm>
            <a:prstGeom prst="roundRect">
              <a:avLst/>
            </a:prstGeom>
            <a:solidFill>
              <a:srgbClr val="0C6198">
                <a:lumMod val="60000"/>
                <a:lumOff val="40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1" name="Rounded Rectangle 110"/>
            <p:cNvSpPr/>
            <p:nvPr/>
          </p:nvSpPr>
          <p:spPr>
            <a:xfrm>
              <a:off x="1112009" y="1901547"/>
              <a:ext cx="282208" cy="3987628"/>
            </a:xfrm>
            <a:prstGeom prst="roundRect">
              <a:avLst/>
            </a:prstGeom>
            <a:solidFill>
              <a:srgbClr val="0C6198">
                <a:lumMod val="20000"/>
                <a:lumOff val="80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2" name="Rounded Rectangle 111"/>
            <p:cNvSpPr/>
            <p:nvPr/>
          </p:nvSpPr>
          <p:spPr>
            <a:xfrm>
              <a:off x="980797" y="3109441"/>
              <a:ext cx="282208" cy="1314981"/>
            </a:xfrm>
            <a:prstGeom prst="roundRect">
              <a:avLst/>
            </a:prstGeom>
            <a:solidFill>
              <a:srgbClr val="0C6198">
                <a:lumMod val="60000"/>
                <a:lumOff val="40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3" name="Rounded Rectangle 112"/>
            <p:cNvSpPr/>
            <p:nvPr/>
          </p:nvSpPr>
          <p:spPr>
            <a:xfrm>
              <a:off x="983795" y="4424422"/>
              <a:ext cx="282208"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4" name="Rounded Rectangle 113"/>
            <p:cNvSpPr/>
            <p:nvPr/>
          </p:nvSpPr>
          <p:spPr>
            <a:xfrm rot="16200000">
              <a:off x="4193221" y="1758200"/>
              <a:ext cx="282211"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latin typeface="Cambria"/>
                <a:ea typeface="+mn-ea"/>
                <a:cs typeface="Cambria"/>
              </a:endParaRPr>
            </a:p>
          </p:txBody>
        </p:sp>
        <p:sp>
          <p:nvSpPr>
            <p:cNvPr id="115" name="Rounded Rectangle 114"/>
            <p:cNvSpPr/>
            <p:nvPr/>
          </p:nvSpPr>
          <p:spPr>
            <a:xfrm rot="16200000">
              <a:off x="4193221" y="2040411"/>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6" name="Rounded Rectangle 115"/>
            <p:cNvSpPr/>
            <p:nvPr/>
          </p:nvSpPr>
          <p:spPr>
            <a:xfrm rot="16200000">
              <a:off x="4193222" y="2322623"/>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7" name="Rounded Rectangle 116"/>
            <p:cNvSpPr/>
            <p:nvPr/>
          </p:nvSpPr>
          <p:spPr>
            <a:xfrm rot="16200000">
              <a:off x="4193222" y="2608594"/>
              <a:ext cx="282210"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18" name="TextBox 117"/>
            <p:cNvSpPr txBox="1"/>
            <p:nvPr/>
          </p:nvSpPr>
          <p:spPr>
            <a:xfrm rot="3181182">
              <a:off x="973305" y="1587513"/>
              <a:ext cx="1557664"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HDF5 Group</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19" name="Right Brace 118"/>
            <p:cNvSpPr/>
            <p:nvPr/>
          </p:nvSpPr>
          <p:spPr>
            <a:xfrm>
              <a:off x="1498097" y="4540583"/>
              <a:ext cx="245474" cy="1314980"/>
            </a:xfrm>
            <a:prstGeom prst="rightBrace">
              <a:avLst/>
            </a:prstGeom>
            <a:noFill/>
            <a:ln w="25400" cap="flat" cmpd="sng" algn="ctr">
              <a:solidFill>
                <a:srgbClr val="46AEE6"/>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mbria"/>
                <a:ea typeface="+mn-ea"/>
                <a:cs typeface="Cambria"/>
              </a:endParaRPr>
            </a:p>
          </p:txBody>
        </p:sp>
        <p:sp>
          <p:nvSpPr>
            <p:cNvPr id="120" name="Left Brace 119"/>
            <p:cNvSpPr/>
            <p:nvPr/>
          </p:nvSpPr>
          <p:spPr>
            <a:xfrm>
              <a:off x="237318" y="1447774"/>
              <a:ext cx="422669" cy="3987629"/>
            </a:xfrm>
            <a:prstGeom prst="leftBrace">
              <a:avLst/>
            </a:prstGeom>
            <a:noFill/>
            <a:ln w="25400" cap="flat" cmpd="sng" algn="ctr">
              <a:solidFill>
                <a:srgbClr val="46AEE6"/>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mbria"/>
                <a:ea typeface="+mn-ea"/>
                <a:cs typeface="Cambria"/>
              </a:endParaRPr>
            </a:p>
          </p:txBody>
        </p:sp>
        <p:sp>
          <p:nvSpPr>
            <p:cNvPr id="121" name="TextBox 120"/>
            <p:cNvSpPr txBox="1"/>
            <p:nvPr/>
          </p:nvSpPr>
          <p:spPr>
            <a:xfrm rot="16200000">
              <a:off x="-806798" y="3108620"/>
              <a:ext cx="1699322"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HDF5 Dataset</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22" name="TextBox 121"/>
            <p:cNvSpPr txBox="1"/>
            <p:nvPr/>
          </p:nvSpPr>
          <p:spPr>
            <a:xfrm rot="5400000">
              <a:off x="1366520" y="4918213"/>
              <a:ext cx="1374244"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One chunk</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23" name="TextBox 122"/>
            <p:cNvSpPr txBox="1"/>
            <p:nvPr/>
          </p:nvSpPr>
          <p:spPr>
            <a:xfrm>
              <a:off x="3585457" y="1653053"/>
              <a:ext cx="1814154" cy="4063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RDD[Rows]</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24" name="TextBox 123"/>
            <p:cNvSpPr txBox="1"/>
            <p:nvPr/>
          </p:nvSpPr>
          <p:spPr>
            <a:xfrm>
              <a:off x="6998443" y="1468388"/>
              <a:ext cx="1731078" cy="4063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DataFrame</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25" name="Rounded Rectangle 124"/>
            <p:cNvSpPr/>
            <p:nvPr/>
          </p:nvSpPr>
          <p:spPr>
            <a:xfrm rot="16200000">
              <a:off x="4180520" y="2925204"/>
              <a:ext cx="282211"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mbria"/>
                <a:ea typeface="+mn-ea"/>
                <a:cs typeface="Cambria"/>
              </a:endParaRPr>
            </a:p>
          </p:txBody>
        </p:sp>
        <p:sp>
          <p:nvSpPr>
            <p:cNvPr id="126" name="Rounded Rectangle 125"/>
            <p:cNvSpPr/>
            <p:nvPr/>
          </p:nvSpPr>
          <p:spPr>
            <a:xfrm rot="16200000">
              <a:off x="4180520" y="3207415"/>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27" name="Rounded Rectangle 126"/>
            <p:cNvSpPr/>
            <p:nvPr/>
          </p:nvSpPr>
          <p:spPr>
            <a:xfrm rot="16200000">
              <a:off x="4180521" y="3489627"/>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28" name="Rounded Rectangle 127"/>
            <p:cNvSpPr/>
            <p:nvPr/>
          </p:nvSpPr>
          <p:spPr>
            <a:xfrm rot="16200000">
              <a:off x="4180521" y="3775598"/>
              <a:ext cx="282210"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29" name="Rounded Rectangle 128"/>
            <p:cNvSpPr/>
            <p:nvPr/>
          </p:nvSpPr>
          <p:spPr>
            <a:xfrm rot="16200000">
              <a:off x="4180522" y="4090413"/>
              <a:ext cx="282211"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mbria"/>
                <a:ea typeface="+mn-ea"/>
                <a:cs typeface="Cambria"/>
              </a:endParaRPr>
            </a:p>
          </p:txBody>
        </p:sp>
        <p:sp>
          <p:nvSpPr>
            <p:cNvPr id="130" name="Rounded Rectangle 129"/>
            <p:cNvSpPr/>
            <p:nvPr/>
          </p:nvSpPr>
          <p:spPr>
            <a:xfrm rot="16200000">
              <a:off x="4180522" y="4372624"/>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31" name="Rounded Rectangle 130"/>
            <p:cNvSpPr/>
            <p:nvPr/>
          </p:nvSpPr>
          <p:spPr>
            <a:xfrm rot="16200000">
              <a:off x="4180523" y="4654836"/>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32" name="Rounded Rectangle 131"/>
            <p:cNvSpPr/>
            <p:nvPr/>
          </p:nvSpPr>
          <p:spPr>
            <a:xfrm rot="16200000">
              <a:off x="4180523" y="4940807"/>
              <a:ext cx="282210"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grpSp>
          <p:nvGrpSpPr>
            <p:cNvPr id="133" name="Group 132"/>
            <p:cNvGrpSpPr/>
            <p:nvPr/>
          </p:nvGrpSpPr>
          <p:grpSpPr>
            <a:xfrm rot="5400000">
              <a:off x="7228530" y="1985927"/>
              <a:ext cx="1314982" cy="1132605"/>
              <a:chOff x="3664134" y="2662155"/>
              <a:chExt cx="1314982" cy="1132605"/>
            </a:xfrm>
          </p:grpSpPr>
          <p:sp>
            <p:nvSpPr>
              <p:cNvPr id="150" name="Rounded Rectangle 149"/>
              <p:cNvSpPr/>
              <p:nvPr/>
            </p:nvSpPr>
            <p:spPr>
              <a:xfrm rot="16200000">
                <a:off x="4180519" y="2145770"/>
                <a:ext cx="282211"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51" name="Rounded Rectangle 150"/>
              <p:cNvSpPr/>
              <p:nvPr/>
            </p:nvSpPr>
            <p:spPr>
              <a:xfrm rot="16200000">
                <a:off x="4180519" y="2427981"/>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52" name="Rounded Rectangle 151"/>
              <p:cNvSpPr/>
              <p:nvPr/>
            </p:nvSpPr>
            <p:spPr>
              <a:xfrm rot="16200000">
                <a:off x="4180520" y="2710193"/>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53" name="Rounded Rectangle 152"/>
              <p:cNvSpPr/>
              <p:nvPr/>
            </p:nvSpPr>
            <p:spPr>
              <a:xfrm rot="16200000">
                <a:off x="4180520" y="2996164"/>
                <a:ext cx="282210"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grpSp>
        <p:grpSp>
          <p:nvGrpSpPr>
            <p:cNvPr id="134" name="Group 133"/>
            <p:cNvGrpSpPr/>
            <p:nvPr/>
          </p:nvGrpSpPr>
          <p:grpSpPr>
            <a:xfrm rot="16200000">
              <a:off x="7245413" y="3307714"/>
              <a:ext cx="1314982" cy="1132605"/>
              <a:chOff x="3664134" y="2662155"/>
              <a:chExt cx="1314982" cy="1132605"/>
            </a:xfrm>
            <a:solidFill>
              <a:srgbClr val="FAE18A"/>
            </a:solidFill>
          </p:grpSpPr>
          <p:sp>
            <p:nvSpPr>
              <p:cNvPr id="146" name="Rounded Rectangle 145"/>
              <p:cNvSpPr/>
              <p:nvPr/>
            </p:nvSpPr>
            <p:spPr>
              <a:xfrm rot="16200000">
                <a:off x="4180519" y="2145770"/>
                <a:ext cx="282211"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7" name="Rounded Rectangle 146"/>
              <p:cNvSpPr/>
              <p:nvPr/>
            </p:nvSpPr>
            <p:spPr>
              <a:xfrm rot="16200000">
                <a:off x="4180519" y="2427981"/>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8" name="Rounded Rectangle 147"/>
              <p:cNvSpPr/>
              <p:nvPr/>
            </p:nvSpPr>
            <p:spPr>
              <a:xfrm rot="16200000">
                <a:off x="4180520" y="2710193"/>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9" name="Rounded Rectangle 148"/>
              <p:cNvSpPr/>
              <p:nvPr/>
            </p:nvSpPr>
            <p:spPr>
              <a:xfrm rot="16200000">
                <a:off x="4180520" y="2996164"/>
                <a:ext cx="282210"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grpSp>
        <p:grpSp>
          <p:nvGrpSpPr>
            <p:cNvPr id="135" name="Group 134"/>
            <p:cNvGrpSpPr/>
            <p:nvPr/>
          </p:nvGrpSpPr>
          <p:grpSpPr>
            <a:xfrm rot="16200000">
              <a:off x="7230411" y="4622696"/>
              <a:ext cx="1314982" cy="1132605"/>
              <a:chOff x="3664134" y="2662155"/>
              <a:chExt cx="1314982" cy="1132605"/>
            </a:xfrm>
            <a:solidFill>
              <a:srgbClr val="F58D86"/>
            </a:solidFill>
          </p:grpSpPr>
          <p:sp>
            <p:nvSpPr>
              <p:cNvPr id="142" name="Rounded Rectangle 141"/>
              <p:cNvSpPr/>
              <p:nvPr/>
            </p:nvSpPr>
            <p:spPr>
              <a:xfrm rot="16200000">
                <a:off x="4180519" y="2145770"/>
                <a:ext cx="282211"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3" name="Rounded Rectangle 142"/>
              <p:cNvSpPr/>
              <p:nvPr/>
            </p:nvSpPr>
            <p:spPr>
              <a:xfrm rot="16200000">
                <a:off x="4180519" y="2427981"/>
                <a:ext cx="282211" cy="1314981"/>
              </a:xfrm>
              <a:prstGeom prst="roundRect">
                <a:avLst/>
              </a:prstGeom>
              <a:solidFill>
                <a:srgbClr val="3FAAF0"/>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4" name="Rounded Rectangle 143"/>
              <p:cNvSpPr/>
              <p:nvPr/>
            </p:nvSpPr>
            <p:spPr>
              <a:xfrm rot="16200000">
                <a:off x="4180520" y="2710193"/>
                <a:ext cx="282211" cy="1314981"/>
              </a:xfrm>
              <a:prstGeom prst="roundRect">
                <a:avLst/>
              </a:prstGeom>
              <a:solidFill>
                <a:srgbClr val="1B8AC6"/>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45" name="Rounded Rectangle 144"/>
              <p:cNvSpPr/>
              <p:nvPr/>
            </p:nvSpPr>
            <p:spPr>
              <a:xfrm rot="16200000">
                <a:off x="4180520" y="2996164"/>
                <a:ext cx="282210" cy="1314981"/>
              </a:xfrm>
              <a:prstGeom prst="roundRect">
                <a:avLst/>
              </a:prstGeom>
              <a:solidFill>
                <a:srgbClr val="0C6198"/>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grpSp>
        <p:sp>
          <p:nvSpPr>
            <p:cNvPr id="136" name="Rounded Rectangle 135"/>
            <p:cNvSpPr/>
            <p:nvPr/>
          </p:nvSpPr>
          <p:spPr>
            <a:xfrm>
              <a:off x="1124899" y="1904959"/>
              <a:ext cx="282208" cy="1314981"/>
            </a:xfrm>
            <a:prstGeom prst="roundRect">
              <a:avLst/>
            </a:prstGeom>
            <a:solidFill>
              <a:srgbClr val="0C6198">
                <a:lumMod val="20000"/>
                <a:lumOff val="80000"/>
              </a:srgbClr>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37" name="Rounded Rectangle 136"/>
            <p:cNvSpPr/>
            <p:nvPr/>
          </p:nvSpPr>
          <p:spPr>
            <a:xfrm>
              <a:off x="1124899" y="3209721"/>
              <a:ext cx="282208" cy="1314981"/>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38" name="Rounded Rectangle 137"/>
            <p:cNvSpPr/>
            <p:nvPr/>
          </p:nvSpPr>
          <p:spPr>
            <a:xfrm>
              <a:off x="1112009" y="4540583"/>
              <a:ext cx="282208" cy="1348592"/>
            </a:xfrm>
            <a:prstGeom prst="roundRect">
              <a:avLst/>
            </a:prstGeom>
            <a:solidFill>
              <a:srgbClr val="BFE3FA"/>
            </a:solidFill>
            <a:ln w="9525" cap="flat" cmpd="sng" algn="ctr">
              <a:solidFill>
                <a:srgbClr val="46AEE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mbria"/>
                <a:ea typeface="+mn-ea"/>
                <a:cs typeface="Cambria"/>
              </a:endParaRPr>
            </a:p>
          </p:txBody>
        </p:sp>
        <p:sp>
          <p:nvSpPr>
            <p:cNvPr id="139" name="TextBox 138"/>
            <p:cNvSpPr txBox="1"/>
            <p:nvPr/>
          </p:nvSpPr>
          <p:spPr>
            <a:xfrm rot="16200000">
              <a:off x="2942497" y="2690105"/>
              <a:ext cx="916588"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Task 1</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40" name="TextBox 139"/>
            <p:cNvSpPr txBox="1"/>
            <p:nvPr/>
          </p:nvSpPr>
          <p:spPr>
            <a:xfrm rot="16200000">
              <a:off x="2942497" y="3795817"/>
              <a:ext cx="916588"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Task 2</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sp>
          <p:nvSpPr>
            <p:cNvPr id="141" name="TextBox 140"/>
            <p:cNvSpPr txBox="1"/>
            <p:nvPr/>
          </p:nvSpPr>
          <p:spPr>
            <a:xfrm rot="16200000">
              <a:off x="2942497" y="4921012"/>
              <a:ext cx="916588" cy="500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mbria"/>
                  <a:cs typeface="Cambria"/>
                </a:rPr>
                <a:t>Task 3</a:t>
              </a:r>
              <a:endParaRPr kumimoji="0" lang="en-US" sz="1800" b="0" i="0" u="none" strike="noStrike" kern="0" cap="none" spc="0" normalizeH="0" baseline="0" noProof="0" dirty="0">
                <a:ln>
                  <a:noFill/>
                </a:ln>
                <a:solidFill>
                  <a:sysClr val="windowText" lastClr="000000"/>
                </a:solidFill>
                <a:effectLst/>
                <a:uLnTx/>
                <a:uFillTx/>
                <a:latin typeface="Cambria"/>
                <a:cs typeface="Cambria"/>
              </a:endParaRPr>
            </a:p>
          </p:txBody>
        </p:sp>
      </p:grpSp>
      <p:sp>
        <p:nvSpPr>
          <p:cNvPr id="154" name="Text Placeholder 20"/>
          <p:cNvSpPr txBox="1">
            <a:spLocks/>
          </p:cNvSpPr>
          <p:nvPr/>
        </p:nvSpPr>
        <p:spPr>
          <a:xfrm>
            <a:off x="29489760" y="5414215"/>
            <a:ext cx="13030200" cy="1103464"/>
          </a:xfrm>
          <a:prstGeom prst="rect">
            <a:avLst/>
          </a:prstGeom>
        </p:spPr>
        <p:txBody>
          <a:bodyPr vert="horz" lIns="102989" tIns="51494" rIns="102989" bIns="51494" anchor="ctr" anchorCtr="0"/>
          <a:lstStyle>
            <a:lvl1pPr marL="0" indent="0" algn="l" defTabSz="514944"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514944" rtl="0" eaLnBrk="1" latinLnBrk="0" hangingPunct="1">
              <a:spcBef>
                <a:spcPct val="20000"/>
              </a:spcBef>
              <a:buFontTx/>
              <a:buNone/>
              <a:defRPr sz="4500" b="0" i="0" kern="1200" baseline="0">
                <a:solidFill>
                  <a:schemeClr val="tx1"/>
                </a:solidFill>
                <a:latin typeface="Helvetica"/>
                <a:ea typeface="+mn-ea"/>
                <a:cs typeface="+mn-cs"/>
              </a:defRPr>
            </a:lvl2pPr>
            <a:lvl3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3pPr>
            <a:lvl4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4pPr>
            <a:lvl5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r>
              <a:rPr lang="en-US" dirty="0" smtClean="0">
                <a:latin typeface="Cambria"/>
                <a:cs typeface="Cambria"/>
              </a:rPr>
              <a:t>Current Approach</a:t>
            </a:r>
            <a:endParaRPr lang="en-US" dirty="0">
              <a:latin typeface="Cambria"/>
              <a:cs typeface="Cambria"/>
            </a:endParaRPr>
          </a:p>
        </p:txBody>
      </p:sp>
      <p:sp>
        <p:nvSpPr>
          <p:cNvPr id="159" name="Text Placeholder 9"/>
          <p:cNvSpPr>
            <a:spLocks noGrp="1"/>
          </p:cNvSpPr>
          <p:nvPr>
            <p:ph type="body" sz="quarter" idx="40"/>
          </p:nvPr>
        </p:nvSpPr>
        <p:spPr>
          <a:xfrm>
            <a:off x="15660106" y="24434858"/>
            <a:ext cx="12661798" cy="5675629"/>
          </a:xfrm>
        </p:spPr>
        <p:txBody>
          <a:bodyPr/>
          <a:lstStyle/>
          <a:p>
            <a:r>
              <a:rPr lang="en-US" b="1" dirty="0" smtClean="0">
                <a:latin typeface="Cambria"/>
                <a:cs typeface="Cambria"/>
              </a:rPr>
              <a:t>Spark </a:t>
            </a:r>
            <a:r>
              <a:rPr lang="en-US" b="1" dirty="0">
                <a:latin typeface="Cambria"/>
                <a:cs typeface="Cambria"/>
              </a:rPr>
              <a:t>on Hadoop </a:t>
            </a:r>
          </a:p>
          <a:p>
            <a:r>
              <a:rPr lang="en-US" dirty="0">
                <a:latin typeface="Cambria"/>
                <a:cs typeface="Cambria"/>
              </a:rPr>
              <a:t>Apache Spark on an SGI Hadoop Linux cluster consisting of 6 data nodes and 4 service </a:t>
            </a:r>
            <a:r>
              <a:rPr lang="en-US" dirty="0" smtClean="0">
                <a:latin typeface="Cambria"/>
                <a:cs typeface="Cambria"/>
              </a:rPr>
              <a:t>nodes </a:t>
            </a:r>
            <a:r>
              <a:rPr lang="en-US" dirty="0">
                <a:latin typeface="Cambria"/>
                <a:cs typeface="Cambria"/>
              </a:rPr>
              <a:t>all with Intel Xeon CPU E5-2680 v2 @ 2.80GHz, each worker node having 256 </a:t>
            </a:r>
            <a:r>
              <a:rPr lang="en-US" dirty="0" smtClean="0">
                <a:latin typeface="Cambria"/>
                <a:cs typeface="Cambria"/>
              </a:rPr>
              <a:t>GB. </a:t>
            </a:r>
            <a:endParaRPr lang="en-US" b="1" i="1" dirty="0">
              <a:latin typeface="Cambria"/>
              <a:cs typeface="Cambria"/>
            </a:endParaRPr>
          </a:p>
          <a:p>
            <a:r>
              <a:rPr lang="en-US" dirty="0">
                <a:solidFill>
                  <a:srgbClr val="0070C0"/>
                </a:solidFill>
                <a:latin typeface="Cambria"/>
                <a:cs typeface="Cambria"/>
              </a:rPr>
              <a:t>Input data: </a:t>
            </a:r>
            <a:r>
              <a:rPr lang="en-US" dirty="0">
                <a:latin typeface="Cambria"/>
                <a:cs typeface="Cambria"/>
              </a:rPr>
              <a:t>Develop a library to convert ROOT Ttrees (the most common format in HEP ) to Apache Avro row-based format readable by Spark and stored in HDFS</a:t>
            </a:r>
          </a:p>
          <a:p>
            <a:r>
              <a:rPr lang="en-US" dirty="0">
                <a:solidFill>
                  <a:srgbClr val="0070C0"/>
                </a:solidFill>
                <a:latin typeface="Cambria"/>
                <a:cs typeface="Cambria"/>
              </a:rPr>
              <a:t>Spark </a:t>
            </a:r>
            <a:r>
              <a:rPr lang="en-US" dirty="0" smtClean="0">
                <a:solidFill>
                  <a:srgbClr val="0070C0"/>
                </a:solidFill>
                <a:latin typeface="Cambria"/>
                <a:cs typeface="Cambria"/>
              </a:rPr>
              <a:t>operations: </a:t>
            </a:r>
            <a:r>
              <a:rPr lang="en-US" dirty="0" smtClean="0">
                <a:latin typeface="Cambria"/>
                <a:cs typeface="Cambria"/>
              </a:rPr>
              <a:t>skimming </a:t>
            </a:r>
            <a:r>
              <a:rPr lang="en-US" dirty="0">
                <a:latin typeface="Cambria"/>
                <a:cs typeface="Cambria"/>
              </a:rPr>
              <a:t>and slimming on RDDs</a:t>
            </a:r>
          </a:p>
          <a:p>
            <a:pPr marL="399456" indent="-457200">
              <a:buFont typeface="Wingdings" charset="2"/>
              <a:buChar char="Ø"/>
            </a:pPr>
            <a:r>
              <a:rPr lang="en-US" sz="3600" dirty="0">
                <a:latin typeface="Cambria"/>
                <a:cs typeface="Cambria"/>
              </a:rPr>
              <a:t>Use Spark’s map, </a:t>
            </a:r>
            <a:r>
              <a:rPr lang="en-US" sz="3600" dirty="0" err="1">
                <a:latin typeface="Cambria"/>
                <a:cs typeface="Cambria"/>
              </a:rPr>
              <a:t>flatMap</a:t>
            </a:r>
            <a:r>
              <a:rPr lang="en-US" sz="3600" dirty="0">
                <a:latin typeface="Cambria"/>
                <a:cs typeface="Cambria"/>
              </a:rPr>
              <a:t> and filter transformations. </a:t>
            </a:r>
          </a:p>
          <a:p>
            <a:pPr marL="399456" indent="-457200">
              <a:buFont typeface="Wingdings" charset="2"/>
              <a:buChar char="Ø"/>
            </a:pPr>
            <a:r>
              <a:rPr lang="en-US" sz="3600" dirty="0" smtClean="0">
                <a:latin typeface="Cambria"/>
                <a:cs typeface="Cambria"/>
              </a:rPr>
              <a:t>Use Dataset </a:t>
            </a:r>
            <a:r>
              <a:rPr lang="en-US" sz="3600" dirty="0">
                <a:latin typeface="Cambria"/>
                <a:cs typeface="Cambria"/>
              </a:rPr>
              <a:t>and DataFrame APIs taking advantage of advanced Catalyst query optimizer and direct operations on serialized </a:t>
            </a:r>
            <a:r>
              <a:rPr lang="en-US" sz="3600" dirty="0" smtClean="0">
                <a:latin typeface="Cambria"/>
                <a:cs typeface="Cambria"/>
              </a:rPr>
              <a:t>data.</a:t>
            </a:r>
            <a:endParaRPr lang="en-US" sz="3600" dirty="0">
              <a:latin typeface="Cambria"/>
              <a:cs typeface="Cambria"/>
            </a:endParaRPr>
          </a:p>
          <a:p>
            <a:pPr marL="399456" indent="-457200">
              <a:buFont typeface="Wingdings" charset="2"/>
              <a:buChar char="Ø"/>
            </a:pPr>
            <a:r>
              <a:rPr lang="en-US" sz="3600" dirty="0">
                <a:latin typeface="Cambria"/>
                <a:cs typeface="Cambria"/>
              </a:rPr>
              <a:t>Use Apache Parquet columnar format to store intermediate results between stages of the calculation in HDFS, allowing to easily ingest data into DataFrames and Datasets  </a:t>
            </a:r>
          </a:p>
          <a:p>
            <a:r>
              <a:rPr lang="en-US" dirty="0">
                <a:solidFill>
                  <a:srgbClr val="0070C0"/>
                </a:solidFill>
                <a:latin typeface="Cambria"/>
                <a:cs typeface="Cambria"/>
              </a:rPr>
              <a:t>Statistical analysis and plotting: </a:t>
            </a:r>
            <a:r>
              <a:rPr lang="en-US" dirty="0">
                <a:latin typeface="Cambria"/>
                <a:cs typeface="Cambria"/>
              </a:rPr>
              <a:t>Use the histogrammar package, </a:t>
            </a:r>
            <a:r>
              <a:rPr lang="en-US" dirty="0">
                <a:latin typeface="Cambria"/>
                <a:cs typeface="Cambria"/>
                <a:hlinkClick r:id="rId5"/>
              </a:rPr>
              <a:t>http://histogrammar.org</a:t>
            </a:r>
            <a:endParaRPr lang="en-US" dirty="0">
              <a:latin typeface="Cambria"/>
              <a:cs typeface="Cambria"/>
            </a:endParaRPr>
          </a:p>
        </p:txBody>
      </p:sp>
      <p:sp>
        <p:nvSpPr>
          <p:cNvPr id="160" name="Text Placeholder 21"/>
          <p:cNvSpPr>
            <a:spLocks noGrp="1"/>
          </p:cNvSpPr>
          <p:nvPr>
            <p:ph type="body" sz="quarter" idx="57"/>
          </p:nvPr>
        </p:nvSpPr>
        <p:spPr>
          <a:xfrm>
            <a:off x="29524607" y="26833574"/>
            <a:ext cx="13030200" cy="1103464"/>
          </a:xfrm>
        </p:spPr>
        <p:txBody>
          <a:bodyPr/>
          <a:lstStyle/>
          <a:p>
            <a:r>
              <a:rPr lang="en-US" dirty="0" smtClean="0">
                <a:latin typeface="Cambria"/>
                <a:cs typeface="Cambria"/>
              </a:rPr>
              <a:t>Conclusion</a:t>
            </a:r>
            <a:endParaRPr lang="en-US" dirty="0">
              <a:latin typeface="Cambria"/>
              <a:cs typeface="Cambria"/>
            </a:endParaRPr>
          </a:p>
        </p:txBody>
      </p:sp>
      <p:sp>
        <p:nvSpPr>
          <p:cNvPr id="161" name="Text Placeholder 9"/>
          <p:cNvSpPr>
            <a:spLocks noGrp="1"/>
          </p:cNvSpPr>
          <p:nvPr>
            <p:ph type="body" sz="quarter" idx="40"/>
          </p:nvPr>
        </p:nvSpPr>
        <p:spPr>
          <a:xfrm>
            <a:off x="29294570" y="27953566"/>
            <a:ext cx="13030200" cy="5675629"/>
          </a:xfrm>
        </p:spPr>
        <p:txBody>
          <a:bodyPr/>
          <a:lstStyle/>
          <a:p>
            <a:r>
              <a:rPr lang="en-US" dirty="0" smtClean="0">
                <a:latin typeface="Cambria"/>
                <a:cs typeface="Cambria"/>
              </a:rPr>
              <a:t>The </a:t>
            </a:r>
            <a:r>
              <a:rPr lang="en-US" dirty="0">
                <a:latin typeface="Cambria"/>
                <a:cs typeface="Cambria"/>
              </a:rPr>
              <a:t>goal of our exploratory study is to shorten </a:t>
            </a:r>
            <a:r>
              <a:rPr lang="en-US" i="1" dirty="0">
                <a:latin typeface="Cambria"/>
                <a:cs typeface="Cambria"/>
              </a:rPr>
              <a:t>time to physics </a:t>
            </a:r>
            <a:r>
              <a:rPr lang="en-US" dirty="0">
                <a:latin typeface="Cambria"/>
                <a:cs typeface="Cambria"/>
              </a:rPr>
              <a:t>using Spark</a:t>
            </a:r>
          </a:p>
          <a:p>
            <a:pPr marL="457200" indent="-457200">
              <a:buFont typeface="Wingdings" charset="2"/>
              <a:buChar char="Ø"/>
            </a:pPr>
            <a:r>
              <a:rPr lang="en-US" sz="3600" dirty="0" smtClean="0">
                <a:latin typeface="Cambria"/>
                <a:cs typeface="Cambria"/>
              </a:rPr>
              <a:t>Observed scalability</a:t>
            </a:r>
            <a:r>
              <a:rPr lang="en-US" sz="3600" dirty="0">
                <a:latin typeface="Cambria"/>
                <a:cs typeface="Cambria"/>
              </a:rPr>
              <a:t>, task distribution and data partitioning</a:t>
            </a:r>
          </a:p>
          <a:p>
            <a:pPr marL="457200" indent="-457200">
              <a:buFont typeface="Wingdings" charset="2"/>
              <a:buChar char="Ø"/>
            </a:pPr>
            <a:r>
              <a:rPr lang="en-US" sz="3600" dirty="0">
                <a:latin typeface="Cambria"/>
                <a:cs typeface="Cambria"/>
              </a:rPr>
              <a:t>Availability of pySpark and SparkR high level APIs are appealing to the HEP user community </a:t>
            </a:r>
          </a:p>
          <a:p>
            <a:pPr marL="457200" indent="-457200">
              <a:buFont typeface="Wingdings" charset="2"/>
              <a:buChar char="Ø"/>
            </a:pPr>
            <a:r>
              <a:rPr lang="en-US" sz="3600" dirty="0">
                <a:latin typeface="Cambria"/>
                <a:cs typeface="Cambria"/>
              </a:rPr>
              <a:t>Encoding </a:t>
            </a:r>
            <a:r>
              <a:rPr lang="en-US" sz="3600" dirty="0" smtClean="0">
                <a:latin typeface="Cambria"/>
                <a:cs typeface="Cambria"/>
              </a:rPr>
              <a:t>our </a:t>
            </a:r>
            <a:r>
              <a:rPr lang="en-US" sz="3600" dirty="0">
                <a:latin typeface="Cambria"/>
                <a:cs typeface="Cambria"/>
              </a:rPr>
              <a:t>workflow using Scala best </a:t>
            </a:r>
            <a:r>
              <a:rPr lang="en-US" sz="3600" dirty="0" smtClean="0">
                <a:latin typeface="Cambria"/>
                <a:cs typeface="Cambria"/>
              </a:rPr>
              <a:t>practices along </a:t>
            </a:r>
            <a:r>
              <a:rPr lang="en-US" sz="3600" dirty="0">
                <a:latin typeface="Cambria"/>
                <a:cs typeface="Cambria"/>
              </a:rPr>
              <a:t>with the </a:t>
            </a:r>
            <a:r>
              <a:rPr lang="en-US" sz="3600" dirty="0" smtClean="0">
                <a:latin typeface="Cambria"/>
                <a:cs typeface="Cambria"/>
              </a:rPr>
              <a:t>optimal </a:t>
            </a:r>
            <a:r>
              <a:rPr lang="en-US" sz="3600" dirty="0">
                <a:latin typeface="Cambria"/>
                <a:cs typeface="Cambria"/>
              </a:rPr>
              <a:t>use of </a:t>
            </a:r>
            <a:r>
              <a:rPr lang="en-US" sz="3600" dirty="0" smtClean="0">
                <a:latin typeface="Cambria"/>
                <a:cs typeface="Cambria"/>
              </a:rPr>
              <a:t>DataFrame </a:t>
            </a:r>
            <a:r>
              <a:rPr lang="en-US" sz="3600" dirty="0">
                <a:latin typeface="Cambria"/>
                <a:cs typeface="Cambria"/>
              </a:rPr>
              <a:t>features </a:t>
            </a:r>
            <a:r>
              <a:rPr lang="en-US" sz="3600" dirty="0" smtClean="0">
                <a:latin typeface="Cambria"/>
                <a:cs typeface="Cambria"/>
              </a:rPr>
              <a:t>is challenging</a:t>
            </a:r>
            <a:endParaRPr lang="en-US" sz="3600" dirty="0">
              <a:latin typeface="Cambria"/>
              <a:cs typeface="Cambria"/>
            </a:endParaRPr>
          </a:p>
          <a:p>
            <a:pPr marL="457200" indent="-457200">
              <a:buFont typeface="Wingdings" charset="2"/>
              <a:buChar char="Ø"/>
            </a:pPr>
            <a:r>
              <a:rPr lang="en-US" sz="3600" dirty="0">
                <a:latin typeface="Cambria"/>
                <a:cs typeface="Cambria"/>
              </a:rPr>
              <a:t>Documentation, and error reporting needs to be </a:t>
            </a:r>
            <a:r>
              <a:rPr lang="en-US" sz="3600" dirty="0" smtClean="0">
                <a:latin typeface="Cambria"/>
                <a:cs typeface="Cambria"/>
              </a:rPr>
              <a:t>better</a:t>
            </a:r>
            <a:endParaRPr lang="en-US" dirty="0">
              <a:latin typeface="Cambria"/>
              <a:cs typeface="Cambria"/>
            </a:endParaRPr>
          </a:p>
          <a:p>
            <a:endParaRPr lang="en-US" dirty="0" smtClean="0">
              <a:latin typeface="Cambria"/>
              <a:cs typeface="Cambria"/>
            </a:endParaRPr>
          </a:p>
          <a:p>
            <a:pPr marL="457200" indent="-457200">
              <a:buFont typeface="Wingdings" charset="2"/>
              <a:buChar char="Ø"/>
            </a:pPr>
            <a:r>
              <a:rPr lang="en-US" dirty="0" smtClean="0">
                <a:latin typeface="Cambria"/>
                <a:cs typeface="Cambria"/>
              </a:rPr>
              <a:t>Improve </a:t>
            </a:r>
            <a:r>
              <a:rPr lang="en-US" dirty="0">
                <a:latin typeface="Cambria"/>
                <a:cs typeface="Cambria"/>
              </a:rPr>
              <a:t>the HDF5 reader interface </a:t>
            </a:r>
          </a:p>
          <a:p>
            <a:pPr marL="457200" indent="-457200">
              <a:buFont typeface="Wingdings" charset="2"/>
              <a:buChar char="Ø"/>
            </a:pPr>
            <a:r>
              <a:rPr lang="en-US" dirty="0">
                <a:latin typeface="Cambria"/>
                <a:cs typeface="Cambria"/>
              </a:rPr>
              <a:t>Optimize skimming workflow </a:t>
            </a:r>
          </a:p>
          <a:p>
            <a:pPr marL="457200" indent="-457200">
              <a:buFont typeface="Wingdings" charset="2"/>
              <a:buChar char="Ø"/>
            </a:pPr>
            <a:r>
              <a:rPr lang="en-US" dirty="0">
                <a:latin typeface="Cambria"/>
                <a:cs typeface="Cambria"/>
              </a:rPr>
              <a:t>Scale up to greater than TB data set</a:t>
            </a:r>
          </a:p>
          <a:p>
            <a:endParaRPr lang="en-US" dirty="0">
              <a:latin typeface="Cambria"/>
              <a:cs typeface="Cambria"/>
            </a:endParaRPr>
          </a:p>
        </p:txBody>
      </p:sp>
      <p:sp>
        <p:nvSpPr>
          <p:cNvPr id="168" name="TextBox 167"/>
          <p:cNvSpPr txBox="1"/>
          <p:nvPr/>
        </p:nvSpPr>
        <p:spPr>
          <a:xfrm>
            <a:off x="23174031" y="15314260"/>
            <a:ext cx="1313030" cy="400110"/>
          </a:xfrm>
          <a:prstGeom prst="rect">
            <a:avLst/>
          </a:prstGeom>
          <a:noFill/>
        </p:spPr>
        <p:txBody>
          <a:bodyPr wrap="none" rtlCol="0">
            <a:spAutoFit/>
          </a:bodyPr>
          <a:lstStyle/>
          <a:p>
            <a:r>
              <a:rPr lang="en-US" sz="2000" dirty="0" smtClean="0">
                <a:latin typeface="Cambria"/>
                <a:cs typeface="Cambria"/>
              </a:rPr>
              <a:t>Event Info</a:t>
            </a:r>
            <a:endParaRPr lang="en-US" sz="2000" dirty="0">
              <a:latin typeface="Cambria"/>
              <a:cs typeface="Cambria"/>
            </a:endParaRPr>
          </a:p>
        </p:txBody>
      </p:sp>
      <p:graphicFrame>
        <p:nvGraphicFramePr>
          <p:cNvPr id="169" name="Table 168"/>
          <p:cNvGraphicFramePr>
            <a:graphicFrameLocks noGrp="1"/>
          </p:cNvGraphicFramePr>
          <p:nvPr>
            <p:extLst>
              <p:ext uri="{D42A27DB-BD31-4B8C-83A1-F6EECF244321}">
                <p14:modId xmlns:p14="http://schemas.microsoft.com/office/powerpoint/2010/main" val="947505570"/>
              </p:ext>
            </p:extLst>
          </p:nvPr>
        </p:nvGraphicFramePr>
        <p:xfrm>
          <a:off x="25893926" y="15148478"/>
          <a:ext cx="2019300" cy="1697526"/>
        </p:xfrm>
        <a:graphic>
          <a:graphicData uri="http://schemas.openxmlformats.org/drawingml/2006/table">
            <a:tbl>
              <a:tblPr firstRow="1" bandRow="1">
                <a:tableStyleId>{5C22544A-7EE6-4342-B048-85BDC9FD1C3A}</a:tableStyleId>
              </a:tblPr>
              <a:tblGrid>
                <a:gridCol w="673100"/>
                <a:gridCol w="673100"/>
                <a:gridCol w="673100"/>
              </a:tblGrid>
              <a:tr h="282921">
                <a:tc>
                  <a:txBody>
                    <a:bodyPr/>
                    <a:lstStyle/>
                    <a:p>
                      <a:r>
                        <a:rPr lang="en-US" sz="1200" dirty="0" smtClean="0"/>
                        <a:t>Event</a:t>
                      </a:r>
                      <a:endParaRPr lang="en-US" sz="1200" dirty="0"/>
                    </a:p>
                  </a:txBody>
                  <a:tcPr/>
                </a:tc>
                <a:tc>
                  <a:txBody>
                    <a:bodyPr/>
                    <a:lstStyle/>
                    <a:p>
                      <a:r>
                        <a:rPr lang="en-US" sz="1200" dirty="0" err="1" smtClean="0"/>
                        <a:t>pt</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eta</a:t>
                      </a:r>
                    </a:p>
                  </a:txBody>
                  <a:tcPr/>
                </a:tc>
              </a:tr>
              <a:tr h="282921">
                <a:tc>
                  <a:txBody>
                    <a:bodyPr/>
                    <a:lstStyle/>
                    <a:p>
                      <a:r>
                        <a:rPr lang="en-US" sz="1200" dirty="0" smtClean="0"/>
                        <a:t>1</a:t>
                      </a:r>
                      <a:endParaRPr lang="en-US" sz="1200" dirty="0"/>
                    </a:p>
                  </a:txBody>
                  <a:tcPr/>
                </a:tc>
                <a:tc>
                  <a:txBody>
                    <a:bodyPr/>
                    <a:lstStyle/>
                    <a:p>
                      <a:r>
                        <a:rPr lang="en-US" sz="1200" dirty="0" smtClean="0"/>
                        <a:t>0.034</a:t>
                      </a:r>
                      <a:endParaRPr lang="en-US" sz="1200" dirty="0"/>
                    </a:p>
                  </a:txBody>
                  <a:tcPr/>
                </a:tc>
                <a:tc>
                  <a:txBody>
                    <a:bodyPr/>
                    <a:lstStyle/>
                    <a:p>
                      <a:r>
                        <a:rPr lang="en-US" sz="1200" dirty="0" smtClean="0"/>
                        <a:t>10.5</a:t>
                      </a:r>
                      <a:endParaRPr lang="en-US" sz="1200" dirty="0"/>
                    </a:p>
                  </a:txBody>
                  <a:tcPr/>
                </a:tc>
              </a:tr>
              <a:tr h="282921">
                <a:tc>
                  <a:txBody>
                    <a:bodyPr/>
                    <a:lstStyle/>
                    <a:p>
                      <a:r>
                        <a:rPr lang="en-US" sz="1200" dirty="0" smtClean="0"/>
                        <a:t>1</a:t>
                      </a:r>
                      <a:endParaRPr lang="en-US" sz="1200" dirty="0"/>
                    </a:p>
                  </a:txBody>
                  <a:tcPr/>
                </a:tc>
                <a:tc>
                  <a:txBody>
                    <a:bodyPr/>
                    <a:lstStyle/>
                    <a:p>
                      <a:r>
                        <a:rPr lang="en-US" sz="1200" dirty="0" smtClean="0"/>
                        <a:t>0.045</a:t>
                      </a:r>
                      <a:endParaRPr lang="en-US" sz="1200" dirty="0"/>
                    </a:p>
                  </a:txBody>
                  <a:tcPr/>
                </a:tc>
                <a:tc>
                  <a:txBody>
                    <a:bodyPr/>
                    <a:lstStyle/>
                    <a:p>
                      <a:r>
                        <a:rPr lang="en-US" sz="1200" dirty="0" smtClean="0"/>
                        <a:t>7.8</a:t>
                      </a:r>
                      <a:endParaRPr lang="en-US" sz="1200" dirty="0"/>
                    </a:p>
                  </a:txBody>
                  <a:tcPr/>
                </a:tc>
              </a:tr>
              <a:tr h="282921">
                <a:tc>
                  <a:txBody>
                    <a:bodyPr/>
                    <a:lstStyle/>
                    <a:p>
                      <a:r>
                        <a:rPr lang="en-US" sz="1200" dirty="0" smtClean="0"/>
                        <a:t>1</a:t>
                      </a:r>
                      <a:endParaRPr lang="en-US" sz="1200" dirty="0"/>
                    </a:p>
                  </a:txBody>
                  <a:tcPr/>
                </a:tc>
                <a:tc>
                  <a:txBody>
                    <a:bodyPr/>
                    <a:lstStyle/>
                    <a:p>
                      <a:r>
                        <a:rPr lang="en-US" sz="1200" dirty="0" smtClean="0"/>
                        <a:t>-0.92</a:t>
                      </a:r>
                      <a:endParaRPr lang="en-US" sz="1200" dirty="0"/>
                    </a:p>
                  </a:txBody>
                  <a:tcPr/>
                </a:tc>
                <a:tc>
                  <a:txBody>
                    <a:bodyPr/>
                    <a:lstStyle/>
                    <a:p>
                      <a:r>
                        <a:rPr lang="en-US" sz="1200" dirty="0" smtClean="0"/>
                        <a:t>7.6</a:t>
                      </a:r>
                      <a:endParaRPr lang="en-US" sz="1200" dirty="0"/>
                    </a:p>
                  </a:txBody>
                  <a:tcPr/>
                </a:tc>
              </a:tr>
              <a:tr h="282921">
                <a:tc>
                  <a:txBody>
                    <a:bodyPr/>
                    <a:lstStyle/>
                    <a:p>
                      <a:r>
                        <a:rPr lang="en-US" sz="1200" dirty="0" smtClean="0"/>
                        <a:t>2</a:t>
                      </a:r>
                      <a:endParaRPr lang="en-US" sz="1200" dirty="0"/>
                    </a:p>
                  </a:txBody>
                  <a:tcPr/>
                </a:tc>
                <a:tc>
                  <a:txBody>
                    <a:bodyPr/>
                    <a:lstStyle/>
                    <a:p>
                      <a:r>
                        <a:rPr lang="en-US" sz="1200" dirty="0" smtClean="0"/>
                        <a:t>1.0</a:t>
                      </a:r>
                      <a:endParaRPr lang="en-US" sz="1200" dirty="0"/>
                    </a:p>
                  </a:txBody>
                  <a:tcPr/>
                </a:tc>
                <a:tc>
                  <a:txBody>
                    <a:bodyPr/>
                    <a:lstStyle/>
                    <a:p>
                      <a:r>
                        <a:rPr lang="en-US" sz="1200" dirty="0" smtClean="0"/>
                        <a:t>10.9</a:t>
                      </a:r>
                      <a:endParaRPr lang="en-US" sz="1200" dirty="0"/>
                    </a:p>
                  </a:txBody>
                  <a:tcPr/>
                </a:tc>
              </a:tr>
              <a:tr h="282921">
                <a:tc>
                  <a:txBody>
                    <a:bodyPr/>
                    <a:lstStyle/>
                    <a:p>
                      <a:r>
                        <a:rPr lang="en-US" sz="1200" dirty="0" smtClean="0"/>
                        <a:t>2</a:t>
                      </a:r>
                      <a:endParaRPr lang="en-US" sz="1200" dirty="0"/>
                    </a:p>
                  </a:txBody>
                  <a:tcPr/>
                </a:tc>
                <a:tc>
                  <a:txBody>
                    <a:bodyPr/>
                    <a:lstStyle/>
                    <a:p>
                      <a:r>
                        <a:rPr lang="en-US" sz="1200" dirty="0" smtClean="0"/>
                        <a:t>0.54</a:t>
                      </a:r>
                      <a:endParaRPr lang="en-US" sz="1200" dirty="0"/>
                    </a:p>
                  </a:txBody>
                  <a:tcPr/>
                </a:tc>
                <a:tc>
                  <a:txBody>
                    <a:bodyPr/>
                    <a:lstStyle/>
                    <a:p>
                      <a:r>
                        <a:rPr lang="en-US" sz="1200" dirty="0" smtClean="0"/>
                        <a:t>11.0</a:t>
                      </a:r>
                      <a:endParaRPr lang="en-US" sz="1200" dirty="0"/>
                    </a:p>
                  </a:txBody>
                  <a:tcPr/>
                </a:tc>
              </a:tr>
            </a:tbl>
          </a:graphicData>
        </a:graphic>
      </p:graphicFrame>
      <p:graphicFrame>
        <p:nvGraphicFramePr>
          <p:cNvPr id="170" name="Table 169"/>
          <p:cNvGraphicFramePr>
            <a:graphicFrameLocks noGrp="1"/>
          </p:cNvGraphicFramePr>
          <p:nvPr>
            <p:extLst>
              <p:ext uri="{D42A27DB-BD31-4B8C-83A1-F6EECF244321}">
                <p14:modId xmlns:p14="http://schemas.microsoft.com/office/powerpoint/2010/main" val="897525534"/>
              </p:ext>
            </p:extLst>
          </p:nvPr>
        </p:nvGraphicFramePr>
        <p:xfrm>
          <a:off x="25893926" y="17563405"/>
          <a:ext cx="2019300" cy="1371600"/>
        </p:xfrm>
        <a:graphic>
          <a:graphicData uri="http://schemas.openxmlformats.org/drawingml/2006/table">
            <a:tbl>
              <a:tblPr firstRow="1" bandRow="1">
                <a:tableStyleId>{5C22544A-7EE6-4342-B048-85BDC9FD1C3A}</a:tableStyleId>
              </a:tblPr>
              <a:tblGrid>
                <a:gridCol w="673100"/>
                <a:gridCol w="673100"/>
                <a:gridCol w="673100"/>
              </a:tblGrid>
              <a:tr h="266949">
                <a:tc>
                  <a:txBody>
                    <a:bodyPr/>
                    <a:lstStyle/>
                    <a:p>
                      <a:r>
                        <a:rPr lang="en-US" sz="1200" dirty="0" smtClean="0"/>
                        <a:t>Event</a:t>
                      </a:r>
                      <a:endParaRPr lang="en-US" sz="1200" dirty="0"/>
                    </a:p>
                  </a:txBody>
                  <a:tcPr/>
                </a:tc>
                <a:tc>
                  <a:txBody>
                    <a:bodyPr/>
                    <a:lstStyle/>
                    <a:p>
                      <a:r>
                        <a:rPr lang="en-US" sz="1200" dirty="0" smtClean="0"/>
                        <a:t>phi</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mass</a:t>
                      </a:r>
                    </a:p>
                  </a:txBody>
                  <a:tcPr/>
                </a:tc>
              </a:tr>
              <a:tr h="266949">
                <a:tc>
                  <a:txBody>
                    <a:bodyPr/>
                    <a:lstStyle/>
                    <a:p>
                      <a:r>
                        <a:rPr lang="en-US" sz="1200" dirty="0" smtClean="0"/>
                        <a:t>1</a:t>
                      </a:r>
                      <a:endParaRPr lang="en-US" sz="1200" dirty="0"/>
                    </a:p>
                  </a:txBody>
                  <a:tcPr/>
                </a:tc>
                <a:tc>
                  <a:txBody>
                    <a:bodyPr/>
                    <a:lstStyle/>
                    <a:p>
                      <a:r>
                        <a:rPr lang="en-US" sz="1200" dirty="0" smtClean="0"/>
                        <a:t>4.5</a:t>
                      </a:r>
                      <a:endParaRPr lang="en-US" sz="1200" dirty="0"/>
                    </a:p>
                  </a:txBody>
                  <a:tcPr/>
                </a:tc>
                <a:tc>
                  <a:txBody>
                    <a:bodyPr/>
                    <a:lstStyle/>
                    <a:p>
                      <a:r>
                        <a:rPr lang="en-US" sz="1200" dirty="0" smtClean="0"/>
                        <a:t>89</a:t>
                      </a:r>
                      <a:endParaRPr lang="en-US" sz="1200" dirty="0"/>
                    </a:p>
                  </a:txBody>
                  <a:tcPr/>
                </a:tc>
              </a:tr>
              <a:tr h="266949">
                <a:tc>
                  <a:txBody>
                    <a:bodyPr/>
                    <a:lstStyle/>
                    <a:p>
                      <a:r>
                        <a:rPr lang="en-US" sz="1200" dirty="0" smtClean="0"/>
                        <a:t>1</a:t>
                      </a:r>
                      <a:endParaRPr lang="en-US" sz="1200" dirty="0"/>
                    </a:p>
                  </a:txBody>
                  <a:tcPr/>
                </a:tc>
                <a:tc>
                  <a:txBody>
                    <a:bodyPr/>
                    <a:lstStyle/>
                    <a:p>
                      <a:r>
                        <a:rPr lang="en-US" sz="1200" dirty="0" smtClean="0"/>
                        <a:t>6.5</a:t>
                      </a:r>
                      <a:endParaRPr lang="en-US" sz="1200" dirty="0"/>
                    </a:p>
                  </a:txBody>
                  <a:tcPr/>
                </a:tc>
                <a:tc>
                  <a:txBody>
                    <a:bodyPr/>
                    <a:lstStyle/>
                    <a:p>
                      <a:r>
                        <a:rPr lang="en-US" sz="1200" dirty="0" smtClean="0"/>
                        <a:t>89</a:t>
                      </a:r>
                      <a:endParaRPr lang="en-US" sz="1200" dirty="0"/>
                    </a:p>
                  </a:txBody>
                  <a:tcPr/>
                </a:tc>
              </a:tr>
              <a:tr h="266949">
                <a:tc>
                  <a:txBody>
                    <a:bodyPr/>
                    <a:lstStyle/>
                    <a:p>
                      <a:r>
                        <a:rPr lang="en-US" sz="1200" dirty="0" smtClean="0"/>
                        <a:t>2</a:t>
                      </a:r>
                      <a:endParaRPr lang="en-US" sz="1200" dirty="0"/>
                    </a:p>
                  </a:txBody>
                  <a:tcPr/>
                </a:tc>
                <a:tc>
                  <a:txBody>
                    <a:bodyPr/>
                    <a:lstStyle/>
                    <a:p>
                      <a:r>
                        <a:rPr lang="en-US" sz="1200" dirty="0" smtClean="0"/>
                        <a:t>4.3</a:t>
                      </a:r>
                      <a:endParaRPr lang="en-US" sz="1200" dirty="0"/>
                    </a:p>
                  </a:txBody>
                  <a:tcPr/>
                </a:tc>
                <a:tc>
                  <a:txBody>
                    <a:bodyPr/>
                    <a:lstStyle/>
                    <a:p>
                      <a:r>
                        <a:rPr lang="en-US" sz="1200" dirty="0" smtClean="0"/>
                        <a:t>89</a:t>
                      </a:r>
                      <a:endParaRPr lang="en-US" sz="1200" dirty="0"/>
                    </a:p>
                  </a:txBody>
                  <a:tcPr/>
                </a:tc>
              </a:tr>
              <a:tr h="266949">
                <a:tc>
                  <a:txBody>
                    <a:bodyPr/>
                    <a:lstStyle/>
                    <a:p>
                      <a:r>
                        <a:rPr lang="en-US" sz="1200" dirty="0" smtClean="0"/>
                        <a:t>2</a:t>
                      </a:r>
                      <a:endParaRPr lang="en-US" sz="1200" dirty="0"/>
                    </a:p>
                  </a:txBody>
                  <a:tcPr/>
                </a:tc>
                <a:tc>
                  <a:txBody>
                    <a:bodyPr/>
                    <a:lstStyle/>
                    <a:p>
                      <a:r>
                        <a:rPr lang="en-US" sz="1200" dirty="0" smtClean="0"/>
                        <a:t>5.7</a:t>
                      </a:r>
                      <a:endParaRPr lang="en-US" sz="1200" dirty="0"/>
                    </a:p>
                  </a:txBody>
                  <a:tcPr/>
                </a:tc>
                <a:tc>
                  <a:txBody>
                    <a:bodyPr/>
                    <a:lstStyle/>
                    <a:p>
                      <a:r>
                        <a:rPr lang="en-US" sz="1200" dirty="0" smtClean="0"/>
                        <a:t>89</a:t>
                      </a:r>
                      <a:endParaRPr lang="en-US" sz="1200" dirty="0"/>
                    </a:p>
                  </a:txBody>
                  <a:tcPr/>
                </a:tc>
              </a:tr>
            </a:tbl>
          </a:graphicData>
        </a:graphic>
      </p:graphicFrame>
      <p:sp>
        <p:nvSpPr>
          <p:cNvPr id="171" name="TextBox 170"/>
          <p:cNvSpPr txBox="1"/>
          <p:nvPr/>
        </p:nvSpPr>
        <p:spPr>
          <a:xfrm>
            <a:off x="26271094" y="17163295"/>
            <a:ext cx="1240769" cy="400110"/>
          </a:xfrm>
          <a:prstGeom prst="rect">
            <a:avLst/>
          </a:prstGeom>
          <a:noFill/>
        </p:spPr>
        <p:txBody>
          <a:bodyPr wrap="none" rtlCol="0">
            <a:spAutoFit/>
          </a:bodyPr>
          <a:lstStyle/>
          <a:p>
            <a:r>
              <a:rPr lang="en-US" sz="2000" dirty="0" smtClean="0">
                <a:latin typeface="Cambria"/>
                <a:cs typeface="Cambria"/>
              </a:rPr>
              <a:t>Particle B</a:t>
            </a:r>
            <a:endParaRPr lang="en-US" sz="2000" dirty="0">
              <a:latin typeface="Cambria"/>
              <a:cs typeface="Cambria"/>
            </a:endParaRPr>
          </a:p>
        </p:txBody>
      </p:sp>
      <p:sp>
        <p:nvSpPr>
          <p:cNvPr id="172" name="Left Brace 171"/>
          <p:cNvSpPr/>
          <p:nvPr/>
        </p:nvSpPr>
        <p:spPr>
          <a:xfrm>
            <a:off x="25521392" y="15424786"/>
            <a:ext cx="247225" cy="8271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mbria"/>
              <a:cs typeface="Cambria"/>
            </a:endParaRPr>
          </a:p>
        </p:txBody>
      </p:sp>
      <p:sp>
        <p:nvSpPr>
          <p:cNvPr id="173" name="Left Brace 172"/>
          <p:cNvSpPr/>
          <p:nvPr/>
        </p:nvSpPr>
        <p:spPr>
          <a:xfrm>
            <a:off x="25504460" y="16270630"/>
            <a:ext cx="215051" cy="60077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mbria"/>
              <a:cs typeface="Cambria"/>
            </a:endParaRPr>
          </a:p>
        </p:txBody>
      </p:sp>
      <p:cxnSp>
        <p:nvCxnSpPr>
          <p:cNvPr id="174" name="Straight Arrow Connector 173"/>
          <p:cNvCxnSpPr>
            <a:stCxn id="180" idx="3"/>
            <a:endCxn id="172" idx="1"/>
          </p:cNvCxnSpPr>
          <p:nvPr/>
        </p:nvCxnSpPr>
        <p:spPr>
          <a:xfrm flipV="1">
            <a:off x="24826277" y="15838364"/>
            <a:ext cx="695115" cy="512364"/>
          </a:xfrm>
          <a:prstGeom prst="straightConnector1">
            <a:avLst/>
          </a:prstGeom>
          <a:ln>
            <a:solidFill>
              <a:srgbClr val="0C6198"/>
            </a:solidFill>
            <a:tailEnd type="arrow"/>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a:endCxn id="173" idx="1"/>
          </p:cNvCxnSpPr>
          <p:nvPr/>
        </p:nvCxnSpPr>
        <p:spPr>
          <a:xfrm flipV="1">
            <a:off x="24784874" y="16571017"/>
            <a:ext cx="719586" cy="136470"/>
          </a:xfrm>
          <a:prstGeom prst="straightConnector1">
            <a:avLst/>
          </a:prstGeom>
          <a:ln>
            <a:solidFill>
              <a:srgbClr val="0C6198"/>
            </a:solidFill>
            <a:tailEnd type="arrow"/>
          </a:ln>
        </p:spPr>
        <p:style>
          <a:lnRef idx="2">
            <a:schemeClr val="accent1"/>
          </a:lnRef>
          <a:fillRef idx="0">
            <a:schemeClr val="accent1"/>
          </a:fillRef>
          <a:effectRef idx="1">
            <a:schemeClr val="accent1"/>
          </a:effectRef>
          <a:fontRef idx="minor">
            <a:schemeClr val="tx1"/>
          </a:fontRef>
        </p:style>
      </p:cxnSp>
      <p:sp>
        <p:nvSpPr>
          <p:cNvPr id="176" name="Left Brace 175"/>
          <p:cNvSpPr/>
          <p:nvPr/>
        </p:nvSpPr>
        <p:spPr>
          <a:xfrm>
            <a:off x="25558647" y="17814507"/>
            <a:ext cx="209970" cy="5693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mbria"/>
              <a:cs typeface="Cambria"/>
            </a:endParaRPr>
          </a:p>
        </p:txBody>
      </p:sp>
      <p:sp>
        <p:nvSpPr>
          <p:cNvPr id="177" name="Left Brace 176"/>
          <p:cNvSpPr/>
          <p:nvPr/>
        </p:nvSpPr>
        <p:spPr>
          <a:xfrm>
            <a:off x="25553565" y="18383887"/>
            <a:ext cx="215052" cy="5781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mbria"/>
              <a:cs typeface="Cambria"/>
            </a:endParaRPr>
          </a:p>
        </p:txBody>
      </p:sp>
      <p:cxnSp>
        <p:nvCxnSpPr>
          <p:cNvPr id="178" name="Straight Arrow Connector 177"/>
          <p:cNvCxnSpPr>
            <a:stCxn id="180" idx="3"/>
            <a:endCxn id="176" idx="1"/>
          </p:cNvCxnSpPr>
          <p:nvPr/>
        </p:nvCxnSpPr>
        <p:spPr>
          <a:xfrm>
            <a:off x="24826277" y="16350728"/>
            <a:ext cx="732370" cy="1748469"/>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a:endCxn id="177" idx="1"/>
          </p:cNvCxnSpPr>
          <p:nvPr/>
        </p:nvCxnSpPr>
        <p:spPr>
          <a:xfrm>
            <a:off x="24822892" y="16707486"/>
            <a:ext cx="730673" cy="1965455"/>
          </a:xfrm>
          <a:prstGeom prst="straightConnector1">
            <a:avLst/>
          </a:prstGeom>
          <a:ln>
            <a:solidFill>
              <a:srgbClr val="3FAAF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80" name="Table 179"/>
          <p:cNvGraphicFramePr>
            <a:graphicFrameLocks noGrp="1"/>
          </p:cNvGraphicFramePr>
          <p:nvPr>
            <p:extLst>
              <p:ext uri="{D42A27DB-BD31-4B8C-83A1-F6EECF244321}">
                <p14:modId xmlns:p14="http://schemas.microsoft.com/office/powerpoint/2010/main" val="1649824517"/>
              </p:ext>
            </p:extLst>
          </p:nvPr>
        </p:nvGraphicFramePr>
        <p:xfrm>
          <a:off x="22806977" y="15794468"/>
          <a:ext cx="2019300" cy="1112520"/>
        </p:xfrm>
        <a:graphic>
          <a:graphicData uri="http://schemas.openxmlformats.org/drawingml/2006/table">
            <a:tbl>
              <a:tblPr firstRow="1" bandRow="1">
                <a:tableStyleId>{5C22544A-7EE6-4342-B048-85BDC9FD1C3A}</a:tableStyleId>
              </a:tblPr>
              <a:tblGrid>
                <a:gridCol w="673100"/>
                <a:gridCol w="673100"/>
                <a:gridCol w="673100"/>
              </a:tblGrid>
              <a:tr h="370840">
                <a:tc>
                  <a:txBody>
                    <a:bodyPr/>
                    <a:lstStyle/>
                    <a:p>
                      <a:r>
                        <a:rPr lang="en-US" sz="1200" dirty="0" smtClean="0"/>
                        <a:t>Event</a:t>
                      </a:r>
                      <a:endParaRPr lang="en-US" sz="1200" dirty="0"/>
                    </a:p>
                  </a:txBody>
                  <a:tcPr/>
                </a:tc>
                <a:tc>
                  <a:txBody>
                    <a:bodyPr/>
                    <a:lstStyle/>
                    <a:p>
                      <a:r>
                        <a:rPr lang="en-US" sz="1200" dirty="0" err="1" smtClean="0"/>
                        <a:t>Lumi</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Weight</a:t>
                      </a:r>
                    </a:p>
                  </a:txBody>
                  <a:tcPr/>
                </a:tc>
              </a:tr>
              <a:tr h="370840">
                <a:tc>
                  <a:txBody>
                    <a:bodyPr/>
                    <a:lstStyle/>
                    <a:p>
                      <a:r>
                        <a:rPr lang="en-US" sz="1200" dirty="0" smtClean="0"/>
                        <a:t>1</a:t>
                      </a:r>
                      <a:endParaRPr lang="en-US" sz="1200" dirty="0"/>
                    </a:p>
                  </a:txBody>
                  <a:tcPr/>
                </a:tc>
                <a:tc>
                  <a:txBody>
                    <a:bodyPr/>
                    <a:lstStyle/>
                    <a:p>
                      <a:r>
                        <a:rPr lang="en-US" sz="1200" dirty="0" smtClean="0"/>
                        <a:t>3245</a:t>
                      </a:r>
                      <a:endParaRPr lang="en-US" sz="1200" dirty="0"/>
                    </a:p>
                  </a:txBody>
                  <a:tcPr/>
                </a:tc>
                <a:tc>
                  <a:txBody>
                    <a:bodyPr/>
                    <a:lstStyle/>
                    <a:p>
                      <a:r>
                        <a:rPr lang="en-US" sz="1200" dirty="0" smtClean="0"/>
                        <a:t>0.5</a:t>
                      </a:r>
                      <a:endParaRPr lang="en-US" sz="1200" dirty="0"/>
                    </a:p>
                  </a:txBody>
                  <a:tcPr/>
                </a:tc>
              </a:tr>
              <a:tr h="370840">
                <a:tc>
                  <a:txBody>
                    <a:bodyPr/>
                    <a:lstStyle/>
                    <a:p>
                      <a:r>
                        <a:rPr lang="en-US" sz="1200" dirty="0" smtClean="0"/>
                        <a:t>2</a:t>
                      </a:r>
                      <a:endParaRPr lang="en-US" sz="1200" dirty="0"/>
                    </a:p>
                  </a:txBody>
                  <a:tcPr/>
                </a:tc>
                <a:tc>
                  <a:txBody>
                    <a:bodyPr/>
                    <a:lstStyle/>
                    <a:p>
                      <a:r>
                        <a:rPr lang="en-US" sz="1200" dirty="0" smtClean="0"/>
                        <a:t>3444</a:t>
                      </a:r>
                      <a:endParaRPr lang="en-US" sz="1200" dirty="0"/>
                    </a:p>
                  </a:txBody>
                  <a:tcPr/>
                </a:tc>
                <a:tc>
                  <a:txBody>
                    <a:bodyPr/>
                    <a:lstStyle/>
                    <a:p>
                      <a:r>
                        <a:rPr lang="en-US" sz="1200" dirty="0" smtClean="0"/>
                        <a:t>0.65</a:t>
                      </a:r>
                      <a:endParaRPr lang="en-US" sz="1200" dirty="0"/>
                    </a:p>
                  </a:txBody>
                  <a:tcPr/>
                </a:tc>
              </a:tr>
            </a:tbl>
          </a:graphicData>
        </a:graphic>
      </p:graphicFrame>
      <p:sp>
        <p:nvSpPr>
          <p:cNvPr id="185" name="TextBox 184"/>
          <p:cNvSpPr txBox="1"/>
          <p:nvPr/>
        </p:nvSpPr>
        <p:spPr>
          <a:xfrm>
            <a:off x="26250906" y="14748368"/>
            <a:ext cx="1243775" cy="400110"/>
          </a:xfrm>
          <a:prstGeom prst="rect">
            <a:avLst/>
          </a:prstGeom>
          <a:noFill/>
        </p:spPr>
        <p:txBody>
          <a:bodyPr wrap="none" rtlCol="0">
            <a:spAutoFit/>
          </a:bodyPr>
          <a:lstStyle/>
          <a:p>
            <a:r>
              <a:rPr lang="en-US" sz="2000" dirty="0" smtClean="0">
                <a:latin typeface="Cambria"/>
                <a:cs typeface="Cambria"/>
              </a:rPr>
              <a:t>Particle A</a:t>
            </a:r>
            <a:endParaRPr lang="en-US" sz="2000" dirty="0">
              <a:latin typeface="Cambria"/>
              <a:cs typeface="Cambria"/>
            </a:endParaRPr>
          </a:p>
        </p:txBody>
      </p:sp>
      <p:sp>
        <p:nvSpPr>
          <p:cNvPr id="186" name="Text Placeholder 14"/>
          <p:cNvSpPr>
            <a:spLocks noGrp="1"/>
          </p:cNvSpPr>
          <p:nvPr>
            <p:ph type="body" sz="quarter" idx="49"/>
          </p:nvPr>
        </p:nvSpPr>
        <p:spPr>
          <a:xfrm>
            <a:off x="15731669" y="23618728"/>
            <a:ext cx="6555823" cy="728694"/>
          </a:xfrm>
        </p:spPr>
        <p:txBody>
          <a:bodyPr/>
          <a:lstStyle/>
          <a:p>
            <a:r>
              <a:rPr lang="en-US" dirty="0" smtClean="0">
                <a:latin typeface="Cambria"/>
                <a:cs typeface="Cambria"/>
              </a:rPr>
              <a:t>Flow of operations and data in Spark</a:t>
            </a:r>
            <a:endParaRPr lang="en-US" dirty="0">
              <a:latin typeface="Cambria"/>
              <a:cs typeface="Cambria"/>
            </a:endParaRPr>
          </a:p>
        </p:txBody>
      </p:sp>
      <p:sp>
        <p:nvSpPr>
          <p:cNvPr id="187" name="Text Placeholder 14"/>
          <p:cNvSpPr>
            <a:spLocks noGrp="1"/>
          </p:cNvSpPr>
          <p:nvPr>
            <p:ph type="body" sz="quarter" idx="49"/>
          </p:nvPr>
        </p:nvSpPr>
        <p:spPr>
          <a:xfrm>
            <a:off x="24931319" y="13584009"/>
            <a:ext cx="6555823" cy="728694"/>
          </a:xfrm>
        </p:spPr>
        <p:txBody>
          <a:bodyPr/>
          <a:lstStyle/>
          <a:p>
            <a:r>
              <a:rPr lang="en-US" dirty="0" smtClean="0">
                <a:latin typeface="Cambria"/>
                <a:cs typeface="Cambria"/>
              </a:rPr>
              <a:t>Workflow using Spark</a:t>
            </a:r>
            <a:endParaRPr lang="en-US" dirty="0">
              <a:latin typeface="Cambria"/>
              <a:cs typeface="Cambria"/>
            </a:endParaRPr>
          </a:p>
        </p:txBody>
      </p:sp>
      <p:sp>
        <p:nvSpPr>
          <p:cNvPr id="188" name="Rectangle 187"/>
          <p:cNvSpPr/>
          <p:nvPr/>
        </p:nvSpPr>
        <p:spPr>
          <a:xfrm>
            <a:off x="29201281" y="12496077"/>
            <a:ext cx="13361319" cy="3600986"/>
          </a:xfrm>
          <a:prstGeom prst="rect">
            <a:avLst/>
          </a:prstGeom>
        </p:spPr>
        <p:txBody>
          <a:bodyPr wrap="square">
            <a:spAutoFit/>
          </a:bodyPr>
          <a:lstStyle/>
          <a:p>
            <a:pPr marL="685206" indent="-742950">
              <a:buFont typeface="+mj-lt"/>
              <a:buAutoNum type="arabicPeriod" startAt="2"/>
            </a:pPr>
            <a:r>
              <a:rPr lang="en-US" sz="4000" dirty="0">
                <a:latin typeface="Cambria"/>
                <a:cs typeface="Cambria"/>
              </a:rPr>
              <a:t>Skimming (reduce number of events) and </a:t>
            </a:r>
            <a:r>
              <a:rPr lang="en-US" sz="4000" dirty="0" smtClean="0">
                <a:latin typeface="Cambria"/>
                <a:cs typeface="Cambria"/>
              </a:rPr>
              <a:t/>
            </a:r>
            <a:br>
              <a:rPr lang="en-US" sz="4000" dirty="0" smtClean="0">
                <a:latin typeface="Cambria"/>
                <a:cs typeface="Cambria"/>
              </a:rPr>
            </a:br>
            <a:r>
              <a:rPr lang="en-US" sz="4000" dirty="0" smtClean="0">
                <a:latin typeface="Cambria"/>
                <a:cs typeface="Cambria"/>
              </a:rPr>
              <a:t>Slimming </a:t>
            </a:r>
            <a:r>
              <a:rPr lang="en-US" sz="4000" dirty="0">
                <a:latin typeface="Cambria"/>
                <a:cs typeface="Cambria"/>
              </a:rPr>
              <a:t>(reduce event content</a:t>
            </a:r>
            <a:r>
              <a:rPr lang="en-US" sz="4000" dirty="0" smtClean="0">
                <a:latin typeface="Cambria"/>
                <a:cs typeface="Cambria"/>
              </a:rPr>
              <a:t>) </a:t>
            </a:r>
          </a:p>
          <a:p>
            <a:pPr marL="685206" indent="-742950">
              <a:buFont typeface="Wingdings" charset="2"/>
              <a:buChar char="Ø"/>
            </a:pPr>
            <a:r>
              <a:rPr lang="en-US" sz="3600" dirty="0" smtClean="0">
                <a:latin typeface="Cambria"/>
                <a:cs typeface="Cambria"/>
              </a:rPr>
              <a:t>Apply </a:t>
            </a:r>
            <a:r>
              <a:rPr lang="en-US" sz="3600" dirty="0">
                <a:latin typeface="Cambria"/>
                <a:cs typeface="Cambria"/>
              </a:rPr>
              <a:t>analysis pre-</a:t>
            </a:r>
            <a:r>
              <a:rPr lang="en-US" sz="3600" dirty="0" smtClean="0">
                <a:latin typeface="Cambria"/>
                <a:cs typeface="Cambria"/>
              </a:rPr>
              <a:t>selection </a:t>
            </a:r>
          </a:p>
          <a:p>
            <a:pPr marL="685206" indent="-742950">
              <a:buFont typeface="Wingdings" charset="2"/>
              <a:buChar char="Ø"/>
            </a:pPr>
            <a:r>
              <a:rPr lang="en-US" sz="3600" dirty="0" smtClean="0">
                <a:latin typeface="Cambria"/>
                <a:cs typeface="Cambria"/>
              </a:rPr>
              <a:t>Output</a:t>
            </a:r>
            <a:r>
              <a:rPr lang="en-US" sz="3600" dirty="0">
                <a:latin typeface="Cambria"/>
                <a:cs typeface="Cambria"/>
              </a:rPr>
              <a:t>: flat </a:t>
            </a:r>
            <a:r>
              <a:rPr lang="en-US" sz="3600" dirty="0" smtClean="0">
                <a:latin typeface="Cambria"/>
                <a:cs typeface="Cambria"/>
              </a:rPr>
              <a:t>n</a:t>
            </a:r>
            <a:r>
              <a:rPr lang="en-US" sz="3600" dirty="0">
                <a:latin typeface="Cambria"/>
                <a:cs typeface="Cambria"/>
              </a:rPr>
              <a:t>-tuples with only necessary </a:t>
            </a:r>
            <a:r>
              <a:rPr lang="en-US" sz="3600" dirty="0" smtClean="0">
                <a:latin typeface="Cambria"/>
                <a:cs typeface="Cambria"/>
              </a:rPr>
              <a:t>information</a:t>
            </a:r>
          </a:p>
          <a:p>
            <a:pPr marL="685206" indent="-742950">
              <a:buFont typeface="+mj-lt"/>
              <a:buAutoNum type="arabicPeriod" startAt="3"/>
            </a:pPr>
            <a:r>
              <a:rPr lang="en-US" sz="4000" dirty="0" smtClean="0">
                <a:latin typeface="Cambria"/>
                <a:cs typeface="Cambria"/>
              </a:rPr>
              <a:t>Final </a:t>
            </a:r>
            <a:r>
              <a:rPr lang="en-US" sz="4000" dirty="0">
                <a:latin typeface="Cambria"/>
                <a:cs typeface="Cambria"/>
              </a:rPr>
              <a:t>analysis is performed using the </a:t>
            </a:r>
            <a:r>
              <a:rPr lang="en-US" sz="4000" dirty="0" smtClean="0">
                <a:latin typeface="Cambria"/>
                <a:cs typeface="Cambria"/>
              </a:rPr>
              <a:t>flat </a:t>
            </a:r>
            <a:r>
              <a:rPr lang="en-US" sz="4000" dirty="0" err="1" smtClean="0">
                <a:latin typeface="Cambria"/>
                <a:cs typeface="Cambria"/>
              </a:rPr>
              <a:t>ntuples</a:t>
            </a:r>
            <a:r>
              <a:rPr lang="en-US" sz="4000" dirty="0">
                <a:latin typeface="Cambria"/>
                <a:cs typeface="Cambria"/>
              </a:rPr>
              <a:t> </a:t>
            </a:r>
            <a:endParaRPr lang="en-US" sz="4000" dirty="0" smtClean="0">
              <a:latin typeface="Cambria"/>
              <a:cs typeface="Cambria"/>
            </a:endParaRPr>
          </a:p>
          <a:p>
            <a:pPr marL="685206" indent="-742950">
              <a:buFont typeface="Wingdings" charset="2"/>
              <a:buChar char="Ø"/>
            </a:pPr>
            <a:r>
              <a:rPr lang="en-US" sz="3600" dirty="0" smtClean="0">
                <a:latin typeface="Cambria"/>
                <a:cs typeface="Cambria"/>
              </a:rPr>
              <a:t>Output</a:t>
            </a:r>
            <a:r>
              <a:rPr lang="en-US" sz="3600" dirty="0">
                <a:latin typeface="Cambria"/>
                <a:cs typeface="Cambria"/>
              </a:rPr>
              <a:t>: publication grade plots and tables</a:t>
            </a:r>
          </a:p>
        </p:txBody>
      </p:sp>
      <p:sp>
        <p:nvSpPr>
          <p:cNvPr id="190" name="AutoShape 508"/>
          <p:cNvSpPr>
            <a:spLocks noChangeArrowheads="1"/>
          </p:cNvSpPr>
          <p:nvPr/>
        </p:nvSpPr>
        <p:spPr bwMode="auto">
          <a:xfrm>
            <a:off x="37820381" y="33153510"/>
            <a:ext cx="4465036" cy="282345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000" b="1" dirty="0" smtClean="0">
                <a:latin typeface="Cambria"/>
                <a:cs typeface="Cambria"/>
              </a:rPr>
              <a:t>Acknowledgement </a:t>
            </a:r>
            <a:r>
              <a:rPr lang="en-US" sz="2000" dirty="0" smtClean="0">
                <a:latin typeface="Cambria"/>
                <a:cs typeface="Cambria"/>
              </a:rPr>
              <a:t>This study is supported by the Department of Energy (DOE</a:t>
            </a:r>
            <a:r>
              <a:rPr lang="en-US" sz="2000" dirty="0">
                <a:latin typeface="Cambria"/>
                <a:cs typeface="Cambria"/>
              </a:rPr>
              <a:t>) under Contract No. DE-AC02-07CH11359. </a:t>
            </a:r>
            <a:r>
              <a:rPr lang="en-US" sz="2000" dirty="0" smtClean="0">
                <a:latin typeface="Cambria"/>
                <a:cs typeface="Cambria"/>
              </a:rPr>
              <a:t>The CMS collaboration is supported by DOE</a:t>
            </a:r>
            <a:r>
              <a:rPr lang="en-US" sz="2000" dirty="0">
                <a:latin typeface="Cambria"/>
                <a:cs typeface="Cambria"/>
              </a:rPr>
              <a:t>, NSF, </a:t>
            </a:r>
            <a:r>
              <a:rPr lang="en-US" sz="2000" dirty="0" smtClean="0">
                <a:latin typeface="Cambria"/>
                <a:cs typeface="Cambria"/>
              </a:rPr>
              <a:t>and international </a:t>
            </a:r>
            <a:r>
              <a:rPr lang="en-US" sz="2000" dirty="0">
                <a:latin typeface="Cambria"/>
                <a:cs typeface="Cambria"/>
              </a:rPr>
              <a:t>funding </a:t>
            </a:r>
            <a:r>
              <a:rPr lang="en-US" sz="2000" dirty="0" smtClean="0">
                <a:latin typeface="Cambria"/>
                <a:cs typeface="Cambria"/>
              </a:rPr>
              <a:t>agencies. Histogrammar is supported through the DIANA project by NSF. </a:t>
            </a:r>
          </a:p>
        </p:txBody>
      </p:sp>
      <p:sp>
        <p:nvSpPr>
          <p:cNvPr id="191" name="Text Placeholder 21"/>
          <p:cNvSpPr>
            <a:spLocks noGrp="1"/>
          </p:cNvSpPr>
          <p:nvPr>
            <p:ph type="body" sz="quarter" idx="57"/>
          </p:nvPr>
        </p:nvSpPr>
        <p:spPr>
          <a:xfrm>
            <a:off x="29600807" y="32953054"/>
            <a:ext cx="13030200" cy="1103464"/>
          </a:xfrm>
        </p:spPr>
        <p:txBody>
          <a:bodyPr/>
          <a:lstStyle/>
          <a:p>
            <a:r>
              <a:rPr lang="en-US" dirty="0" smtClean="0">
                <a:latin typeface="Cambria"/>
                <a:cs typeface="Cambria"/>
              </a:rPr>
              <a:t>Future Direction</a:t>
            </a:r>
            <a:endParaRPr lang="en-US" dirty="0">
              <a:latin typeface="Cambria"/>
              <a:cs typeface="Cambria"/>
            </a:endParaRPr>
          </a:p>
        </p:txBody>
      </p:sp>
      <p:pic>
        <p:nvPicPr>
          <p:cNvPr id="192" name="Picture 191" descr="My_PDF_Cod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2091924"/>
            <a:ext cx="4944129" cy="6398285"/>
          </a:xfrm>
          <a:prstGeom prst="rect">
            <a:avLst/>
          </a:prstGeom>
        </p:spPr>
      </p:pic>
      <p:sp>
        <p:nvSpPr>
          <p:cNvPr id="200" name="Text Placeholder 14"/>
          <p:cNvSpPr>
            <a:spLocks noGrp="1"/>
          </p:cNvSpPr>
          <p:nvPr>
            <p:ph type="body" sz="quarter" idx="49"/>
          </p:nvPr>
        </p:nvSpPr>
        <p:spPr>
          <a:xfrm>
            <a:off x="22969357" y="16830422"/>
            <a:ext cx="2574303" cy="728694"/>
          </a:xfrm>
        </p:spPr>
        <p:txBody>
          <a:bodyPr/>
          <a:lstStyle/>
          <a:p>
            <a:r>
              <a:rPr lang="en-US" dirty="0" smtClean="0">
                <a:latin typeface="Cambria"/>
                <a:cs typeface="Cambria"/>
              </a:rPr>
              <a:t>DataFrame organization</a:t>
            </a:r>
            <a:endParaRPr lang="en-US" dirty="0">
              <a:latin typeface="Cambria"/>
              <a:cs typeface="Cambria"/>
            </a:endParaRPr>
          </a:p>
        </p:txBody>
      </p:sp>
      <p:sp>
        <p:nvSpPr>
          <p:cNvPr id="203" name="Text Placeholder 14"/>
          <p:cNvSpPr>
            <a:spLocks noGrp="1"/>
          </p:cNvSpPr>
          <p:nvPr>
            <p:ph type="body" sz="quarter" idx="49"/>
          </p:nvPr>
        </p:nvSpPr>
        <p:spPr>
          <a:xfrm>
            <a:off x="37371107" y="26124122"/>
            <a:ext cx="6603999" cy="728694"/>
          </a:xfrm>
        </p:spPr>
        <p:txBody>
          <a:bodyPr/>
          <a:lstStyle/>
          <a:p>
            <a:r>
              <a:rPr lang="en-US" dirty="0" smtClean="0">
                <a:latin typeface="Cambria"/>
                <a:cs typeface="Cambria"/>
              </a:rPr>
              <a:t>Performance and scaling </a:t>
            </a:r>
            <a:r>
              <a:rPr lang="en-US" dirty="0" smtClean="0">
                <a:latin typeface="Cambria"/>
                <a:cs typeface="Cambria"/>
              </a:rPr>
              <a:t>on </a:t>
            </a:r>
            <a:r>
              <a:rPr lang="en-US" dirty="0" smtClean="0">
                <a:latin typeface="Cambria"/>
                <a:cs typeface="Cambria"/>
              </a:rPr>
              <a:t>Edison</a:t>
            </a:r>
            <a:endParaRPr lang="en-US" dirty="0">
              <a:latin typeface="Cambria"/>
              <a:cs typeface="Cambria"/>
            </a:endParaRPr>
          </a:p>
        </p:txBody>
      </p:sp>
      <p:sp>
        <p:nvSpPr>
          <p:cNvPr id="212" name="Text Placeholder 15"/>
          <p:cNvSpPr>
            <a:spLocks noGrp="1"/>
          </p:cNvSpPr>
          <p:nvPr>
            <p:ph type="body" sz="quarter" idx="35"/>
          </p:nvPr>
        </p:nvSpPr>
        <p:spPr>
          <a:xfrm>
            <a:off x="2024898" y="21352730"/>
            <a:ext cx="2736850" cy="1132625"/>
          </a:xfrm>
        </p:spPr>
        <p:txBody>
          <a:bodyPr/>
          <a:lstStyle/>
          <a:p>
            <a:r>
              <a:rPr lang="en-US" dirty="0" err="1" smtClean="0">
                <a:latin typeface="Cambria"/>
                <a:cs typeface="Cambria"/>
              </a:rPr>
              <a:t>Matter_energy</a:t>
            </a:r>
            <a:r>
              <a:rPr lang="en-US" dirty="0" smtClean="0">
                <a:latin typeface="Cambria"/>
                <a:cs typeface="Cambria"/>
              </a:rPr>
              <a:t> composition of the Universe</a:t>
            </a:r>
            <a:endParaRPr lang="en-US" dirty="0">
              <a:latin typeface="Cambria"/>
              <a:cs typeface="Cambria"/>
            </a:endParaRPr>
          </a:p>
        </p:txBody>
      </p:sp>
      <p:pic>
        <p:nvPicPr>
          <p:cNvPr id="214" name="Picture Placeholder 25" descr="darkmatter_piechart.png"/>
          <p:cNvPicPr>
            <a:picLocks noGrp="1" noChangeAspect="1"/>
          </p:cNvPicPr>
          <p:nvPr>
            <p:ph type="pic" sz="quarter" idx="21"/>
          </p:nvPr>
        </p:nvPicPr>
        <p:blipFill>
          <a:blip r:embed="rId7">
            <a:extLst>
              <a:ext uri="{28A0092B-C50C-407E-A947-70E740481C1C}">
                <a14:useLocalDpi xmlns:a14="http://schemas.microsoft.com/office/drawing/2010/main" val="0"/>
              </a:ext>
            </a:extLst>
          </a:blip>
          <a:srcRect l="-10659" r="-10659"/>
          <a:stretch>
            <a:fillRect/>
          </a:stretch>
        </p:blipFill>
        <p:spPr>
          <a:xfrm>
            <a:off x="1618498" y="19189105"/>
            <a:ext cx="2736850" cy="2065337"/>
          </a:xfrm>
          <a:prstGeom prst="rect">
            <a:avLst/>
          </a:prstGeom>
        </p:spPr>
      </p:pic>
      <p:pic>
        <p:nvPicPr>
          <p:cNvPr id="215" name="Picture Placeholder 26"/>
          <p:cNvPicPr>
            <a:picLocks noGrp="1" noChangeAspect="1"/>
          </p:cNvPicPr>
          <p:nvPr>
            <p:ph type="pic" sz="quarter" idx="23"/>
          </p:nvPr>
        </p:nvPicPr>
        <p:blipFill>
          <a:blip r:embed="rId8">
            <a:extLst>
              <a:ext uri="{28A0092B-C50C-407E-A947-70E740481C1C}">
                <a14:useLocalDpi xmlns:a14="http://schemas.microsoft.com/office/drawing/2010/main" val="0"/>
              </a:ext>
            </a:extLst>
          </a:blip>
          <a:srcRect t="-2824" b="-2824"/>
          <a:stretch>
            <a:fillRect/>
          </a:stretch>
        </p:blipFill>
        <p:spPr>
          <a:xfrm>
            <a:off x="5113125" y="19189675"/>
            <a:ext cx="2735823" cy="2064269"/>
          </a:xfrm>
          <a:prstGeom prst="rect">
            <a:avLst/>
          </a:prstGeom>
        </p:spPr>
      </p:pic>
      <p:pic>
        <p:nvPicPr>
          <p:cNvPr id="216" name="Picture Placeholder 27"/>
          <p:cNvPicPr>
            <a:picLocks noGrp="1" noChangeAspect="1"/>
          </p:cNvPicPr>
          <p:nvPr>
            <p:ph type="pic" sz="quarter" idx="24"/>
          </p:nvPr>
        </p:nvPicPr>
        <p:blipFill>
          <a:blip r:embed="rId9"/>
          <a:srcRect l="-2205" r="-2205"/>
          <a:stretch>
            <a:fillRect/>
          </a:stretch>
        </p:blipFill>
        <p:spPr>
          <a:xfrm>
            <a:off x="8558332" y="19189675"/>
            <a:ext cx="2735823" cy="2064269"/>
          </a:xfrm>
          <a:prstGeom prst="rect">
            <a:avLst/>
          </a:prstGeom>
        </p:spPr>
      </p:pic>
      <p:pic>
        <p:nvPicPr>
          <p:cNvPr id="217" name="Picture Placeholder 28"/>
          <p:cNvPicPr>
            <a:picLocks noGrp="1" noChangeAspect="1"/>
          </p:cNvPicPr>
          <p:nvPr>
            <p:ph type="pic" sz="quarter" idx="22"/>
          </p:nvPr>
        </p:nvPicPr>
        <p:blipFill>
          <a:blip r:embed="rId10"/>
          <a:srcRect l="-14942" r="-14942"/>
          <a:stretch>
            <a:fillRect/>
          </a:stretch>
        </p:blipFill>
        <p:spPr>
          <a:xfrm>
            <a:off x="12161853" y="19189675"/>
            <a:ext cx="2487112" cy="2064269"/>
          </a:xfrm>
          <a:prstGeom prst="rect">
            <a:avLst/>
          </a:prstGeom>
        </p:spPr>
      </p:pic>
      <p:sp>
        <p:nvSpPr>
          <p:cNvPr id="218" name="Text Placeholder 15"/>
          <p:cNvSpPr>
            <a:spLocks noGrp="1"/>
          </p:cNvSpPr>
          <p:nvPr>
            <p:ph type="body" sz="quarter" idx="35"/>
          </p:nvPr>
        </p:nvSpPr>
        <p:spPr>
          <a:xfrm>
            <a:off x="5383561" y="21542730"/>
            <a:ext cx="3867572" cy="942625"/>
          </a:xfrm>
        </p:spPr>
        <p:txBody>
          <a:bodyPr/>
          <a:lstStyle/>
          <a:p>
            <a:r>
              <a:rPr lang="en-US" dirty="0" smtClean="0">
                <a:latin typeface="Cambria"/>
                <a:cs typeface="Cambria"/>
              </a:rPr>
              <a:t>The CMS detector</a:t>
            </a:r>
            <a:endParaRPr lang="en-US" dirty="0">
              <a:latin typeface="Cambria"/>
              <a:cs typeface="Cambria"/>
            </a:endParaRPr>
          </a:p>
        </p:txBody>
      </p:sp>
      <p:sp>
        <p:nvSpPr>
          <p:cNvPr id="219" name="Text Placeholder 15"/>
          <p:cNvSpPr>
            <a:spLocks noGrp="1"/>
          </p:cNvSpPr>
          <p:nvPr>
            <p:ph type="body" sz="quarter" idx="35"/>
          </p:nvPr>
        </p:nvSpPr>
        <p:spPr>
          <a:xfrm>
            <a:off x="8677395" y="21443892"/>
            <a:ext cx="3484458" cy="1132625"/>
          </a:xfrm>
        </p:spPr>
        <p:txBody>
          <a:bodyPr/>
          <a:lstStyle/>
          <a:p>
            <a:r>
              <a:rPr lang="en-US" dirty="0" smtClean="0">
                <a:latin typeface="Cambria"/>
                <a:cs typeface="Cambria"/>
              </a:rPr>
              <a:t>Example of selected Collision</a:t>
            </a:r>
            <a:endParaRPr lang="en-US" dirty="0">
              <a:latin typeface="Cambria"/>
              <a:cs typeface="Cambria"/>
            </a:endParaRPr>
          </a:p>
        </p:txBody>
      </p:sp>
      <p:sp>
        <p:nvSpPr>
          <p:cNvPr id="220" name="Text Placeholder 15"/>
          <p:cNvSpPr>
            <a:spLocks noGrp="1"/>
          </p:cNvSpPr>
          <p:nvPr>
            <p:ph type="body" sz="quarter" idx="35"/>
          </p:nvPr>
        </p:nvSpPr>
        <p:spPr>
          <a:xfrm>
            <a:off x="12546693" y="21333488"/>
            <a:ext cx="2736850" cy="1132625"/>
          </a:xfrm>
        </p:spPr>
        <p:txBody>
          <a:bodyPr/>
          <a:lstStyle/>
          <a:p>
            <a:r>
              <a:rPr lang="en-US" dirty="0" smtClean="0">
                <a:latin typeface="Cambria"/>
                <a:cs typeface="Cambria"/>
              </a:rPr>
              <a:t>Publication Physics Plot</a:t>
            </a:r>
            <a:endParaRPr lang="en-US" dirty="0">
              <a:latin typeface="Cambria"/>
              <a:cs typeface="Cambria"/>
            </a:endParaRPr>
          </a:p>
        </p:txBody>
      </p:sp>
      <p:pic>
        <p:nvPicPr>
          <p:cNvPr id="236" name="Picture Placeholder 235" descr="scaling_annotated.pdf"/>
          <p:cNvPicPr>
            <a:picLocks noGrp="1" noChangeAspect="1"/>
          </p:cNvPicPr>
          <p:nvPr>
            <p:ph type="pic" sz="quarter" idx="44"/>
          </p:nvPr>
        </p:nvPicPr>
        <p:blipFill>
          <a:blip r:embed="rId11">
            <a:extLst>
              <a:ext uri="{28A0092B-C50C-407E-A947-70E740481C1C}">
                <a14:useLocalDpi xmlns:a14="http://schemas.microsoft.com/office/drawing/2010/main" val="0"/>
              </a:ext>
            </a:extLst>
          </a:blip>
          <a:srcRect l="-30295" r="-30295"/>
          <a:stretch>
            <a:fillRect/>
          </a:stretch>
        </p:blipFill>
        <p:spPr>
          <a:xfrm>
            <a:off x="36309818" y="21064273"/>
            <a:ext cx="7684530" cy="6192631"/>
          </a:xfrm>
        </p:spPr>
      </p:pic>
      <p:sp>
        <p:nvSpPr>
          <p:cNvPr id="2" name="Rounded Rectangle 1"/>
          <p:cNvSpPr/>
          <p:nvPr/>
        </p:nvSpPr>
        <p:spPr>
          <a:xfrm>
            <a:off x="1618498" y="5435601"/>
            <a:ext cx="13339476" cy="30668600"/>
          </a:xfrm>
          <a:prstGeom prst="roundRect">
            <a:avLst>
              <a:gd name="adj" fmla="val 4485"/>
            </a:avLst>
          </a:prstGeom>
          <a:no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29115701" y="5423821"/>
            <a:ext cx="13295376" cy="30668600"/>
          </a:xfrm>
          <a:prstGeom prst="roundRect">
            <a:avLst>
              <a:gd name="adj" fmla="val 3620"/>
            </a:avLst>
          </a:prstGeom>
          <a:no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15397409" y="5444987"/>
            <a:ext cx="13291388" cy="30668600"/>
          </a:xfrm>
          <a:prstGeom prst="roundRect">
            <a:avLst>
              <a:gd name="adj" fmla="val 4227"/>
            </a:avLst>
          </a:prstGeom>
          <a:noFill/>
          <a:ln w="76200" cmpd="sng">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MS_logo_May201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007194" y="37508094"/>
            <a:ext cx="884006" cy="884006"/>
          </a:xfrm>
          <a:prstGeom prst="rect">
            <a:avLst/>
          </a:prstGeom>
        </p:spPr>
      </p:pic>
    </p:spTree>
    <p:extLst>
      <p:ext uri="{BB962C8B-B14F-4D97-AF65-F5344CB8AC3E}">
        <p14:creationId xmlns:p14="http://schemas.microsoft.com/office/powerpoint/2010/main" val="11819910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2x48_ScientistPoster_092215_Horizont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2100</TotalTime>
  <Words>928</Words>
  <Application>Microsoft Macintosh PowerPoint</Application>
  <PresentationFormat>Custom</PresentationFormat>
  <Paragraphs>126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42x48_ScientistPoster_092215_Horizontal</vt:lpstr>
      <vt:lpstr>PowerPoint Presentation</vt:lpstr>
    </vt:vector>
  </TitlesOfParts>
  <Company>Sandbox Studio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150 pt Helvetica or Arial Bold</dc:title>
  <dc:creator>Sandbox Studio</dc:creator>
  <cp:lastModifiedBy>Saba Sehrish</cp:lastModifiedBy>
  <cp:revision>121</cp:revision>
  <dcterms:created xsi:type="dcterms:W3CDTF">2015-04-22T15:33:58Z</dcterms:created>
  <dcterms:modified xsi:type="dcterms:W3CDTF">2016-11-10T20:21:57Z</dcterms:modified>
</cp:coreProperties>
</file>