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 id="2147483888" r:id="rId2"/>
    <p:sldMasterId id="2147483924" r:id="rId3"/>
    <p:sldMasterId id="2147483936" r:id="rId4"/>
  </p:sldMasterIdLst>
  <p:notesMasterIdLst>
    <p:notesMasterId r:id="rId67"/>
  </p:notesMasterIdLst>
  <p:sldIdLst>
    <p:sldId id="648" r:id="rId5"/>
    <p:sldId id="359" r:id="rId6"/>
    <p:sldId id="633" r:id="rId7"/>
    <p:sldId id="649" r:id="rId8"/>
    <p:sldId id="650" r:id="rId9"/>
    <p:sldId id="652" r:id="rId10"/>
    <p:sldId id="651" r:id="rId11"/>
    <p:sldId id="653" r:id="rId12"/>
    <p:sldId id="654" r:id="rId13"/>
    <p:sldId id="655" r:id="rId14"/>
    <p:sldId id="656" r:id="rId15"/>
    <p:sldId id="657" r:id="rId16"/>
    <p:sldId id="658" r:id="rId17"/>
    <p:sldId id="659" r:id="rId18"/>
    <p:sldId id="660" r:id="rId19"/>
    <p:sldId id="662" r:id="rId20"/>
    <p:sldId id="661" r:id="rId21"/>
    <p:sldId id="663" r:id="rId22"/>
    <p:sldId id="664" r:id="rId23"/>
    <p:sldId id="665" r:id="rId24"/>
    <p:sldId id="666" r:id="rId25"/>
    <p:sldId id="667" r:id="rId26"/>
    <p:sldId id="668" r:id="rId27"/>
    <p:sldId id="669" r:id="rId28"/>
    <p:sldId id="670" r:id="rId29"/>
    <p:sldId id="671" r:id="rId30"/>
    <p:sldId id="672" r:id="rId31"/>
    <p:sldId id="673" r:id="rId32"/>
    <p:sldId id="674" r:id="rId33"/>
    <p:sldId id="676" r:id="rId34"/>
    <p:sldId id="675" r:id="rId35"/>
    <p:sldId id="677" r:id="rId36"/>
    <p:sldId id="678" r:id="rId37"/>
    <p:sldId id="679" r:id="rId38"/>
    <p:sldId id="680" r:id="rId39"/>
    <p:sldId id="681" r:id="rId40"/>
    <p:sldId id="682" r:id="rId41"/>
    <p:sldId id="683" r:id="rId42"/>
    <p:sldId id="684" r:id="rId43"/>
    <p:sldId id="685" r:id="rId44"/>
    <p:sldId id="686" r:id="rId45"/>
    <p:sldId id="687" r:id="rId46"/>
    <p:sldId id="688" r:id="rId47"/>
    <p:sldId id="689" r:id="rId48"/>
    <p:sldId id="690" r:id="rId49"/>
    <p:sldId id="691" r:id="rId50"/>
    <p:sldId id="692" r:id="rId51"/>
    <p:sldId id="693" r:id="rId52"/>
    <p:sldId id="694" r:id="rId53"/>
    <p:sldId id="695" r:id="rId54"/>
    <p:sldId id="696" r:id="rId55"/>
    <p:sldId id="697" r:id="rId56"/>
    <p:sldId id="698" r:id="rId57"/>
    <p:sldId id="699" r:id="rId58"/>
    <p:sldId id="701" r:id="rId59"/>
    <p:sldId id="700" r:id="rId60"/>
    <p:sldId id="702" r:id="rId61"/>
    <p:sldId id="704" r:id="rId62"/>
    <p:sldId id="705" r:id="rId63"/>
    <p:sldId id="706" r:id="rId64"/>
    <p:sldId id="703" r:id="rId65"/>
    <p:sldId id="708" r:id="rId66"/>
  </p:sldIdLst>
  <p:sldSz cx="12192000" cy="6858000"/>
  <p:notesSz cx="6858000" cy="9144000"/>
  <p:custDataLst>
    <p:tags r:id="rId68"/>
  </p:custData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89" userDrawn="1">
          <p15:clr>
            <a:srgbClr val="A4A3A4"/>
          </p15:clr>
        </p15:guide>
        <p15:guide id="2" pos="2479" userDrawn="1">
          <p15:clr>
            <a:srgbClr val="A4A3A4"/>
          </p15:clr>
        </p15:guide>
        <p15:guide id="3" pos="5201" userDrawn="1">
          <p15:clr>
            <a:srgbClr val="A4A3A4"/>
          </p15:clr>
        </p15:guide>
        <p15:guide id="4" orient="horz" pos="2886" userDrawn="1">
          <p15:clr>
            <a:srgbClr val="A4A3A4"/>
          </p15:clr>
        </p15:guide>
        <p15:guide id="5" pos="619" userDrawn="1">
          <p15:clr>
            <a:srgbClr val="A4A3A4"/>
          </p15:clr>
        </p15:guide>
        <p15:guide id="6" orient="horz" pos="618" userDrawn="1">
          <p15:clr>
            <a:srgbClr val="A4A3A4"/>
          </p15:clr>
        </p15:guide>
        <p15:guide id="7" orient="horz" pos="3702" userDrawn="1">
          <p15:clr>
            <a:srgbClr val="A4A3A4"/>
          </p15:clr>
        </p15:guide>
        <p15:guide id="8" pos="7061" userDrawn="1">
          <p15:clr>
            <a:srgbClr val="A4A3A4"/>
          </p15:clr>
        </p15:guide>
        <p15:guide id="9" orient="horz" pos="125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ander" initials="A" lastIdx="1" clrIdx="0">
    <p:extLst>
      <p:ext uri="{19B8F6BF-5375-455C-9EA6-DF929625EA0E}">
        <p15:presenceInfo xmlns:p15="http://schemas.microsoft.com/office/powerpoint/2012/main" userId="Alexand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46AF3"/>
    <a:srgbClr val="E6E6E6"/>
    <a:srgbClr val="2469F0"/>
    <a:srgbClr val="4C6FB3"/>
    <a:srgbClr val="7270F5"/>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Светлый стиль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Светлый стиль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68" autoAdjust="0"/>
    <p:restoredTop sz="83245" autoAdjust="0"/>
  </p:normalViewPr>
  <p:slideViewPr>
    <p:cSldViewPr>
      <p:cViewPr varScale="1">
        <p:scale>
          <a:sx n="91" d="100"/>
          <a:sy n="91" d="100"/>
        </p:scale>
        <p:origin x="1104" y="84"/>
      </p:cViewPr>
      <p:guideLst>
        <p:guide orient="horz" pos="1389"/>
        <p:guide pos="2479"/>
        <p:guide pos="5201"/>
        <p:guide orient="horz" pos="2886"/>
        <p:guide pos="619"/>
        <p:guide orient="horz" pos="618"/>
        <p:guide orient="horz" pos="3702"/>
        <p:guide pos="7061"/>
        <p:guide orient="horz" pos="1253"/>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AE29CD-DFFE-4B5B-8905-980ED44A5828}" type="datetimeFigureOut">
              <a:rPr lang="ru-RU" smtClean="0"/>
              <a:pPr/>
              <a:t>04.02.2024</a:t>
            </a:fld>
            <a:endParaRPr lang="ru-RU"/>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CA5B5A-6157-4C6B-81CD-B2369B36DEB2}" type="slidenum">
              <a:rPr lang="ru-RU" smtClean="0"/>
              <a:pPr/>
              <a:t>‹#›</a:t>
            </a:fld>
            <a:endParaRPr lang="ru-RU"/>
          </a:p>
        </p:txBody>
      </p:sp>
    </p:spTree>
    <p:extLst>
      <p:ext uri="{BB962C8B-B14F-4D97-AF65-F5344CB8AC3E}">
        <p14:creationId xmlns:p14="http://schemas.microsoft.com/office/powerpoint/2010/main" val="681830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A6CA5B5A-6157-4C6B-81CD-B2369B36DEB2}" type="slidenum">
              <a:rPr lang="ru-RU" smtClean="0"/>
              <a:pPr/>
              <a:t>1</a:t>
            </a:fld>
            <a:endParaRPr lang="ru-RU"/>
          </a:p>
        </p:txBody>
      </p:sp>
    </p:spTree>
    <p:extLst>
      <p:ext uri="{BB962C8B-B14F-4D97-AF65-F5344CB8AC3E}">
        <p14:creationId xmlns:p14="http://schemas.microsoft.com/office/powerpoint/2010/main" val="65791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A6CA5B5A-6157-4C6B-81CD-B2369B36DEB2}" type="slidenum">
              <a:rPr lang="ru-RU" smtClean="0"/>
              <a:pPr/>
              <a:t>20</a:t>
            </a:fld>
            <a:endParaRPr lang="ru-RU"/>
          </a:p>
        </p:txBody>
      </p:sp>
    </p:spTree>
    <p:extLst>
      <p:ext uri="{BB962C8B-B14F-4D97-AF65-F5344CB8AC3E}">
        <p14:creationId xmlns:p14="http://schemas.microsoft.com/office/powerpoint/2010/main" val="21903807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A6CA5B5A-6157-4C6B-81CD-B2369B36DEB2}" type="slidenum">
              <a:rPr lang="ru-RU" smtClean="0"/>
              <a:pPr/>
              <a:t>21</a:t>
            </a:fld>
            <a:endParaRPr lang="ru-RU"/>
          </a:p>
        </p:txBody>
      </p:sp>
    </p:spTree>
    <p:extLst>
      <p:ext uri="{BB962C8B-B14F-4D97-AF65-F5344CB8AC3E}">
        <p14:creationId xmlns:p14="http://schemas.microsoft.com/office/powerpoint/2010/main" val="11609072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Иногда используются ядра, которые не удовлетворяют условию 3, например, нормальное ядро</a:t>
            </a:r>
          </a:p>
          <a:p>
            <a:endParaRPr lang="ru-RU" dirty="0"/>
          </a:p>
        </p:txBody>
      </p:sp>
      <p:sp>
        <p:nvSpPr>
          <p:cNvPr id="4" name="Номер слайда 3"/>
          <p:cNvSpPr>
            <a:spLocks noGrp="1"/>
          </p:cNvSpPr>
          <p:nvPr>
            <p:ph type="sldNum" sz="quarter" idx="5"/>
          </p:nvPr>
        </p:nvSpPr>
        <p:spPr/>
        <p:txBody>
          <a:bodyPr/>
          <a:lstStyle/>
          <a:p>
            <a:fld id="{A6CA5B5A-6157-4C6B-81CD-B2369B36DEB2}" type="slidenum">
              <a:rPr lang="ru-RU" smtClean="0"/>
              <a:pPr/>
              <a:t>27</a:t>
            </a:fld>
            <a:endParaRPr lang="ru-RU"/>
          </a:p>
        </p:txBody>
      </p:sp>
    </p:spTree>
    <p:extLst>
      <p:ext uri="{BB962C8B-B14F-4D97-AF65-F5344CB8AC3E}">
        <p14:creationId xmlns:p14="http://schemas.microsoft.com/office/powerpoint/2010/main" val="10637277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Масштабированное ядро (пунктирная линия) того же типа, что и исходное ядро, с областью 1 под кривой, но положительное на интервале </a:t>
                </a:r>
                <a14:m>
                  <m:oMath xmlns:m="http://schemas.openxmlformats.org/officeDocument/2006/math">
                    <m:r>
                      <a:rPr lang="ru-RU" i="1">
                        <a:latin typeface="Cambria Math" panose="02040503050406030204" pitchFamily="18" charset="0"/>
                      </a:rPr>
                      <m:t>[−</m:t>
                    </m:r>
                    <m:r>
                      <a:rPr lang="ru-RU" i="1">
                        <a:latin typeface="Cambria Math" panose="02040503050406030204" pitchFamily="18" charset="0"/>
                      </a:rPr>
                      <m:t>h</m:t>
                    </m:r>
                    <m:r>
                      <a:rPr lang="ru-RU" i="1">
                        <a:latin typeface="Cambria Math" panose="02040503050406030204" pitchFamily="18" charset="0"/>
                      </a:rPr>
                      <m:t>, </m:t>
                    </m:r>
                    <m:r>
                      <a:rPr lang="ru-RU" i="1">
                        <a:latin typeface="Cambria Math" panose="02040503050406030204" pitchFamily="18" charset="0"/>
                      </a:rPr>
                      <m:t>h</m:t>
                    </m:r>
                    <m:r>
                      <a:rPr lang="ru-RU" i="1">
                        <a:latin typeface="Cambria Math" panose="02040503050406030204" pitchFamily="18" charset="0"/>
                      </a:rPr>
                      <m:t>]</m:t>
                    </m:r>
                  </m:oMath>
                </a14:m>
                <a:r>
                  <a:rPr lang="ru-RU" dirty="0"/>
                  <a:t> вместо </a:t>
                </a:r>
                <a14:m>
                  <m:oMath xmlns:m="http://schemas.openxmlformats.org/officeDocument/2006/math">
                    <m:r>
                      <a:rPr lang="ru-RU" i="1">
                        <a:latin typeface="Cambria Math" panose="02040503050406030204" pitchFamily="18" charset="0"/>
                      </a:rPr>
                      <m:t>[−1, 1]</m:t>
                    </m:r>
                  </m:oMath>
                </a14:m>
                <a:r>
                  <a:rPr lang="ru-RU" dirty="0"/>
                  <a:t> и выше (ниже), когда </a:t>
                </a:r>
                <a14:m>
                  <m:oMath xmlns:m="http://schemas.openxmlformats.org/officeDocument/2006/math">
                    <m:r>
                      <a:rPr lang="ru-RU" i="1">
                        <a:latin typeface="Cambria Math" panose="02040503050406030204" pitchFamily="18" charset="0"/>
                      </a:rPr>
                      <m:t>h</m:t>
                    </m:r>
                  </m:oMath>
                </a14:m>
                <a:r>
                  <a:rPr lang="ru-RU" dirty="0"/>
                  <a:t> меньше (больше), чем 1.</a:t>
                </a:r>
                <a:endParaRPr lang="ru-RU" sz="1600" dirty="0">
                  <a:effectLst/>
                  <a:ea typeface="Calibri" panose="020F0502020204030204" pitchFamily="34" charset="0"/>
                </a:endParaRPr>
              </a:p>
              <a:p>
                <a:endParaRPr lang="ru-RU" dirty="0"/>
              </a:p>
            </p:txBody>
          </p:sp>
        </mc:Choice>
        <mc:Fallback xmlns="">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Масштабированное ядро (пунктирная линия) того же типа, что и исходное ядро, с областью 1 под кривой, но положительное на интервале </a:t>
                </a:r>
                <a:r>
                  <a:rPr lang="ru-RU" i="0">
                    <a:latin typeface="Cambria Math" panose="02040503050406030204" pitchFamily="18" charset="0"/>
                  </a:rPr>
                  <a:t>[−ℎ, ℎ]</a:t>
                </a:r>
                <a:r>
                  <a:rPr lang="ru-RU" dirty="0"/>
                  <a:t> вместо </a:t>
                </a:r>
                <a:r>
                  <a:rPr lang="ru-RU" i="0">
                    <a:latin typeface="Cambria Math" panose="02040503050406030204" pitchFamily="18" charset="0"/>
                  </a:rPr>
                  <a:t>[−1, 1]</a:t>
                </a:r>
                <a:r>
                  <a:rPr lang="ru-RU" dirty="0"/>
                  <a:t> и выше (ниже), когда </a:t>
                </a:r>
                <a:r>
                  <a:rPr lang="ru-RU" i="0">
                    <a:latin typeface="Cambria Math" panose="02040503050406030204" pitchFamily="18" charset="0"/>
                  </a:rPr>
                  <a:t>ℎ</a:t>
                </a:r>
                <a:r>
                  <a:rPr lang="ru-RU" dirty="0"/>
                  <a:t> меньше (больше), чем 1.</a:t>
                </a:r>
                <a:endParaRPr lang="ru-RU" sz="1600" dirty="0">
                  <a:effectLst/>
                  <a:ea typeface="Calibri" panose="020F0502020204030204" pitchFamily="34" charset="0"/>
                </a:endParaRPr>
              </a:p>
              <a:p>
                <a:endParaRPr lang="ru-RU" dirty="0"/>
              </a:p>
            </p:txBody>
          </p:sp>
        </mc:Fallback>
      </mc:AlternateContent>
      <p:sp>
        <p:nvSpPr>
          <p:cNvPr id="4" name="Номер слайда 3"/>
          <p:cNvSpPr>
            <a:spLocks noGrp="1"/>
          </p:cNvSpPr>
          <p:nvPr>
            <p:ph type="sldNum" sz="quarter" idx="5"/>
          </p:nvPr>
        </p:nvSpPr>
        <p:spPr/>
        <p:txBody>
          <a:bodyPr/>
          <a:lstStyle/>
          <a:p>
            <a:fld id="{A6CA5B5A-6157-4C6B-81CD-B2369B36DEB2}" type="slidenum">
              <a:rPr lang="ru-RU" smtClean="0"/>
              <a:pPr/>
              <a:t>28</a:t>
            </a:fld>
            <a:endParaRPr lang="ru-RU"/>
          </a:p>
        </p:txBody>
      </p:sp>
    </p:spTree>
    <p:extLst>
      <p:ext uri="{BB962C8B-B14F-4D97-AF65-F5344CB8AC3E}">
        <p14:creationId xmlns:p14="http://schemas.microsoft.com/office/powerpoint/2010/main" val="25004557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kern="1200" dirty="0">
                    <a:solidFill>
                      <a:schemeClr val="tx1"/>
                    </a:solidFill>
                    <a:effectLst/>
                    <a:latin typeface="+mn-lt"/>
                    <a:ea typeface="+mn-ea"/>
                    <a:cs typeface="+mn-cs"/>
                  </a:rPr>
                  <a:t>Далее мы поместите масштабированное ядро вокруг каждого элемента </a:t>
                </a:r>
                <a14:m>
                  <m:oMath xmlns:m="http://schemas.openxmlformats.org/officeDocument/2006/math">
                    <m:sSub>
                      <m:sSubPr>
                        <m:ctrlPr>
                          <a:rPr lang="ru-RU" sz="1200" i="1" kern="1200">
                            <a:solidFill>
                              <a:schemeClr val="tx1"/>
                            </a:solidFill>
                            <a:effectLst/>
                            <a:latin typeface="Cambria Math" panose="02040503050406030204" pitchFamily="18" charset="0"/>
                            <a:ea typeface="+mn-ea"/>
                            <a:cs typeface="+mn-cs"/>
                          </a:rPr>
                        </m:ctrlPr>
                      </m:sSubPr>
                      <m:e>
                        <m:r>
                          <a:rPr lang="ru-RU" sz="1200" i="1" kern="1200">
                            <a:solidFill>
                              <a:schemeClr val="tx1"/>
                            </a:solidFill>
                            <a:effectLst/>
                            <a:latin typeface="Cambria Math" panose="02040503050406030204" pitchFamily="18" charset="0"/>
                            <a:ea typeface="+mn-ea"/>
                            <a:cs typeface="+mn-cs"/>
                          </a:rPr>
                          <m:t>𝑥</m:t>
                        </m:r>
                      </m:e>
                      <m:sub>
                        <m:r>
                          <a:rPr lang="ru-RU" sz="1200" i="1" kern="1200">
                            <a:solidFill>
                              <a:schemeClr val="tx1"/>
                            </a:solidFill>
                            <a:effectLst/>
                            <a:latin typeface="Cambria Math" panose="02040503050406030204" pitchFamily="18" charset="0"/>
                            <a:ea typeface="+mn-ea"/>
                            <a:cs typeface="+mn-cs"/>
                          </a:rPr>
                          <m:t>𝑖</m:t>
                        </m:r>
                      </m:sub>
                    </m:sSub>
                  </m:oMath>
                </a14:m>
                <a:r>
                  <a:rPr lang="ru-RU" sz="1200" kern="1200" dirty="0">
                    <a:solidFill>
                      <a:schemeClr val="tx1"/>
                    </a:solidFill>
                    <a:effectLst/>
                    <a:latin typeface="+mn-lt"/>
                    <a:ea typeface="+mn-ea"/>
                    <a:cs typeface="+mn-cs"/>
                  </a:rPr>
                  <a:t> в наборе данных. Это приводит к функциям типа </a:t>
                </a:r>
                <a14:m>
                  <m:oMath xmlns:m="http://schemas.openxmlformats.org/officeDocument/2006/math">
                    <m:r>
                      <a:rPr lang="ru-RU" i="1" smtClean="0">
                        <a:latin typeface="Cambria Math" panose="02040503050406030204" pitchFamily="18" charset="0"/>
                      </a:rPr>
                      <m:t>𝑡</m:t>
                    </m:r>
                    <m:r>
                      <a:rPr lang="ru-RU" i="1" smtClean="0">
                        <a:latin typeface="Cambria Math" panose="02040503050406030204" pitchFamily="18" charset="0"/>
                      </a:rPr>
                      <m:t>→</m:t>
                    </m:r>
                    <m:f>
                      <m:fPr>
                        <m:ctrlPr>
                          <a:rPr lang="ru-RU" i="1">
                            <a:latin typeface="Cambria Math" panose="02040503050406030204" pitchFamily="18" charset="0"/>
                          </a:rPr>
                        </m:ctrlPr>
                      </m:fPr>
                      <m:num>
                        <m:r>
                          <a:rPr lang="ru-RU" i="1">
                            <a:latin typeface="Cambria Math" panose="02040503050406030204" pitchFamily="18" charset="0"/>
                          </a:rPr>
                          <m:t>1</m:t>
                        </m:r>
                      </m:num>
                      <m:den>
                        <m:r>
                          <a:rPr lang="ru-RU" i="1">
                            <a:latin typeface="Cambria Math" panose="02040503050406030204" pitchFamily="18" charset="0"/>
                          </a:rPr>
                          <m:t>h</m:t>
                        </m:r>
                      </m:den>
                    </m:f>
                    <m:r>
                      <a:rPr lang="ru-RU" i="1">
                        <a:latin typeface="Cambria Math" panose="02040503050406030204" pitchFamily="18" charset="0"/>
                      </a:rPr>
                      <m:t>𝐾</m:t>
                    </m:r>
                    <m:d>
                      <m:dPr>
                        <m:ctrlPr>
                          <a:rPr lang="ru-RU" i="1">
                            <a:latin typeface="Cambria Math" panose="02040503050406030204" pitchFamily="18" charset="0"/>
                          </a:rPr>
                        </m:ctrlPr>
                      </m:dPr>
                      <m:e>
                        <m:f>
                          <m:fPr>
                            <m:ctrlPr>
                              <a:rPr lang="ru-RU" i="1">
                                <a:latin typeface="Cambria Math" panose="02040503050406030204" pitchFamily="18" charset="0"/>
                              </a:rPr>
                            </m:ctrlPr>
                          </m:fPr>
                          <m:num>
                            <m:r>
                              <a:rPr lang="ru-RU" i="1">
                                <a:latin typeface="Cambria Math" panose="02040503050406030204" pitchFamily="18" charset="0"/>
                              </a:rPr>
                              <m:t>𝑡</m:t>
                            </m:r>
                            <m:r>
                              <a:rPr lang="ru-RU" i="1">
                                <a:latin typeface="Cambria Math" panose="02040503050406030204" pitchFamily="18" charset="0"/>
                              </a:rPr>
                              <m:t>−</m:t>
                            </m:r>
                            <m:sSub>
                              <m:sSubPr>
                                <m:ctrlPr>
                                  <a:rPr lang="ru-RU" i="1">
                                    <a:latin typeface="Cambria Math" panose="02040503050406030204" pitchFamily="18" charset="0"/>
                                  </a:rPr>
                                </m:ctrlPr>
                              </m:sSubPr>
                              <m:e>
                                <m:r>
                                  <a:rPr lang="ru-RU" i="1">
                                    <a:latin typeface="Cambria Math" panose="02040503050406030204" pitchFamily="18" charset="0"/>
                                  </a:rPr>
                                  <m:t>𝑥</m:t>
                                </m:r>
                              </m:e>
                              <m:sub>
                                <m:r>
                                  <a:rPr lang="ru-RU" i="1">
                                    <a:latin typeface="Cambria Math" panose="02040503050406030204" pitchFamily="18" charset="0"/>
                                  </a:rPr>
                                  <m:t>𝑖</m:t>
                                </m:r>
                              </m:sub>
                            </m:sSub>
                          </m:num>
                          <m:den>
                            <m:r>
                              <a:rPr lang="en-US" i="1">
                                <a:latin typeface="Cambria Math" panose="02040503050406030204" pitchFamily="18" charset="0"/>
                              </a:rPr>
                              <m:t>h</m:t>
                            </m:r>
                          </m:den>
                        </m:f>
                      </m:e>
                    </m:d>
                    <m:r>
                      <a:rPr lang="ru-RU" i="1">
                        <a:latin typeface="Cambria Math" panose="02040503050406030204" pitchFamily="18" charset="0"/>
                      </a:rPr>
                      <m:t>.</m:t>
                    </m:r>
                  </m:oMath>
                </a14:m>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800" dirty="0">
                    <a:effectLst/>
                    <a:latin typeface="Times New Roman" panose="02020603050405020304" pitchFamily="18" charset="0"/>
                    <a:ea typeface="Calibri" panose="020F0502020204030204" pitchFamily="34" charset="0"/>
                  </a:rPr>
                  <a:t>Эти сдвинутые ядра (пунктирные линии) имеют ту же форму, что и преобразованное ядро, все с областью 1 под кривой, но теперь они симметричны вокруг </a:t>
                </a:r>
                <a14:m>
                  <m:oMath xmlns:m="http://schemas.openxmlformats.org/officeDocument/2006/math">
                    <m:sSub>
                      <m:sSubPr>
                        <m:ctrlPr>
                          <a:rPr lang="ru-RU" i="1">
                            <a:effectLst/>
                            <a:latin typeface="Cambria Math" panose="02040503050406030204" pitchFamily="18" charset="0"/>
                            <a:cs typeface="Times New Roman" panose="02020603050405020304" pitchFamily="18" charset="0"/>
                          </a:rPr>
                        </m:ctrlPr>
                      </m:sSubPr>
                      <m:e>
                        <m:r>
                          <a:rPr lang="ru-RU"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ru-RU" sz="1800" i="1">
                            <a:effectLst/>
                            <a:latin typeface="Cambria Math" panose="02040503050406030204" pitchFamily="18" charset="0"/>
                            <a:ea typeface="Calibri" panose="020F0502020204030204" pitchFamily="34" charset="0"/>
                            <a:cs typeface="Times New Roman" panose="02020603050405020304" pitchFamily="18" charset="0"/>
                          </a:rPr>
                          <m:t>𝑖</m:t>
                        </m:r>
                      </m:sub>
                    </m:sSub>
                  </m:oMath>
                </a14:m>
                <a:r>
                  <a:rPr lang="ru-RU" sz="1800" dirty="0">
                    <a:effectLst/>
                    <a:latin typeface="Times New Roman" panose="02020603050405020304" pitchFamily="18" charset="0"/>
                    <a:ea typeface="Calibri" panose="020F0502020204030204" pitchFamily="34" charset="0"/>
                  </a:rPr>
                  <a:t> и положительны на интервале </a:t>
                </a:r>
                <a14:m>
                  <m:oMath xmlns:m="http://schemas.openxmlformats.org/officeDocument/2006/math">
                    <m:d>
                      <m:dPr>
                        <m:begChr m:val="["/>
                        <m:endChr m:val="]"/>
                        <m:ctrlPr>
                          <a:rPr lang="ru-RU" i="1">
                            <a:effectLst/>
                            <a:latin typeface="Cambria Math" panose="02040503050406030204" pitchFamily="18" charset="0"/>
                            <a:cs typeface="Times New Roman" panose="02020603050405020304" pitchFamily="18" charset="0"/>
                          </a:rPr>
                        </m:ctrlPr>
                      </m:dPr>
                      <m:e>
                        <m:sSub>
                          <m:sSubPr>
                            <m:ctrlPr>
                              <a:rPr lang="ru-RU" i="1">
                                <a:effectLst/>
                                <a:latin typeface="Cambria Math" panose="02040503050406030204" pitchFamily="18" charset="0"/>
                                <a:cs typeface="Times New Roman" panose="02020603050405020304" pitchFamily="18" charset="0"/>
                              </a:rPr>
                            </m:ctrlPr>
                          </m:sSubPr>
                          <m:e>
                            <m:r>
                              <a:rPr lang="ru-RU"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ru-RU" sz="18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ru-RU" sz="1800" i="1">
                            <a:effectLst/>
                            <a:latin typeface="Cambria Math" panose="02040503050406030204" pitchFamily="18" charset="0"/>
                            <a:ea typeface="Calibri" panose="020F0502020204030204" pitchFamily="34" charset="0"/>
                            <a:cs typeface="Times New Roman" panose="02020603050405020304" pitchFamily="18" charset="0"/>
                          </a:rPr>
                          <m:t>−</m:t>
                        </m:r>
                        <m:r>
                          <a:rPr lang="ru-RU" sz="1800" i="1">
                            <a:effectLst/>
                            <a:latin typeface="Cambria Math" panose="02040503050406030204" pitchFamily="18" charset="0"/>
                            <a:ea typeface="Calibri" panose="020F0502020204030204" pitchFamily="34" charset="0"/>
                            <a:cs typeface="Times New Roman" panose="02020603050405020304" pitchFamily="18" charset="0"/>
                          </a:rPr>
                          <m:t>h</m:t>
                        </m:r>
                        <m:r>
                          <a:rPr lang="ru-RU" sz="18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ru-RU" i="1">
                                <a:effectLst/>
                                <a:latin typeface="Cambria Math" panose="02040503050406030204" pitchFamily="18" charset="0"/>
                                <a:cs typeface="Times New Roman" panose="02020603050405020304" pitchFamily="18" charset="0"/>
                              </a:rPr>
                            </m:ctrlPr>
                          </m:sSubPr>
                          <m:e>
                            <m:r>
                              <a:rPr lang="ru-RU"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ru-RU" sz="18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ru-RU" sz="1800" i="1">
                            <a:effectLst/>
                            <a:latin typeface="Cambria Math" panose="02040503050406030204" pitchFamily="18" charset="0"/>
                            <a:ea typeface="Calibri" panose="020F0502020204030204" pitchFamily="34" charset="0"/>
                            <a:cs typeface="Times New Roman" panose="02020603050405020304" pitchFamily="18" charset="0"/>
                          </a:rPr>
                          <m:t>+</m:t>
                        </m:r>
                        <m:r>
                          <a:rPr lang="ru-RU" sz="1800" i="1">
                            <a:effectLst/>
                            <a:latin typeface="Cambria Math" panose="02040503050406030204" pitchFamily="18" charset="0"/>
                            <a:ea typeface="Calibri" panose="020F0502020204030204" pitchFamily="34" charset="0"/>
                            <a:cs typeface="Times New Roman" panose="02020603050405020304" pitchFamily="18" charset="0"/>
                          </a:rPr>
                          <m:t>h</m:t>
                        </m:r>
                      </m:e>
                    </m:d>
                  </m:oMath>
                </a14:m>
                <a:r>
                  <a:rPr lang="ru-RU" sz="1800" dirty="0">
                    <a:effectLst/>
                    <a:latin typeface="Times New Roman" panose="02020603050405020304" pitchFamily="18" charset="0"/>
                    <a:ea typeface="Calibri" panose="020F0502020204030204" pitchFamily="34" charset="0"/>
                  </a:rPr>
                  <a:t>. Мы видим, что графики сдвинутых ядер будут перекрываться всякий раз, когда </a:t>
                </a:r>
                <a14:m>
                  <m:oMath xmlns:m="http://schemas.openxmlformats.org/officeDocument/2006/math">
                    <m:sSub>
                      <m:sSubPr>
                        <m:ctrlPr>
                          <a:rPr lang="ru-RU" i="1">
                            <a:effectLst/>
                            <a:latin typeface="Cambria Math" panose="02040503050406030204" pitchFamily="18" charset="0"/>
                            <a:cs typeface="Times New Roman" panose="02020603050405020304" pitchFamily="18" charset="0"/>
                          </a:rPr>
                        </m:ctrlPr>
                      </m:sSubPr>
                      <m:e>
                        <m:r>
                          <a:rPr lang="ru-RU"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ru-RU" sz="1800" i="1">
                            <a:effectLst/>
                            <a:latin typeface="Cambria Math" panose="02040503050406030204" pitchFamily="18" charset="0"/>
                            <a:ea typeface="Calibri" panose="020F0502020204030204" pitchFamily="34" charset="0"/>
                            <a:cs typeface="Times New Roman" panose="02020603050405020304" pitchFamily="18" charset="0"/>
                          </a:rPr>
                          <m:t>𝑖</m:t>
                        </m:r>
                      </m:sub>
                    </m:sSub>
                  </m:oMath>
                </a14:m>
                <a:r>
                  <a:rPr lang="ru-RU" sz="1800" dirty="0">
                    <a:effectLst/>
                    <a:latin typeface="Times New Roman" panose="02020603050405020304" pitchFamily="18" charset="0"/>
                    <a:ea typeface="Calibri" panose="020F0502020204030204" pitchFamily="34" charset="0"/>
                  </a:rPr>
                  <a:t> и </a:t>
                </a:r>
                <a14:m>
                  <m:oMath xmlns:m="http://schemas.openxmlformats.org/officeDocument/2006/math">
                    <m:sSub>
                      <m:sSubPr>
                        <m:ctrlPr>
                          <a:rPr lang="ru-RU" i="1">
                            <a:effectLst/>
                            <a:latin typeface="Cambria Math" panose="02040503050406030204" pitchFamily="18" charset="0"/>
                            <a:cs typeface="Times New Roman" panose="02020603050405020304" pitchFamily="18" charset="0"/>
                          </a:rPr>
                        </m:ctrlPr>
                      </m:sSubPr>
                      <m:e>
                        <m:r>
                          <a:rPr lang="ru-RU"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ru-RU" sz="1800" i="1">
                            <a:effectLst/>
                            <a:latin typeface="Cambria Math" panose="02040503050406030204" pitchFamily="18" charset="0"/>
                            <a:ea typeface="Calibri" panose="020F0502020204030204" pitchFamily="34" charset="0"/>
                            <a:cs typeface="Times New Roman" panose="02020603050405020304" pitchFamily="18" charset="0"/>
                          </a:rPr>
                          <m:t>𝑗</m:t>
                        </m:r>
                      </m:sub>
                    </m:sSub>
                  </m:oMath>
                </a14:m>
                <a:r>
                  <a:rPr lang="ru-RU" sz="1800" dirty="0">
                    <a:effectLst/>
                    <a:latin typeface="Times New Roman" panose="02020603050405020304" pitchFamily="18" charset="0"/>
                    <a:ea typeface="Calibri" panose="020F0502020204030204" pitchFamily="34" charset="0"/>
                  </a:rPr>
                  <a:t> находятся близко друг к другу, так что в местах, где накапливается больше элементов, все будет накапливаться больше. </a:t>
                </a:r>
                <a:endParaRPr lang="ru-RU" dirty="0"/>
              </a:p>
            </p:txBody>
          </p:sp>
        </mc:Choice>
        <mc:Fallback xmlns="">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kern="1200" dirty="0">
                    <a:solidFill>
                      <a:schemeClr val="tx1"/>
                    </a:solidFill>
                    <a:effectLst/>
                    <a:latin typeface="+mn-lt"/>
                    <a:ea typeface="+mn-ea"/>
                    <a:cs typeface="+mn-cs"/>
                  </a:rPr>
                  <a:t>Далее мы поместите масштабированное ядро вокруг каждого элемента </a:t>
                </a:r>
                <a:r>
                  <a:rPr lang="ru-RU" sz="1200" i="0" kern="1200">
                    <a:solidFill>
                      <a:schemeClr val="tx1"/>
                    </a:solidFill>
                    <a:effectLst/>
                    <a:latin typeface="Cambria Math" panose="02040503050406030204" pitchFamily="18" charset="0"/>
                    <a:ea typeface="+mn-ea"/>
                    <a:cs typeface="+mn-cs"/>
                  </a:rPr>
                  <a:t>𝑥_𝑖</a:t>
                </a:r>
                <a:r>
                  <a:rPr lang="ru-RU" sz="1200" kern="1200" dirty="0">
                    <a:solidFill>
                      <a:schemeClr val="tx1"/>
                    </a:solidFill>
                    <a:effectLst/>
                    <a:latin typeface="+mn-lt"/>
                    <a:ea typeface="+mn-ea"/>
                    <a:cs typeface="+mn-cs"/>
                  </a:rPr>
                  <a:t> в наборе данных. Это приводит к функциям типа </a:t>
                </a:r>
                <a:r>
                  <a:rPr lang="ru-RU" i="0">
                    <a:latin typeface="Cambria Math" panose="02040503050406030204" pitchFamily="18" charset="0"/>
                  </a:rPr>
                  <a:t>𝑡→1/ℎ 𝐾((𝑡−𝑥_𝑖)/</a:t>
                </a:r>
                <a:r>
                  <a:rPr lang="en-US" i="0">
                    <a:latin typeface="Cambria Math" panose="02040503050406030204" pitchFamily="18" charset="0"/>
                  </a:rPr>
                  <a:t>ℎ)</a:t>
                </a:r>
                <a:r>
                  <a:rPr lang="ru-RU" i="0">
                    <a:latin typeface="Cambria Math" panose="02040503050406030204" pitchFamily="18" charset="0"/>
                  </a:rPr>
                  <a:t>.</a:t>
                </a:r>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800" dirty="0">
                    <a:effectLst/>
                    <a:latin typeface="Times New Roman" panose="02020603050405020304" pitchFamily="18" charset="0"/>
                    <a:ea typeface="Calibri" panose="020F0502020204030204" pitchFamily="34" charset="0"/>
                  </a:rPr>
                  <a:t>Эти сдвинутые ядра (пунктирные линии) имеют ту же форму, что и преобразованное ядро, все с областью 1 под кривой, но теперь они симметричны вокруг </a:t>
                </a:r>
                <a:r>
                  <a:rPr lang="ru-RU" sz="1800" i="0">
                    <a:effectLst/>
                    <a:latin typeface="Cambria Math" panose="02040503050406030204" pitchFamily="18" charset="0"/>
                    <a:ea typeface="Calibri" panose="020F0502020204030204" pitchFamily="34" charset="0"/>
                    <a:cs typeface="Times New Roman" panose="02020603050405020304" pitchFamily="18" charset="0"/>
                  </a:rPr>
                  <a:t>𝑥_𝑖</a:t>
                </a:r>
                <a:r>
                  <a:rPr lang="ru-RU" sz="1800" dirty="0">
                    <a:effectLst/>
                    <a:latin typeface="Times New Roman" panose="02020603050405020304" pitchFamily="18" charset="0"/>
                    <a:ea typeface="Calibri" panose="020F0502020204030204" pitchFamily="34" charset="0"/>
                  </a:rPr>
                  <a:t> и положительны на интервале </a:t>
                </a:r>
                <a:r>
                  <a:rPr lang="ru-RU" i="0">
                    <a:effectLst/>
                    <a:latin typeface="Cambria Math" panose="02040503050406030204" pitchFamily="18" charset="0"/>
                    <a:cs typeface="Times New Roman" panose="02020603050405020304" pitchFamily="18" charset="0"/>
                  </a:rPr>
                  <a:t>[</a:t>
                </a:r>
                <a:r>
                  <a:rPr lang="ru-RU" sz="1800" i="0">
                    <a:effectLst/>
                    <a:latin typeface="Cambria Math" panose="02040503050406030204" pitchFamily="18" charset="0"/>
                    <a:ea typeface="Calibri" panose="020F0502020204030204" pitchFamily="34" charset="0"/>
                    <a:cs typeface="Times New Roman" panose="02020603050405020304" pitchFamily="18" charset="0"/>
                  </a:rPr>
                  <a:t>𝑥_𝑖−ℎ, 𝑥_𝑖+ℎ]</a:t>
                </a:r>
                <a:r>
                  <a:rPr lang="ru-RU" sz="1800" dirty="0">
                    <a:effectLst/>
                    <a:latin typeface="Times New Roman" panose="02020603050405020304" pitchFamily="18" charset="0"/>
                    <a:ea typeface="Calibri" panose="020F0502020204030204" pitchFamily="34" charset="0"/>
                  </a:rPr>
                  <a:t>. Мы видим, что графики сдвинутых ядер будут перекрываться всякий раз, когда </a:t>
                </a:r>
                <a:r>
                  <a:rPr lang="ru-RU" sz="1800" i="0">
                    <a:effectLst/>
                    <a:latin typeface="Cambria Math" panose="02040503050406030204" pitchFamily="18" charset="0"/>
                    <a:ea typeface="Calibri" panose="020F0502020204030204" pitchFamily="34" charset="0"/>
                    <a:cs typeface="Times New Roman" panose="02020603050405020304" pitchFamily="18" charset="0"/>
                  </a:rPr>
                  <a:t>𝑥_𝑖</a:t>
                </a:r>
                <a:r>
                  <a:rPr lang="ru-RU" sz="1800" dirty="0">
                    <a:effectLst/>
                    <a:latin typeface="Times New Roman" panose="02020603050405020304" pitchFamily="18" charset="0"/>
                    <a:ea typeface="Calibri" panose="020F0502020204030204" pitchFamily="34" charset="0"/>
                  </a:rPr>
                  <a:t> и </a:t>
                </a:r>
                <a:r>
                  <a:rPr lang="ru-RU" sz="1800" i="0">
                    <a:effectLst/>
                    <a:latin typeface="Cambria Math" panose="02040503050406030204" pitchFamily="18" charset="0"/>
                    <a:ea typeface="Calibri" panose="020F0502020204030204" pitchFamily="34" charset="0"/>
                    <a:cs typeface="Times New Roman" panose="02020603050405020304" pitchFamily="18" charset="0"/>
                  </a:rPr>
                  <a:t>𝑥_𝑗</a:t>
                </a:r>
                <a:r>
                  <a:rPr lang="ru-RU" sz="1800" dirty="0">
                    <a:effectLst/>
                    <a:latin typeface="Times New Roman" panose="02020603050405020304" pitchFamily="18" charset="0"/>
                    <a:ea typeface="Calibri" panose="020F0502020204030204" pitchFamily="34" charset="0"/>
                  </a:rPr>
                  <a:t> находятся близко друг к другу, так что в местах, где накапливается больше элементов, все будет накапливаться больше. </a:t>
                </a:r>
                <a:endParaRPr lang="ru-RU" dirty="0"/>
              </a:p>
            </p:txBody>
          </p:sp>
        </mc:Fallback>
      </mc:AlternateContent>
      <p:sp>
        <p:nvSpPr>
          <p:cNvPr id="4" name="Номер слайда 3"/>
          <p:cNvSpPr>
            <a:spLocks noGrp="1"/>
          </p:cNvSpPr>
          <p:nvPr>
            <p:ph type="sldNum" sz="quarter" idx="5"/>
          </p:nvPr>
        </p:nvSpPr>
        <p:spPr/>
        <p:txBody>
          <a:bodyPr/>
          <a:lstStyle/>
          <a:p>
            <a:fld id="{A6CA5B5A-6157-4C6B-81CD-B2369B36DEB2}" type="slidenum">
              <a:rPr lang="ru-RU" smtClean="0"/>
              <a:pPr/>
              <a:t>29</a:t>
            </a:fld>
            <a:endParaRPr lang="ru-RU"/>
          </a:p>
        </p:txBody>
      </p:sp>
    </p:spTree>
    <p:extLst>
      <p:ext uri="{BB962C8B-B14F-4D97-AF65-F5344CB8AC3E}">
        <p14:creationId xmlns:p14="http://schemas.microsoft.com/office/powerpoint/2010/main" val="18296729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p:txBody>
      </p:sp>
      <p:sp>
        <p:nvSpPr>
          <p:cNvPr id="4" name="Номер слайда 3"/>
          <p:cNvSpPr>
            <a:spLocks noGrp="1"/>
          </p:cNvSpPr>
          <p:nvPr>
            <p:ph type="sldNum" sz="quarter" idx="5"/>
          </p:nvPr>
        </p:nvSpPr>
        <p:spPr/>
        <p:txBody>
          <a:bodyPr/>
          <a:lstStyle/>
          <a:p>
            <a:fld id="{A6CA5B5A-6157-4C6B-81CD-B2369B36DEB2}" type="slidenum">
              <a:rPr lang="ru-RU" smtClean="0"/>
              <a:pPr/>
              <a:t>31</a:t>
            </a:fld>
            <a:endParaRPr lang="ru-RU"/>
          </a:p>
        </p:txBody>
      </p:sp>
    </p:spTree>
    <p:extLst>
      <p:ext uri="{BB962C8B-B14F-4D97-AF65-F5344CB8AC3E}">
        <p14:creationId xmlns:p14="http://schemas.microsoft.com/office/powerpoint/2010/main" val="17299691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A6CA5B5A-6157-4C6B-81CD-B2369B36DEB2}" type="slidenum">
              <a:rPr lang="ru-RU" smtClean="0"/>
              <a:pPr/>
              <a:t>35</a:t>
            </a:fld>
            <a:endParaRPr lang="ru-RU"/>
          </a:p>
        </p:txBody>
      </p:sp>
    </p:spTree>
    <p:extLst>
      <p:ext uri="{BB962C8B-B14F-4D97-AF65-F5344CB8AC3E}">
        <p14:creationId xmlns:p14="http://schemas.microsoft.com/office/powerpoint/2010/main" val="25299937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Аналогично гистограммам, на практике это можно было бы делать методом проб и ошибок и продолжать до тех пор, пока не будет получена приемлемая картина. </a:t>
            </a:r>
          </a:p>
        </p:txBody>
      </p:sp>
      <p:sp>
        <p:nvSpPr>
          <p:cNvPr id="4" name="Номер слайда 3"/>
          <p:cNvSpPr>
            <a:spLocks noGrp="1"/>
          </p:cNvSpPr>
          <p:nvPr>
            <p:ph type="sldNum" sz="quarter" idx="5"/>
          </p:nvPr>
        </p:nvSpPr>
        <p:spPr/>
        <p:txBody>
          <a:bodyPr/>
          <a:lstStyle/>
          <a:p>
            <a:fld id="{A6CA5B5A-6157-4C6B-81CD-B2369B36DEB2}" type="slidenum">
              <a:rPr lang="ru-RU" smtClean="0"/>
              <a:pPr/>
              <a:t>39</a:t>
            </a:fld>
            <a:endParaRPr lang="ru-RU"/>
          </a:p>
        </p:txBody>
      </p:sp>
    </p:spTree>
    <p:extLst>
      <p:ext uri="{BB962C8B-B14F-4D97-AF65-F5344CB8AC3E}">
        <p14:creationId xmlns:p14="http://schemas.microsoft.com/office/powerpoint/2010/main" val="41982024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A6CA5B5A-6157-4C6B-81CD-B2369B36DEB2}" type="slidenum">
              <a:rPr lang="ru-RU" smtClean="0"/>
              <a:pPr/>
              <a:t>40</a:t>
            </a:fld>
            <a:endParaRPr lang="ru-RU"/>
          </a:p>
        </p:txBody>
      </p:sp>
    </p:spTree>
    <p:extLst>
      <p:ext uri="{BB962C8B-B14F-4D97-AF65-F5344CB8AC3E}">
        <p14:creationId xmlns:p14="http://schemas.microsoft.com/office/powerpoint/2010/main" val="39650878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A6CA5B5A-6157-4C6B-81CD-B2369B36DEB2}" type="slidenum">
              <a:rPr lang="ru-RU" smtClean="0"/>
              <a:pPr/>
              <a:t>42</a:t>
            </a:fld>
            <a:endParaRPr lang="ru-RU"/>
          </a:p>
        </p:txBody>
      </p:sp>
    </p:spTree>
    <p:extLst>
      <p:ext uri="{BB962C8B-B14F-4D97-AF65-F5344CB8AC3E}">
        <p14:creationId xmlns:p14="http://schemas.microsoft.com/office/powerpoint/2010/main" val="1667281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A6CA5B5A-6157-4C6B-81CD-B2369B36DEB2}" type="slidenum">
              <a:rPr lang="ru-RU" smtClean="0"/>
              <a:pPr/>
              <a:t>2</a:t>
            </a:fld>
            <a:endParaRPr lang="ru-RU"/>
          </a:p>
        </p:txBody>
      </p:sp>
    </p:spTree>
    <p:extLst>
      <p:ext uri="{BB962C8B-B14F-4D97-AF65-F5344CB8AC3E}">
        <p14:creationId xmlns:p14="http://schemas.microsoft.com/office/powerpoint/2010/main" val="42587210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A6CA5B5A-6157-4C6B-81CD-B2369B36DEB2}" type="slidenum">
              <a:rPr lang="ru-RU" smtClean="0"/>
              <a:pPr/>
              <a:t>43</a:t>
            </a:fld>
            <a:endParaRPr lang="ru-RU"/>
          </a:p>
        </p:txBody>
      </p:sp>
    </p:spTree>
    <p:extLst>
      <p:ext uri="{BB962C8B-B14F-4D97-AF65-F5344CB8AC3E}">
        <p14:creationId xmlns:p14="http://schemas.microsoft.com/office/powerpoint/2010/main" val="17472118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A6CA5B5A-6157-4C6B-81CD-B2369B36DEB2}" type="slidenum">
              <a:rPr lang="ru-RU" smtClean="0"/>
              <a:pPr/>
              <a:t>44</a:t>
            </a:fld>
            <a:endParaRPr lang="ru-RU"/>
          </a:p>
        </p:txBody>
      </p:sp>
    </p:spTree>
    <p:extLst>
      <p:ext uri="{BB962C8B-B14F-4D97-AF65-F5344CB8AC3E}">
        <p14:creationId xmlns:p14="http://schemas.microsoft.com/office/powerpoint/2010/main" val="9688308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A6CA5B5A-6157-4C6B-81CD-B2369B36DEB2}" type="slidenum">
              <a:rPr lang="ru-RU" smtClean="0"/>
              <a:pPr/>
              <a:t>46</a:t>
            </a:fld>
            <a:endParaRPr lang="ru-RU"/>
          </a:p>
        </p:txBody>
      </p:sp>
    </p:spTree>
    <p:extLst>
      <p:ext uri="{BB962C8B-B14F-4D97-AF65-F5344CB8AC3E}">
        <p14:creationId xmlns:p14="http://schemas.microsoft.com/office/powerpoint/2010/main" val="38502332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A6CA5B5A-6157-4C6B-81CD-B2369B36DEB2}" type="slidenum">
              <a:rPr lang="ru-RU" smtClean="0"/>
              <a:pPr/>
              <a:t>47</a:t>
            </a:fld>
            <a:endParaRPr lang="ru-RU"/>
          </a:p>
        </p:txBody>
      </p:sp>
    </p:spTree>
    <p:extLst>
      <p:ext uri="{BB962C8B-B14F-4D97-AF65-F5344CB8AC3E}">
        <p14:creationId xmlns:p14="http://schemas.microsoft.com/office/powerpoint/2010/main" val="9612778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A6CA5B5A-6157-4C6B-81CD-B2369B36DEB2}" type="slidenum">
              <a:rPr lang="ru-RU" smtClean="0"/>
              <a:pPr/>
              <a:t>48</a:t>
            </a:fld>
            <a:endParaRPr lang="ru-RU"/>
          </a:p>
        </p:txBody>
      </p:sp>
    </p:spTree>
    <p:extLst>
      <p:ext uri="{BB962C8B-B14F-4D97-AF65-F5344CB8AC3E}">
        <p14:creationId xmlns:p14="http://schemas.microsoft.com/office/powerpoint/2010/main" val="2111719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A6CA5B5A-6157-4C6B-81CD-B2369B36DEB2}" type="slidenum">
              <a:rPr lang="ru-RU" smtClean="0"/>
              <a:pPr/>
              <a:t>49</a:t>
            </a:fld>
            <a:endParaRPr lang="ru-RU"/>
          </a:p>
        </p:txBody>
      </p:sp>
    </p:spTree>
    <p:extLst>
      <p:ext uri="{BB962C8B-B14F-4D97-AF65-F5344CB8AC3E}">
        <p14:creationId xmlns:p14="http://schemas.microsoft.com/office/powerpoint/2010/main" val="22216360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A6CA5B5A-6157-4C6B-81CD-B2369B36DEB2}" type="slidenum">
              <a:rPr lang="ru-RU" smtClean="0"/>
              <a:pPr/>
              <a:t>50</a:t>
            </a:fld>
            <a:endParaRPr lang="ru-RU"/>
          </a:p>
        </p:txBody>
      </p:sp>
    </p:spTree>
    <p:extLst>
      <p:ext uri="{BB962C8B-B14F-4D97-AF65-F5344CB8AC3E}">
        <p14:creationId xmlns:p14="http://schemas.microsoft.com/office/powerpoint/2010/main" val="25302859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A6CA5B5A-6157-4C6B-81CD-B2369B36DEB2}" type="slidenum">
              <a:rPr lang="ru-RU" smtClean="0"/>
              <a:pPr/>
              <a:t>51</a:t>
            </a:fld>
            <a:endParaRPr lang="ru-RU"/>
          </a:p>
        </p:txBody>
      </p:sp>
    </p:spTree>
    <p:extLst>
      <p:ext uri="{BB962C8B-B14F-4D97-AF65-F5344CB8AC3E}">
        <p14:creationId xmlns:p14="http://schemas.microsoft.com/office/powerpoint/2010/main" val="6994905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A6CA5B5A-6157-4C6B-81CD-B2369B36DEB2}" type="slidenum">
              <a:rPr lang="ru-RU" smtClean="0"/>
              <a:pPr/>
              <a:t>52</a:t>
            </a:fld>
            <a:endParaRPr lang="ru-RU"/>
          </a:p>
        </p:txBody>
      </p:sp>
    </p:spTree>
    <p:extLst>
      <p:ext uri="{BB962C8B-B14F-4D97-AF65-F5344CB8AC3E}">
        <p14:creationId xmlns:p14="http://schemas.microsoft.com/office/powerpoint/2010/main" val="2707616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Заметки 2"/>
              <p:cNvSpPr>
                <a:spLocks noGrp="1"/>
              </p:cNvSpPr>
              <p:nvPr>
                <p:ph type="body" idx="1"/>
              </p:nvPr>
            </p:nvSpPr>
            <p:spPr/>
            <p:txBody>
              <a:bodyPr/>
              <a:lstStyle/>
              <a:p>
                <a:r>
                  <a:rPr lang="ru-RU" dirty="0"/>
                  <a:t>Мы называем такой набор данных двумерным набором данных в отличие от одномерного набора данных, который состоит из наблюдений за одной конкретной величиной. </a:t>
                </a:r>
              </a:p>
              <a:p>
                <a:r>
                  <a:rPr lang="ru-RU" dirty="0"/>
                  <a:t>Нам часто нравится исследовать, зависит ли значение переменной </a:t>
                </a:r>
                <a14:m>
                  <m:oMath xmlns:m="http://schemas.openxmlformats.org/officeDocument/2006/math">
                    <m:r>
                      <a:rPr lang="ru-RU" i="1">
                        <a:latin typeface="Cambria Math" panose="02040503050406030204" pitchFamily="18" charset="0"/>
                      </a:rPr>
                      <m:t>𝑦</m:t>
                    </m:r>
                  </m:oMath>
                </a14:m>
                <a:r>
                  <a:rPr lang="ru-RU" dirty="0"/>
                  <a:t> от значения переменной </a:t>
                </a:r>
                <a14:m>
                  <m:oMath xmlns:m="http://schemas.openxmlformats.org/officeDocument/2006/math">
                    <m:r>
                      <a:rPr lang="ru-RU" i="1">
                        <a:latin typeface="Cambria Math" panose="02040503050406030204" pitchFamily="18" charset="0"/>
                      </a:rPr>
                      <m:t>𝑥</m:t>
                    </m:r>
                  </m:oMath>
                </a14:m>
                <a:r>
                  <a:rPr lang="ru-RU" dirty="0"/>
                  <a:t>, и если да, то можем ли мы описать связь между этими двумя переменными. </a:t>
                </a:r>
              </a:p>
            </p:txBody>
          </p:sp>
        </mc:Choice>
        <mc:Fallback xmlns="">
          <p:sp>
            <p:nvSpPr>
              <p:cNvPr id="3" name="Заметки 2"/>
              <p:cNvSpPr>
                <a:spLocks noGrp="1"/>
              </p:cNvSpPr>
              <p:nvPr>
                <p:ph type="body" idx="1"/>
              </p:nvPr>
            </p:nvSpPr>
            <p:spPr/>
            <p:txBody>
              <a:bodyPr/>
              <a:lstStyle/>
              <a:p>
                <a:r>
                  <a:rPr lang="ru-RU" dirty="0"/>
                  <a:t>Мы называем такой набор данных двумерным набором данных в отличие от одномерного набора данных, который состоит из наблюдений за одной конкретной величиной. </a:t>
                </a:r>
              </a:p>
              <a:p>
                <a:r>
                  <a:rPr lang="ru-RU" dirty="0"/>
                  <a:t>Нам часто нравится исследовать, зависит ли значение переменной </a:t>
                </a:r>
                <a:r>
                  <a:rPr lang="ru-RU" i="0">
                    <a:latin typeface="Cambria Math" panose="02040503050406030204" pitchFamily="18" charset="0"/>
                  </a:rPr>
                  <a:t>𝑦</a:t>
                </a:r>
                <a:r>
                  <a:rPr lang="ru-RU" dirty="0"/>
                  <a:t> от значения переменной </a:t>
                </a:r>
                <a:r>
                  <a:rPr lang="ru-RU" i="0">
                    <a:latin typeface="Cambria Math" panose="02040503050406030204" pitchFamily="18" charset="0"/>
                  </a:rPr>
                  <a:t>𝑥</a:t>
                </a:r>
                <a:r>
                  <a:rPr lang="ru-RU" dirty="0"/>
                  <a:t>, и если да, то можем ли мы описать связь между этими двумя переменными. </a:t>
                </a:r>
              </a:p>
            </p:txBody>
          </p:sp>
        </mc:Fallback>
      </mc:AlternateContent>
      <p:sp>
        <p:nvSpPr>
          <p:cNvPr id="4" name="Номер слайда 3"/>
          <p:cNvSpPr>
            <a:spLocks noGrp="1"/>
          </p:cNvSpPr>
          <p:nvPr>
            <p:ph type="sldNum" sz="quarter" idx="5"/>
          </p:nvPr>
        </p:nvSpPr>
        <p:spPr/>
        <p:txBody>
          <a:bodyPr/>
          <a:lstStyle/>
          <a:p>
            <a:fld id="{A6CA5B5A-6157-4C6B-81CD-B2369B36DEB2}" type="slidenum">
              <a:rPr lang="ru-RU" smtClean="0"/>
              <a:pPr/>
              <a:t>53</a:t>
            </a:fld>
            <a:endParaRPr lang="ru-RU"/>
          </a:p>
        </p:txBody>
      </p:sp>
    </p:spTree>
    <p:extLst>
      <p:ext uri="{BB962C8B-B14F-4D97-AF65-F5344CB8AC3E}">
        <p14:creationId xmlns:p14="http://schemas.microsoft.com/office/powerpoint/2010/main" val="1288753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A6CA5B5A-6157-4C6B-81CD-B2369B36DEB2}" type="slidenum">
              <a:rPr lang="ru-RU" smtClean="0"/>
              <a:pPr/>
              <a:t>6</a:t>
            </a:fld>
            <a:endParaRPr lang="ru-RU"/>
          </a:p>
        </p:txBody>
      </p:sp>
    </p:spTree>
    <p:extLst>
      <p:ext uri="{BB962C8B-B14F-4D97-AF65-F5344CB8AC3E}">
        <p14:creationId xmlns:p14="http://schemas.microsoft.com/office/powerpoint/2010/main" val="115360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A6CA5B5A-6157-4C6B-81CD-B2369B36DEB2}" type="slidenum">
              <a:rPr lang="ru-RU" smtClean="0"/>
              <a:pPr/>
              <a:t>54</a:t>
            </a:fld>
            <a:endParaRPr lang="ru-RU"/>
          </a:p>
        </p:txBody>
      </p:sp>
    </p:spTree>
    <p:extLst>
      <p:ext uri="{BB962C8B-B14F-4D97-AF65-F5344CB8AC3E}">
        <p14:creationId xmlns:p14="http://schemas.microsoft.com/office/powerpoint/2010/main" val="9260473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A6CA5B5A-6157-4C6B-81CD-B2369B36DEB2}" type="slidenum">
              <a:rPr lang="ru-RU" smtClean="0"/>
              <a:pPr/>
              <a:t>55</a:t>
            </a:fld>
            <a:endParaRPr lang="ru-RU"/>
          </a:p>
        </p:txBody>
      </p:sp>
    </p:spTree>
    <p:extLst>
      <p:ext uri="{BB962C8B-B14F-4D97-AF65-F5344CB8AC3E}">
        <p14:creationId xmlns:p14="http://schemas.microsoft.com/office/powerpoint/2010/main" val="25551128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A6CA5B5A-6157-4C6B-81CD-B2369B36DEB2}" type="slidenum">
              <a:rPr lang="ru-RU" smtClean="0"/>
              <a:pPr/>
              <a:t>56</a:t>
            </a:fld>
            <a:endParaRPr lang="ru-RU"/>
          </a:p>
        </p:txBody>
      </p:sp>
    </p:spTree>
    <p:extLst>
      <p:ext uri="{BB962C8B-B14F-4D97-AF65-F5344CB8AC3E}">
        <p14:creationId xmlns:p14="http://schemas.microsoft.com/office/powerpoint/2010/main" val="7599456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A6CA5B5A-6157-4C6B-81CD-B2369B36DEB2}" type="slidenum">
              <a:rPr lang="ru-RU" smtClean="0"/>
              <a:pPr/>
              <a:t>59</a:t>
            </a:fld>
            <a:endParaRPr lang="ru-RU"/>
          </a:p>
        </p:txBody>
      </p:sp>
    </p:spTree>
    <p:extLst>
      <p:ext uri="{BB962C8B-B14F-4D97-AF65-F5344CB8AC3E}">
        <p14:creationId xmlns:p14="http://schemas.microsoft.com/office/powerpoint/2010/main" val="8157535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A6CA5B5A-6157-4C6B-81CD-B2369B36DEB2}" type="slidenum">
              <a:rPr lang="ru-RU" smtClean="0"/>
              <a:pPr/>
              <a:t>60</a:t>
            </a:fld>
            <a:endParaRPr lang="ru-RU"/>
          </a:p>
        </p:txBody>
      </p:sp>
    </p:spTree>
    <p:extLst>
      <p:ext uri="{BB962C8B-B14F-4D97-AF65-F5344CB8AC3E}">
        <p14:creationId xmlns:p14="http://schemas.microsoft.com/office/powerpoint/2010/main" val="38745343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A6CA5B5A-6157-4C6B-81CD-B2369B36DEB2}" type="slidenum">
              <a:rPr lang="ru-RU" smtClean="0"/>
              <a:pPr/>
              <a:t>7</a:t>
            </a:fld>
            <a:endParaRPr lang="ru-RU"/>
          </a:p>
        </p:txBody>
      </p:sp>
    </p:spTree>
    <p:extLst>
      <p:ext uri="{BB962C8B-B14F-4D97-AF65-F5344CB8AC3E}">
        <p14:creationId xmlns:p14="http://schemas.microsoft.com/office/powerpoint/2010/main" val="15636581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A6CA5B5A-6157-4C6B-81CD-B2369B36DEB2}" type="slidenum">
              <a:rPr lang="ru-RU" smtClean="0"/>
              <a:pPr/>
              <a:t>9</a:t>
            </a:fld>
            <a:endParaRPr lang="ru-RU"/>
          </a:p>
        </p:txBody>
      </p:sp>
    </p:spTree>
    <p:extLst>
      <p:ext uri="{BB962C8B-B14F-4D97-AF65-F5344CB8AC3E}">
        <p14:creationId xmlns:p14="http://schemas.microsoft.com/office/powerpoint/2010/main" val="476850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A6CA5B5A-6157-4C6B-81CD-B2369B36DEB2}" type="slidenum">
              <a:rPr lang="ru-RU" smtClean="0"/>
              <a:pPr/>
              <a:t>12</a:t>
            </a:fld>
            <a:endParaRPr lang="ru-RU"/>
          </a:p>
        </p:txBody>
      </p:sp>
    </p:spTree>
    <p:extLst>
      <p:ext uri="{BB962C8B-B14F-4D97-AF65-F5344CB8AC3E}">
        <p14:creationId xmlns:p14="http://schemas.microsoft.com/office/powerpoint/2010/main" val="28819533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A6CA5B5A-6157-4C6B-81CD-B2369B36DEB2}" type="slidenum">
              <a:rPr lang="ru-RU" smtClean="0"/>
              <a:pPr/>
              <a:t>14</a:t>
            </a:fld>
            <a:endParaRPr lang="ru-RU"/>
          </a:p>
        </p:txBody>
      </p:sp>
    </p:spTree>
    <p:extLst>
      <p:ext uri="{BB962C8B-B14F-4D97-AF65-F5344CB8AC3E}">
        <p14:creationId xmlns:p14="http://schemas.microsoft.com/office/powerpoint/2010/main" val="18325852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A6CA5B5A-6157-4C6B-81CD-B2369B36DEB2}" type="slidenum">
              <a:rPr lang="ru-RU" smtClean="0"/>
              <a:pPr/>
              <a:t>16</a:t>
            </a:fld>
            <a:endParaRPr lang="ru-RU"/>
          </a:p>
        </p:txBody>
      </p:sp>
    </p:spTree>
    <p:extLst>
      <p:ext uri="{BB962C8B-B14F-4D97-AF65-F5344CB8AC3E}">
        <p14:creationId xmlns:p14="http://schemas.microsoft.com/office/powerpoint/2010/main" val="30379435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A6CA5B5A-6157-4C6B-81CD-B2369B36DEB2}" type="slidenum">
              <a:rPr lang="ru-RU" smtClean="0"/>
              <a:pPr/>
              <a:t>17</a:t>
            </a:fld>
            <a:endParaRPr lang="ru-RU"/>
          </a:p>
        </p:txBody>
      </p:sp>
    </p:spTree>
    <p:extLst>
      <p:ext uri="{BB962C8B-B14F-4D97-AF65-F5344CB8AC3E}">
        <p14:creationId xmlns:p14="http://schemas.microsoft.com/office/powerpoint/2010/main" val="1105512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4500"/>
            </a:lvl1pPr>
          </a:lstStyle>
          <a:p>
            <a:r>
              <a:rPr lang="ru-RU"/>
              <a:t>Образец заголовка</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C335DC4E-A1CF-430A-8D57-A008F2673564}" type="datetimeFigureOut">
              <a:rPr lang="ru-RU" smtClean="0"/>
              <a:pPr/>
              <a:t>04.02.2024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1937E34-8901-4EA2-AC96-D184688D78D1}" type="slidenum">
              <a:rPr lang="ru-RU" smtClean="0"/>
              <a:pPr/>
              <a:t>‹#›</a:t>
            </a:fld>
            <a:endParaRPr lang="ru-RU"/>
          </a:p>
        </p:txBody>
      </p:sp>
    </p:spTree>
    <p:extLst>
      <p:ext uri="{BB962C8B-B14F-4D97-AF65-F5344CB8AC3E}">
        <p14:creationId xmlns:p14="http://schemas.microsoft.com/office/powerpoint/2010/main" val="3888837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C335DC4E-A1CF-430A-8D57-A008F2673564}" type="datetimeFigureOut">
              <a:rPr lang="ru-RU" smtClean="0"/>
              <a:pPr/>
              <a:t>04.02.2024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1937E34-8901-4EA2-AC96-D184688D78D1}" type="slidenum">
              <a:rPr lang="ru-RU" smtClean="0"/>
              <a:pPr/>
              <a:t>‹#›</a:t>
            </a:fld>
            <a:endParaRPr lang="ru-RU"/>
          </a:p>
        </p:txBody>
      </p:sp>
    </p:spTree>
    <p:extLst>
      <p:ext uri="{BB962C8B-B14F-4D97-AF65-F5344CB8AC3E}">
        <p14:creationId xmlns:p14="http://schemas.microsoft.com/office/powerpoint/2010/main" val="540090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0362"/>
            <a:ext cx="2628900" cy="5811838"/>
          </a:xfrm>
        </p:spPr>
        <p:txBody>
          <a:bodyPr vert="eaVert"/>
          <a:lstStyle/>
          <a:p>
            <a:r>
              <a:rPr lang="ru-RU"/>
              <a:t>Образец заголовка</a:t>
            </a:r>
            <a:endParaRPr lang="en-US"/>
          </a:p>
        </p:txBody>
      </p:sp>
      <p:sp>
        <p:nvSpPr>
          <p:cNvPr id="3" name="Vertical Text Placeholder 2"/>
          <p:cNvSpPr>
            <a:spLocks noGrp="1"/>
          </p:cNvSpPr>
          <p:nvPr>
            <p:ph type="body" orient="vert" idx="1"/>
          </p:nvPr>
        </p:nvSpPr>
        <p:spPr>
          <a:xfrm>
            <a:off x="838201" y="360364"/>
            <a:ext cx="7734300" cy="5811837"/>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p>
            <a:fld id="{C335DC4E-A1CF-430A-8D57-A008F2673564}" type="datetimeFigureOut">
              <a:rPr lang="ru-RU" smtClean="0"/>
              <a:pPr/>
              <a:t>04.02.2024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1937E34-8901-4EA2-AC96-D184688D78D1}" type="slidenum">
              <a:rPr lang="ru-RU" smtClean="0"/>
              <a:pPr/>
              <a:t>‹#›</a:t>
            </a:fld>
            <a:endParaRPr lang="ru-RU"/>
          </a:p>
        </p:txBody>
      </p:sp>
    </p:spTree>
    <p:extLst>
      <p:ext uri="{BB962C8B-B14F-4D97-AF65-F5344CB8AC3E}">
        <p14:creationId xmlns:p14="http://schemas.microsoft.com/office/powerpoint/2010/main" val="21399317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4500"/>
            </a:lvl1pPr>
          </a:lstStyle>
          <a:p>
            <a:r>
              <a:rPr lang="ru-RU"/>
              <a:t>Образец заголовка</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C335DC4E-A1CF-430A-8D57-A008F2673564}" type="datetimeFigureOut">
              <a:rPr lang="ru-RU" smtClean="0"/>
              <a:pPr/>
              <a:t>04.02.2024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1937E34-8901-4EA2-AC96-D184688D78D1}" type="slidenum">
              <a:rPr lang="ru-RU" smtClean="0"/>
              <a:pPr/>
              <a:t>‹#›</a:t>
            </a:fld>
            <a:endParaRPr lang="ru-RU"/>
          </a:p>
        </p:txBody>
      </p:sp>
    </p:spTree>
    <p:extLst>
      <p:ext uri="{BB962C8B-B14F-4D97-AF65-F5344CB8AC3E}">
        <p14:creationId xmlns:p14="http://schemas.microsoft.com/office/powerpoint/2010/main" val="6828652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C335DC4E-A1CF-430A-8D57-A008F2673564}" type="datetimeFigureOut">
              <a:rPr lang="ru-RU" smtClean="0"/>
              <a:pPr/>
              <a:t>04.02.2024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1937E34-8901-4EA2-AC96-D184688D78D1}" type="slidenum">
              <a:rPr lang="ru-RU" smtClean="0"/>
              <a:pPr/>
              <a:t>‹#›</a:t>
            </a:fld>
            <a:endParaRPr lang="ru-RU"/>
          </a:p>
        </p:txBody>
      </p:sp>
    </p:spTree>
    <p:extLst>
      <p:ext uri="{BB962C8B-B14F-4D97-AF65-F5344CB8AC3E}">
        <p14:creationId xmlns:p14="http://schemas.microsoft.com/office/powerpoint/2010/main" val="19892052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831851" y="1712423"/>
            <a:ext cx="10515600" cy="2851208"/>
          </a:xfrm>
        </p:spPr>
        <p:txBody>
          <a:bodyPr anchor="b">
            <a:normAutofit/>
          </a:bodyPr>
          <a:lstStyle>
            <a:lvl1pPr>
              <a:defRPr sz="4500" b="0"/>
            </a:lvl1pPr>
          </a:lstStyle>
          <a:p>
            <a:r>
              <a:rPr lang="ru-RU"/>
              <a:t>Образец заголовка</a:t>
            </a:r>
            <a:endParaRPr lang="en-US" dirty="0"/>
          </a:p>
        </p:txBody>
      </p:sp>
      <p:sp>
        <p:nvSpPr>
          <p:cNvPr id="3" name="Text Placeholder 2"/>
          <p:cNvSpPr>
            <a:spLocks noGrp="1"/>
          </p:cNvSpPr>
          <p:nvPr>
            <p:ph type="body" idx="1"/>
          </p:nvPr>
        </p:nvSpPr>
        <p:spPr>
          <a:xfrm>
            <a:off x="831851" y="4552635"/>
            <a:ext cx="105156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C335DC4E-A1CF-430A-8D57-A008F2673564}" type="datetimeFigureOut">
              <a:rPr lang="ru-RU" smtClean="0"/>
              <a:pPr/>
              <a:t>04.02.2024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1937E34-8901-4EA2-AC96-D184688D78D1}" type="slidenum">
              <a:rPr lang="ru-RU" smtClean="0"/>
              <a:pPr/>
              <a:t>‹#›</a:t>
            </a:fld>
            <a:endParaRPr lang="ru-RU"/>
          </a:p>
        </p:txBody>
      </p:sp>
    </p:spTree>
    <p:extLst>
      <p:ext uri="{BB962C8B-B14F-4D97-AF65-F5344CB8AC3E}">
        <p14:creationId xmlns:p14="http://schemas.microsoft.com/office/powerpoint/2010/main" val="35141802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845127" y="1828802"/>
            <a:ext cx="5181600" cy="4351337"/>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72200" y="1828802"/>
            <a:ext cx="5181600" cy="4351337"/>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C335DC4E-A1CF-430A-8D57-A008F2673564}" type="datetimeFigureOut">
              <a:rPr lang="ru-RU" smtClean="0"/>
              <a:pPr/>
              <a:t>04.02.2024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21937E34-8901-4EA2-AC96-D184688D78D1}" type="slidenum">
              <a:rPr lang="ru-RU" smtClean="0"/>
              <a:pPr/>
              <a:t>‹#›</a:t>
            </a:fld>
            <a:endParaRPr lang="ru-RU"/>
          </a:p>
        </p:txBody>
      </p:sp>
    </p:spTree>
    <p:extLst>
      <p:ext uri="{BB962C8B-B14F-4D97-AF65-F5344CB8AC3E}">
        <p14:creationId xmlns:p14="http://schemas.microsoft.com/office/powerpoint/2010/main" val="17408823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Сравнение">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2"/>
            <a:ext cx="515620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a:t>Образец текста</a:t>
            </a:r>
          </a:p>
        </p:txBody>
      </p:sp>
      <p:sp>
        <p:nvSpPr>
          <p:cNvPr id="4" name="Content Placeholder 3"/>
          <p:cNvSpPr>
            <a:spLocks noGrp="1"/>
          </p:cNvSpPr>
          <p:nvPr>
            <p:ph sz="half" idx="2"/>
          </p:nvPr>
        </p:nvSpPr>
        <p:spPr>
          <a:xfrm>
            <a:off x="845127" y="2507552"/>
            <a:ext cx="5156200" cy="368052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172201" y="1681851"/>
            <a:ext cx="51816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a:t>Образец текста</a:t>
            </a:r>
          </a:p>
        </p:txBody>
      </p:sp>
      <p:sp>
        <p:nvSpPr>
          <p:cNvPr id="6" name="Content Placeholder 5"/>
          <p:cNvSpPr>
            <a:spLocks noGrp="1"/>
          </p:cNvSpPr>
          <p:nvPr>
            <p:ph sz="quarter" idx="4"/>
          </p:nvPr>
        </p:nvSpPr>
        <p:spPr>
          <a:xfrm>
            <a:off x="6172201" y="2507552"/>
            <a:ext cx="5181601" cy="368052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7" name="Date Placeholder 6"/>
          <p:cNvSpPr>
            <a:spLocks noGrp="1"/>
          </p:cNvSpPr>
          <p:nvPr>
            <p:ph type="dt" sz="half" idx="10"/>
          </p:nvPr>
        </p:nvSpPr>
        <p:spPr/>
        <p:txBody>
          <a:bodyPr/>
          <a:lstStyle/>
          <a:p>
            <a:fld id="{C335DC4E-A1CF-430A-8D57-A008F2673564}" type="datetimeFigureOut">
              <a:rPr lang="ru-RU" smtClean="0"/>
              <a:pPr/>
              <a:t>04.02.2024</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21937E34-8901-4EA2-AC96-D184688D78D1}" type="slidenum">
              <a:rPr lang="ru-RU" smtClean="0"/>
              <a:pPr/>
              <a:t>‹#›</a:t>
            </a:fld>
            <a:endParaRPr lang="ru-RU"/>
          </a:p>
        </p:txBody>
      </p:sp>
      <p:sp>
        <p:nvSpPr>
          <p:cNvPr id="10" name="Title 9"/>
          <p:cNvSpPr>
            <a:spLocks noGrp="1"/>
          </p:cNvSpPr>
          <p:nvPr>
            <p:ph type="title"/>
          </p:nvPr>
        </p:nvSpPr>
        <p:spPr/>
        <p:txBody>
          <a:bodyPr/>
          <a:lstStyle/>
          <a:p>
            <a:r>
              <a:rPr lang="ru-RU"/>
              <a:t>Образец заголовка</a:t>
            </a:r>
            <a:endParaRPr lang="en-US" dirty="0"/>
          </a:p>
        </p:txBody>
      </p:sp>
    </p:spTree>
    <p:extLst>
      <p:ext uri="{BB962C8B-B14F-4D97-AF65-F5344CB8AC3E}">
        <p14:creationId xmlns:p14="http://schemas.microsoft.com/office/powerpoint/2010/main" val="17640595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Только заголовок">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335DC4E-A1CF-430A-8D57-A008F2673564}" type="datetimeFigureOut">
              <a:rPr lang="ru-RU" smtClean="0"/>
              <a:pPr/>
              <a:t>04.02.2024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21937E34-8901-4EA2-AC96-D184688D78D1}" type="slidenum">
              <a:rPr lang="ru-RU" smtClean="0"/>
              <a:pPr/>
              <a:t>‹#›</a:t>
            </a:fld>
            <a:endParaRPr lang="ru-RU"/>
          </a:p>
        </p:txBody>
      </p:sp>
      <p:sp>
        <p:nvSpPr>
          <p:cNvPr id="6" name="Title 5"/>
          <p:cNvSpPr>
            <a:spLocks noGrp="1"/>
          </p:cNvSpPr>
          <p:nvPr>
            <p:ph type="title"/>
          </p:nvPr>
        </p:nvSpPr>
        <p:spPr/>
        <p:txBody>
          <a:bodyPr/>
          <a:lstStyle/>
          <a:p>
            <a:r>
              <a:rPr lang="ru-RU"/>
              <a:t>Образец заголовка</a:t>
            </a:r>
            <a:endParaRPr lang="en-US"/>
          </a:p>
        </p:txBody>
      </p:sp>
    </p:spTree>
    <p:extLst>
      <p:ext uri="{BB962C8B-B14F-4D97-AF65-F5344CB8AC3E}">
        <p14:creationId xmlns:p14="http://schemas.microsoft.com/office/powerpoint/2010/main" val="6693467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35DC4E-A1CF-430A-8D57-A008F2673564}" type="datetimeFigureOut">
              <a:rPr lang="ru-RU" smtClean="0"/>
              <a:pPr/>
              <a:t>04.02.2024</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21937E34-8901-4EA2-AC96-D184688D78D1}" type="slidenum">
              <a:rPr lang="ru-RU" smtClean="0"/>
              <a:pPr/>
              <a:t>‹#›</a:t>
            </a:fld>
            <a:endParaRPr lang="ru-RU"/>
          </a:p>
        </p:txBody>
      </p:sp>
    </p:spTree>
    <p:extLst>
      <p:ext uri="{BB962C8B-B14F-4D97-AF65-F5344CB8AC3E}">
        <p14:creationId xmlns:p14="http://schemas.microsoft.com/office/powerpoint/2010/main" val="26121591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2"/>
            <a:ext cx="3931920" cy="1600197"/>
          </a:xfrm>
        </p:spPr>
        <p:txBody>
          <a:bodyPr anchor="b">
            <a:normAutofit/>
          </a:bodyPr>
          <a:lstStyle>
            <a:lvl1pPr>
              <a:defRPr sz="2400" b="0"/>
            </a:lvl1pPr>
          </a:lstStyle>
          <a:p>
            <a:r>
              <a:rPr lang="ru-RU"/>
              <a:t>Образец заголовка</a:t>
            </a:r>
            <a:endParaRPr lang="en-US" dirty="0"/>
          </a:p>
        </p:txBody>
      </p:sp>
      <p:sp>
        <p:nvSpPr>
          <p:cNvPr id="3" name="Content Placeholder 2"/>
          <p:cNvSpPr>
            <a:spLocks noGrp="1"/>
          </p:cNvSpPr>
          <p:nvPr>
            <p:ph idx="1"/>
          </p:nvPr>
        </p:nvSpPr>
        <p:spPr>
          <a:xfrm>
            <a:off x="5181600" y="990600"/>
            <a:ext cx="617220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ru-RU"/>
              <a:t>Образец текста</a:t>
            </a:r>
          </a:p>
        </p:txBody>
      </p:sp>
      <p:sp>
        <p:nvSpPr>
          <p:cNvPr id="5" name="Date Placeholder 4"/>
          <p:cNvSpPr>
            <a:spLocks noGrp="1"/>
          </p:cNvSpPr>
          <p:nvPr>
            <p:ph type="dt" sz="half" idx="10"/>
          </p:nvPr>
        </p:nvSpPr>
        <p:spPr/>
        <p:txBody>
          <a:bodyPr/>
          <a:lstStyle/>
          <a:p>
            <a:fld id="{C335DC4E-A1CF-430A-8D57-A008F2673564}" type="datetimeFigureOut">
              <a:rPr lang="ru-RU" smtClean="0"/>
              <a:pPr/>
              <a:t>04.02.2024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21937E34-8901-4EA2-AC96-D184688D78D1}" type="slidenum">
              <a:rPr lang="ru-RU" smtClean="0"/>
              <a:pPr/>
              <a:t>‹#›</a:t>
            </a:fld>
            <a:endParaRPr lang="ru-RU"/>
          </a:p>
        </p:txBody>
      </p:sp>
    </p:spTree>
    <p:extLst>
      <p:ext uri="{BB962C8B-B14F-4D97-AF65-F5344CB8AC3E}">
        <p14:creationId xmlns:p14="http://schemas.microsoft.com/office/powerpoint/2010/main" val="2261368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C335DC4E-A1CF-430A-8D57-A008F2673564}" type="datetimeFigureOut">
              <a:rPr lang="ru-RU" smtClean="0"/>
              <a:pPr/>
              <a:t>04.02.2024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1937E34-8901-4EA2-AC96-D184688D78D1}" type="slidenum">
              <a:rPr lang="ru-RU" smtClean="0"/>
              <a:pPr/>
              <a:t>‹#›</a:t>
            </a:fld>
            <a:endParaRPr lang="ru-RU"/>
          </a:p>
        </p:txBody>
      </p:sp>
    </p:spTree>
    <p:extLst>
      <p:ext uri="{BB962C8B-B14F-4D97-AF65-F5344CB8AC3E}">
        <p14:creationId xmlns:p14="http://schemas.microsoft.com/office/powerpoint/2010/main" val="4993827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2400" b="0"/>
            </a:lvl1pPr>
          </a:lstStyle>
          <a:p>
            <a:r>
              <a:rPr lang="ru-RU"/>
              <a:t>Образец заголовка</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ru-RU"/>
              <a:t>Вставка рисунка</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ru-RU"/>
              <a:t>Образец текста</a:t>
            </a:r>
          </a:p>
        </p:txBody>
      </p:sp>
      <p:sp>
        <p:nvSpPr>
          <p:cNvPr id="5" name="Date Placeholder 4"/>
          <p:cNvSpPr>
            <a:spLocks noGrp="1"/>
          </p:cNvSpPr>
          <p:nvPr>
            <p:ph type="dt" sz="half" idx="10"/>
          </p:nvPr>
        </p:nvSpPr>
        <p:spPr/>
        <p:txBody>
          <a:bodyPr/>
          <a:lstStyle/>
          <a:p>
            <a:fld id="{C335DC4E-A1CF-430A-8D57-A008F2673564}" type="datetimeFigureOut">
              <a:rPr lang="ru-RU" smtClean="0"/>
              <a:pPr/>
              <a:t>04.02.2024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21937E34-8901-4EA2-AC96-D184688D78D1}" type="slidenum">
              <a:rPr lang="ru-RU" smtClean="0"/>
              <a:pPr/>
              <a:t>‹#›</a:t>
            </a:fld>
            <a:endParaRPr lang="ru-RU"/>
          </a:p>
        </p:txBody>
      </p:sp>
    </p:spTree>
    <p:extLst>
      <p:ext uri="{BB962C8B-B14F-4D97-AF65-F5344CB8AC3E}">
        <p14:creationId xmlns:p14="http://schemas.microsoft.com/office/powerpoint/2010/main" val="3944247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C335DC4E-A1CF-430A-8D57-A008F2673564}" type="datetimeFigureOut">
              <a:rPr lang="ru-RU" smtClean="0"/>
              <a:pPr/>
              <a:t>04.02.2024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1937E34-8901-4EA2-AC96-D184688D78D1}" type="slidenum">
              <a:rPr lang="ru-RU" smtClean="0"/>
              <a:pPr/>
              <a:t>‹#›</a:t>
            </a:fld>
            <a:endParaRPr lang="ru-RU"/>
          </a:p>
        </p:txBody>
      </p:sp>
    </p:spTree>
    <p:extLst>
      <p:ext uri="{BB962C8B-B14F-4D97-AF65-F5344CB8AC3E}">
        <p14:creationId xmlns:p14="http://schemas.microsoft.com/office/powerpoint/2010/main" val="20430324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0362"/>
            <a:ext cx="2628900" cy="5811838"/>
          </a:xfrm>
        </p:spPr>
        <p:txBody>
          <a:bodyPr vert="eaVert"/>
          <a:lstStyle/>
          <a:p>
            <a:r>
              <a:rPr lang="ru-RU"/>
              <a:t>Образец заголовка</a:t>
            </a:r>
            <a:endParaRPr lang="en-US"/>
          </a:p>
        </p:txBody>
      </p:sp>
      <p:sp>
        <p:nvSpPr>
          <p:cNvPr id="3" name="Vertical Text Placeholder 2"/>
          <p:cNvSpPr>
            <a:spLocks noGrp="1"/>
          </p:cNvSpPr>
          <p:nvPr>
            <p:ph type="body" orient="vert" idx="1"/>
          </p:nvPr>
        </p:nvSpPr>
        <p:spPr>
          <a:xfrm>
            <a:off x="838201" y="360364"/>
            <a:ext cx="7734300" cy="5811837"/>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p>
            <a:fld id="{C335DC4E-A1CF-430A-8D57-A008F2673564}" type="datetimeFigureOut">
              <a:rPr lang="ru-RU" smtClean="0"/>
              <a:pPr/>
              <a:t>04.02.2024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1937E34-8901-4EA2-AC96-D184688D78D1}" type="slidenum">
              <a:rPr lang="ru-RU" smtClean="0"/>
              <a:pPr/>
              <a:t>‹#›</a:t>
            </a:fld>
            <a:endParaRPr lang="ru-RU"/>
          </a:p>
        </p:txBody>
      </p:sp>
    </p:spTree>
    <p:extLst>
      <p:ext uri="{BB962C8B-B14F-4D97-AF65-F5344CB8AC3E}">
        <p14:creationId xmlns:p14="http://schemas.microsoft.com/office/powerpoint/2010/main" val="30271106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4500"/>
            </a:lvl1pPr>
          </a:lstStyle>
          <a:p>
            <a:r>
              <a:rPr lang="ru-RU"/>
              <a:t>Образец заголовка</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C335DC4E-A1CF-430A-8D57-A008F2673564}" type="datetimeFigureOut">
              <a:rPr lang="ru-RU" smtClean="0"/>
              <a:pPr/>
              <a:t>04.02.2024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1937E34-8901-4EA2-AC96-D184688D78D1}" type="slidenum">
              <a:rPr lang="ru-RU" smtClean="0"/>
              <a:pPr/>
              <a:t>‹#›</a:t>
            </a:fld>
            <a:endParaRPr lang="ru-RU"/>
          </a:p>
        </p:txBody>
      </p:sp>
    </p:spTree>
    <p:extLst>
      <p:ext uri="{BB962C8B-B14F-4D97-AF65-F5344CB8AC3E}">
        <p14:creationId xmlns:p14="http://schemas.microsoft.com/office/powerpoint/2010/main" val="12183299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C335DC4E-A1CF-430A-8D57-A008F2673564}" type="datetimeFigureOut">
              <a:rPr lang="ru-RU" smtClean="0"/>
              <a:pPr/>
              <a:t>04.02.2024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1937E34-8901-4EA2-AC96-D184688D78D1}" type="slidenum">
              <a:rPr lang="ru-RU" smtClean="0"/>
              <a:pPr/>
              <a:t>‹#›</a:t>
            </a:fld>
            <a:endParaRPr lang="ru-RU"/>
          </a:p>
        </p:txBody>
      </p:sp>
    </p:spTree>
    <p:extLst>
      <p:ext uri="{BB962C8B-B14F-4D97-AF65-F5344CB8AC3E}">
        <p14:creationId xmlns:p14="http://schemas.microsoft.com/office/powerpoint/2010/main" val="35020913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831851" y="1712423"/>
            <a:ext cx="10515600" cy="2851208"/>
          </a:xfrm>
        </p:spPr>
        <p:txBody>
          <a:bodyPr anchor="b">
            <a:normAutofit/>
          </a:bodyPr>
          <a:lstStyle>
            <a:lvl1pPr>
              <a:defRPr sz="4500" b="0"/>
            </a:lvl1pPr>
          </a:lstStyle>
          <a:p>
            <a:r>
              <a:rPr lang="ru-RU"/>
              <a:t>Образец заголовка</a:t>
            </a:r>
            <a:endParaRPr lang="en-US" dirty="0"/>
          </a:p>
        </p:txBody>
      </p:sp>
      <p:sp>
        <p:nvSpPr>
          <p:cNvPr id="3" name="Text Placeholder 2"/>
          <p:cNvSpPr>
            <a:spLocks noGrp="1"/>
          </p:cNvSpPr>
          <p:nvPr>
            <p:ph type="body" idx="1"/>
          </p:nvPr>
        </p:nvSpPr>
        <p:spPr>
          <a:xfrm>
            <a:off x="831851" y="4552635"/>
            <a:ext cx="105156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C335DC4E-A1CF-430A-8D57-A008F2673564}" type="datetimeFigureOut">
              <a:rPr lang="ru-RU" smtClean="0"/>
              <a:pPr/>
              <a:t>04.02.2024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1937E34-8901-4EA2-AC96-D184688D78D1}" type="slidenum">
              <a:rPr lang="ru-RU" smtClean="0"/>
              <a:pPr/>
              <a:t>‹#›</a:t>
            </a:fld>
            <a:endParaRPr lang="ru-RU"/>
          </a:p>
        </p:txBody>
      </p:sp>
    </p:spTree>
    <p:extLst>
      <p:ext uri="{BB962C8B-B14F-4D97-AF65-F5344CB8AC3E}">
        <p14:creationId xmlns:p14="http://schemas.microsoft.com/office/powerpoint/2010/main" val="19689839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845127" y="1828802"/>
            <a:ext cx="5181600" cy="4351337"/>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72200" y="1828802"/>
            <a:ext cx="5181600" cy="4351337"/>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C335DC4E-A1CF-430A-8D57-A008F2673564}" type="datetimeFigureOut">
              <a:rPr lang="ru-RU" smtClean="0"/>
              <a:pPr/>
              <a:t>04.02.2024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21937E34-8901-4EA2-AC96-D184688D78D1}" type="slidenum">
              <a:rPr lang="ru-RU" smtClean="0"/>
              <a:pPr/>
              <a:t>‹#›</a:t>
            </a:fld>
            <a:endParaRPr lang="ru-RU"/>
          </a:p>
        </p:txBody>
      </p:sp>
    </p:spTree>
    <p:extLst>
      <p:ext uri="{BB962C8B-B14F-4D97-AF65-F5344CB8AC3E}">
        <p14:creationId xmlns:p14="http://schemas.microsoft.com/office/powerpoint/2010/main" val="419541521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Сравнение">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2"/>
            <a:ext cx="515620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a:t>Образец текста</a:t>
            </a:r>
          </a:p>
        </p:txBody>
      </p:sp>
      <p:sp>
        <p:nvSpPr>
          <p:cNvPr id="4" name="Content Placeholder 3"/>
          <p:cNvSpPr>
            <a:spLocks noGrp="1"/>
          </p:cNvSpPr>
          <p:nvPr>
            <p:ph sz="half" idx="2"/>
          </p:nvPr>
        </p:nvSpPr>
        <p:spPr>
          <a:xfrm>
            <a:off x="845127" y="2507552"/>
            <a:ext cx="5156200" cy="368052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172201" y="1681851"/>
            <a:ext cx="51816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a:t>Образец текста</a:t>
            </a:r>
          </a:p>
        </p:txBody>
      </p:sp>
      <p:sp>
        <p:nvSpPr>
          <p:cNvPr id="6" name="Content Placeholder 5"/>
          <p:cNvSpPr>
            <a:spLocks noGrp="1"/>
          </p:cNvSpPr>
          <p:nvPr>
            <p:ph sz="quarter" idx="4"/>
          </p:nvPr>
        </p:nvSpPr>
        <p:spPr>
          <a:xfrm>
            <a:off x="6172201" y="2507552"/>
            <a:ext cx="5181601" cy="368052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7" name="Date Placeholder 6"/>
          <p:cNvSpPr>
            <a:spLocks noGrp="1"/>
          </p:cNvSpPr>
          <p:nvPr>
            <p:ph type="dt" sz="half" idx="10"/>
          </p:nvPr>
        </p:nvSpPr>
        <p:spPr/>
        <p:txBody>
          <a:bodyPr/>
          <a:lstStyle/>
          <a:p>
            <a:fld id="{C335DC4E-A1CF-430A-8D57-A008F2673564}" type="datetimeFigureOut">
              <a:rPr lang="ru-RU" smtClean="0"/>
              <a:pPr/>
              <a:t>04.02.2024</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21937E34-8901-4EA2-AC96-D184688D78D1}" type="slidenum">
              <a:rPr lang="ru-RU" smtClean="0"/>
              <a:pPr/>
              <a:t>‹#›</a:t>
            </a:fld>
            <a:endParaRPr lang="ru-RU"/>
          </a:p>
        </p:txBody>
      </p:sp>
      <p:sp>
        <p:nvSpPr>
          <p:cNvPr id="10" name="Title 9"/>
          <p:cNvSpPr>
            <a:spLocks noGrp="1"/>
          </p:cNvSpPr>
          <p:nvPr>
            <p:ph type="title"/>
          </p:nvPr>
        </p:nvSpPr>
        <p:spPr/>
        <p:txBody>
          <a:bodyPr/>
          <a:lstStyle/>
          <a:p>
            <a:r>
              <a:rPr lang="ru-RU"/>
              <a:t>Образец заголовка</a:t>
            </a:r>
            <a:endParaRPr lang="en-US" dirty="0"/>
          </a:p>
        </p:txBody>
      </p:sp>
    </p:spTree>
    <p:extLst>
      <p:ext uri="{BB962C8B-B14F-4D97-AF65-F5344CB8AC3E}">
        <p14:creationId xmlns:p14="http://schemas.microsoft.com/office/powerpoint/2010/main" val="21205533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Только заголовок">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335DC4E-A1CF-430A-8D57-A008F2673564}" type="datetimeFigureOut">
              <a:rPr lang="ru-RU" smtClean="0"/>
              <a:pPr/>
              <a:t>04.02.2024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21937E34-8901-4EA2-AC96-D184688D78D1}" type="slidenum">
              <a:rPr lang="ru-RU" smtClean="0"/>
              <a:pPr/>
              <a:t>‹#›</a:t>
            </a:fld>
            <a:endParaRPr lang="ru-RU"/>
          </a:p>
        </p:txBody>
      </p:sp>
      <p:sp>
        <p:nvSpPr>
          <p:cNvPr id="6" name="Title 5"/>
          <p:cNvSpPr>
            <a:spLocks noGrp="1"/>
          </p:cNvSpPr>
          <p:nvPr>
            <p:ph type="title"/>
          </p:nvPr>
        </p:nvSpPr>
        <p:spPr/>
        <p:txBody>
          <a:bodyPr/>
          <a:lstStyle/>
          <a:p>
            <a:r>
              <a:rPr lang="ru-RU"/>
              <a:t>Образец заголовка</a:t>
            </a:r>
            <a:endParaRPr lang="en-US"/>
          </a:p>
        </p:txBody>
      </p:sp>
    </p:spTree>
    <p:extLst>
      <p:ext uri="{BB962C8B-B14F-4D97-AF65-F5344CB8AC3E}">
        <p14:creationId xmlns:p14="http://schemas.microsoft.com/office/powerpoint/2010/main" val="412341159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35DC4E-A1CF-430A-8D57-A008F2673564}" type="datetimeFigureOut">
              <a:rPr lang="ru-RU" smtClean="0"/>
              <a:pPr/>
              <a:t>04.02.2024</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21937E34-8901-4EA2-AC96-D184688D78D1}" type="slidenum">
              <a:rPr lang="ru-RU" smtClean="0"/>
              <a:pPr/>
              <a:t>‹#›</a:t>
            </a:fld>
            <a:endParaRPr lang="ru-RU"/>
          </a:p>
        </p:txBody>
      </p:sp>
    </p:spTree>
    <p:extLst>
      <p:ext uri="{BB962C8B-B14F-4D97-AF65-F5344CB8AC3E}">
        <p14:creationId xmlns:p14="http://schemas.microsoft.com/office/powerpoint/2010/main" val="1358034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831851" y="1712423"/>
            <a:ext cx="10515600" cy="2851208"/>
          </a:xfrm>
        </p:spPr>
        <p:txBody>
          <a:bodyPr anchor="b">
            <a:normAutofit/>
          </a:bodyPr>
          <a:lstStyle>
            <a:lvl1pPr>
              <a:defRPr sz="4500" b="0"/>
            </a:lvl1pPr>
          </a:lstStyle>
          <a:p>
            <a:r>
              <a:rPr lang="ru-RU"/>
              <a:t>Образец заголовка</a:t>
            </a:r>
            <a:endParaRPr lang="en-US" dirty="0"/>
          </a:p>
        </p:txBody>
      </p:sp>
      <p:sp>
        <p:nvSpPr>
          <p:cNvPr id="3" name="Text Placeholder 2"/>
          <p:cNvSpPr>
            <a:spLocks noGrp="1"/>
          </p:cNvSpPr>
          <p:nvPr>
            <p:ph type="body" idx="1"/>
          </p:nvPr>
        </p:nvSpPr>
        <p:spPr>
          <a:xfrm>
            <a:off x="831851" y="4552635"/>
            <a:ext cx="105156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C335DC4E-A1CF-430A-8D57-A008F2673564}" type="datetimeFigureOut">
              <a:rPr lang="ru-RU" smtClean="0"/>
              <a:pPr/>
              <a:t>04.02.2024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1937E34-8901-4EA2-AC96-D184688D78D1}" type="slidenum">
              <a:rPr lang="ru-RU" smtClean="0"/>
              <a:pPr/>
              <a:t>‹#›</a:t>
            </a:fld>
            <a:endParaRPr lang="ru-RU"/>
          </a:p>
        </p:txBody>
      </p:sp>
    </p:spTree>
    <p:extLst>
      <p:ext uri="{BB962C8B-B14F-4D97-AF65-F5344CB8AC3E}">
        <p14:creationId xmlns:p14="http://schemas.microsoft.com/office/powerpoint/2010/main" val="341023958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2"/>
            <a:ext cx="3931920" cy="1600197"/>
          </a:xfrm>
        </p:spPr>
        <p:txBody>
          <a:bodyPr anchor="b">
            <a:normAutofit/>
          </a:bodyPr>
          <a:lstStyle>
            <a:lvl1pPr>
              <a:defRPr sz="2400" b="0"/>
            </a:lvl1pPr>
          </a:lstStyle>
          <a:p>
            <a:r>
              <a:rPr lang="ru-RU"/>
              <a:t>Образец заголовка</a:t>
            </a:r>
            <a:endParaRPr lang="en-US" dirty="0"/>
          </a:p>
        </p:txBody>
      </p:sp>
      <p:sp>
        <p:nvSpPr>
          <p:cNvPr id="3" name="Content Placeholder 2"/>
          <p:cNvSpPr>
            <a:spLocks noGrp="1"/>
          </p:cNvSpPr>
          <p:nvPr>
            <p:ph idx="1"/>
          </p:nvPr>
        </p:nvSpPr>
        <p:spPr>
          <a:xfrm>
            <a:off x="5181600" y="990600"/>
            <a:ext cx="617220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ru-RU"/>
              <a:t>Образец текста</a:t>
            </a:r>
          </a:p>
        </p:txBody>
      </p:sp>
      <p:sp>
        <p:nvSpPr>
          <p:cNvPr id="5" name="Date Placeholder 4"/>
          <p:cNvSpPr>
            <a:spLocks noGrp="1"/>
          </p:cNvSpPr>
          <p:nvPr>
            <p:ph type="dt" sz="half" idx="10"/>
          </p:nvPr>
        </p:nvSpPr>
        <p:spPr/>
        <p:txBody>
          <a:bodyPr/>
          <a:lstStyle/>
          <a:p>
            <a:fld id="{C335DC4E-A1CF-430A-8D57-A008F2673564}" type="datetimeFigureOut">
              <a:rPr lang="ru-RU" smtClean="0"/>
              <a:pPr/>
              <a:t>04.02.2024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21937E34-8901-4EA2-AC96-D184688D78D1}" type="slidenum">
              <a:rPr lang="ru-RU" smtClean="0"/>
              <a:pPr/>
              <a:t>‹#›</a:t>
            </a:fld>
            <a:endParaRPr lang="ru-RU"/>
          </a:p>
        </p:txBody>
      </p:sp>
    </p:spTree>
    <p:extLst>
      <p:ext uri="{BB962C8B-B14F-4D97-AF65-F5344CB8AC3E}">
        <p14:creationId xmlns:p14="http://schemas.microsoft.com/office/powerpoint/2010/main" val="10891979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2400" b="0"/>
            </a:lvl1pPr>
          </a:lstStyle>
          <a:p>
            <a:r>
              <a:rPr lang="ru-RU"/>
              <a:t>Образец заголовка</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ru-RU"/>
              <a:t>Вставка рисунка</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ru-RU"/>
              <a:t>Образец текста</a:t>
            </a:r>
          </a:p>
        </p:txBody>
      </p:sp>
      <p:sp>
        <p:nvSpPr>
          <p:cNvPr id="5" name="Date Placeholder 4"/>
          <p:cNvSpPr>
            <a:spLocks noGrp="1"/>
          </p:cNvSpPr>
          <p:nvPr>
            <p:ph type="dt" sz="half" idx="10"/>
          </p:nvPr>
        </p:nvSpPr>
        <p:spPr/>
        <p:txBody>
          <a:bodyPr/>
          <a:lstStyle/>
          <a:p>
            <a:fld id="{C335DC4E-A1CF-430A-8D57-A008F2673564}" type="datetimeFigureOut">
              <a:rPr lang="ru-RU" smtClean="0"/>
              <a:pPr/>
              <a:t>04.02.2024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21937E34-8901-4EA2-AC96-D184688D78D1}" type="slidenum">
              <a:rPr lang="ru-RU" smtClean="0"/>
              <a:pPr/>
              <a:t>‹#›</a:t>
            </a:fld>
            <a:endParaRPr lang="ru-RU"/>
          </a:p>
        </p:txBody>
      </p:sp>
    </p:spTree>
    <p:extLst>
      <p:ext uri="{BB962C8B-B14F-4D97-AF65-F5344CB8AC3E}">
        <p14:creationId xmlns:p14="http://schemas.microsoft.com/office/powerpoint/2010/main" val="332840105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C335DC4E-A1CF-430A-8D57-A008F2673564}" type="datetimeFigureOut">
              <a:rPr lang="ru-RU" smtClean="0"/>
              <a:pPr/>
              <a:t>04.02.2024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1937E34-8901-4EA2-AC96-D184688D78D1}" type="slidenum">
              <a:rPr lang="ru-RU" smtClean="0"/>
              <a:pPr/>
              <a:t>‹#›</a:t>
            </a:fld>
            <a:endParaRPr lang="ru-RU"/>
          </a:p>
        </p:txBody>
      </p:sp>
    </p:spTree>
    <p:extLst>
      <p:ext uri="{BB962C8B-B14F-4D97-AF65-F5344CB8AC3E}">
        <p14:creationId xmlns:p14="http://schemas.microsoft.com/office/powerpoint/2010/main" val="34438141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0362"/>
            <a:ext cx="2628900" cy="5811838"/>
          </a:xfrm>
        </p:spPr>
        <p:txBody>
          <a:bodyPr vert="eaVert"/>
          <a:lstStyle/>
          <a:p>
            <a:r>
              <a:rPr lang="ru-RU"/>
              <a:t>Образец заголовка</a:t>
            </a:r>
            <a:endParaRPr lang="en-US"/>
          </a:p>
        </p:txBody>
      </p:sp>
      <p:sp>
        <p:nvSpPr>
          <p:cNvPr id="3" name="Vertical Text Placeholder 2"/>
          <p:cNvSpPr>
            <a:spLocks noGrp="1"/>
          </p:cNvSpPr>
          <p:nvPr>
            <p:ph type="body" orient="vert" idx="1"/>
          </p:nvPr>
        </p:nvSpPr>
        <p:spPr>
          <a:xfrm>
            <a:off x="838201" y="360364"/>
            <a:ext cx="7734300" cy="5811837"/>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p>
            <a:fld id="{C335DC4E-A1CF-430A-8D57-A008F2673564}" type="datetimeFigureOut">
              <a:rPr lang="ru-RU" smtClean="0"/>
              <a:pPr/>
              <a:t>04.02.2024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1937E34-8901-4EA2-AC96-D184688D78D1}" type="slidenum">
              <a:rPr lang="ru-RU" smtClean="0"/>
              <a:pPr/>
              <a:t>‹#›</a:t>
            </a:fld>
            <a:endParaRPr lang="ru-RU"/>
          </a:p>
        </p:txBody>
      </p:sp>
    </p:spTree>
    <p:extLst>
      <p:ext uri="{BB962C8B-B14F-4D97-AF65-F5344CB8AC3E}">
        <p14:creationId xmlns:p14="http://schemas.microsoft.com/office/powerpoint/2010/main" val="118401962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4500"/>
            </a:lvl1pPr>
          </a:lstStyle>
          <a:p>
            <a:r>
              <a:rPr lang="ru-RU"/>
              <a:t>Образец заголовка</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C335DC4E-A1CF-430A-8D57-A008F2673564}" type="datetimeFigureOut">
              <a:rPr lang="ru-RU" smtClean="0"/>
              <a:pPr/>
              <a:t>04.02.2024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1937E34-8901-4EA2-AC96-D184688D78D1}" type="slidenum">
              <a:rPr lang="ru-RU" smtClean="0"/>
              <a:pPr/>
              <a:t>‹#›</a:t>
            </a:fld>
            <a:endParaRPr lang="ru-RU"/>
          </a:p>
        </p:txBody>
      </p:sp>
    </p:spTree>
    <p:extLst>
      <p:ext uri="{BB962C8B-B14F-4D97-AF65-F5344CB8AC3E}">
        <p14:creationId xmlns:p14="http://schemas.microsoft.com/office/powerpoint/2010/main" val="134778379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C335DC4E-A1CF-430A-8D57-A008F2673564}" type="datetimeFigureOut">
              <a:rPr lang="ru-RU" smtClean="0"/>
              <a:pPr/>
              <a:t>04.02.2024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1937E34-8901-4EA2-AC96-D184688D78D1}" type="slidenum">
              <a:rPr lang="ru-RU" smtClean="0"/>
              <a:pPr/>
              <a:t>‹#›</a:t>
            </a:fld>
            <a:endParaRPr lang="ru-RU"/>
          </a:p>
        </p:txBody>
      </p:sp>
    </p:spTree>
    <p:extLst>
      <p:ext uri="{BB962C8B-B14F-4D97-AF65-F5344CB8AC3E}">
        <p14:creationId xmlns:p14="http://schemas.microsoft.com/office/powerpoint/2010/main" val="399744351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831851" y="1712423"/>
            <a:ext cx="10515600" cy="2851208"/>
          </a:xfrm>
        </p:spPr>
        <p:txBody>
          <a:bodyPr anchor="b">
            <a:normAutofit/>
          </a:bodyPr>
          <a:lstStyle>
            <a:lvl1pPr>
              <a:defRPr sz="4500" b="0"/>
            </a:lvl1pPr>
          </a:lstStyle>
          <a:p>
            <a:r>
              <a:rPr lang="ru-RU"/>
              <a:t>Образец заголовка</a:t>
            </a:r>
            <a:endParaRPr lang="en-US" dirty="0"/>
          </a:p>
        </p:txBody>
      </p:sp>
      <p:sp>
        <p:nvSpPr>
          <p:cNvPr id="3" name="Text Placeholder 2"/>
          <p:cNvSpPr>
            <a:spLocks noGrp="1"/>
          </p:cNvSpPr>
          <p:nvPr>
            <p:ph type="body" idx="1"/>
          </p:nvPr>
        </p:nvSpPr>
        <p:spPr>
          <a:xfrm>
            <a:off x="831851" y="4552635"/>
            <a:ext cx="105156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C335DC4E-A1CF-430A-8D57-A008F2673564}" type="datetimeFigureOut">
              <a:rPr lang="ru-RU" smtClean="0"/>
              <a:pPr/>
              <a:t>04.02.2024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1937E34-8901-4EA2-AC96-D184688D78D1}" type="slidenum">
              <a:rPr lang="ru-RU" smtClean="0"/>
              <a:pPr/>
              <a:t>‹#›</a:t>
            </a:fld>
            <a:endParaRPr lang="ru-RU"/>
          </a:p>
        </p:txBody>
      </p:sp>
    </p:spTree>
    <p:extLst>
      <p:ext uri="{BB962C8B-B14F-4D97-AF65-F5344CB8AC3E}">
        <p14:creationId xmlns:p14="http://schemas.microsoft.com/office/powerpoint/2010/main" val="182499488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845127" y="1828802"/>
            <a:ext cx="5181600" cy="4351337"/>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72200" y="1828802"/>
            <a:ext cx="5181600" cy="4351337"/>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C335DC4E-A1CF-430A-8D57-A008F2673564}" type="datetimeFigureOut">
              <a:rPr lang="ru-RU" smtClean="0"/>
              <a:pPr/>
              <a:t>04.02.2024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21937E34-8901-4EA2-AC96-D184688D78D1}" type="slidenum">
              <a:rPr lang="ru-RU" smtClean="0"/>
              <a:pPr/>
              <a:t>‹#›</a:t>
            </a:fld>
            <a:endParaRPr lang="ru-RU"/>
          </a:p>
        </p:txBody>
      </p:sp>
    </p:spTree>
    <p:extLst>
      <p:ext uri="{BB962C8B-B14F-4D97-AF65-F5344CB8AC3E}">
        <p14:creationId xmlns:p14="http://schemas.microsoft.com/office/powerpoint/2010/main" val="176000804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Сравнение">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2"/>
            <a:ext cx="515620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a:t>Образец текста</a:t>
            </a:r>
          </a:p>
        </p:txBody>
      </p:sp>
      <p:sp>
        <p:nvSpPr>
          <p:cNvPr id="4" name="Content Placeholder 3"/>
          <p:cNvSpPr>
            <a:spLocks noGrp="1"/>
          </p:cNvSpPr>
          <p:nvPr>
            <p:ph sz="half" idx="2"/>
          </p:nvPr>
        </p:nvSpPr>
        <p:spPr>
          <a:xfrm>
            <a:off x="845127" y="2507552"/>
            <a:ext cx="5156200" cy="368052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172201" y="1681851"/>
            <a:ext cx="51816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a:t>Образец текста</a:t>
            </a:r>
          </a:p>
        </p:txBody>
      </p:sp>
      <p:sp>
        <p:nvSpPr>
          <p:cNvPr id="6" name="Content Placeholder 5"/>
          <p:cNvSpPr>
            <a:spLocks noGrp="1"/>
          </p:cNvSpPr>
          <p:nvPr>
            <p:ph sz="quarter" idx="4"/>
          </p:nvPr>
        </p:nvSpPr>
        <p:spPr>
          <a:xfrm>
            <a:off x="6172201" y="2507552"/>
            <a:ext cx="5181601" cy="368052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7" name="Date Placeholder 6"/>
          <p:cNvSpPr>
            <a:spLocks noGrp="1"/>
          </p:cNvSpPr>
          <p:nvPr>
            <p:ph type="dt" sz="half" idx="10"/>
          </p:nvPr>
        </p:nvSpPr>
        <p:spPr/>
        <p:txBody>
          <a:bodyPr/>
          <a:lstStyle/>
          <a:p>
            <a:fld id="{C335DC4E-A1CF-430A-8D57-A008F2673564}" type="datetimeFigureOut">
              <a:rPr lang="ru-RU" smtClean="0"/>
              <a:pPr/>
              <a:t>04.02.2024</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21937E34-8901-4EA2-AC96-D184688D78D1}" type="slidenum">
              <a:rPr lang="ru-RU" smtClean="0"/>
              <a:pPr/>
              <a:t>‹#›</a:t>
            </a:fld>
            <a:endParaRPr lang="ru-RU"/>
          </a:p>
        </p:txBody>
      </p:sp>
      <p:sp>
        <p:nvSpPr>
          <p:cNvPr id="10" name="Title 9"/>
          <p:cNvSpPr>
            <a:spLocks noGrp="1"/>
          </p:cNvSpPr>
          <p:nvPr>
            <p:ph type="title"/>
          </p:nvPr>
        </p:nvSpPr>
        <p:spPr/>
        <p:txBody>
          <a:bodyPr/>
          <a:lstStyle/>
          <a:p>
            <a:r>
              <a:rPr lang="ru-RU"/>
              <a:t>Образец заголовка</a:t>
            </a:r>
            <a:endParaRPr lang="en-US" dirty="0"/>
          </a:p>
        </p:txBody>
      </p:sp>
    </p:spTree>
    <p:extLst>
      <p:ext uri="{BB962C8B-B14F-4D97-AF65-F5344CB8AC3E}">
        <p14:creationId xmlns:p14="http://schemas.microsoft.com/office/powerpoint/2010/main" val="19251154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Только заголовок">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335DC4E-A1CF-430A-8D57-A008F2673564}" type="datetimeFigureOut">
              <a:rPr lang="ru-RU" smtClean="0"/>
              <a:pPr/>
              <a:t>04.02.2024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21937E34-8901-4EA2-AC96-D184688D78D1}" type="slidenum">
              <a:rPr lang="ru-RU" smtClean="0"/>
              <a:pPr/>
              <a:t>‹#›</a:t>
            </a:fld>
            <a:endParaRPr lang="ru-RU"/>
          </a:p>
        </p:txBody>
      </p:sp>
      <p:sp>
        <p:nvSpPr>
          <p:cNvPr id="6" name="Title 5"/>
          <p:cNvSpPr>
            <a:spLocks noGrp="1"/>
          </p:cNvSpPr>
          <p:nvPr>
            <p:ph type="title"/>
          </p:nvPr>
        </p:nvSpPr>
        <p:spPr/>
        <p:txBody>
          <a:bodyPr/>
          <a:lstStyle/>
          <a:p>
            <a:r>
              <a:rPr lang="ru-RU"/>
              <a:t>Образец заголовка</a:t>
            </a:r>
            <a:endParaRPr lang="en-US"/>
          </a:p>
        </p:txBody>
      </p:sp>
    </p:spTree>
    <p:extLst>
      <p:ext uri="{BB962C8B-B14F-4D97-AF65-F5344CB8AC3E}">
        <p14:creationId xmlns:p14="http://schemas.microsoft.com/office/powerpoint/2010/main" val="856097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845127" y="1828802"/>
            <a:ext cx="5181600" cy="4351337"/>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72200" y="1828802"/>
            <a:ext cx="5181600" cy="4351337"/>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C335DC4E-A1CF-430A-8D57-A008F2673564}" type="datetimeFigureOut">
              <a:rPr lang="ru-RU" smtClean="0"/>
              <a:pPr/>
              <a:t>04.02.2024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21937E34-8901-4EA2-AC96-D184688D78D1}" type="slidenum">
              <a:rPr lang="ru-RU" smtClean="0"/>
              <a:pPr/>
              <a:t>‹#›</a:t>
            </a:fld>
            <a:endParaRPr lang="ru-RU"/>
          </a:p>
        </p:txBody>
      </p:sp>
    </p:spTree>
    <p:extLst>
      <p:ext uri="{BB962C8B-B14F-4D97-AF65-F5344CB8AC3E}">
        <p14:creationId xmlns:p14="http://schemas.microsoft.com/office/powerpoint/2010/main" val="101370497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35DC4E-A1CF-430A-8D57-A008F2673564}" type="datetimeFigureOut">
              <a:rPr lang="ru-RU" smtClean="0"/>
              <a:pPr/>
              <a:t>04.02.2024</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21937E34-8901-4EA2-AC96-D184688D78D1}" type="slidenum">
              <a:rPr lang="ru-RU" smtClean="0"/>
              <a:pPr/>
              <a:t>‹#›</a:t>
            </a:fld>
            <a:endParaRPr lang="ru-RU"/>
          </a:p>
        </p:txBody>
      </p:sp>
    </p:spTree>
    <p:extLst>
      <p:ext uri="{BB962C8B-B14F-4D97-AF65-F5344CB8AC3E}">
        <p14:creationId xmlns:p14="http://schemas.microsoft.com/office/powerpoint/2010/main" val="349792047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2"/>
            <a:ext cx="3931920" cy="1600197"/>
          </a:xfrm>
        </p:spPr>
        <p:txBody>
          <a:bodyPr anchor="b">
            <a:normAutofit/>
          </a:bodyPr>
          <a:lstStyle>
            <a:lvl1pPr>
              <a:defRPr sz="2400" b="0"/>
            </a:lvl1pPr>
          </a:lstStyle>
          <a:p>
            <a:r>
              <a:rPr lang="ru-RU"/>
              <a:t>Образец заголовка</a:t>
            </a:r>
            <a:endParaRPr lang="en-US" dirty="0"/>
          </a:p>
        </p:txBody>
      </p:sp>
      <p:sp>
        <p:nvSpPr>
          <p:cNvPr id="3" name="Content Placeholder 2"/>
          <p:cNvSpPr>
            <a:spLocks noGrp="1"/>
          </p:cNvSpPr>
          <p:nvPr>
            <p:ph idx="1"/>
          </p:nvPr>
        </p:nvSpPr>
        <p:spPr>
          <a:xfrm>
            <a:off x="5181600" y="990600"/>
            <a:ext cx="617220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ru-RU"/>
              <a:t>Образец текста</a:t>
            </a:r>
          </a:p>
        </p:txBody>
      </p:sp>
      <p:sp>
        <p:nvSpPr>
          <p:cNvPr id="5" name="Date Placeholder 4"/>
          <p:cNvSpPr>
            <a:spLocks noGrp="1"/>
          </p:cNvSpPr>
          <p:nvPr>
            <p:ph type="dt" sz="half" idx="10"/>
          </p:nvPr>
        </p:nvSpPr>
        <p:spPr/>
        <p:txBody>
          <a:bodyPr/>
          <a:lstStyle/>
          <a:p>
            <a:fld id="{C335DC4E-A1CF-430A-8D57-A008F2673564}" type="datetimeFigureOut">
              <a:rPr lang="ru-RU" smtClean="0"/>
              <a:pPr/>
              <a:t>04.02.2024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21937E34-8901-4EA2-AC96-D184688D78D1}" type="slidenum">
              <a:rPr lang="ru-RU" smtClean="0"/>
              <a:pPr/>
              <a:t>‹#›</a:t>
            </a:fld>
            <a:endParaRPr lang="ru-RU"/>
          </a:p>
        </p:txBody>
      </p:sp>
    </p:spTree>
    <p:extLst>
      <p:ext uri="{BB962C8B-B14F-4D97-AF65-F5344CB8AC3E}">
        <p14:creationId xmlns:p14="http://schemas.microsoft.com/office/powerpoint/2010/main" val="308609990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2400" b="0"/>
            </a:lvl1pPr>
          </a:lstStyle>
          <a:p>
            <a:r>
              <a:rPr lang="ru-RU"/>
              <a:t>Образец заголовка</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ru-RU"/>
              <a:t>Вставка рисунка</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ru-RU"/>
              <a:t>Образец текста</a:t>
            </a:r>
          </a:p>
        </p:txBody>
      </p:sp>
      <p:sp>
        <p:nvSpPr>
          <p:cNvPr id="5" name="Date Placeholder 4"/>
          <p:cNvSpPr>
            <a:spLocks noGrp="1"/>
          </p:cNvSpPr>
          <p:nvPr>
            <p:ph type="dt" sz="half" idx="10"/>
          </p:nvPr>
        </p:nvSpPr>
        <p:spPr/>
        <p:txBody>
          <a:bodyPr/>
          <a:lstStyle/>
          <a:p>
            <a:fld id="{C335DC4E-A1CF-430A-8D57-A008F2673564}" type="datetimeFigureOut">
              <a:rPr lang="ru-RU" smtClean="0"/>
              <a:pPr/>
              <a:t>04.02.2024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21937E34-8901-4EA2-AC96-D184688D78D1}" type="slidenum">
              <a:rPr lang="ru-RU" smtClean="0"/>
              <a:pPr/>
              <a:t>‹#›</a:t>
            </a:fld>
            <a:endParaRPr lang="ru-RU"/>
          </a:p>
        </p:txBody>
      </p:sp>
    </p:spTree>
    <p:extLst>
      <p:ext uri="{BB962C8B-B14F-4D97-AF65-F5344CB8AC3E}">
        <p14:creationId xmlns:p14="http://schemas.microsoft.com/office/powerpoint/2010/main" val="32110604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C335DC4E-A1CF-430A-8D57-A008F2673564}" type="datetimeFigureOut">
              <a:rPr lang="ru-RU" smtClean="0"/>
              <a:pPr/>
              <a:t>04.02.2024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1937E34-8901-4EA2-AC96-D184688D78D1}" type="slidenum">
              <a:rPr lang="ru-RU" smtClean="0"/>
              <a:pPr/>
              <a:t>‹#›</a:t>
            </a:fld>
            <a:endParaRPr lang="ru-RU"/>
          </a:p>
        </p:txBody>
      </p:sp>
    </p:spTree>
    <p:extLst>
      <p:ext uri="{BB962C8B-B14F-4D97-AF65-F5344CB8AC3E}">
        <p14:creationId xmlns:p14="http://schemas.microsoft.com/office/powerpoint/2010/main" val="255616428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0362"/>
            <a:ext cx="2628900" cy="5811838"/>
          </a:xfrm>
        </p:spPr>
        <p:txBody>
          <a:bodyPr vert="eaVert"/>
          <a:lstStyle/>
          <a:p>
            <a:r>
              <a:rPr lang="ru-RU"/>
              <a:t>Образец заголовка</a:t>
            </a:r>
            <a:endParaRPr lang="en-US"/>
          </a:p>
        </p:txBody>
      </p:sp>
      <p:sp>
        <p:nvSpPr>
          <p:cNvPr id="3" name="Vertical Text Placeholder 2"/>
          <p:cNvSpPr>
            <a:spLocks noGrp="1"/>
          </p:cNvSpPr>
          <p:nvPr>
            <p:ph type="body" orient="vert" idx="1"/>
          </p:nvPr>
        </p:nvSpPr>
        <p:spPr>
          <a:xfrm>
            <a:off x="838201" y="360364"/>
            <a:ext cx="7734300" cy="5811837"/>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p>
            <a:fld id="{C335DC4E-A1CF-430A-8D57-A008F2673564}" type="datetimeFigureOut">
              <a:rPr lang="ru-RU" smtClean="0"/>
              <a:pPr/>
              <a:t>04.02.2024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1937E34-8901-4EA2-AC96-D184688D78D1}" type="slidenum">
              <a:rPr lang="ru-RU" smtClean="0"/>
              <a:pPr/>
              <a:t>‹#›</a:t>
            </a:fld>
            <a:endParaRPr lang="ru-RU"/>
          </a:p>
        </p:txBody>
      </p:sp>
    </p:spTree>
    <p:extLst>
      <p:ext uri="{BB962C8B-B14F-4D97-AF65-F5344CB8AC3E}">
        <p14:creationId xmlns:p14="http://schemas.microsoft.com/office/powerpoint/2010/main" val="3622654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Сравнение">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2"/>
            <a:ext cx="515620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a:t>Образец текста</a:t>
            </a:r>
          </a:p>
        </p:txBody>
      </p:sp>
      <p:sp>
        <p:nvSpPr>
          <p:cNvPr id="4" name="Content Placeholder 3"/>
          <p:cNvSpPr>
            <a:spLocks noGrp="1"/>
          </p:cNvSpPr>
          <p:nvPr>
            <p:ph sz="half" idx="2"/>
          </p:nvPr>
        </p:nvSpPr>
        <p:spPr>
          <a:xfrm>
            <a:off x="845127" y="2507552"/>
            <a:ext cx="5156200" cy="368052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172201" y="1681851"/>
            <a:ext cx="51816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a:t>Образец текста</a:t>
            </a:r>
          </a:p>
        </p:txBody>
      </p:sp>
      <p:sp>
        <p:nvSpPr>
          <p:cNvPr id="6" name="Content Placeholder 5"/>
          <p:cNvSpPr>
            <a:spLocks noGrp="1"/>
          </p:cNvSpPr>
          <p:nvPr>
            <p:ph sz="quarter" idx="4"/>
          </p:nvPr>
        </p:nvSpPr>
        <p:spPr>
          <a:xfrm>
            <a:off x="6172201" y="2507552"/>
            <a:ext cx="5181601" cy="368052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7" name="Date Placeholder 6"/>
          <p:cNvSpPr>
            <a:spLocks noGrp="1"/>
          </p:cNvSpPr>
          <p:nvPr>
            <p:ph type="dt" sz="half" idx="10"/>
          </p:nvPr>
        </p:nvSpPr>
        <p:spPr/>
        <p:txBody>
          <a:bodyPr/>
          <a:lstStyle/>
          <a:p>
            <a:fld id="{C335DC4E-A1CF-430A-8D57-A008F2673564}" type="datetimeFigureOut">
              <a:rPr lang="ru-RU" smtClean="0"/>
              <a:pPr/>
              <a:t>04.02.2024</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21937E34-8901-4EA2-AC96-D184688D78D1}" type="slidenum">
              <a:rPr lang="ru-RU" smtClean="0"/>
              <a:pPr/>
              <a:t>‹#›</a:t>
            </a:fld>
            <a:endParaRPr lang="ru-RU"/>
          </a:p>
        </p:txBody>
      </p:sp>
      <p:sp>
        <p:nvSpPr>
          <p:cNvPr id="10" name="Title 9"/>
          <p:cNvSpPr>
            <a:spLocks noGrp="1"/>
          </p:cNvSpPr>
          <p:nvPr>
            <p:ph type="title"/>
          </p:nvPr>
        </p:nvSpPr>
        <p:spPr/>
        <p:txBody>
          <a:bodyPr/>
          <a:lstStyle/>
          <a:p>
            <a:r>
              <a:rPr lang="ru-RU"/>
              <a:t>Образец заголовка</a:t>
            </a:r>
            <a:endParaRPr lang="en-US" dirty="0"/>
          </a:p>
        </p:txBody>
      </p:sp>
    </p:spTree>
    <p:extLst>
      <p:ext uri="{BB962C8B-B14F-4D97-AF65-F5344CB8AC3E}">
        <p14:creationId xmlns:p14="http://schemas.microsoft.com/office/powerpoint/2010/main" val="1606567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Только заголовок">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335DC4E-A1CF-430A-8D57-A008F2673564}" type="datetimeFigureOut">
              <a:rPr lang="ru-RU" smtClean="0"/>
              <a:pPr/>
              <a:t>04.02.2024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21937E34-8901-4EA2-AC96-D184688D78D1}" type="slidenum">
              <a:rPr lang="ru-RU" smtClean="0"/>
              <a:pPr/>
              <a:t>‹#›</a:t>
            </a:fld>
            <a:endParaRPr lang="ru-RU"/>
          </a:p>
        </p:txBody>
      </p:sp>
      <p:sp>
        <p:nvSpPr>
          <p:cNvPr id="6" name="Title 5"/>
          <p:cNvSpPr>
            <a:spLocks noGrp="1"/>
          </p:cNvSpPr>
          <p:nvPr>
            <p:ph type="title"/>
          </p:nvPr>
        </p:nvSpPr>
        <p:spPr/>
        <p:txBody>
          <a:bodyPr/>
          <a:lstStyle/>
          <a:p>
            <a:r>
              <a:rPr lang="ru-RU"/>
              <a:t>Образец заголовка</a:t>
            </a:r>
            <a:endParaRPr lang="en-US"/>
          </a:p>
        </p:txBody>
      </p:sp>
    </p:spTree>
    <p:extLst>
      <p:ext uri="{BB962C8B-B14F-4D97-AF65-F5344CB8AC3E}">
        <p14:creationId xmlns:p14="http://schemas.microsoft.com/office/powerpoint/2010/main" val="1439663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35DC4E-A1CF-430A-8D57-A008F2673564}" type="datetimeFigureOut">
              <a:rPr lang="ru-RU" smtClean="0"/>
              <a:pPr/>
              <a:t>04.02.2024</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21937E34-8901-4EA2-AC96-D184688D78D1}" type="slidenum">
              <a:rPr lang="ru-RU" smtClean="0"/>
              <a:pPr/>
              <a:t>‹#›</a:t>
            </a:fld>
            <a:endParaRPr lang="ru-RU"/>
          </a:p>
        </p:txBody>
      </p:sp>
    </p:spTree>
    <p:extLst>
      <p:ext uri="{BB962C8B-B14F-4D97-AF65-F5344CB8AC3E}">
        <p14:creationId xmlns:p14="http://schemas.microsoft.com/office/powerpoint/2010/main" val="3342346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2"/>
            <a:ext cx="3931920" cy="1600197"/>
          </a:xfrm>
        </p:spPr>
        <p:txBody>
          <a:bodyPr anchor="b">
            <a:normAutofit/>
          </a:bodyPr>
          <a:lstStyle>
            <a:lvl1pPr>
              <a:defRPr sz="2400" b="0"/>
            </a:lvl1pPr>
          </a:lstStyle>
          <a:p>
            <a:r>
              <a:rPr lang="ru-RU"/>
              <a:t>Образец заголовка</a:t>
            </a:r>
            <a:endParaRPr lang="en-US" dirty="0"/>
          </a:p>
        </p:txBody>
      </p:sp>
      <p:sp>
        <p:nvSpPr>
          <p:cNvPr id="3" name="Content Placeholder 2"/>
          <p:cNvSpPr>
            <a:spLocks noGrp="1"/>
          </p:cNvSpPr>
          <p:nvPr>
            <p:ph idx="1"/>
          </p:nvPr>
        </p:nvSpPr>
        <p:spPr>
          <a:xfrm>
            <a:off x="5181600" y="990600"/>
            <a:ext cx="617220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ru-RU"/>
              <a:t>Образец текста</a:t>
            </a:r>
          </a:p>
        </p:txBody>
      </p:sp>
      <p:sp>
        <p:nvSpPr>
          <p:cNvPr id="5" name="Date Placeholder 4"/>
          <p:cNvSpPr>
            <a:spLocks noGrp="1"/>
          </p:cNvSpPr>
          <p:nvPr>
            <p:ph type="dt" sz="half" idx="10"/>
          </p:nvPr>
        </p:nvSpPr>
        <p:spPr/>
        <p:txBody>
          <a:bodyPr/>
          <a:lstStyle/>
          <a:p>
            <a:fld id="{C335DC4E-A1CF-430A-8D57-A008F2673564}" type="datetimeFigureOut">
              <a:rPr lang="ru-RU" smtClean="0"/>
              <a:pPr/>
              <a:t>04.02.2024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21937E34-8901-4EA2-AC96-D184688D78D1}" type="slidenum">
              <a:rPr lang="ru-RU" smtClean="0"/>
              <a:pPr/>
              <a:t>‹#›</a:t>
            </a:fld>
            <a:endParaRPr lang="ru-RU"/>
          </a:p>
        </p:txBody>
      </p:sp>
    </p:spTree>
    <p:extLst>
      <p:ext uri="{BB962C8B-B14F-4D97-AF65-F5344CB8AC3E}">
        <p14:creationId xmlns:p14="http://schemas.microsoft.com/office/powerpoint/2010/main" val="408882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2400" b="0"/>
            </a:lvl1pPr>
          </a:lstStyle>
          <a:p>
            <a:r>
              <a:rPr lang="ru-RU"/>
              <a:t>Образец заголовка</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ru-RU"/>
              <a:t>Вставка рисунка</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ru-RU"/>
              <a:t>Образец текста</a:t>
            </a:r>
          </a:p>
        </p:txBody>
      </p:sp>
      <p:sp>
        <p:nvSpPr>
          <p:cNvPr id="5" name="Date Placeholder 4"/>
          <p:cNvSpPr>
            <a:spLocks noGrp="1"/>
          </p:cNvSpPr>
          <p:nvPr>
            <p:ph type="dt" sz="half" idx="10"/>
          </p:nvPr>
        </p:nvSpPr>
        <p:spPr/>
        <p:txBody>
          <a:bodyPr/>
          <a:lstStyle/>
          <a:p>
            <a:fld id="{C335DC4E-A1CF-430A-8D57-A008F2673564}" type="datetimeFigureOut">
              <a:rPr lang="ru-RU" smtClean="0"/>
              <a:pPr/>
              <a:t>04.02.2024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21937E34-8901-4EA2-AC96-D184688D78D1}" type="slidenum">
              <a:rPr lang="ru-RU" smtClean="0"/>
              <a:pPr/>
              <a:t>‹#›</a:t>
            </a:fld>
            <a:endParaRPr lang="ru-RU"/>
          </a:p>
        </p:txBody>
      </p:sp>
    </p:spTree>
    <p:extLst>
      <p:ext uri="{BB962C8B-B14F-4D97-AF65-F5344CB8AC3E}">
        <p14:creationId xmlns:p14="http://schemas.microsoft.com/office/powerpoint/2010/main" val="3558831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845127" y="1828802"/>
            <a:ext cx="10515600" cy="4351337"/>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C335DC4E-A1CF-430A-8D57-A008F2673564}" type="datetimeFigureOut">
              <a:rPr lang="ru-RU" smtClean="0"/>
              <a:pPr/>
              <a:t>04.02.2024</a:t>
            </a:fld>
            <a:endParaRPr lang="ru-RU"/>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ru-RU"/>
          </a:p>
        </p:txBody>
      </p:sp>
      <p:sp>
        <p:nvSpPr>
          <p:cNvPr id="6" name="Slide Number Placeholder 5"/>
          <p:cNvSpPr>
            <a:spLocks noGrp="1"/>
          </p:cNvSpPr>
          <p:nvPr>
            <p:ph type="sldNum" sz="quarter" idx="4"/>
          </p:nvPr>
        </p:nvSpPr>
        <p:spPr>
          <a:xfrm>
            <a:off x="8617527" y="6356352"/>
            <a:ext cx="27432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21937E34-8901-4EA2-AC96-D184688D78D1}" type="slidenum">
              <a:rPr lang="ru-RU" smtClean="0"/>
              <a:pPr/>
              <a:t>‹#›</a:t>
            </a:fld>
            <a:endParaRPr lang="ru-RU"/>
          </a:p>
        </p:txBody>
      </p:sp>
    </p:spTree>
    <p:extLst>
      <p:ext uri="{BB962C8B-B14F-4D97-AF65-F5344CB8AC3E}">
        <p14:creationId xmlns:p14="http://schemas.microsoft.com/office/powerpoint/2010/main" val="1374858847"/>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845127" y="1828802"/>
            <a:ext cx="10515600" cy="4351337"/>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C335DC4E-A1CF-430A-8D57-A008F2673564}" type="datetimeFigureOut">
              <a:rPr lang="ru-RU" smtClean="0"/>
              <a:pPr/>
              <a:t>04.02.2024</a:t>
            </a:fld>
            <a:endParaRPr lang="ru-RU"/>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ru-RU"/>
          </a:p>
        </p:txBody>
      </p:sp>
      <p:sp>
        <p:nvSpPr>
          <p:cNvPr id="6" name="Slide Number Placeholder 5"/>
          <p:cNvSpPr>
            <a:spLocks noGrp="1"/>
          </p:cNvSpPr>
          <p:nvPr>
            <p:ph type="sldNum" sz="quarter" idx="4"/>
          </p:nvPr>
        </p:nvSpPr>
        <p:spPr>
          <a:xfrm>
            <a:off x="8617527" y="6356352"/>
            <a:ext cx="27432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21937E34-8901-4EA2-AC96-D184688D78D1}" type="slidenum">
              <a:rPr lang="ru-RU" smtClean="0"/>
              <a:pPr/>
              <a:t>‹#›</a:t>
            </a:fld>
            <a:endParaRPr lang="ru-RU"/>
          </a:p>
        </p:txBody>
      </p:sp>
    </p:spTree>
    <p:extLst>
      <p:ext uri="{BB962C8B-B14F-4D97-AF65-F5344CB8AC3E}">
        <p14:creationId xmlns:p14="http://schemas.microsoft.com/office/powerpoint/2010/main" val="1713688428"/>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845127" y="1828802"/>
            <a:ext cx="10515600" cy="4351337"/>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C335DC4E-A1CF-430A-8D57-A008F2673564}" type="datetimeFigureOut">
              <a:rPr lang="ru-RU" smtClean="0"/>
              <a:pPr/>
              <a:t>04.02.2024</a:t>
            </a:fld>
            <a:endParaRPr lang="ru-RU"/>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ru-RU"/>
          </a:p>
        </p:txBody>
      </p:sp>
      <p:sp>
        <p:nvSpPr>
          <p:cNvPr id="6" name="Slide Number Placeholder 5"/>
          <p:cNvSpPr>
            <a:spLocks noGrp="1"/>
          </p:cNvSpPr>
          <p:nvPr>
            <p:ph type="sldNum" sz="quarter" idx="4"/>
          </p:nvPr>
        </p:nvSpPr>
        <p:spPr>
          <a:xfrm>
            <a:off x="8617527" y="6356352"/>
            <a:ext cx="27432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21937E34-8901-4EA2-AC96-D184688D78D1}" type="slidenum">
              <a:rPr lang="ru-RU" smtClean="0"/>
              <a:pPr/>
              <a:t>‹#›</a:t>
            </a:fld>
            <a:endParaRPr lang="ru-RU"/>
          </a:p>
        </p:txBody>
      </p:sp>
    </p:spTree>
    <p:extLst>
      <p:ext uri="{BB962C8B-B14F-4D97-AF65-F5344CB8AC3E}">
        <p14:creationId xmlns:p14="http://schemas.microsoft.com/office/powerpoint/2010/main" val="1244510316"/>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845127" y="1828802"/>
            <a:ext cx="10515600" cy="4351337"/>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C335DC4E-A1CF-430A-8D57-A008F2673564}" type="datetimeFigureOut">
              <a:rPr lang="ru-RU" smtClean="0"/>
              <a:pPr/>
              <a:t>04.02.2024</a:t>
            </a:fld>
            <a:endParaRPr lang="ru-RU"/>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ru-RU"/>
          </a:p>
        </p:txBody>
      </p:sp>
      <p:sp>
        <p:nvSpPr>
          <p:cNvPr id="6" name="Slide Number Placeholder 5"/>
          <p:cNvSpPr>
            <a:spLocks noGrp="1"/>
          </p:cNvSpPr>
          <p:nvPr>
            <p:ph type="sldNum" sz="quarter" idx="4"/>
          </p:nvPr>
        </p:nvSpPr>
        <p:spPr>
          <a:xfrm>
            <a:off x="8617527" y="6356352"/>
            <a:ext cx="27432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21937E34-8901-4EA2-AC96-D184688D78D1}" type="slidenum">
              <a:rPr lang="ru-RU" smtClean="0"/>
              <a:pPr/>
              <a:t>‹#›</a:t>
            </a:fld>
            <a:endParaRPr lang="ru-RU"/>
          </a:p>
        </p:txBody>
      </p:sp>
    </p:spTree>
    <p:extLst>
      <p:ext uri="{BB962C8B-B14F-4D97-AF65-F5344CB8AC3E}">
        <p14:creationId xmlns:p14="http://schemas.microsoft.com/office/powerpoint/2010/main" val="784300327"/>
      </p:ext>
    </p:extLst>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0.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0.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4.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4.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4.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4.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4.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4.xml"/><Relationship Id="rId4" Type="http://schemas.openxmlformats.org/officeDocument/2006/relationships/image" Target="../media/image14.sv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4.xml"/><Relationship Id="rId4" Type="http://schemas.openxmlformats.org/officeDocument/2006/relationships/image" Target="../media/image17.svg"/></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34.xml"/><Relationship Id="rId5" Type="http://schemas.openxmlformats.org/officeDocument/2006/relationships/image" Target="../media/image20.svg"/><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34.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34.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4.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34.xml"/><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0.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0.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4.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0.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0.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0.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34.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4.xml"/></Relationships>
</file>

<file path=ppt/slides/_rels/slide4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0.xml"/></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34.xml"/></Relationships>
</file>

<file path=ppt/slides/_rels/slide4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3.xml"/><Relationship Id="rId1" Type="http://schemas.openxmlformats.org/officeDocument/2006/relationships/slideLayout" Target="../slideLayouts/slideLayout4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4.xml"/></Relationships>
</file>

<file path=ppt/slides/_rels/slide4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5.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6.xml"/><Relationship Id="rId1" Type="http://schemas.openxmlformats.org/officeDocument/2006/relationships/slideLayout" Target="../slideLayouts/slideLayout40.xml"/></Relationships>
</file>

<file path=ppt/slides/_rels/slide5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7.xml"/><Relationship Id="rId1" Type="http://schemas.openxmlformats.org/officeDocument/2006/relationships/slideLayout" Target="../slideLayouts/slideLayout4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4.xml"/></Relationships>
</file>

<file path=ppt/slides/_rels/slide5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9.xml"/><Relationship Id="rId1" Type="http://schemas.openxmlformats.org/officeDocument/2006/relationships/slideLayout" Target="../slideLayouts/slideLayout3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4.xml"/></Relationships>
</file>

<file path=ppt/slides/_rels/slide5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0.xml"/></Relationships>
</file>

<file path=ppt/slides/_rels/slide5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4.xml"/></Relationships>
</file>

<file path=ppt/slides/_rels/slide6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EB3BAA14-9C0F-4D1F-9B17-483C8E7EA6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Прямоугольник 3">
            <a:extLst>
              <a:ext uri="{FF2B5EF4-FFF2-40B4-BE49-F238E27FC236}">
                <a16:creationId xmlns:a16="http://schemas.microsoft.com/office/drawing/2014/main" id="{D8FEE38D-D8FA-444B-97D1-1178CA8AA50A}"/>
              </a:ext>
            </a:extLst>
          </p:cNvPr>
          <p:cNvSpPr/>
          <p:nvPr/>
        </p:nvSpPr>
        <p:spPr>
          <a:xfrm>
            <a:off x="3660" y="0"/>
            <a:ext cx="12192000" cy="685800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itle 1">
            <a:extLst>
              <a:ext uri="{FF2B5EF4-FFF2-40B4-BE49-F238E27FC236}">
                <a16:creationId xmlns:a16="http://schemas.microsoft.com/office/drawing/2014/main" id="{16FE7900-16B0-4943-81C0-E2A7A9CD937E}"/>
              </a:ext>
            </a:extLst>
          </p:cNvPr>
          <p:cNvSpPr txBox="1">
            <a:spLocks/>
          </p:cNvSpPr>
          <p:nvPr/>
        </p:nvSpPr>
        <p:spPr>
          <a:xfrm>
            <a:off x="863470" y="1429888"/>
            <a:ext cx="7393118" cy="1542729"/>
          </a:xfrm>
          <a:prstGeom prst="rect">
            <a:avLst/>
          </a:prstGeom>
        </p:spPr>
        <p:txBody>
          <a:bodyPr>
            <a:normAutofit/>
          </a:bodyPr>
          <a:lstStyle>
            <a:lvl1pPr algn="l" defTabSz="914400" rtl="0" eaLnBrk="1" latinLnBrk="0" hangingPunct="1">
              <a:lnSpc>
                <a:spcPct val="90000"/>
              </a:lnSpc>
              <a:spcBef>
                <a:spcPct val="0"/>
              </a:spcBef>
              <a:buNone/>
              <a:defRPr sz="4000" kern="1200">
                <a:solidFill>
                  <a:srgbClr val="2F5597"/>
                </a:solidFill>
                <a:latin typeface="+mj-lt"/>
                <a:ea typeface="+mj-ea"/>
                <a:cs typeface="+mj-cs"/>
              </a:defRPr>
            </a:lvl1pPr>
          </a:lstStyle>
          <a:p>
            <a:r>
              <a:rPr lang="en-US" sz="4800" b="1" spc="100" dirty="0">
                <a:solidFill>
                  <a:srgbClr val="2469F0"/>
                </a:solidFill>
                <a:latin typeface="Segoe UI Black" panose="020B0A02040204020203" pitchFamily="34" charset="0"/>
                <a:ea typeface="Segoe UI Black" panose="020B0A02040204020203" pitchFamily="34" charset="0"/>
                <a:cs typeface="Segoe UI Semilight" panose="020B0402040204020203" pitchFamily="34" charset="0"/>
              </a:rPr>
              <a:t>14</a:t>
            </a:r>
            <a:r>
              <a:rPr lang="ru-RU" sz="4800" b="1" spc="100" dirty="0">
                <a:solidFill>
                  <a:srgbClr val="2469F0"/>
                </a:solidFill>
                <a:latin typeface="Segoe UI Black" panose="020B0A02040204020203" pitchFamily="34" charset="0"/>
                <a:ea typeface="Segoe UI Black" panose="020B0A02040204020203" pitchFamily="34" charset="0"/>
                <a:cs typeface="Segoe UI Semilight" panose="020B0402040204020203" pitchFamily="34" charset="0"/>
              </a:rPr>
              <a:t>. Предварительный анализ данных</a:t>
            </a:r>
          </a:p>
        </p:txBody>
      </p:sp>
      <p:sp>
        <p:nvSpPr>
          <p:cNvPr id="6" name="TextBox 5">
            <a:extLst>
              <a:ext uri="{FF2B5EF4-FFF2-40B4-BE49-F238E27FC236}">
                <a16:creationId xmlns:a16="http://schemas.microsoft.com/office/drawing/2014/main" id="{5468D537-9963-470C-BD93-88B1EC32720C}"/>
              </a:ext>
            </a:extLst>
          </p:cNvPr>
          <p:cNvSpPr txBox="1"/>
          <p:nvPr/>
        </p:nvSpPr>
        <p:spPr>
          <a:xfrm>
            <a:off x="863470" y="2972617"/>
            <a:ext cx="5804367" cy="1200329"/>
          </a:xfrm>
          <a:prstGeom prst="rect">
            <a:avLst/>
          </a:prstGeom>
          <a:noFill/>
        </p:spPr>
        <p:txBody>
          <a:bodyPr wrap="square" rtlCol="0">
            <a:spAutoFit/>
          </a:bodyPr>
          <a:lstStyle/>
          <a:p>
            <a:r>
              <a:rPr lang="ru-RU" sz="3600" dirty="0">
                <a:latin typeface="Segoe UI" panose="020B0502040204020203" pitchFamily="34" charset="0"/>
                <a:ea typeface="Calibri" panose="020F0502020204030204" pitchFamily="34" charset="0"/>
                <a:cs typeface="Segoe UI" panose="020B0502040204020203" pitchFamily="34" charset="0"/>
              </a:rPr>
              <a:t>Графическое представление</a:t>
            </a:r>
            <a:endParaRPr lang="ru-RU" sz="3600" dirty="0">
              <a:latin typeface="Segoe UI" panose="020B0502040204020203" pitchFamily="34" charset="0"/>
              <a:ea typeface="Segoe UI Emoj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55754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982662" y="2205039"/>
            <a:ext cx="10226675" cy="3671886"/>
          </a:xfrm>
          <a:prstGeom prst="rect">
            <a:avLst/>
          </a:prstGeom>
        </p:spPr>
        <p:txBody>
          <a:bodyPr>
            <a:normAutofit/>
          </a:bodyPr>
          <a:lstStyle>
            <a:lvl1pPr algn="l" defTabSz="914400" rtl="0" eaLnBrk="1" latinLnBrk="0" hangingPunct="1">
              <a:lnSpc>
                <a:spcPct val="90000"/>
              </a:lnSpc>
              <a:spcBef>
                <a:spcPct val="0"/>
              </a:spcBef>
              <a:buNone/>
              <a:defRPr sz="4000" kern="1200">
                <a:solidFill>
                  <a:srgbClr val="2F5597"/>
                </a:solidFill>
                <a:latin typeface="+mj-lt"/>
                <a:ea typeface="+mj-ea"/>
                <a:cs typeface="+mj-cs"/>
              </a:defRPr>
            </a:lvl1pPr>
          </a:lstStyle>
          <a:p>
            <a:endParaRPr lang="ru-RU" sz="3000" spc="100" dirty="0">
              <a:solidFill>
                <a:schemeClr val="tx1"/>
              </a:solidFill>
              <a:latin typeface="Segoe UI" panose="020B0502040204020203" pitchFamily="34" charset="0"/>
              <a:ea typeface="Segoe UI Black" panose="020B0A02040204020203" pitchFamily="34" charset="0"/>
              <a:cs typeface="Segoe UI" panose="020B0502040204020203" pitchFamily="34" charset="0"/>
            </a:endParaRPr>
          </a:p>
        </p:txBody>
      </p:sp>
      <p:sp>
        <p:nvSpPr>
          <p:cNvPr id="2" name="Прямоугольник 1"/>
          <p:cNvSpPr/>
          <p:nvPr/>
        </p:nvSpPr>
        <p:spPr>
          <a:xfrm>
            <a:off x="987799" y="990502"/>
            <a:ext cx="10221537" cy="646331"/>
          </a:xfrm>
          <a:prstGeom prst="rect">
            <a:avLst/>
          </a:prstGeom>
        </p:spPr>
        <p:txBody>
          <a:bodyPr>
            <a:normAutofit/>
          </a:bodyPr>
          <a:lstStyle/>
          <a:p>
            <a:pPr>
              <a:lnSpc>
                <a:spcPct val="90000"/>
              </a:lnSpc>
              <a:spcBef>
                <a:spcPct val="0"/>
              </a:spcBef>
            </a:pPr>
            <a:r>
              <a:rPr lang="ru-RU" sz="4000" spc="100" dirty="0">
                <a:solidFill>
                  <a:srgbClr val="246AF3"/>
                </a:solidFill>
                <a:latin typeface="Segoe UI Black" panose="020B0A02040204020203" pitchFamily="34" charset="0"/>
                <a:ea typeface="Segoe UI Black" panose="020B0A02040204020203" pitchFamily="34" charset="0"/>
                <a:cs typeface="Segoe UI Semilight" panose="020B0402040204020203" pitchFamily="34" charset="0"/>
              </a:rPr>
              <a:t>Упорядоченные данные</a:t>
            </a:r>
          </a:p>
        </p:txBody>
      </p:sp>
      <p:sp>
        <p:nvSpPr>
          <p:cNvPr id="9" name="TextBox 8"/>
          <p:cNvSpPr txBox="1"/>
          <p:nvPr/>
        </p:nvSpPr>
        <p:spPr>
          <a:xfrm>
            <a:off x="983432" y="1999350"/>
            <a:ext cx="10226675" cy="3738219"/>
          </a:xfrm>
          <a:prstGeom prst="rect">
            <a:avLst/>
          </a:prstGeom>
        </p:spPr>
        <p:txBody>
          <a:bodyPr>
            <a:normAutofit/>
          </a:bodyPr>
          <a:lstStyle>
            <a:defPPr>
              <a:defRPr lang="ru-RU"/>
            </a:defPPr>
            <a:lvl1pPr>
              <a:lnSpc>
                <a:spcPct val="90000"/>
              </a:lnSpc>
              <a:spcBef>
                <a:spcPct val="0"/>
              </a:spcBef>
              <a:buNone/>
              <a:defRPr sz="2800">
                <a:latin typeface="Segoe UI" panose="020B0502040204020203" pitchFamily="34" charset="0"/>
                <a:ea typeface="+mj-ea"/>
                <a:cs typeface="Segoe UI" panose="020B0502040204020203" pitchFamily="34" charset="0"/>
              </a:defRPr>
            </a:lvl1pPr>
          </a:lstStyle>
          <a:p>
            <a:pPr marL="514350" indent="-514350">
              <a:buFont typeface="+mj-lt"/>
              <a:buAutoNum type="arabicPeriod"/>
            </a:pPr>
            <a:r>
              <a:rPr lang="ru-RU" dirty="0"/>
              <a:t>Все элементы лежат в диапазоне от 96 до 306.</a:t>
            </a:r>
          </a:p>
          <a:p>
            <a:pPr marL="514350" indent="-514350">
              <a:buFont typeface="+mj-lt"/>
              <a:buAutoNum type="arabicPeriod"/>
            </a:pPr>
            <a:r>
              <a:rPr lang="ru-RU" dirty="0"/>
              <a:t>Два средних элемента (136-й и 137-й элементы в порядке возрастания) равны 240, что намного ближе к максимальному значению 306, чем к минимальному значению 96. Это указывает на то, что набор данных несколько асимметричен.</a:t>
            </a:r>
          </a:p>
        </p:txBody>
      </p:sp>
    </p:spTree>
    <p:extLst>
      <p:ext uri="{BB962C8B-B14F-4D97-AF65-F5344CB8AC3E}">
        <p14:creationId xmlns:p14="http://schemas.microsoft.com/office/powerpoint/2010/main" val="1053794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982662" y="2205039"/>
            <a:ext cx="10226675" cy="3671886"/>
          </a:xfrm>
          <a:prstGeom prst="rect">
            <a:avLst/>
          </a:prstGeom>
        </p:spPr>
        <p:txBody>
          <a:bodyPr>
            <a:normAutofit/>
          </a:bodyPr>
          <a:lstStyle>
            <a:lvl1pPr algn="l" defTabSz="914400" rtl="0" eaLnBrk="1" latinLnBrk="0" hangingPunct="1">
              <a:lnSpc>
                <a:spcPct val="90000"/>
              </a:lnSpc>
              <a:spcBef>
                <a:spcPct val="0"/>
              </a:spcBef>
              <a:buNone/>
              <a:defRPr sz="4000" kern="1200">
                <a:solidFill>
                  <a:srgbClr val="2F5597"/>
                </a:solidFill>
                <a:latin typeface="+mj-lt"/>
                <a:ea typeface="+mj-ea"/>
                <a:cs typeface="+mj-cs"/>
              </a:defRPr>
            </a:lvl1pPr>
          </a:lstStyle>
          <a:p>
            <a:endParaRPr lang="ru-RU" sz="3000" spc="100" dirty="0">
              <a:solidFill>
                <a:schemeClr val="tx1"/>
              </a:solidFill>
              <a:latin typeface="Segoe UI" panose="020B0502040204020203" pitchFamily="34" charset="0"/>
              <a:ea typeface="Segoe UI Black" panose="020B0A02040204020203" pitchFamily="34" charset="0"/>
              <a:cs typeface="Segoe UI" panose="020B0502040204020203" pitchFamily="34" charset="0"/>
            </a:endParaRPr>
          </a:p>
        </p:txBody>
      </p:sp>
      <p:sp>
        <p:nvSpPr>
          <p:cNvPr id="2" name="Прямоугольник 1"/>
          <p:cNvSpPr/>
          <p:nvPr/>
        </p:nvSpPr>
        <p:spPr>
          <a:xfrm>
            <a:off x="987799" y="990502"/>
            <a:ext cx="10221537" cy="646331"/>
          </a:xfrm>
          <a:prstGeom prst="rect">
            <a:avLst/>
          </a:prstGeom>
        </p:spPr>
        <p:txBody>
          <a:bodyPr>
            <a:normAutofit/>
          </a:bodyPr>
          <a:lstStyle/>
          <a:p>
            <a:pPr>
              <a:lnSpc>
                <a:spcPct val="90000"/>
              </a:lnSpc>
              <a:spcBef>
                <a:spcPct val="0"/>
              </a:spcBef>
            </a:pPr>
            <a:r>
              <a:rPr lang="ru-RU" sz="4000" spc="100" dirty="0">
                <a:solidFill>
                  <a:srgbClr val="246AF3"/>
                </a:solidFill>
                <a:latin typeface="Segoe UI Black" panose="020B0A02040204020203" pitchFamily="34" charset="0"/>
                <a:ea typeface="Segoe UI Black" panose="020B0A02040204020203" pitchFamily="34" charset="0"/>
                <a:cs typeface="Segoe UI Semilight" panose="020B0402040204020203" pitchFamily="34" charset="0"/>
              </a:rPr>
              <a:t>Упорядоченные данные</a:t>
            </a:r>
          </a:p>
        </p:txBody>
      </p:sp>
      <p:sp>
        <p:nvSpPr>
          <p:cNvPr id="9" name="TextBox 8"/>
          <p:cNvSpPr txBox="1"/>
          <p:nvPr/>
        </p:nvSpPr>
        <p:spPr>
          <a:xfrm>
            <a:off x="993172" y="1999350"/>
            <a:ext cx="10226675" cy="3738219"/>
          </a:xfrm>
          <a:prstGeom prst="rect">
            <a:avLst/>
          </a:prstGeom>
        </p:spPr>
        <p:txBody>
          <a:bodyPr>
            <a:normAutofit/>
          </a:bodyPr>
          <a:lstStyle>
            <a:defPPr>
              <a:defRPr lang="ru-RU"/>
            </a:defPPr>
            <a:lvl1pPr>
              <a:lnSpc>
                <a:spcPct val="90000"/>
              </a:lnSpc>
              <a:spcBef>
                <a:spcPct val="0"/>
              </a:spcBef>
              <a:buNone/>
              <a:defRPr sz="2800">
                <a:latin typeface="Segoe UI" panose="020B0502040204020203" pitchFamily="34" charset="0"/>
                <a:ea typeface="+mj-ea"/>
                <a:cs typeface="Segoe UI" panose="020B0502040204020203" pitchFamily="34" charset="0"/>
              </a:defRPr>
            </a:lvl1pPr>
          </a:lstStyle>
          <a:p>
            <a:r>
              <a:rPr lang="ru-RU" dirty="0"/>
              <a:t>Из упорядоченного набора данных мы не можем получить четкую картину асимметрии.</a:t>
            </a:r>
          </a:p>
          <a:p>
            <a:r>
              <a:rPr lang="ru-RU" dirty="0"/>
              <a:t>Кроме того, геологи считают, что существуют два разных типа извержений, которые играют определенную роль. Следовательно, можно было бы ожидать двух отдельных значений, вокруг которых будут накапливаться элементы набора данных, соответствующих типичным длительностям двух типов извержений. Из упорядоченного набора данных неясно, каковы эти два типичных значения.</a:t>
            </a:r>
          </a:p>
        </p:txBody>
      </p:sp>
    </p:spTree>
    <p:extLst>
      <p:ext uri="{BB962C8B-B14F-4D97-AF65-F5344CB8AC3E}">
        <p14:creationId xmlns:p14="http://schemas.microsoft.com/office/powerpoint/2010/main" val="2118101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984994" y="1999350"/>
            <a:ext cx="10221538" cy="646331"/>
          </a:xfrm>
          <a:prstGeom prst="rect">
            <a:avLst/>
          </a:prstGeom>
        </p:spPr>
        <p:txBody>
          <a:bodyPr>
            <a:normAutofit/>
          </a:bodyPr>
          <a:lstStyle/>
          <a:p>
            <a:pPr>
              <a:lnSpc>
                <a:spcPct val="90000"/>
              </a:lnSpc>
              <a:spcBef>
                <a:spcPct val="0"/>
              </a:spcBef>
            </a:pPr>
            <a:r>
              <a:rPr lang="ru-RU" sz="4000" spc="100" dirty="0">
                <a:solidFill>
                  <a:srgbClr val="246AF3"/>
                </a:solidFill>
                <a:latin typeface="Segoe UI Black" panose="020B0A02040204020203" pitchFamily="34" charset="0"/>
                <a:ea typeface="Segoe UI Black" panose="020B0A02040204020203" pitchFamily="34" charset="0"/>
                <a:cs typeface="Segoe UI Semilight" panose="020B0402040204020203" pitchFamily="34" charset="0"/>
              </a:rPr>
              <a:t>Гистограмма</a:t>
            </a:r>
          </a:p>
        </p:txBody>
      </p:sp>
    </p:spTree>
    <p:extLst>
      <p:ext uri="{BB962C8B-B14F-4D97-AF65-F5344CB8AC3E}">
        <p14:creationId xmlns:p14="http://schemas.microsoft.com/office/powerpoint/2010/main" val="949137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982662" y="2205039"/>
            <a:ext cx="10226675" cy="3671886"/>
          </a:xfrm>
          <a:prstGeom prst="rect">
            <a:avLst/>
          </a:prstGeom>
        </p:spPr>
        <p:txBody>
          <a:bodyPr>
            <a:normAutofit/>
          </a:bodyPr>
          <a:lstStyle>
            <a:lvl1pPr algn="l" defTabSz="914400" rtl="0" eaLnBrk="1" latinLnBrk="0" hangingPunct="1">
              <a:lnSpc>
                <a:spcPct val="90000"/>
              </a:lnSpc>
              <a:spcBef>
                <a:spcPct val="0"/>
              </a:spcBef>
              <a:buNone/>
              <a:defRPr sz="4000" kern="1200">
                <a:solidFill>
                  <a:srgbClr val="2F5597"/>
                </a:solidFill>
                <a:latin typeface="+mj-lt"/>
                <a:ea typeface="+mj-ea"/>
                <a:cs typeface="+mj-cs"/>
              </a:defRPr>
            </a:lvl1pPr>
          </a:lstStyle>
          <a:p>
            <a:endParaRPr lang="ru-RU" sz="3000" spc="100" dirty="0">
              <a:solidFill>
                <a:schemeClr val="tx1"/>
              </a:solidFill>
              <a:latin typeface="Segoe UI" panose="020B0502040204020203" pitchFamily="34" charset="0"/>
              <a:ea typeface="Segoe UI Black" panose="020B0A02040204020203" pitchFamily="34" charset="0"/>
              <a:cs typeface="Segoe UI" panose="020B0502040204020203" pitchFamily="34" charset="0"/>
            </a:endParaRPr>
          </a:p>
        </p:txBody>
      </p:sp>
      <p:pic>
        <p:nvPicPr>
          <p:cNvPr id="12" name="Рисунок 11">
            <a:extLst>
              <a:ext uri="{FF2B5EF4-FFF2-40B4-BE49-F238E27FC236}">
                <a16:creationId xmlns:a16="http://schemas.microsoft.com/office/drawing/2014/main" id="{EEE1C8AB-7EB9-4389-99AB-19FDF6B99B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9178" y="0"/>
            <a:ext cx="9873641" cy="6858000"/>
          </a:xfrm>
          <a:prstGeom prst="rect">
            <a:avLst/>
          </a:prstGeom>
        </p:spPr>
      </p:pic>
    </p:spTree>
    <p:extLst>
      <p:ext uri="{BB962C8B-B14F-4D97-AF65-F5344CB8AC3E}">
        <p14:creationId xmlns:p14="http://schemas.microsoft.com/office/powerpoint/2010/main" val="3000198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984994" y="1999350"/>
            <a:ext cx="10221538" cy="646331"/>
          </a:xfrm>
          <a:prstGeom prst="rect">
            <a:avLst/>
          </a:prstGeom>
        </p:spPr>
        <p:txBody>
          <a:bodyPr>
            <a:normAutofit/>
          </a:bodyPr>
          <a:lstStyle/>
          <a:p>
            <a:pPr>
              <a:lnSpc>
                <a:spcPct val="90000"/>
              </a:lnSpc>
              <a:spcBef>
                <a:spcPct val="0"/>
              </a:spcBef>
            </a:pPr>
            <a:r>
              <a:rPr lang="ru-RU" sz="4000" spc="100" dirty="0">
                <a:solidFill>
                  <a:srgbClr val="246AF3"/>
                </a:solidFill>
                <a:latin typeface="Segoe UI Black" panose="020B0A02040204020203" pitchFamily="34" charset="0"/>
                <a:ea typeface="Segoe UI Black" panose="020B0A02040204020203" pitchFamily="34" charset="0"/>
                <a:cs typeface="Segoe UI Semilight" panose="020B0402040204020203" pitchFamily="34" charset="0"/>
              </a:rPr>
              <a:t>Выбор ширины ячейки</a:t>
            </a:r>
          </a:p>
        </p:txBody>
      </p:sp>
    </p:spTree>
    <p:extLst>
      <p:ext uri="{BB962C8B-B14F-4D97-AF65-F5344CB8AC3E}">
        <p14:creationId xmlns:p14="http://schemas.microsoft.com/office/powerpoint/2010/main" val="1569655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777FB2FB-3705-445E-BB94-0EE03A47A4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8735" y="0"/>
            <a:ext cx="9634529" cy="6868367"/>
          </a:xfrm>
          <a:prstGeom prst="rect">
            <a:avLst/>
          </a:prstGeom>
        </p:spPr>
      </p:pic>
    </p:spTree>
    <p:extLst>
      <p:ext uri="{BB962C8B-B14F-4D97-AF65-F5344CB8AC3E}">
        <p14:creationId xmlns:p14="http://schemas.microsoft.com/office/powerpoint/2010/main" val="2056443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DE49A35C-07E9-42BE-BD91-2D471F4411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0398" y="24954"/>
            <a:ext cx="9591204" cy="6837481"/>
          </a:xfrm>
          <a:prstGeom prst="rect">
            <a:avLst/>
          </a:prstGeom>
        </p:spPr>
      </p:pic>
    </p:spTree>
    <p:extLst>
      <p:ext uri="{BB962C8B-B14F-4D97-AF65-F5344CB8AC3E}">
        <p14:creationId xmlns:p14="http://schemas.microsoft.com/office/powerpoint/2010/main" val="1177516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B1DFFF1A-0569-4DDC-97C0-9EA384E258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1455" y="25896"/>
            <a:ext cx="9789090" cy="6858001"/>
          </a:xfrm>
          <a:prstGeom prst="rect">
            <a:avLst/>
          </a:prstGeom>
        </p:spPr>
      </p:pic>
    </p:spTree>
    <p:extLst>
      <p:ext uri="{BB962C8B-B14F-4D97-AF65-F5344CB8AC3E}">
        <p14:creationId xmlns:p14="http://schemas.microsoft.com/office/powerpoint/2010/main" val="1925975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982662" y="2205039"/>
            <a:ext cx="10226675" cy="3671886"/>
          </a:xfrm>
          <a:prstGeom prst="rect">
            <a:avLst/>
          </a:prstGeom>
        </p:spPr>
        <p:txBody>
          <a:bodyPr>
            <a:normAutofit/>
          </a:bodyPr>
          <a:lstStyle>
            <a:lvl1pPr algn="l" defTabSz="914400" rtl="0" eaLnBrk="1" latinLnBrk="0" hangingPunct="1">
              <a:lnSpc>
                <a:spcPct val="90000"/>
              </a:lnSpc>
              <a:spcBef>
                <a:spcPct val="0"/>
              </a:spcBef>
              <a:buNone/>
              <a:defRPr sz="4000" kern="1200">
                <a:solidFill>
                  <a:srgbClr val="2F5597"/>
                </a:solidFill>
                <a:latin typeface="+mj-lt"/>
                <a:ea typeface="+mj-ea"/>
                <a:cs typeface="+mj-cs"/>
              </a:defRPr>
            </a:lvl1pPr>
          </a:lstStyle>
          <a:p>
            <a:endParaRPr lang="ru-RU" sz="3000" spc="100" dirty="0">
              <a:solidFill>
                <a:schemeClr val="tx1"/>
              </a:solidFill>
              <a:latin typeface="Segoe UI" panose="020B0502040204020203" pitchFamily="34" charset="0"/>
              <a:ea typeface="Segoe UI Black" panose="020B0A02040204020203" pitchFamily="34" charset="0"/>
              <a:cs typeface="Segoe UI" panose="020B0502040204020203" pitchFamily="34" charset="0"/>
            </a:endParaRPr>
          </a:p>
        </p:txBody>
      </p:sp>
      <p:sp>
        <p:nvSpPr>
          <p:cNvPr id="2" name="Прямоугольник 1"/>
          <p:cNvSpPr/>
          <p:nvPr/>
        </p:nvSpPr>
        <p:spPr>
          <a:xfrm>
            <a:off x="987799" y="990502"/>
            <a:ext cx="10221537" cy="646331"/>
          </a:xfrm>
          <a:prstGeom prst="rect">
            <a:avLst/>
          </a:prstGeom>
        </p:spPr>
        <p:txBody>
          <a:bodyPr>
            <a:normAutofit/>
          </a:bodyPr>
          <a:lstStyle/>
          <a:p>
            <a:pPr>
              <a:lnSpc>
                <a:spcPct val="90000"/>
              </a:lnSpc>
              <a:spcBef>
                <a:spcPct val="0"/>
              </a:spcBef>
            </a:pPr>
            <a:r>
              <a:rPr lang="ru-RU" sz="4000" spc="100" dirty="0">
                <a:solidFill>
                  <a:srgbClr val="246AF3"/>
                </a:solidFill>
                <a:latin typeface="Segoe UI Black" panose="020B0A02040204020203" pitchFamily="34" charset="0"/>
                <a:ea typeface="Segoe UI Black" panose="020B0A02040204020203" pitchFamily="34" charset="0"/>
                <a:cs typeface="Segoe UI Semilight" panose="020B0402040204020203" pitchFamily="34" charset="0"/>
              </a:rPr>
              <a:t>Как выбрать ширину ячейки? </a:t>
            </a:r>
          </a:p>
        </p:txBody>
      </p:sp>
      <mc:AlternateContent xmlns:mc="http://schemas.openxmlformats.org/markup-compatibility/2006" xmlns:a14="http://schemas.microsoft.com/office/drawing/2010/main">
        <mc:Choice Requires="a14">
          <p:sp>
            <p:nvSpPr>
              <p:cNvPr id="9" name="TextBox 8"/>
              <p:cNvSpPr txBox="1"/>
              <p:nvPr/>
            </p:nvSpPr>
            <p:spPr>
              <a:xfrm>
                <a:off x="993172" y="1999350"/>
                <a:ext cx="10226675" cy="3738219"/>
              </a:xfrm>
              <a:prstGeom prst="rect">
                <a:avLst/>
              </a:prstGeom>
            </p:spPr>
            <p:txBody>
              <a:bodyPr>
                <a:noAutofit/>
              </a:bodyPr>
              <a:lstStyle>
                <a:defPPr>
                  <a:defRPr lang="ru-RU"/>
                </a:defPPr>
                <a:lvl1pPr>
                  <a:lnSpc>
                    <a:spcPct val="90000"/>
                  </a:lnSpc>
                  <a:spcBef>
                    <a:spcPct val="0"/>
                  </a:spcBef>
                  <a:buNone/>
                  <a:defRPr sz="2800">
                    <a:latin typeface="Segoe UI" panose="020B0502040204020203" pitchFamily="34" charset="0"/>
                    <a:ea typeface="+mj-ea"/>
                    <a:cs typeface="Segoe UI" panose="020B0502040204020203" pitchFamily="34" charset="0"/>
                  </a:defRPr>
                </a:lvl1pPr>
              </a:lstStyle>
              <a:p>
                <a:pPr algn="just">
                  <a:lnSpc>
                    <a:spcPct val="107000"/>
                  </a:lnSpc>
                  <a:spcAft>
                    <a:spcPts val="800"/>
                  </a:spcAft>
                </a:pPr>
                <a:r>
                  <a:rPr lang="ru-RU" dirty="0">
                    <a:effectLst/>
                    <a:ea typeface="Calibri" panose="020F0502020204030204" pitchFamily="34" charset="0"/>
                  </a:rPr>
                  <a:t>На практике можно выбирать ширину</a:t>
                </a:r>
                <a:r>
                  <a:rPr lang="en-US" dirty="0">
                    <a:effectLst/>
                    <a:ea typeface="Calibri" panose="020F0502020204030204" pitchFamily="34" charset="0"/>
                  </a:rPr>
                  <a:t> </a:t>
                </a:r>
                <a14:m>
                  <m:oMath xmlns:m="http://schemas.openxmlformats.org/officeDocument/2006/math">
                    <m:r>
                      <a:rPr lang="en-US" b="0" i="1" smtClean="0">
                        <a:effectLst/>
                        <a:latin typeface="Cambria Math" panose="02040503050406030204" pitchFamily="18" charset="0"/>
                        <a:ea typeface="Calibri" panose="020F0502020204030204" pitchFamily="34" charset="0"/>
                      </a:rPr>
                      <m:t>𝑏</m:t>
                    </m:r>
                  </m:oMath>
                </a14:m>
                <a:r>
                  <a:rPr lang="ru-RU" dirty="0">
                    <a:effectLst/>
                    <a:ea typeface="Calibri" panose="020F0502020204030204" pitchFamily="34" charset="0"/>
                  </a:rPr>
                  <a:t> </a:t>
                </a:r>
                <a:r>
                  <a:rPr lang="en-US" dirty="0">
                    <a:effectLst/>
                    <a:ea typeface="Calibri" panose="020F0502020204030204" pitchFamily="34" charset="0"/>
                  </a:rPr>
                  <a:t> </a:t>
                </a:r>
                <a:r>
                  <a:rPr lang="ru-RU" dirty="0">
                    <a:effectLst/>
                    <a:ea typeface="Calibri" panose="020F0502020204030204" pitchFamily="34" charset="0"/>
                  </a:rPr>
                  <a:t>и количество ячеек </a:t>
                </a:r>
                <a14:m>
                  <m:oMath xmlns:m="http://schemas.openxmlformats.org/officeDocument/2006/math">
                    <m:r>
                      <a:rPr lang="en-US" b="0" i="1" smtClean="0">
                        <a:effectLst/>
                        <a:latin typeface="Cambria Math" panose="02040503050406030204" pitchFamily="18" charset="0"/>
                        <a:ea typeface="Calibri" panose="020F0502020204030204" pitchFamily="34" charset="0"/>
                      </a:rPr>
                      <m:t>𝑚</m:t>
                    </m:r>
                  </m:oMath>
                </a14:m>
                <a:r>
                  <a:rPr lang="en-US" dirty="0">
                    <a:effectLst/>
                    <a:ea typeface="Calibri" panose="020F0502020204030204" pitchFamily="34" charset="0"/>
                  </a:rPr>
                  <a:t> </a:t>
                </a:r>
                <a:r>
                  <a:rPr lang="ru-RU" dirty="0">
                    <a:effectLst/>
                    <a:ea typeface="Calibri" panose="020F0502020204030204" pitchFamily="34" charset="0"/>
                  </a:rPr>
                  <a:t>методом проб и ошибок. Математические исследования, </a:t>
                </a:r>
                <a:r>
                  <a:rPr lang="ru-RU" dirty="0">
                    <a:ea typeface="Calibri" panose="020F0502020204030204" pitchFamily="34" charset="0"/>
                  </a:rPr>
                  <a:t>дают </a:t>
                </a:r>
                <a:r>
                  <a:rPr lang="ru-RU" dirty="0">
                    <a:effectLst/>
                    <a:ea typeface="Calibri" panose="020F0502020204030204" pitchFamily="34" charset="0"/>
                  </a:rPr>
                  <a:t>рекомендации по выбору </a:t>
                </a:r>
                <a14:m>
                  <m:oMath xmlns:m="http://schemas.openxmlformats.org/officeDocument/2006/math">
                    <m:r>
                      <a:rPr lang="ru-RU" i="1">
                        <a:effectLst/>
                        <a:latin typeface="Cambria Math" panose="02040503050406030204" pitchFamily="18" charset="0"/>
                        <a:ea typeface="Calibri" panose="020F0502020204030204" pitchFamily="34" charset="0"/>
                        <a:cs typeface="Times New Roman" panose="02020603050405020304" pitchFamily="18" charset="0"/>
                      </a:rPr>
                      <m:t>𝑏</m:t>
                    </m:r>
                  </m:oMath>
                </a14:m>
                <a:r>
                  <a:rPr lang="ru-RU" dirty="0">
                    <a:effectLst/>
                    <a:ea typeface="Calibri" panose="020F0502020204030204" pitchFamily="34" charset="0"/>
                  </a:rPr>
                  <a:t> или </a:t>
                </a:r>
                <a14:m>
                  <m:oMath xmlns:m="http://schemas.openxmlformats.org/officeDocument/2006/math">
                    <m:r>
                      <a:rPr lang="ru-RU" i="1">
                        <a:effectLst/>
                        <a:latin typeface="Cambria Math" panose="02040503050406030204" pitchFamily="18" charset="0"/>
                        <a:ea typeface="Calibri" panose="020F0502020204030204" pitchFamily="34" charset="0"/>
                        <a:cs typeface="Times New Roman" panose="02020603050405020304" pitchFamily="18" charset="0"/>
                      </a:rPr>
                      <m:t>𝑚</m:t>
                    </m:r>
                  </m:oMath>
                </a14:m>
                <a:r>
                  <a:rPr lang="ru-RU" dirty="0">
                    <a:effectLst/>
                    <a:ea typeface="Calibri" panose="020F0502020204030204" pitchFamily="34" charset="0"/>
                  </a:rPr>
                  <a:t> на основе данных. Можно использовать следующие формулы:</a:t>
                </a:r>
              </a:p>
              <a:p>
                <a:pPr algn="just">
                  <a:lnSpc>
                    <a:spcPct val="107000"/>
                  </a:lnSpc>
                  <a:spcAft>
                    <a:spcPts val="800"/>
                  </a:spcAft>
                </a:pPr>
                <a14:m>
                  <m:oMathPara xmlns:m="http://schemas.openxmlformats.org/officeDocument/2006/math">
                    <m:oMathParaPr>
                      <m:jc m:val="centerGroup"/>
                    </m:oMathParaPr>
                    <m:oMath xmlns:m="http://schemas.openxmlformats.org/officeDocument/2006/math">
                      <m:r>
                        <a:rPr lang="en-US" i="1">
                          <a:effectLst/>
                          <a:latin typeface="Cambria Math" panose="02040503050406030204" pitchFamily="18" charset="0"/>
                          <a:ea typeface="Calibri" panose="020F0502020204030204" pitchFamily="34" charset="0"/>
                          <a:cs typeface="Times New Roman" panose="02020603050405020304" pitchFamily="18" charset="0"/>
                        </a:rPr>
                        <m:t>𝑚</m:t>
                      </m:r>
                      <m:r>
                        <a:rPr lang="en-US" i="1">
                          <a:effectLst/>
                          <a:latin typeface="Cambria Math" panose="02040503050406030204" pitchFamily="18" charset="0"/>
                          <a:ea typeface="Calibri" panose="020F0502020204030204" pitchFamily="34" charset="0"/>
                          <a:cs typeface="Times New Roman" panose="02020603050405020304" pitchFamily="18" charset="0"/>
                        </a:rPr>
                        <m:t>=1+3.3⋅</m:t>
                      </m:r>
                      <m:func>
                        <m:funcPr>
                          <m:ctrlPr>
                            <a:rPr lang="ru-RU" i="1">
                              <a:effectLst/>
                              <a:latin typeface="Cambria Math" panose="02040503050406030204" pitchFamily="18" charset="0"/>
                              <a:ea typeface="Calibri" panose="020F0502020204030204" pitchFamily="34" charset="0"/>
                              <a:cs typeface="Times New Roman" panose="02020603050405020304" pitchFamily="18" charset="0"/>
                            </a:rPr>
                          </m:ctrlPr>
                        </m:funcPr>
                        <m:fName>
                          <m:sSub>
                            <m:sSubPr>
                              <m:ctrlPr>
                                <a:rPr lang="ru-RU"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a:effectLst/>
                                  <a:latin typeface="Cambria Math" panose="02040503050406030204" pitchFamily="18" charset="0"/>
                                  <a:ea typeface="Calibri" panose="020F0502020204030204" pitchFamily="34" charset="0"/>
                                  <a:cs typeface="Times New Roman" panose="02020603050405020304" pitchFamily="18" charset="0"/>
                                </a:rPr>
                                <m:t>log</m:t>
                              </m:r>
                            </m:e>
                            <m:sub>
                              <m:r>
                                <a:rPr lang="en-US">
                                  <a:effectLst/>
                                  <a:latin typeface="Cambria Math" panose="02040503050406030204" pitchFamily="18" charset="0"/>
                                  <a:ea typeface="Calibri" panose="020F0502020204030204" pitchFamily="34" charset="0"/>
                                  <a:cs typeface="Times New Roman" panose="02020603050405020304" pitchFamily="18" charset="0"/>
                                </a:rPr>
                                <m:t>10</m:t>
                              </m:r>
                            </m:sub>
                          </m:sSub>
                        </m:fName>
                        <m:e>
                          <m:d>
                            <m:dPr>
                              <m:ctrlPr>
                                <a:rPr lang="ru-RU" i="1">
                                  <a:effectLst/>
                                  <a:latin typeface="Cambria Math" panose="02040503050406030204" pitchFamily="18" charset="0"/>
                                  <a:ea typeface="Calibri" panose="020F0502020204030204" pitchFamily="34" charset="0"/>
                                  <a:cs typeface="Times New Roman" panose="02020603050405020304" pitchFamily="18" charset="0"/>
                                </a:rPr>
                              </m:ctrlPr>
                            </m:dPr>
                            <m:e>
                              <m:r>
                                <a:rPr lang="en-US" i="1">
                                  <a:effectLst/>
                                  <a:latin typeface="Cambria Math" panose="02040503050406030204" pitchFamily="18" charset="0"/>
                                  <a:ea typeface="Calibri" panose="020F0502020204030204" pitchFamily="34" charset="0"/>
                                  <a:cs typeface="Times New Roman" panose="02020603050405020304" pitchFamily="18" charset="0"/>
                                </a:rPr>
                                <m:t>𝑛</m:t>
                              </m:r>
                            </m:e>
                          </m:d>
                        </m:e>
                      </m:func>
                      <m:r>
                        <a:rPr lang="en-US" i="1">
                          <a:effectLst/>
                          <a:latin typeface="Cambria Math" panose="02040503050406030204" pitchFamily="18" charset="0"/>
                          <a:ea typeface="Calibri" panose="020F0502020204030204" pitchFamily="34" charset="0"/>
                          <a:cs typeface="Times New Roman" panose="02020603050405020304" pitchFamily="18" charset="0"/>
                        </a:rPr>
                        <m:t> </m:t>
                      </m:r>
                      <m:r>
                        <a:rPr lang="ru-RU" i="1">
                          <a:effectLst/>
                          <a:latin typeface="Cambria Math" panose="02040503050406030204" pitchFamily="18" charset="0"/>
                          <a:ea typeface="Calibri" panose="020F0502020204030204" pitchFamily="34" charset="0"/>
                          <a:cs typeface="Times New Roman" panose="02020603050405020304" pitchFamily="18" charset="0"/>
                        </a:rPr>
                        <m:t>или </m:t>
                      </m:r>
                      <m:r>
                        <a:rPr lang="en-US" i="1">
                          <a:effectLst/>
                          <a:latin typeface="Cambria Math" panose="02040503050406030204" pitchFamily="18" charset="0"/>
                          <a:ea typeface="Calibri" panose="020F0502020204030204" pitchFamily="34" charset="0"/>
                          <a:cs typeface="Times New Roman" panose="02020603050405020304" pitchFamily="18" charset="0"/>
                        </a:rPr>
                        <m:t>𝑏</m:t>
                      </m:r>
                      <m:r>
                        <a:rPr lang="en-US" i="1">
                          <a:effectLst/>
                          <a:latin typeface="Cambria Math" panose="02040503050406030204" pitchFamily="18" charset="0"/>
                          <a:ea typeface="Calibri" panose="020F0502020204030204" pitchFamily="34" charset="0"/>
                          <a:cs typeface="Times New Roman" panose="02020603050405020304" pitchFamily="18" charset="0"/>
                        </a:rPr>
                        <m:t>=3.49⋅</m:t>
                      </m:r>
                      <m:r>
                        <a:rPr lang="en-US" i="1">
                          <a:effectLst/>
                          <a:latin typeface="Cambria Math" panose="02040503050406030204" pitchFamily="18" charset="0"/>
                          <a:ea typeface="Calibri" panose="020F0502020204030204" pitchFamily="34" charset="0"/>
                          <a:cs typeface="Times New Roman" panose="02020603050405020304" pitchFamily="18" charset="0"/>
                        </a:rPr>
                        <m:t>𝑠</m:t>
                      </m:r>
                      <m:sSup>
                        <m:sSupPr>
                          <m:ctrlPr>
                            <a:rPr lang="ru-RU"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i="1">
                              <a:effectLst/>
                              <a:latin typeface="Cambria Math" panose="02040503050406030204" pitchFamily="18" charset="0"/>
                              <a:ea typeface="Calibri" panose="020F0502020204030204" pitchFamily="34" charset="0"/>
                              <a:cs typeface="Times New Roman" panose="02020603050405020304" pitchFamily="18" charset="0"/>
                            </a:rPr>
                            <m:t>𝑛</m:t>
                          </m:r>
                        </m:e>
                        <m:sup>
                          <m:r>
                            <a:rPr lang="en-US" i="1">
                              <a:effectLst/>
                              <a:latin typeface="Cambria Math" panose="02040503050406030204" pitchFamily="18" charset="0"/>
                              <a:ea typeface="Calibri" panose="020F0502020204030204" pitchFamily="34" charset="0"/>
                              <a:cs typeface="Times New Roman" panose="02020603050405020304" pitchFamily="18" charset="0"/>
                            </a:rPr>
                            <m:t>−</m:t>
                          </m:r>
                          <m:f>
                            <m:fPr>
                              <m:ctrlPr>
                                <a:rPr lang="ru-RU"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i="1">
                                  <a:effectLst/>
                                  <a:latin typeface="Cambria Math" panose="02040503050406030204" pitchFamily="18" charset="0"/>
                                  <a:ea typeface="Calibri" panose="020F0502020204030204" pitchFamily="34" charset="0"/>
                                  <a:cs typeface="Times New Roman" panose="02020603050405020304" pitchFamily="18" charset="0"/>
                                </a:rPr>
                                <m:t>1</m:t>
                              </m:r>
                            </m:num>
                            <m:den>
                              <m:r>
                                <a:rPr lang="en-US" i="1">
                                  <a:effectLst/>
                                  <a:latin typeface="Cambria Math" panose="02040503050406030204" pitchFamily="18" charset="0"/>
                                  <a:ea typeface="Calibri" panose="020F0502020204030204" pitchFamily="34" charset="0"/>
                                  <a:cs typeface="Times New Roman" panose="02020603050405020304" pitchFamily="18" charset="0"/>
                                </a:rPr>
                                <m:t>3</m:t>
                              </m:r>
                            </m:den>
                          </m:f>
                        </m:sup>
                      </m:sSup>
                      <m:r>
                        <a:rPr lang="en-US" i="1">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ru-RU" dirty="0">
                  <a:effectLst/>
                  <a:ea typeface="Calibri" panose="020F0502020204030204" pitchFamily="34" charset="0"/>
                </a:endParaRPr>
              </a:p>
              <a:p>
                <a:pPr algn="just">
                  <a:lnSpc>
                    <a:spcPct val="107000"/>
                  </a:lnSpc>
                  <a:spcAft>
                    <a:spcPts val="800"/>
                  </a:spcAft>
                </a:pPr>
                <a:r>
                  <a:rPr lang="ru-RU" dirty="0">
                    <a:effectLst/>
                    <a:ea typeface="Calibri" panose="020F0502020204030204" pitchFamily="34" charset="0"/>
                  </a:rPr>
                  <a:t>где </a:t>
                </a:r>
                <a14:m>
                  <m:oMath xmlns:m="http://schemas.openxmlformats.org/officeDocument/2006/math">
                    <m:r>
                      <a:rPr lang="ru-RU" i="1">
                        <a:effectLst/>
                        <a:latin typeface="Cambria Math" panose="02040503050406030204" pitchFamily="18" charset="0"/>
                        <a:ea typeface="Calibri" panose="020F0502020204030204" pitchFamily="34" charset="0"/>
                        <a:cs typeface="Times New Roman" panose="02020603050405020304" pitchFamily="18" charset="0"/>
                      </a:rPr>
                      <m:t>𝑠</m:t>
                    </m:r>
                  </m:oMath>
                </a14:m>
                <a:r>
                  <a:rPr lang="ru-RU" dirty="0">
                    <a:effectLst/>
                    <a:ea typeface="Calibri" panose="020F0502020204030204" pitchFamily="34" charset="0"/>
                  </a:rPr>
                  <a:t> – стандартное отклонение выборки.</a:t>
                </a:r>
              </a:p>
            </p:txBody>
          </p:sp>
        </mc:Choice>
        <mc:Fallback xmlns="">
          <p:sp>
            <p:nvSpPr>
              <p:cNvPr id="9" name="TextBox 8"/>
              <p:cNvSpPr txBox="1">
                <a:spLocks noRot="1" noChangeAspect="1" noMove="1" noResize="1" noEditPoints="1" noAdjustHandles="1" noChangeArrowheads="1" noChangeShapeType="1" noTextEdit="1"/>
              </p:cNvSpPr>
              <p:nvPr/>
            </p:nvSpPr>
            <p:spPr>
              <a:xfrm>
                <a:off x="993172" y="1999350"/>
                <a:ext cx="10226675" cy="3738219"/>
              </a:xfrm>
              <a:prstGeom prst="rect">
                <a:avLst/>
              </a:prstGeom>
              <a:blipFill>
                <a:blip r:embed="rId2"/>
                <a:stretch>
                  <a:fillRect l="-1251" t="-1958" r="-1132"/>
                </a:stretch>
              </a:blipFill>
            </p:spPr>
            <p:txBody>
              <a:bodyPr/>
              <a:lstStyle/>
              <a:p>
                <a:r>
                  <a:rPr lang="ru-RU">
                    <a:noFill/>
                  </a:rPr>
                  <a:t> </a:t>
                </a:r>
              </a:p>
            </p:txBody>
          </p:sp>
        </mc:Fallback>
      </mc:AlternateContent>
    </p:spTree>
    <p:extLst>
      <p:ext uri="{BB962C8B-B14F-4D97-AF65-F5344CB8AC3E}">
        <p14:creationId xmlns:p14="http://schemas.microsoft.com/office/powerpoint/2010/main" val="40459752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982662" y="2205039"/>
            <a:ext cx="10226675" cy="3671886"/>
          </a:xfrm>
          <a:prstGeom prst="rect">
            <a:avLst/>
          </a:prstGeom>
        </p:spPr>
        <p:txBody>
          <a:bodyPr>
            <a:normAutofit/>
          </a:bodyPr>
          <a:lstStyle>
            <a:lvl1pPr algn="l" defTabSz="914400" rtl="0" eaLnBrk="1" latinLnBrk="0" hangingPunct="1">
              <a:lnSpc>
                <a:spcPct val="90000"/>
              </a:lnSpc>
              <a:spcBef>
                <a:spcPct val="0"/>
              </a:spcBef>
              <a:buNone/>
              <a:defRPr sz="4000" kern="1200">
                <a:solidFill>
                  <a:srgbClr val="2F5597"/>
                </a:solidFill>
                <a:latin typeface="+mj-lt"/>
                <a:ea typeface="+mj-ea"/>
                <a:cs typeface="+mj-cs"/>
              </a:defRPr>
            </a:lvl1pPr>
          </a:lstStyle>
          <a:p>
            <a:endParaRPr lang="ru-RU" sz="3000" spc="100" dirty="0">
              <a:solidFill>
                <a:schemeClr val="tx1"/>
              </a:solidFill>
              <a:latin typeface="Segoe UI" panose="020B0502040204020203" pitchFamily="34" charset="0"/>
              <a:ea typeface="Segoe UI Black" panose="020B0A02040204020203" pitchFamily="34" charset="0"/>
              <a:cs typeface="Segoe UI" panose="020B0502040204020203" pitchFamily="34" charset="0"/>
            </a:endParaRPr>
          </a:p>
        </p:txBody>
      </p:sp>
      <p:sp>
        <p:nvSpPr>
          <p:cNvPr id="2" name="Прямоугольник 1"/>
          <p:cNvSpPr/>
          <p:nvPr/>
        </p:nvSpPr>
        <p:spPr>
          <a:xfrm>
            <a:off x="987799" y="990502"/>
            <a:ext cx="10221537" cy="646331"/>
          </a:xfrm>
          <a:prstGeom prst="rect">
            <a:avLst/>
          </a:prstGeom>
        </p:spPr>
        <p:txBody>
          <a:bodyPr>
            <a:normAutofit/>
          </a:bodyPr>
          <a:lstStyle/>
          <a:p>
            <a:pPr>
              <a:lnSpc>
                <a:spcPct val="90000"/>
              </a:lnSpc>
              <a:spcBef>
                <a:spcPct val="0"/>
              </a:spcBef>
            </a:pPr>
            <a:r>
              <a:rPr lang="ru-RU" sz="4000" spc="100" dirty="0">
                <a:solidFill>
                  <a:srgbClr val="246AF3"/>
                </a:solidFill>
                <a:latin typeface="Segoe UI Black" panose="020B0A02040204020203" pitchFamily="34" charset="0"/>
                <a:ea typeface="Segoe UI Black" panose="020B0A02040204020203" pitchFamily="34" charset="0"/>
                <a:cs typeface="Segoe UI Semilight" panose="020B0402040204020203" pitchFamily="34" charset="0"/>
              </a:rPr>
              <a:t>Ширина ячейки </a:t>
            </a:r>
          </a:p>
        </p:txBody>
      </p:sp>
      <mc:AlternateContent xmlns:mc="http://schemas.openxmlformats.org/markup-compatibility/2006" xmlns:a14="http://schemas.microsoft.com/office/drawing/2010/main">
        <mc:Choice Requires="a14">
          <p:sp>
            <p:nvSpPr>
              <p:cNvPr id="9" name="TextBox 8"/>
              <p:cNvSpPr txBox="1"/>
              <p:nvPr/>
            </p:nvSpPr>
            <p:spPr>
              <a:xfrm>
                <a:off x="993172" y="1999350"/>
                <a:ext cx="10226675" cy="3738219"/>
              </a:xfrm>
              <a:prstGeom prst="rect">
                <a:avLst/>
              </a:prstGeom>
            </p:spPr>
            <p:txBody>
              <a:bodyPr>
                <a:noAutofit/>
              </a:bodyPr>
              <a:lstStyle>
                <a:defPPr>
                  <a:defRPr lang="ru-RU"/>
                </a:defPPr>
                <a:lvl1pPr>
                  <a:lnSpc>
                    <a:spcPct val="90000"/>
                  </a:lnSpc>
                  <a:spcBef>
                    <a:spcPct val="0"/>
                  </a:spcBef>
                  <a:buNone/>
                  <a:defRPr sz="2800">
                    <a:latin typeface="Segoe UI" panose="020B0502040204020203" pitchFamily="34" charset="0"/>
                    <a:ea typeface="+mj-ea"/>
                    <a:cs typeface="Segoe UI" panose="020B0502040204020203" pitchFamily="34" charset="0"/>
                  </a:defRPr>
                </a:lvl1pPr>
              </a:lstStyle>
              <a:p>
                <a:pPr algn="just">
                  <a:lnSpc>
                    <a:spcPct val="107000"/>
                  </a:lnSpc>
                  <a:spcAft>
                    <a:spcPts val="800"/>
                  </a:spcAft>
                </a:pPr>
                <a:r>
                  <a:rPr lang="ru-RU" dirty="0">
                    <a:effectLst/>
                    <a:ea typeface="Calibri" panose="020F0502020204030204" pitchFamily="34" charset="0"/>
                  </a:rPr>
                  <a:t>Для данных о продолжительности извержений гейзера</a:t>
                </a:r>
              </a:p>
              <a:p>
                <a:pPr algn="just">
                  <a:lnSpc>
                    <a:spcPct val="107000"/>
                  </a:lnSpc>
                  <a:spcAft>
                    <a:spcPts val="800"/>
                  </a:spcAft>
                </a:pPr>
                <a14:m>
                  <m:oMathPara xmlns:m="http://schemas.openxmlformats.org/officeDocument/2006/math">
                    <m:oMathParaPr>
                      <m:jc m:val="centerGroup"/>
                    </m:oMathParaPr>
                    <m:oMath xmlns:m="http://schemas.openxmlformats.org/officeDocument/2006/math">
                      <m:r>
                        <a:rPr lang="en-US" i="1">
                          <a:effectLst/>
                          <a:latin typeface="Cambria Math" panose="02040503050406030204" pitchFamily="18" charset="0"/>
                          <a:ea typeface="Calibri" panose="020F0502020204030204" pitchFamily="34" charset="0"/>
                          <a:cs typeface="Times New Roman" panose="02020603050405020304" pitchFamily="18" charset="0"/>
                        </a:rPr>
                        <m:t>𝑚</m:t>
                      </m:r>
                      <m:r>
                        <a:rPr lang="en-US" i="1">
                          <a:effectLst/>
                          <a:latin typeface="Cambria Math" panose="02040503050406030204" pitchFamily="18" charset="0"/>
                          <a:ea typeface="Calibri" panose="020F0502020204030204" pitchFamily="34" charset="0"/>
                          <a:cs typeface="Times New Roman" panose="02020603050405020304" pitchFamily="18" charset="0"/>
                        </a:rPr>
                        <m:t>=1+3.3⋅</m:t>
                      </m:r>
                      <m:func>
                        <m:funcPr>
                          <m:ctrlPr>
                            <a:rPr lang="ru-RU" i="1">
                              <a:effectLst/>
                              <a:latin typeface="Cambria Math" panose="02040503050406030204" pitchFamily="18" charset="0"/>
                              <a:ea typeface="Calibri" panose="020F0502020204030204" pitchFamily="34" charset="0"/>
                              <a:cs typeface="Times New Roman" panose="02020603050405020304" pitchFamily="18" charset="0"/>
                            </a:rPr>
                          </m:ctrlPr>
                        </m:funcPr>
                        <m:fName>
                          <m:sSub>
                            <m:sSubPr>
                              <m:ctrlPr>
                                <a:rPr lang="ru-RU"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a:effectLst/>
                                  <a:latin typeface="Cambria Math" panose="02040503050406030204" pitchFamily="18" charset="0"/>
                                  <a:ea typeface="Calibri" panose="020F0502020204030204" pitchFamily="34" charset="0"/>
                                  <a:cs typeface="Times New Roman" panose="02020603050405020304" pitchFamily="18" charset="0"/>
                                </a:rPr>
                                <m:t>log</m:t>
                              </m:r>
                            </m:e>
                            <m:sub>
                              <m:r>
                                <a:rPr lang="en-US">
                                  <a:effectLst/>
                                  <a:latin typeface="Cambria Math" panose="02040503050406030204" pitchFamily="18" charset="0"/>
                                  <a:ea typeface="Calibri" panose="020F0502020204030204" pitchFamily="34" charset="0"/>
                                  <a:cs typeface="Times New Roman" panose="02020603050405020304" pitchFamily="18" charset="0"/>
                                </a:rPr>
                                <m:t>10</m:t>
                              </m:r>
                            </m:sub>
                          </m:sSub>
                        </m:fName>
                        <m:e>
                          <m:d>
                            <m:dPr>
                              <m:ctrlPr>
                                <a:rPr lang="ru-RU" i="1">
                                  <a:effectLst/>
                                  <a:latin typeface="Cambria Math" panose="02040503050406030204" pitchFamily="18" charset="0"/>
                                  <a:ea typeface="Calibri" panose="020F0502020204030204" pitchFamily="34" charset="0"/>
                                  <a:cs typeface="Times New Roman" panose="02020603050405020304" pitchFamily="18" charset="0"/>
                                </a:rPr>
                              </m:ctrlPr>
                            </m:dPr>
                            <m:e>
                              <m:r>
                                <a:rPr lang="ru-RU" b="0" i="1" smtClean="0">
                                  <a:effectLst/>
                                  <a:latin typeface="Cambria Math" panose="02040503050406030204" pitchFamily="18" charset="0"/>
                                  <a:ea typeface="Calibri" panose="020F0502020204030204" pitchFamily="34" charset="0"/>
                                  <a:cs typeface="Times New Roman" panose="02020603050405020304" pitchFamily="18" charset="0"/>
                                </a:rPr>
                                <m:t>272</m:t>
                              </m:r>
                            </m:e>
                          </m:d>
                        </m:e>
                      </m:func>
                      <m:r>
                        <a:rPr lang="ru-RU" b="0" i="1" smtClean="0">
                          <a:effectLst/>
                          <a:latin typeface="Cambria Math" panose="02040503050406030204" pitchFamily="18" charset="0"/>
                          <a:ea typeface="Calibri" panose="020F0502020204030204" pitchFamily="34" charset="0"/>
                          <a:cs typeface="Times New Roman" panose="02020603050405020304" pitchFamily="18" charset="0"/>
                        </a:rPr>
                        <m:t>=9.</m:t>
                      </m:r>
                    </m:oMath>
                  </m:oMathPara>
                </a14:m>
                <a:endParaRPr lang="ru-RU" dirty="0">
                  <a:effectLst/>
                  <a:ea typeface="Calibri" panose="020F0502020204030204" pitchFamily="34"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993172" y="1999350"/>
                <a:ext cx="10226675" cy="3738219"/>
              </a:xfrm>
              <a:prstGeom prst="rect">
                <a:avLst/>
              </a:prstGeom>
              <a:blipFill>
                <a:blip r:embed="rId2"/>
                <a:stretch>
                  <a:fillRect l="-1251" t="-1958"/>
                </a:stretch>
              </a:blipFill>
            </p:spPr>
            <p:txBody>
              <a:bodyPr/>
              <a:lstStyle/>
              <a:p>
                <a:r>
                  <a:rPr lang="ru-RU">
                    <a:noFill/>
                  </a:rPr>
                  <a:t> </a:t>
                </a:r>
              </a:p>
            </p:txBody>
          </p:sp>
        </mc:Fallback>
      </mc:AlternateContent>
    </p:spTree>
    <p:extLst>
      <p:ext uri="{BB962C8B-B14F-4D97-AF65-F5344CB8AC3E}">
        <p14:creationId xmlns:p14="http://schemas.microsoft.com/office/powerpoint/2010/main" val="1004089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984994" y="1999350"/>
            <a:ext cx="10221538" cy="646331"/>
          </a:xfrm>
          <a:prstGeom prst="rect">
            <a:avLst/>
          </a:prstGeom>
        </p:spPr>
        <p:txBody>
          <a:bodyPr>
            <a:normAutofit/>
          </a:bodyPr>
          <a:lstStyle/>
          <a:p>
            <a:pPr>
              <a:lnSpc>
                <a:spcPct val="90000"/>
              </a:lnSpc>
              <a:spcBef>
                <a:spcPct val="0"/>
              </a:spcBef>
            </a:pPr>
            <a:r>
              <a:rPr lang="ru-RU" sz="4000" spc="100" dirty="0">
                <a:solidFill>
                  <a:srgbClr val="246AF3"/>
                </a:solidFill>
                <a:latin typeface="Segoe UI Black" panose="020B0A02040204020203" pitchFamily="34" charset="0"/>
                <a:ea typeface="Segoe UI Black" panose="020B0A02040204020203" pitchFamily="34" charset="0"/>
                <a:cs typeface="Segoe UI Semilight" panose="020B0402040204020203" pitchFamily="34" charset="0"/>
              </a:rPr>
              <a:t>Извержение гейзера</a:t>
            </a:r>
          </a:p>
        </p:txBody>
      </p:sp>
    </p:spTree>
    <p:extLst>
      <p:ext uri="{BB962C8B-B14F-4D97-AF65-F5344CB8AC3E}">
        <p14:creationId xmlns:p14="http://schemas.microsoft.com/office/powerpoint/2010/main" val="36059973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C0295D2E-00E5-4B23-9707-D4F2BDAED7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6006" y="0"/>
            <a:ext cx="9619987" cy="6858000"/>
          </a:xfrm>
          <a:prstGeom prst="rect">
            <a:avLst/>
          </a:prstGeom>
        </p:spPr>
      </p:pic>
    </p:spTree>
    <p:extLst>
      <p:ext uri="{BB962C8B-B14F-4D97-AF65-F5344CB8AC3E}">
        <p14:creationId xmlns:p14="http://schemas.microsoft.com/office/powerpoint/2010/main" val="12156742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983432" y="1999350"/>
            <a:ext cx="10221538" cy="1224136"/>
          </a:xfrm>
          <a:prstGeom prst="rect">
            <a:avLst/>
          </a:prstGeom>
        </p:spPr>
        <p:txBody>
          <a:bodyPr>
            <a:normAutofit/>
          </a:bodyPr>
          <a:lstStyle/>
          <a:p>
            <a:pPr>
              <a:lnSpc>
                <a:spcPct val="90000"/>
              </a:lnSpc>
              <a:spcBef>
                <a:spcPct val="0"/>
              </a:spcBef>
            </a:pPr>
            <a:r>
              <a:rPr lang="ru-RU" sz="4000" spc="100" dirty="0">
                <a:solidFill>
                  <a:srgbClr val="246AF3"/>
                </a:solidFill>
                <a:latin typeface="Segoe UI Black" panose="020B0A02040204020203" pitchFamily="34" charset="0"/>
                <a:ea typeface="Segoe UI Black" panose="020B0A02040204020203" pitchFamily="34" charset="0"/>
                <a:cs typeface="Segoe UI Semilight" panose="020B0402040204020203" pitchFamily="34" charset="0"/>
              </a:rPr>
              <a:t>Ядерная оценка плотности</a:t>
            </a:r>
          </a:p>
          <a:p>
            <a:pPr>
              <a:lnSpc>
                <a:spcPct val="90000"/>
              </a:lnSpc>
              <a:spcBef>
                <a:spcPct val="0"/>
              </a:spcBef>
            </a:pPr>
            <a:r>
              <a:rPr lang="ru-RU" sz="4000" spc="100" dirty="0">
                <a:solidFill>
                  <a:srgbClr val="246AF3"/>
                </a:solidFill>
                <a:latin typeface="Segoe UI Black" panose="020B0A02040204020203" pitchFamily="34" charset="0"/>
                <a:ea typeface="Segoe UI Black" panose="020B0A02040204020203" pitchFamily="34" charset="0"/>
                <a:cs typeface="Segoe UI Semilight" panose="020B0402040204020203" pitchFamily="34" charset="0"/>
              </a:rPr>
              <a:t>(</a:t>
            </a:r>
            <a:r>
              <a:rPr lang="en-US" sz="4000" spc="100" dirty="0">
                <a:solidFill>
                  <a:srgbClr val="246AF3"/>
                </a:solidFill>
                <a:latin typeface="Segoe UI Black" panose="020B0A02040204020203" pitchFamily="34" charset="0"/>
                <a:ea typeface="Segoe UI Black" panose="020B0A02040204020203" pitchFamily="34" charset="0"/>
                <a:cs typeface="Segoe UI Semilight" panose="020B0402040204020203" pitchFamily="34" charset="0"/>
              </a:rPr>
              <a:t>KDE, Kernel Density Estimation)</a:t>
            </a:r>
            <a:endParaRPr lang="ru-RU" sz="4000" spc="100" dirty="0">
              <a:solidFill>
                <a:srgbClr val="246AF3"/>
              </a:solidFill>
              <a:latin typeface="Segoe UI Black" panose="020B0A02040204020203" pitchFamily="34" charset="0"/>
              <a:ea typeface="Segoe UI Black" panose="020B0A02040204020203" pitchFamily="34" charset="0"/>
              <a:cs typeface="Segoe UI Semilight" panose="020B0402040204020203" pitchFamily="34" charset="0"/>
            </a:endParaRPr>
          </a:p>
        </p:txBody>
      </p:sp>
    </p:spTree>
    <p:extLst>
      <p:ext uri="{BB962C8B-B14F-4D97-AF65-F5344CB8AC3E}">
        <p14:creationId xmlns:p14="http://schemas.microsoft.com/office/powerpoint/2010/main" val="1182160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982662" y="2205039"/>
            <a:ext cx="10226675" cy="3671886"/>
          </a:xfrm>
          <a:prstGeom prst="rect">
            <a:avLst/>
          </a:prstGeom>
        </p:spPr>
        <p:txBody>
          <a:bodyPr>
            <a:normAutofit/>
          </a:bodyPr>
          <a:lstStyle>
            <a:lvl1pPr algn="l" defTabSz="914400" rtl="0" eaLnBrk="1" latinLnBrk="0" hangingPunct="1">
              <a:lnSpc>
                <a:spcPct val="90000"/>
              </a:lnSpc>
              <a:spcBef>
                <a:spcPct val="0"/>
              </a:spcBef>
              <a:buNone/>
              <a:defRPr sz="4000" kern="1200">
                <a:solidFill>
                  <a:srgbClr val="2F5597"/>
                </a:solidFill>
                <a:latin typeface="+mj-lt"/>
                <a:ea typeface="+mj-ea"/>
                <a:cs typeface="+mj-cs"/>
              </a:defRPr>
            </a:lvl1pPr>
          </a:lstStyle>
          <a:p>
            <a:endParaRPr lang="ru-RU" sz="3000" spc="100" dirty="0">
              <a:solidFill>
                <a:schemeClr val="tx1"/>
              </a:solidFill>
              <a:latin typeface="Segoe UI" panose="020B0502040204020203" pitchFamily="34" charset="0"/>
              <a:ea typeface="Segoe UI Black" panose="020B0A02040204020203" pitchFamily="34" charset="0"/>
              <a:cs typeface="Segoe UI" panose="020B0502040204020203" pitchFamily="34" charset="0"/>
            </a:endParaRPr>
          </a:p>
        </p:txBody>
      </p:sp>
      <p:sp>
        <p:nvSpPr>
          <p:cNvPr id="2" name="Прямоугольник 1"/>
          <p:cNvSpPr/>
          <p:nvPr/>
        </p:nvSpPr>
        <p:spPr>
          <a:xfrm>
            <a:off x="987799" y="990502"/>
            <a:ext cx="10221537" cy="646331"/>
          </a:xfrm>
          <a:prstGeom prst="rect">
            <a:avLst/>
          </a:prstGeom>
        </p:spPr>
        <p:txBody>
          <a:bodyPr>
            <a:normAutofit/>
          </a:bodyPr>
          <a:lstStyle/>
          <a:p>
            <a:pPr>
              <a:lnSpc>
                <a:spcPct val="90000"/>
              </a:lnSpc>
              <a:spcBef>
                <a:spcPct val="0"/>
              </a:spcBef>
            </a:pPr>
            <a:r>
              <a:rPr lang="ru-RU" sz="4000" spc="100" dirty="0">
                <a:solidFill>
                  <a:srgbClr val="246AF3"/>
                </a:solidFill>
                <a:latin typeface="Segoe UI Black" panose="020B0A02040204020203" pitchFamily="34" charset="0"/>
                <a:ea typeface="Segoe UI Black" panose="020B0A02040204020203" pitchFamily="34" charset="0"/>
                <a:cs typeface="Segoe UI Semilight" panose="020B0402040204020203" pitchFamily="34" charset="0"/>
              </a:rPr>
              <a:t>Ядерная оценка плотности. Идея</a:t>
            </a:r>
          </a:p>
        </p:txBody>
      </p:sp>
      <mc:AlternateContent xmlns:mc="http://schemas.openxmlformats.org/markup-compatibility/2006" xmlns:a14="http://schemas.microsoft.com/office/drawing/2010/main">
        <mc:Choice Requires="a14">
          <p:sp>
            <p:nvSpPr>
              <p:cNvPr id="9" name="TextBox 8"/>
              <p:cNvSpPr txBox="1"/>
              <p:nvPr/>
            </p:nvSpPr>
            <p:spPr>
              <a:xfrm>
                <a:off x="993172" y="1999350"/>
                <a:ext cx="10226675" cy="3738219"/>
              </a:xfrm>
              <a:prstGeom prst="rect">
                <a:avLst/>
              </a:prstGeom>
            </p:spPr>
            <p:txBody>
              <a:bodyPr>
                <a:noAutofit/>
              </a:bodyPr>
              <a:lstStyle>
                <a:defPPr>
                  <a:defRPr lang="ru-RU"/>
                </a:defPPr>
                <a:lvl1pPr>
                  <a:lnSpc>
                    <a:spcPct val="90000"/>
                  </a:lnSpc>
                  <a:spcBef>
                    <a:spcPct val="0"/>
                  </a:spcBef>
                  <a:buNone/>
                  <a:defRPr sz="2800">
                    <a:latin typeface="Segoe UI" panose="020B0502040204020203" pitchFamily="34" charset="0"/>
                    <a:ea typeface="+mj-ea"/>
                    <a:cs typeface="Segoe UI" panose="020B0502040204020203" pitchFamily="34" charset="0"/>
                  </a:defRPr>
                </a:lvl1pPr>
              </a:lstStyle>
              <a:p>
                <a:pPr algn="just">
                  <a:lnSpc>
                    <a:spcPct val="107000"/>
                  </a:lnSpc>
                  <a:spcAft>
                    <a:spcPts val="800"/>
                  </a:spcAft>
                </a:pPr>
                <a:r>
                  <a:rPr lang="ru-RU" dirty="0"/>
                  <a:t>Идея построения графика состоит в том, чтобы «насыпать кучу песка» вокруг каждого элемента набора данных.</a:t>
                </a:r>
              </a:p>
              <a:p>
                <a:pPr algn="just">
                  <a:lnSpc>
                    <a:spcPct val="107000"/>
                  </a:lnSpc>
                  <a:spcAft>
                    <a:spcPts val="800"/>
                  </a:spcAft>
                </a:pPr>
                <a:r>
                  <a:rPr lang="ru-RU" dirty="0"/>
                  <a:t>В местах скопления элементов песок будет накапливаться. Фактический график строится путем выбора ядра </a:t>
                </a:r>
                <a14:m>
                  <m:oMath xmlns:m="http://schemas.openxmlformats.org/officeDocument/2006/math">
                    <m:r>
                      <a:rPr lang="ru-RU" i="1">
                        <a:latin typeface="Cambria Math" panose="02040503050406030204" pitchFamily="18" charset="0"/>
                      </a:rPr>
                      <m:t>𝐾</m:t>
                    </m:r>
                  </m:oMath>
                </a14:m>
                <a:r>
                  <a:rPr lang="ru-RU" dirty="0"/>
                  <a:t> и полосы пропускания </a:t>
                </a:r>
                <a14:m>
                  <m:oMath xmlns:m="http://schemas.openxmlformats.org/officeDocument/2006/math">
                    <m:r>
                      <a:rPr lang="ru-RU" i="1">
                        <a:latin typeface="Cambria Math" panose="02040503050406030204" pitchFamily="18" charset="0"/>
                      </a:rPr>
                      <m:t>h</m:t>
                    </m:r>
                  </m:oMath>
                </a14:m>
                <a:r>
                  <a:rPr lang="ru-RU" dirty="0"/>
                  <a:t>.</a:t>
                </a:r>
              </a:p>
              <a:p>
                <a:pPr algn="just">
                  <a:lnSpc>
                    <a:spcPct val="107000"/>
                  </a:lnSpc>
                  <a:spcAft>
                    <a:spcPts val="800"/>
                  </a:spcAft>
                </a:pPr>
                <a:r>
                  <a:rPr lang="ru-RU" dirty="0"/>
                  <a:t>Ядро </a:t>
                </a:r>
                <a14:m>
                  <m:oMath xmlns:m="http://schemas.openxmlformats.org/officeDocument/2006/math">
                    <m:r>
                      <a:rPr lang="ru-RU" i="1">
                        <a:latin typeface="Cambria Math" panose="02040503050406030204" pitchFamily="18" charset="0"/>
                      </a:rPr>
                      <m:t>𝐾</m:t>
                    </m:r>
                  </m:oMath>
                </a14:m>
                <a:r>
                  <a:rPr lang="ru-RU" dirty="0"/>
                  <a:t> отражает форму куч песка, тогда как ширина полосы пропускания является параметром настройки, который определяет, насколько широкими будут груды песка.</a:t>
                </a:r>
                <a:endParaRPr lang="ru-RU" dirty="0">
                  <a:effectLst/>
                  <a:ea typeface="Calibri" panose="020F0502020204030204" pitchFamily="34"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993172" y="1999350"/>
                <a:ext cx="10226675" cy="3738219"/>
              </a:xfrm>
              <a:prstGeom prst="rect">
                <a:avLst/>
              </a:prstGeom>
              <a:blipFill>
                <a:blip r:embed="rId2"/>
                <a:stretch>
                  <a:fillRect l="-1251" t="-1958" r="-1132" b="-9299"/>
                </a:stretch>
              </a:blipFill>
            </p:spPr>
            <p:txBody>
              <a:bodyPr/>
              <a:lstStyle/>
              <a:p>
                <a:r>
                  <a:rPr lang="ru-RU">
                    <a:noFill/>
                  </a:rPr>
                  <a:t> </a:t>
                </a:r>
              </a:p>
            </p:txBody>
          </p:sp>
        </mc:Fallback>
      </mc:AlternateContent>
    </p:spTree>
    <p:extLst>
      <p:ext uri="{BB962C8B-B14F-4D97-AF65-F5344CB8AC3E}">
        <p14:creationId xmlns:p14="http://schemas.microsoft.com/office/powerpoint/2010/main" val="7834188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982662" y="2205039"/>
            <a:ext cx="10226675" cy="3671886"/>
          </a:xfrm>
          <a:prstGeom prst="rect">
            <a:avLst/>
          </a:prstGeom>
        </p:spPr>
        <p:txBody>
          <a:bodyPr>
            <a:normAutofit/>
          </a:bodyPr>
          <a:lstStyle>
            <a:lvl1pPr algn="l" defTabSz="914400" rtl="0" eaLnBrk="1" latinLnBrk="0" hangingPunct="1">
              <a:lnSpc>
                <a:spcPct val="90000"/>
              </a:lnSpc>
              <a:spcBef>
                <a:spcPct val="0"/>
              </a:spcBef>
              <a:buNone/>
              <a:defRPr sz="4000" kern="1200">
                <a:solidFill>
                  <a:srgbClr val="2F5597"/>
                </a:solidFill>
                <a:latin typeface="+mj-lt"/>
                <a:ea typeface="+mj-ea"/>
                <a:cs typeface="+mj-cs"/>
              </a:defRPr>
            </a:lvl1pPr>
          </a:lstStyle>
          <a:p>
            <a:endParaRPr lang="ru-RU" sz="3000" spc="100" dirty="0">
              <a:solidFill>
                <a:schemeClr val="tx1"/>
              </a:solidFill>
              <a:latin typeface="Segoe UI" panose="020B0502040204020203" pitchFamily="34" charset="0"/>
              <a:ea typeface="Segoe UI Black" panose="020B0A02040204020203" pitchFamily="34" charset="0"/>
              <a:cs typeface="Segoe UI" panose="020B0502040204020203" pitchFamily="34" charset="0"/>
            </a:endParaRPr>
          </a:p>
        </p:txBody>
      </p:sp>
      <p:sp>
        <p:nvSpPr>
          <p:cNvPr id="2" name="Прямоугольник 1"/>
          <p:cNvSpPr/>
          <p:nvPr/>
        </p:nvSpPr>
        <p:spPr>
          <a:xfrm>
            <a:off x="987799" y="990502"/>
            <a:ext cx="10221537" cy="646331"/>
          </a:xfrm>
          <a:prstGeom prst="rect">
            <a:avLst/>
          </a:prstGeom>
        </p:spPr>
        <p:txBody>
          <a:bodyPr>
            <a:normAutofit/>
          </a:bodyPr>
          <a:lstStyle/>
          <a:p>
            <a:pPr>
              <a:lnSpc>
                <a:spcPct val="90000"/>
              </a:lnSpc>
              <a:spcBef>
                <a:spcPct val="0"/>
              </a:spcBef>
            </a:pPr>
            <a:r>
              <a:rPr lang="ru-RU" sz="4000" spc="100" dirty="0">
                <a:solidFill>
                  <a:srgbClr val="246AF3"/>
                </a:solidFill>
                <a:latin typeface="Segoe UI Black" panose="020B0A02040204020203" pitchFamily="34" charset="0"/>
                <a:ea typeface="Segoe UI Black" panose="020B0A02040204020203" pitchFamily="34" charset="0"/>
                <a:cs typeface="Segoe UI Semilight" panose="020B0402040204020203" pitchFamily="34" charset="0"/>
              </a:rPr>
              <a:t>Ядро</a:t>
            </a:r>
          </a:p>
        </p:txBody>
      </p:sp>
      <mc:AlternateContent xmlns:mc="http://schemas.openxmlformats.org/markup-compatibility/2006" xmlns:a14="http://schemas.microsoft.com/office/drawing/2010/main">
        <mc:Choice Requires="a14">
          <p:sp>
            <p:nvSpPr>
              <p:cNvPr id="9" name="TextBox 8"/>
              <p:cNvSpPr txBox="1"/>
              <p:nvPr/>
            </p:nvSpPr>
            <p:spPr>
              <a:xfrm>
                <a:off x="993172" y="1999350"/>
                <a:ext cx="10226675" cy="4309970"/>
              </a:xfrm>
              <a:prstGeom prst="rect">
                <a:avLst/>
              </a:prstGeom>
            </p:spPr>
            <p:txBody>
              <a:bodyPr>
                <a:noAutofit/>
              </a:bodyPr>
              <a:lstStyle>
                <a:defPPr>
                  <a:defRPr lang="ru-RU"/>
                </a:defPPr>
                <a:lvl1pPr>
                  <a:lnSpc>
                    <a:spcPct val="90000"/>
                  </a:lnSpc>
                  <a:spcBef>
                    <a:spcPct val="0"/>
                  </a:spcBef>
                  <a:buNone/>
                  <a:defRPr sz="2800">
                    <a:latin typeface="Segoe UI" panose="020B0502040204020203" pitchFamily="34" charset="0"/>
                    <a:ea typeface="+mj-ea"/>
                    <a:cs typeface="Segoe UI" panose="020B0502040204020203" pitchFamily="34" charset="0"/>
                  </a:defRPr>
                </a:lvl1pPr>
              </a:lstStyle>
              <a:p>
                <a:pPr algn="just">
                  <a:lnSpc>
                    <a:spcPct val="107000"/>
                  </a:lnSpc>
                  <a:spcAft>
                    <a:spcPts val="800"/>
                  </a:spcAft>
                </a:pPr>
                <a:r>
                  <a:rPr lang="ru-RU" dirty="0">
                    <a:ea typeface="Calibri" panose="020F0502020204030204" pitchFamily="34" charset="0"/>
                  </a:rPr>
                  <a:t>Я</a:t>
                </a:r>
                <a:r>
                  <a:rPr lang="ru-RU" dirty="0">
                    <a:effectLst/>
                    <a:ea typeface="Calibri" panose="020F0502020204030204" pitchFamily="34" charset="0"/>
                  </a:rPr>
                  <a:t>дро </a:t>
                </a:r>
                <a14:m>
                  <m:oMath xmlns:m="http://schemas.openxmlformats.org/officeDocument/2006/math">
                    <m:r>
                      <a:rPr lang="ru-RU" i="1">
                        <a:effectLst/>
                        <a:latin typeface="Cambria Math" panose="02040503050406030204" pitchFamily="18" charset="0"/>
                        <a:ea typeface="Calibri" panose="020F0502020204030204" pitchFamily="34" charset="0"/>
                        <a:cs typeface="Times New Roman" panose="02020603050405020304" pitchFamily="18" charset="0"/>
                      </a:rPr>
                      <m:t>𝐾</m:t>
                    </m:r>
                  </m:oMath>
                </a14:m>
                <a:r>
                  <a:rPr lang="ru-RU" dirty="0">
                    <a:effectLst/>
                    <a:ea typeface="Calibri" panose="020F0502020204030204" pitchFamily="34" charset="0"/>
                  </a:rPr>
                  <a:t> представляет собой функцию </a:t>
                </a:r>
                <a14:m>
                  <m:oMath xmlns:m="http://schemas.openxmlformats.org/officeDocument/2006/math">
                    <m:r>
                      <a:rPr lang="ru-RU" i="1">
                        <a:effectLst/>
                        <a:latin typeface="Cambria Math" panose="02040503050406030204" pitchFamily="18" charset="0"/>
                        <a:ea typeface="Calibri" panose="020F0502020204030204" pitchFamily="34" charset="0"/>
                        <a:cs typeface="Times New Roman" panose="02020603050405020304" pitchFamily="18" charset="0"/>
                      </a:rPr>
                      <m:t>𝐾</m:t>
                    </m:r>
                    <m:r>
                      <a:rPr lang="ru-RU" i="1">
                        <a:effectLst/>
                        <a:latin typeface="Cambria Math" panose="02040503050406030204" pitchFamily="18" charset="0"/>
                        <a:ea typeface="Calibri" panose="020F0502020204030204" pitchFamily="34" charset="0"/>
                        <a:cs typeface="Times New Roman" panose="02020603050405020304" pitchFamily="18" charset="0"/>
                      </a:rPr>
                      <m:t>:</m:t>
                    </m:r>
                    <m:r>
                      <a:rPr lang="ru-RU" i="1">
                        <a:effectLst/>
                        <a:latin typeface="Cambria Math" panose="02040503050406030204" pitchFamily="18" charset="0"/>
                        <a:ea typeface="Calibri" panose="020F0502020204030204" pitchFamily="34" charset="0"/>
                        <a:cs typeface="Times New Roman" panose="02020603050405020304" pitchFamily="18" charset="0"/>
                      </a:rPr>
                      <m:t>ℝ</m:t>
                    </m:r>
                    <m:r>
                      <a:rPr lang="ru-RU" i="1">
                        <a:effectLst/>
                        <a:latin typeface="Cambria Math" panose="02040503050406030204" pitchFamily="18" charset="0"/>
                        <a:ea typeface="Calibri" panose="020F0502020204030204" pitchFamily="34" charset="0"/>
                        <a:cs typeface="Times New Roman" panose="02020603050405020304" pitchFamily="18" charset="0"/>
                      </a:rPr>
                      <m:t>→</m:t>
                    </m:r>
                    <m:r>
                      <a:rPr lang="ru-RU" i="1">
                        <a:effectLst/>
                        <a:latin typeface="Cambria Math" panose="02040503050406030204" pitchFamily="18" charset="0"/>
                        <a:ea typeface="Calibri" panose="020F0502020204030204" pitchFamily="34" charset="0"/>
                        <a:cs typeface="Times New Roman" panose="02020603050405020304" pitchFamily="18" charset="0"/>
                      </a:rPr>
                      <m:t>ℝ</m:t>
                    </m:r>
                    <m:r>
                      <a:rPr lang="ru-RU" i="1">
                        <a:effectLst/>
                        <a:latin typeface="Cambria Math" panose="02040503050406030204" pitchFamily="18" charset="0"/>
                        <a:ea typeface="Calibri" panose="020F0502020204030204" pitchFamily="34" charset="0"/>
                        <a:cs typeface="Times New Roman" panose="02020603050405020304" pitchFamily="18" charset="0"/>
                      </a:rPr>
                      <m:t>.</m:t>
                    </m:r>
                  </m:oMath>
                </a14:m>
                <a:endParaRPr lang="ru-RU" dirty="0">
                  <a:effectLst/>
                  <a:ea typeface="Calibri" panose="020F0502020204030204" pitchFamily="34" charset="0"/>
                </a:endParaRPr>
              </a:p>
              <a:p>
                <a:pPr algn="just">
                  <a:lnSpc>
                    <a:spcPct val="107000"/>
                  </a:lnSpc>
                  <a:spcAft>
                    <a:spcPts val="800"/>
                  </a:spcAft>
                </a:pPr>
                <a:r>
                  <a:rPr lang="ru-RU" dirty="0">
                    <a:effectLst/>
                    <a:ea typeface="Calibri" panose="020F0502020204030204" pitchFamily="34" charset="0"/>
                  </a:rPr>
                  <a:t>Ядро </a:t>
                </a:r>
                <a14:m>
                  <m:oMath xmlns:m="http://schemas.openxmlformats.org/officeDocument/2006/math">
                    <m:r>
                      <a:rPr lang="ru-RU" i="1">
                        <a:effectLst/>
                        <a:latin typeface="Cambria Math" panose="02040503050406030204" pitchFamily="18" charset="0"/>
                        <a:ea typeface="Calibri" panose="020F0502020204030204" pitchFamily="34" charset="0"/>
                        <a:cs typeface="Times New Roman" panose="02020603050405020304" pitchFamily="18" charset="0"/>
                      </a:rPr>
                      <m:t>𝐾</m:t>
                    </m:r>
                  </m:oMath>
                </a14:m>
                <a:r>
                  <a:rPr lang="ru-RU" dirty="0">
                    <a:effectLst/>
                    <a:ea typeface="Calibri" panose="020F0502020204030204" pitchFamily="34" charset="0"/>
                  </a:rPr>
                  <a:t> удовлетворяет следующим условиям:</a:t>
                </a:r>
              </a:p>
              <a:p>
                <a:pPr algn="just">
                  <a:lnSpc>
                    <a:spcPct val="107000"/>
                  </a:lnSpc>
                  <a:spcAft>
                    <a:spcPts val="800"/>
                  </a:spcAft>
                </a:pPr>
                <a:r>
                  <a:rPr lang="ru-RU" dirty="0">
                    <a:effectLst/>
                    <a:ea typeface="Calibri" panose="020F0502020204030204" pitchFamily="34" charset="0"/>
                  </a:rPr>
                  <a:t>1. </a:t>
                </a:r>
                <a14:m>
                  <m:oMath xmlns:m="http://schemas.openxmlformats.org/officeDocument/2006/math">
                    <m:r>
                      <a:rPr lang="ru-RU" i="1">
                        <a:effectLst/>
                        <a:latin typeface="Cambria Math" panose="02040503050406030204" pitchFamily="18" charset="0"/>
                        <a:ea typeface="Calibri" panose="020F0502020204030204" pitchFamily="34" charset="0"/>
                        <a:cs typeface="Times New Roman" panose="02020603050405020304" pitchFamily="18" charset="0"/>
                      </a:rPr>
                      <m:t>𝐾</m:t>
                    </m:r>
                  </m:oMath>
                </a14:m>
                <a:r>
                  <a:rPr lang="ru-RU" dirty="0">
                    <a:effectLst/>
                    <a:ea typeface="Calibri" panose="020F0502020204030204" pitchFamily="34" charset="0"/>
                  </a:rPr>
                  <a:t> – плотность вероятности, т.е.</a:t>
                </a:r>
              </a:p>
              <a:p>
                <a:pPr algn="just">
                  <a:lnSpc>
                    <a:spcPct val="107000"/>
                  </a:lnSpc>
                  <a:spcAft>
                    <a:spcPts val="800"/>
                  </a:spcAft>
                </a:pPr>
                <a14:m>
                  <m:oMathPara xmlns:m="http://schemas.openxmlformats.org/officeDocument/2006/math">
                    <m:oMathParaPr>
                      <m:jc m:val="centerGroup"/>
                    </m:oMathParaPr>
                    <m:oMath xmlns:m="http://schemas.openxmlformats.org/officeDocument/2006/math">
                      <m:r>
                        <a:rPr lang="ru-RU" i="1">
                          <a:effectLst/>
                          <a:latin typeface="Cambria Math" panose="02040503050406030204" pitchFamily="18" charset="0"/>
                          <a:ea typeface="Calibri" panose="020F0502020204030204" pitchFamily="34" charset="0"/>
                          <a:cs typeface="Times New Roman" panose="02020603050405020304" pitchFamily="18" charset="0"/>
                        </a:rPr>
                        <m:t>𝐾</m:t>
                      </m:r>
                      <m:r>
                        <a:rPr lang="ru-RU" i="1">
                          <a:effectLst/>
                          <a:latin typeface="Cambria Math" panose="02040503050406030204" pitchFamily="18" charset="0"/>
                          <a:ea typeface="Calibri" panose="020F0502020204030204" pitchFamily="34" charset="0"/>
                          <a:cs typeface="Times New Roman" panose="02020603050405020304" pitchFamily="18" charset="0"/>
                        </a:rPr>
                        <m:t>(</m:t>
                      </m:r>
                      <m:r>
                        <a:rPr lang="ru-RU" i="1">
                          <a:effectLst/>
                          <a:latin typeface="Cambria Math" panose="02040503050406030204" pitchFamily="18" charset="0"/>
                          <a:ea typeface="Calibri" panose="020F0502020204030204" pitchFamily="34" charset="0"/>
                          <a:cs typeface="Times New Roman" panose="02020603050405020304" pitchFamily="18" charset="0"/>
                        </a:rPr>
                        <m:t>𝑢</m:t>
                      </m:r>
                      <m:r>
                        <a:rPr lang="ru-RU" i="1">
                          <a:effectLst/>
                          <a:latin typeface="Cambria Math" panose="02040503050406030204" pitchFamily="18" charset="0"/>
                          <a:ea typeface="Calibri" panose="020F0502020204030204" pitchFamily="34" charset="0"/>
                          <a:cs typeface="Times New Roman" panose="02020603050405020304" pitchFamily="18" charset="0"/>
                        </a:rPr>
                        <m:t>)≥0 и </m:t>
                      </m:r>
                      <m:nary>
                        <m:naryPr>
                          <m:limLoc m:val="undOvr"/>
                          <m:ctrlPr>
                            <a:rPr lang="ru-RU" i="1">
                              <a:effectLst/>
                              <a:latin typeface="Cambria Math" panose="02040503050406030204" pitchFamily="18" charset="0"/>
                              <a:ea typeface="Calibri" panose="020F0502020204030204" pitchFamily="34" charset="0"/>
                              <a:cs typeface="Times New Roman" panose="02020603050405020304" pitchFamily="18" charset="0"/>
                            </a:rPr>
                          </m:ctrlPr>
                        </m:naryPr>
                        <m:sub>
                          <m:r>
                            <a:rPr lang="ru-RU" i="1">
                              <a:effectLst/>
                              <a:latin typeface="Cambria Math" panose="02040503050406030204" pitchFamily="18" charset="0"/>
                              <a:ea typeface="Calibri" panose="020F0502020204030204" pitchFamily="34" charset="0"/>
                              <a:cs typeface="Times New Roman" panose="02020603050405020304" pitchFamily="18" charset="0"/>
                            </a:rPr>
                            <m:t>−∞</m:t>
                          </m:r>
                        </m:sub>
                        <m:sup>
                          <m:r>
                            <a:rPr lang="ru-RU" i="1">
                              <a:effectLst/>
                              <a:latin typeface="Cambria Math" panose="02040503050406030204" pitchFamily="18" charset="0"/>
                              <a:ea typeface="Calibri" panose="020F0502020204030204" pitchFamily="34" charset="0"/>
                              <a:cs typeface="Times New Roman" panose="02020603050405020304" pitchFamily="18" charset="0"/>
                            </a:rPr>
                            <m:t>+∞</m:t>
                          </m:r>
                        </m:sup>
                        <m:e>
                          <m:r>
                            <a:rPr lang="ru-RU" i="1">
                              <a:effectLst/>
                              <a:latin typeface="Cambria Math" panose="02040503050406030204" pitchFamily="18" charset="0"/>
                              <a:ea typeface="Calibri" panose="020F0502020204030204" pitchFamily="34" charset="0"/>
                              <a:cs typeface="Times New Roman" panose="02020603050405020304" pitchFamily="18" charset="0"/>
                            </a:rPr>
                            <m:t>𝐾</m:t>
                          </m:r>
                          <m:r>
                            <a:rPr lang="ru-RU" i="1">
                              <a:effectLst/>
                              <a:latin typeface="Cambria Math" panose="02040503050406030204" pitchFamily="18" charset="0"/>
                              <a:ea typeface="Calibri" panose="020F0502020204030204" pitchFamily="34" charset="0"/>
                              <a:cs typeface="Times New Roman" panose="02020603050405020304" pitchFamily="18" charset="0"/>
                            </a:rPr>
                            <m:t>(</m:t>
                          </m:r>
                          <m:r>
                            <a:rPr lang="ru-RU" i="1">
                              <a:effectLst/>
                              <a:latin typeface="Cambria Math" panose="02040503050406030204" pitchFamily="18" charset="0"/>
                              <a:ea typeface="Calibri" panose="020F0502020204030204" pitchFamily="34" charset="0"/>
                              <a:cs typeface="Times New Roman" panose="02020603050405020304" pitchFamily="18" charset="0"/>
                            </a:rPr>
                            <m:t>𝑢</m:t>
                          </m:r>
                          <m:r>
                            <a:rPr lang="ru-RU" i="1">
                              <a:effectLst/>
                              <a:latin typeface="Cambria Math" panose="02040503050406030204" pitchFamily="18" charset="0"/>
                              <a:ea typeface="Calibri" panose="020F0502020204030204" pitchFamily="34" charset="0"/>
                              <a:cs typeface="Times New Roman" panose="02020603050405020304" pitchFamily="18" charset="0"/>
                            </a:rPr>
                            <m:t>)</m:t>
                          </m:r>
                          <m:r>
                            <a:rPr lang="ru-RU" i="1">
                              <a:effectLst/>
                              <a:latin typeface="Cambria Math" panose="02040503050406030204" pitchFamily="18" charset="0"/>
                              <a:ea typeface="Calibri" panose="020F0502020204030204" pitchFamily="34" charset="0"/>
                              <a:cs typeface="Times New Roman" panose="02020603050405020304" pitchFamily="18" charset="0"/>
                            </a:rPr>
                            <m:t>𝑑𝑢</m:t>
                          </m:r>
                        </m:e>
                      </m:nary>
                      <m:r>
                        <a:rPr lang="ru-RU" i="1">
                          <a:effectLst/>
                          <a:latin typeface="Cambria Math" panose="02040503050406030204" pitchFamily="18" charset="0"/>
                          <a:ea typeface="Calibri" panose="020F0502020204030204" pitchFamily="34" charset="0"/>
                          <a:cs typeface="Times New Roman" panose="02020603050405020304" pitchFamily="18" charset="0"/>
                        </a:rPr>
                        <m:t>=1;</m:t>
                      </m:r>
                    </m:oMath>
                  </m:oMathPara>
                </a14:m>
                <a:endParaRPr lang="ru-RU" dirty="0">
                  <a:effectLst/>
                  <a:ea typeface="Calibri" panose="020F0502020204030204" pitchFamily="34" charset="0"/>
                </a:endParaRPr>
              </a:p>
              <a:p>
                <a:pPr algn="just">
                  <a:lnSpc>
                    <a:spcPct val="107000"/>
                  </a:lnSpc>
                  <a:spcAft>
                    <a:spcPts val="800"/>
                  </a:spcAft>
                </a:pPr>
                <a:r>
                  <a:rPr lang="ru-RU" dirty="0">
                    <a:effectLst/>
                    <a:ea typeface="Calibri" panose="020F0502020204030204" pitchFamily="34" charset="0"/>
                  </a:rPr>
                  <a:t>2. </a:t>
                </a:r>
                <a14:m>
                  <m:oMath xmlns:m="http://schemas.openxmlformats.org/officeDocument/2006/math">
                    <m:r>
                      <a:rPr lang="ru-RU" i="1">
                        <a:effectLst/>
                        <a:latin typeface="Cambria Math" panose="02040503050406030204" pitchFamily="18" charset="0"/>
                        <a:ea typeface="Calibri" panose="020F0502020204030204" pitchFamily="34" charset="0"/>
                        <a:cs typeface="Times New Roman" panose="02020603050405020304" pitchFamily="18" charset="0"/>
                      </a:rPr>
                      <m:t>𝐾</m:t>
                    </m:r>
                  </m:oMath>
                </a14:m>
                <a:r>
                  <a:rPr lang="ru-RU" dirty="0">
                    <a:effectLst/>
                    <a:ea typeface="Calibri" panose="020F0502020204030204" pitchFamily="34" charset="0"/>
                  </a:rPr>
                  <a:t> симметрично относительно нуля, т.е. </a:t>
                </a:r>
                <a14:m>
                  <m:oMath xmlns:m="http://schemas.openxmlformats.org/officeDocument/2006/math">
                    <m:r>
                      <a:rPr lang="ru-RU" i="1">
                        <a:effectLst/>
                        <a:latin typeface="Cambria Math" panose="02040503050406030204" pitchFamily="18" charset="0"/>
                        <a:ea typeface="Calibri" panose="020F0502020204030204" pitchFamily="34" charset="0"/>
                        <a:cs typeface="Times New Roman" panose="02020603050405020304" pitchFamily="18" charset="0"/>
                      </a:rPr>
                      <m:t>𝐾</m:t>
                    </m:r>
                    <m:r>
                      <a:rPr lang="ru-RU" i="1">
                        <a:effectLst/>
                        <a:latin typeface="Cambria Math" panose="02040503050406030204" pitchFamily="18" charset="0"/>
                        <a:ea typeface="Calibri" panose="020F0502020204030204" pitchFamily="34" charset="0"/>
                        <a:cs typeface="Times New Roman" panose="02020603050405020304" pitchFamily="18" charset="0"/>
                      </a:rPr>
                      <m:t>(</m:t>
                    </m:r>
                    <m:r>
                      <a:rPr lang="ru-RU" i="1">
                        <a:effectLst/>
                        <a:latin typeface="Cambria Math" panose="02040503050406030204" pitchFamily="18" charset="0"/>
                        <a:ea typeface="Calibri" panose="020F0502020204030204" pitchFamily="34" charset="0"/>
                        <a:cs typeface="Times New Roman" panose="02020603050405020304" pitchFamily="18" charset="0"/>
                      </a:rPr>
                      <m:t>𝑢</m:t>
                    </m:r>
                    <m:r>
                      <a:rPr lang="ru-RU" i="1">
                        <a:effectLst/>
                        <a:latin typeface="Cambria Math" panose="02040503050406030204" pitchFamily="18" charset="0"/>
                        <a:ea typeface="Calibri" panose="020F0502020204030204" pitchFamily="34" charset="0"/>
                        <a:cs typeface="Times New Roman" panose="02020603050405020304" pitchFamily="18" charset="0"/>
                      </a:rPr>
                      <m:t>)=</m:t>
                    </m:r>
                    <m:r>
                      <a:rPr lang="ru-RU" i="1">
                        <a:effectLst/>
                        <a:latin typeface="Cambria Math" panose="02040503050406030204" pitchFamily="18" charset="0"/>
                        <a:ea typeface="Calibri" panose="020F0502020204030204" pitchFamily="34" charset="0"/>
                        <a:cs typeface="Times New Roman" panose="02020603050405020304" pitchFamily="18" charset="0"/>
                      </a:rPr>
                      <m:t>𝐾</m:t>
                    </m:r>
                    <m:r>
                      <a:rPr lang="ru-RU" i="1">
                        <a:effectLst/>
                        <a:latin typeface="Cambria Math" panose="02040503050406030204" pitchFamily="18" charset="0"/>
                        <a:ea typeface="Calibri" panose="020F0502020204030204" pitchFamily="34" charset="0"/>
                        <a:cs typeface="Times New Roman" panose="02020603050405020304" pitchFamily="18" charset="0"/>
                      </a:rPr>
                      <m:t>(−</m:t>
                    </m:r>
                    <m:r>
                      <a:rPr lang="ru-RU" i="1">
                        <a:effectLst/>
                        <a:latin typeface="Cambria Math" panose="02040503050406030204" pitchFamily="18" charset="0"/>
                        <a:ea typeface="Calibri" panose="020F0502020204030204" pitchFamily="34" charset="0"/>
                        <a:cs typeface="Times New Roman" panose="02020603050405020304" pitchFamily="18" charset="0"/>
                      </a:rPr>
                      <m:t>𝑢</m:t>
                    </m:r>
                    <m:r>
                      <a:rPr lang="ru-RU" i="1">
                        <a:effectLst/>
                        <a:latin typeface="Cambria Math" panose="02040503050406030204" pitchFamily="18" charset="0"/>
                        <a:ea typeface="Calibri" panose="020F0502020204030204" pitchFamily="34" charset="0"/>
                        <a:cs typeface="Times New Roman" panose="02020603050405020304" pitchFamily="18" charset="0"/>
                      </a:rPr>
                      <m:t>)</m:t>
                    </m:r>
                  </m:oMath>
                </a14:m>
                <a:r>
                  <a:rPr lang="ru-RU" dirty="0">
                    <a:effectLst/>
                    <a:ea typeface="Calibri" panose="020F0502020204030204" pitchFamily="34" charset="0"/>
                  </a:rPr>
                  <a:t>;</a:t>
                </a:r>
              </a:p>
              <a:p>
                <a:pPr algn="just">
                  <a:lnSpc>
                    <a:spcPct val="107000"/>
                  </a:lnSpc>
                  <a:spcAft>
                    <a:spcPts val="800"/>
                  </a:spcAft>
                </a:pPr>
                <a:r>
                  <a:rPr lang="ru-RU" dirty="0">
                    <a:effectLst/>
                    <a:ea typeface="Calibri" panose="020F0502020204030204" pitchFamily="34" charset="0"/>
                  </a:rPr>
                  <a:t>3. </a:t>
                </a:r>
                <a14:m>
                  <m:oMath xmlns:m="http://schemas.openxmlformats.org/officeDocument/2006/math">
                    <m:r>
                      <a:rPr lang="ru-RU" i="1">
                        <a:effectLst/>
                        <a:latin typeface="Cambria Math" panose="02040503050406030204" pitchFamily="18" charset="0"/>
                        <a:ea typeface="Calibri" panose="020F0502020204030204" pitchFamily="34" charset="0"/>
                        <a:cs typeface="Times New Roman" panose="02020603050405020304" pitchFamily="18" charset="0"/>
                      </a:rPr>
                      <m:t>𝐾</m:t>
                    </m:r>
                    <m:r>
                      <a:rPr lang="ru-RU" i="1">
                        <a:effectLst/>
                        <a:latin typeface="Cambria Math" panose="02040503050406030204" pitchFamily="18" charset="0"/>
                        <a:ea typeface="Calibri" panose="020F0502020204030204" pitchFamily="34" charset="0"/>
                        <a:cs typeface="Times New Roman" panose="02020603050405020304" pitchFamily="18" charset="0"/>
                      </a:rPr>
                      <m:t>(</m:t>
                    </m:r>
                    <m:r>
                      <a:rPr lang="ru-RU" i="1">
                        <a:effectLst/>
                        <a:latin typeface="Cambria Math" panose="02040503050406030204" pitchFamily="18" charset="0"/>
                        <a:ea typeface="Calibri" panose="020F0502020204030204" pitchFamily="34" charset="0"/>
                        <a:cs typeface="Times New Roman" panose="02020603050405020304" pitchFamily="18" charset="0"/>
                      </a:rPr>
                      <m:t>𝑢</m:t>
                    </m:r>
                    <m:r>
                      <a:rPr lang="ru-RU" i="1">
                        <a:effectLst/>
                        <a:latin typeface="Cambria Math" panose="02040503050406030204" pitchFamily="18" charset="0"/>
                        <a:ea typeface="Calibri" panose="020F0502020204030204" pitchFamily="34" charset="0"/>
                        <a:cs typeface="Times New Roman" panose="02020603050405020304" pitchFamily="18" charset="0"/>
                      </a:rPr>
                      <m:t>)=0</m:t>
                    </m:r>
                  </m:oMath>
                </a14:m>
                <a:r>
                  <a:rPr lang="ru-RU" dirty="0">
                    <a:effectLst/>
                    <a:ea typeface="Calibri" panose="020F0502020204030204" pitchFamily="34" charset="0"/>
                  </a:rPr>
                  <a:t> для </a:t>
                </a:r>
                <a14:m>
                  <m:oMath xmlns:m="http://schemas.openxmlformats.org/officeDocument/2006/math">
                    <m:r>
                      <a:rPr lang="ru-RU" i="1">
                        <a:effectLst/>
                        <a:latin typeface="Cambria Math" panose="02040503050406030204" pitchFamily="18" charset="0"/>
                        <a:ea typeface="Calibri" panose="020F0502020204030204" pitchFamily="34" charset="0"/>
                        <a:cs typeface="Times New Roman" panose="02020603050405020304" pitchFamily="18" charset="0"/>
                      </a:rPr>
                      <m:t>|</m:t>
                    </m:r>
                    <m:r>
                      <a:rPr lang="ru-RU" i="1">
                        <a:effectLst/>
                        <a:latin typeface="Cambria Math" panose="02040503050406030204" pitchFamily="18" charset="0"/>
                        <a:ea typeface="Calibri" panose="020F0502020204030204" pitchFamily="34" charset="0"/>
                        <a:cs typeface="Times New Roman" panose="02020603050405020304" pitchFamily="18" charset="0"/>
                      </a:rPr>
                      <m:t>𝑢</m:t>
                    </m:r>
                    <m:r>
                      <a:rPr lang="ru-RU" i="1">
                        <a:effectLst/>
                        <a:latin typeface="Cambria Math" panose="02040503050406030204" pitchFamily="18" charset="0"/>
                        <a:ea typeface="Calibri" panose="020F0502020204030204" pitchFamily="34" charset="0"/>
                        <a:cs typeface="Times New Roman" panose="02020603050405020304" pitchFamily="18" charset="0"/>
                      </a:rPr>
                      <m:t>|&gt;1</m:t>
                    </m:r>
                  </m:oMath>
                </a14:m>
                <a:r>
                  <a:rPr lang="ru-RU" dirty="0">
                    <a:effectLst/>
                    <a:ea typeface="Calibri" panose="020F0502020204030204" pitchFamily="34" charset="0"/>
                  </a:rPr>
                  <a:t>.</a:t>
                </a:r>
              </a:p>
            </p:txBody>
          </p:sp>
        </mc:Choice>
        <mc:Fallback xmlns="">
          <p:sp>
            <p:nvSpPr>
              <p:cNvPr id="9" name="TextBox 8"/>
              <p:cNvSpPr txBox="1">
                <a:spLocks noRot="1" noChangeAspect="1" noMove="1" noResize="1" noEditPoints="1" noAdjustHandles="1" noChangeArrowheads="1" noChangeShapeType="1" noTextEdit="1"/>
              </p:cNvSpPr>
              <p:nvPr/>
            </p:nvSpPr>
            <p:spPr>
              <a:xfrm>
                <a:off x="993172" y="1999350"/>
                <a:ext cx="10226675" cy="4309970"/>
              </a:xfrm>
              <a:prstGeom prst="rect">
                <a:avLst/>
              </a:prstGeom>
              <a:blipFill>
                <a:blip r:embed="rId2"/>
                <a:stretch>
                  <a:fillRect l="-1251" t="-1697" b="-1556"/>
                </a:stretch>
              </a:blipFill>
            </p:spPr>
            <p:txBody>
              <a:bodyPr/>
              <a:lstStyle/>
              <a:p>
                <a:r>
                  <a:rPr lang="ru-RU">
                    <a:noFill/>
                  </a:rPr>
                  <a:t> </a:t>
                </a:r>
              </a:p>
            </p:txBody>
          </p:sp>
        </mc:Fallback>
      </mc:AlternateContent>
    </p:spTree>
    <p:extLst>
      <p:ext uri="{BB962C8B-B14F-4D97-AF65-F5344CB8AC3E}">
        <p14:creationId xmlns:p14="http://schemas.microsoft.com/office/powerpoint/2010/main" val="27070050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982662" y="2205039"/>
            <a:ext cx="10226675" cy="3671886"/>
          </a:xfrm>
          <a:prstGeom prst="rect">
            <a:avLst/>
          </a:prstGeom>
        </p:spPr>
        <p:txBody>
          <a:bodyPr>
            <a:normAutofit/>
          </a:bodyPr>
          <a:lstStyle>
            <a:lvl1pPr algn="l" defTabSz="914400" rtl="0" eaLnBrk="1" latinLnBrk="0" hangingPunct="1">
              <a:lnSpc>
                <a:spcPct val="90000"/>
              </a:lnSpc>
              <a:spcBef>
                <a:spcPct val="0"/>
              </a:spcBef>
              <a:buNone/>
              <a:defRPr sz="4000" kern="1200">
                <a:solidFill>
                  <a:srgbClr val="2F5597"/>
                </a:solidFill>
                <a:latin typeface="+mj-lt"/>
                <a:ea typeface="+mj-ea"/>
                <a:cs typeface="+mj-cs"/>
              </a:defRPr>
            </a:lvl1pPr>
          </a:lstStyle>
          <a:p>
            <a:endParaRPr lang="ru-RU" sz="3000" spc="100" dirty="0">
              <a:solidFill>
                <a:schemeClr val="tx1"/>
              </a:solidFill>
              <a:latin typeface="Segoe UI" panose="020B0502040204020203" pitchFamily="34" charset="0"/>
              <a:ea typeface="Segoe UI Black" panose="020B0A02040204020203" pitchFamily="34" charset="0"/>
              <a:cs typeface="Segoe UI" panose="020B0502040204020203" pitchFamily="34" charset="0"/>
            </a:endParaRPr>
          </a:p>
        </p:txBody>
      </p:sp>
      <p:sp>
        <p:nvSpPr>
          <p:cNvPr id="2" name="Прямоугольник 1"/>
          <p:cNvSpPr/>
          <p:nvPr/>
        </p:nvSpPr>
        <p:spPr>
          <a:xfrm>
            <a:off x="987799" y="990502"/>
            <a:ext cx="10221537" cy="646331"/>
          </a:xfrm>
          <a:prstGeom prst="rect">
            <a:avLst/>
          </a:prstGeom>
        </p:spPr>
        <p:txBody>
          <a:bodyPr>
            <a:normAutofit/>
          </a:bodyPr>
          <a:lstStyle/>
          <a:p>
            <a:pPr>
              <a:lnSpc>
                <a:spcPct val="90000"/>
              </a:lnSpc>
              <a:spcBef>
                <a:spcPct val="0"/>
              </a:spcBef>
            </a:pPr>
            <a:r>
              <a:rPr lang="ru-RU" sz="4000" spc="100" dirty="0">
                <a:solidFill>
                  <a:srgbClr val="246AF3"/>
                </a:solidFill>
                <a:latin typeface="Segoe UI Black" panose="020B0A02040204020203" pitchFamily="34" charset="0"/>
                <a:ea typeface="Segoe UI Black" panose="020B0A02040204020203" pitchFamily="34" charset="0"/>
                <a:cs typeface="Segoe UI Semilight" panose="020B0402040204020203" pitchFamily="34" charset="0"/>
              </a:rPr>
              <a:t>Ядро</a:t>
            </a:r>
          </a:p>
        </p:txBody>
      </p:sp>
      <mc:AlternateContent xmlns:mc="http://schemas.openxmlformats.org/markup-compatibility/2006" xmlns:a14="http://schemas.microsoft.com/office/drawing/2010/main">
        <mc:Choice Requires="a14">
          <p:sp>
            <p:nvSpPr>
              <p:cNvPr id="9" name="TextBox 8"/>
              <p:cNvSpPr txBox="1"/>
              <p:nvPr/>
            </p:nvSpPr>
            <p:spPr>
              <a:xfrm>
                <a:off x="993172" y="1999350"/>
                <a:ext cx="10226675" cy="3738219"/>
              </a:xfrm>
              <a:prstGeom prst="rect">
                <a:avLst/>
              </a:prstGeom>
            </p:spPr>
            <p:txBody>
              <a:bodyPr>
                <a:noAutofit/>
              </a:bodyPr>
              <a:lstStyle>
                <a:defPPr>
                  <a:defRPr lang="ru-RU"/>
                </a:defPPr>
                <a:lvl1pPr>
                  <a:lnSpc>
                    <a:spcPct val="90000"/>
                  </a:lnSpc>
                  <a:spcBef>
                    <a:spcPct val="0"/>
                  </a:spcBef>
                  <a:buNone/>
                  <a:defRPr sz="2800">
                    <a:latin typeface="Segoe UI" panose="020B0502040204020203" pitchFamily="34" charset="0"/>
                    <a:ea typeface="+mj-ea"/>
                    <a:cs typeface="Segoe UI" panose="020B0502040204020203" pitchFamily="34" charset="0"/>
                  </a:defRPr>
                </a:lvl1pPr>
              </a:lstStyle>
              <a:p>
                <a:pPr algn="just">
                  <a:lnSpc>
                    <a:spcPct val="107000"/>
                  </a:lnSpc>
                  <a:spcAft>
                    <a:spcPts val="800"/>
                  </a:spcAft>
                </a:pPr>
                <a:r>
                  <a:rPr lang="ru-RU" dirty="0">
                    <a:ea typeface="Calibri" panose="020F0502020204030204" pitchFamily="34" charset="0"/>
                  </a:rPr>
                  <a:t>Если функция </a:t>
                </a:r>
                <a14:m>
                  <m:oMath xmlns:m="http://schemas.openxmlformats.org/officeDocument/2006/math">
                    <m:r>
                      <a:rPr lang="ru-RU" i="1" dirty="0" smtClean="0">
                        <a:latin typeface="Cambria Math" panose="02040503050406030204" pitchFamily="18" charset="0"/>
                        <a:ea typeface="Calibri" panose="020F0502020204030204" pitchFamily="34" charset="0"/>
                      </a:rPr>
                      <m:t>𝐾</m:t>
                    </m:r>
                  </m:oMath>
                </a14:m>
                <a:r>
                  <a:rPr lang="ru-RU" dirty="0">
                    <a:ea typeface="Calibri" panose="020F0502020204030204" pitchFamily="34" charset="0"/>
                  </a:rPr>
                  <a:t> является ядром, то ядром будет и функция</a:t>
                </a:r>
              </a:p>
              <a:p>
                <a:pPr algn="just">
                  <a:lnSpc>
                    <a:spcPct val="107000"/>
                  </a:lnSpc>
                  <a:spcAft>
                    <a:spcPts val="800"/>
                  </a:spcAft>
                </a:pPr>
                <a14:m>
                  <m:oMathPara xmlns:m="http://schemas.openxmlformats.org/officeDocument/2006/math">
                    <m:oMathParaPr>
                      <m:jc m:val="centerGroup"/>
                    </m:oMathParaPr>
                    <m:oMath xmlns:m="http://schemas.openxmlformats.org/officeDocument/2006/math">
                      <m:sSup>
                        <m:sSupPr>
                          <m:ctrlPr>
                            <a:rPr lang="en-US" b="0" i="1" dirty="0" smtClean="0">
                              <a:latin typeface="Cambria Math" panose="02040503050406030204" pitchFamily="18" charset="0"/>
                              <a:ea typeface="Calibri" panose="020F0502020204030204" pitchFamily="34" charset="0"/>
                            </a:rPr>
                          </m:ctrlPr>
                        </m:sSupPr>
                        <m:e>
                          <m:r>
                            <a:rPr lang="ru-RU" i="1" dirty="0" smtClean="0">
                              <a:latin typeface="Cambria Math" panose="02040503050406030204" pitchFamily="18" charset="0"/>
                              <a:ea typeface="Calibri" panose="020F0502020204030204" pitchFamily="34" charset="0"/>
                            </a:rPr>
                            <m:t>𝐾</m:t>
                          </m:r>
                        </m:e>
                        <m:sup>
                          <m:r>
                            <a:rPr lang="ru-RU" i="1" dirty="0">
                              <a:latin typeface="Cambria Math" panose="02040503050406030204" pitchFamily="18" charset="0"/>
                              <a:ea typeface="Calibri" panose="020F0502020204030204" pitchFamily="34" charset="0"/>
                            </a:rPr>
                            <m:t>∗</m:t>
                          </m:r>
                        </m:sup>
                      </m:sSup>
                      <m:r>
                        <a:rPr lang="ru-RU" i="1" dirty="0">
                          <a:latin typeface="Cambria Math" panose="02040503050406030204" pitchFamily="18" charset="0"/>
                          <a:ea typeface="Calibri" panose="020F0502020204030204" pitchFamily="34" charset="0"/>
                        </a:rPr>
                        <m:t>(</m:t>
                      </m:r>
                      <m:r>
                        <a:rPr lang="ru-RU" i="1" dirty="0">
                          <a:latin typeface="Cambria Math" panose="02040503050406030204" pitchFamily="18" charset="0"/>
                          <a:ea typeface="Calibri" panose="020F0502020204030204" pitchFamily="34" charset="0"/>
                        </a:rPr>
                        <m:t>𝑢</m:t>
                      </m:r>
                      <m:r>
                        <a:rPr lang="ru-RU" i="1" dirty="0" smtClean="0">
                          <a:latin typeface="Cambria Math" panose="02040503050406030204" pitchFamily="18" charset="0"/>
                          <a:ea typeface="Calibri" panose="020F0502020204030204" pitchFamily="34" charset="0"/>
                        </a:rPr>
                        <m:t>)=</m:t>
                      </m:r>
                      <m:r>
                        <a:rPr lang="ru-RU" i="1" dirty="0" err="1" smtClean="0">
                          <a:latin typeface="Cambria Math" panose="02040503050406030204" pitchFamily="18" charset="0"/>
                          <a:ea typeface="Calibri" panose="020F0502020204030204" pitchFamily="34" charset="0"/>
                        </a:rPr>
                        <m:t>𝜆</m:t>
                      </m:r>
                      <m:r>
                        <a:rPr lang="ru-RU" i="1" dirty="0" err="1" smtClean="0">
                          <a:latin typeface="Cambria Math" panose="02040503050406030204" pitchFamily="18" charset="0"/>
                          <a:ea typeface="Calibri" panose="020F0502020204030204" pitchFamily="34" charset="0"/>
                        </a:rPr>
                        <m:t>𝐾</m:t>
                      </m:r>
                      <m:r>
                        <a:rPr lang="ru-RU" i="1" dirty="0">
                          <a:latin typeface="Cambria Math" panose="02040503050406030204" pitchFamily="18" charset="0"/>
                          <a:ea typeface="Calibri" panose="020F0502020204030204" pitchFamily="34" charset="0"/>
                        </a:rPr>
                        <m:t>(</m:t>
                      </m:r>
                      <m:r>
                        <a:rPr lang="ru-RU" i="1" dirty="0" err="1">
                          <a:latin typeface="Cambria Math" panose="02040503050406030204" pitchFamily="18" charset="0"/>
                          <a:ea typeface="Calibri" panose="020F0502020204030204" pitchFamily="34" charset="0"/>
                        </a:rPr>
                        <m:t>𝜆</m:t>
                      </m:r>
                      <m:r>
                        <a:rPr lang="ru-RU" i="1" dirty="0" err="1">
                          <a:latin typeface="Cambria Math" panose="02040503050406030204" pitchFamily="18" charset="0"/>
                          <a:ea typeface="Calibri" panose="020F0502020204030204" pitchFamily="34" charset="0"/>
                        </a:rPr>
                        <m:t>𝑢</m:t>
                      </m:r>
                      <m:r>
                        <a:rPr lang="ru-RU" i="1" dirty="0">
                          <a:latin typeface="Cambria Math" panose="02040503050406030204" pitchFamily="18" charset="0"/>
                          <a:ea typeface="Calibri" panose="020F0502020204030204" pitchFamily="34" charset="0"/>
                        </a:rPr>
                        <m:t>) при </m:t>
                      </m:r>
                      <m:r>
                        <a:rPr lang="ru-RU" i="1" dirty="0">
                          <a:latin typeface="Cambria Math" panose="02040503050406030204" pitchFamily="18" charset="0"/>
                          <a:ea typeface="Calibri" panose="020F0502020204030204" pitchFamily="34" charset="0"/>
                        </a:rPr>
                        <m:t>𝜆</m:t>
                      </m:r>
                      <m:r>
                        <a:rPr lang="ru-RU" i="1" dirty="0">
                          <a:latin typeface="Cambria Math" panose="02040503050406030204" pitchFamily="18" charset="0"/>
                          <a:ea typeface="Calibri" panose="020F0502020204030204" pitchFamily="34" charset="0"/>
                        </a:rPr>
                        <m:t> &gt; 0.</m:t>
                      </m:r>
                    </m:oMath>
                  </m:oMathPara>
                </a14:m>
                <a:endParaRPr lang="ru-RU" dirty="0">
                  <a:ea typeface="Calibri" panose="020F0502020204030204" pitchFamily="34" charset="0"/>
                </a:endParaRPr>
              </a:p>
              <a:p>
                <a:pPr algn="just">
                  <a:lnSpc>
                    <a:spcPct val="107000"/>
                  </a:lnSpc>
                  <a:spcAft>
                    <a:spcPts val="800"/>
                  </a:spcAft>
                </a:pPr>
                <a:r>
                  <a:rPr lang="ru-RU" dirty="0">
                    <a:ea typeface="Calibri" panose="020F0502020204030204" pitchFamily="34" charset="0"/>
                  </a:rPr>
                  <a:t>Данный результат позволяет выбрать масштаб, подходящий для имеющихся данных.</a:t>
                </a:r>
                <a:endParaRPr lang="en-US" dirty="0">
                  <a:ea typeface="Calibri" panose="020F0502020204030204" pitchFamily="34" charset="0"/>
                </a:endParaRPr>
              </a:p>
              <a:p>
                <a:pPr algn="just">
                  <a:lnSpc>
                    <a:spcPct val="107000"/>
                  </a:lnSpc>
                  <a:spcAft>
                    <a:spcPts val="800"/>
                  </a:spcAft>
                </a:pPr>
                <a:endParaRPr lang="ru-RU" dirty="0">
                  <a:effectLst/>
                  <a:ea typeface="Calibri" panose="020F0502020204030204" pitchFamily="34"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993172" y="1999350"/>
                <a:ext cx="10226675" cy="3738219"/>
              </a:xfrm>
              <a:prstGeom prst="rect">
                <a:avLst/>
              </a:prstGeom>
              <a:blipFill>
                <a:blip r:embed="rId2"/>
                <a:stretch>
                  <a:fillRect l="-1251" t="-1958" r="-1132"/>
                </a:stretch>
              </a:blipFill>
            </p:spPr>
            <p:txBody>
              <a:bodyPr/>
              <a:lstStyle/>
              <a:p>
                <a:r>
                  <a:rPr lang="ru-RU">
                    <a:noFill/>
                  </a:rPr>
                  <a:t> </a:t>
                </a:r>
              </a:p>
            </p:txBody>
          </p:sp>
        </mc:Fallback>
      </mc:AlternateContent>
    </p:spTree>
    <p:extLst>
      <p:ext uri="{BB962C8B-B14F-4D97-AF65-F5344CB8AC3E}">
        <p14:creationId xmlns:p14="http://schemas.microsoft.com/office/powerpoint/2010/main" val="25564410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982662" y="2205039"/>
            <a:ext cx="10226675" cy="3671886"/>
          </a:xfrm>
          <a:prstGeom prst="rect">
            <a:avLst/>
          </a:prstGeom>
        </p:spPr>
        <p:txBody>
          <a:bodyPr>
            <a:normAutofit/>
          </a:bodyPr>
          <a:lstStyle>
            <a:lvl1pPr algn="l" defTabSz="914400" rtl="0" eaLnBrk="1" latinLnBrk="0" hangingPunct="1">
              <a:lnSpc>
                <a:spcPct val="90000"/>
              </a:lnSpc>
              <a:spcBef>
                <a:spcPct val="0"/>
              </a:spcBef>
              <a:buNone/>
              <a:defRPr sz="4000" kern="1200">
                <a:solidFill>
                  <a:srgbClr val="2F5597"/>
                </a:solidFill>
                <a:latin typeface="+mj-lt"/>
                <a:ea typeface="+mj-ea"/>
                <a:cs typeface="+mj-cs"/>
              </a:defRPr>
            </a:lvl1pPr>
          </a:lstStyle>
          <a:p>
            <a:endParaRPr lang="ru-RU" sz="3000" spc="100" dirty="0">
              <a:solidFill>
                <a:schemeClr val="tx1"/>
              </a:solidFill>
              <a:latin typeface="Segoe UI" panose="020B0502040204020203" pitchFamily="34" charset="0"/>
              <a:ea typeface="Segoe UI Black" panose="020B0A02040204020203" pitchFamily="34" charset="0"/>
              <a:cs typeface="Segoe UI" panose="020B0502040204020203" pitchFamily="34" charset="0"/>
            </a:endParaRPr>
          </a:p>
        </p:txBody>
      </p:sp>
      <p:sp>
        <p:nvSpPr>
          <p:cNvPr id="2" name="Прямоугольник 1"/>
          <p:cNvSpPr/>
          <p:nvPr/>
        </p:nvSpPr>
        <p:spPr>
          <a:xfrm>
            <a:off x="987799" y="990502"/>
            <a:ext cx="10221537" cy="646331"/>
          </a:xfrm>
          <a:prstGeom prst="rect">
            <a:avLst/>
          </a:prstGeom>
        </p:spPr>
        <p:txBody>
          <a:bodyPr>
            <a:normAutofit/>
          </a:bodyPr>
          <a:lstStyle/>
          <a:p>
            <a:pPr>
              <a:lnSpc>
                <a:spcPct val="90000"/>
              </a:lnSpc>
              <a:spcBef>
                <a:spcPct val="0"/>
              </a:spcBef>
            </a:pPr>
            <a:r>
              <a:rPr lang="ru-RU" sz="4000" spc="100" dirty="0">
                <a:solidFill>
                  <a:srgbClr val="246AF3"/>
                </a:solidFill>
                <a:latin typeface="Segoe UI Black" panose="020B0A02040204020203" pitchFamily="34" charset="0"/>
                <a:ea typeface="Segoe UI Black" panose="020B0A02040204020203" pitchFamily="34" charset="0"/>
                <a:cs typeface="Segoe UI Semilight" panose="020B0402040204020203" pitchFamily="34" charset="0"/>
              </a:rPr>
              <a:t>Ядро Епанечникова</a:t>
            </a:r>
          </a:p>
        </p:txBody>
      </p:sp>
      <mc:AlternateContent xmlns:mc="http://schemas.openxmlformats.org/markup-compatibility/2006" xmlns:a14="http://schemas.microsoft.com/office/drawing/2010/main">
        <mc:Choice Requires="a14">
          <p:sp>
            <p:nvSpPr>
              <p:cNvPr id="9" name="TextBox 8"/>
              <p:cNvSpPr txBox="1"/>
              <p:nvPr/>
            </p:nvSpPr>
            <p:spPr>
              <a:xfrm>
                <a:off x="993172" y="1999350"/>
                <a:ext cx="4511675" cy="3738219"/>
              </a:xfrm>
              <a:prstGeom prst="rect">
                <a:avLst/>
              </a:prstGeom>
            </p:spPr>
            <p:txBody>
              <a:bodyPr>
                <a:noAutofit/>
              </a:bodyPr>
              <a:lstStyle>
                <a:defPPr>
                  <a:defRPr lang="ru-RU"/>
                </a:defPPr>
                <a:lvl1pPr>
                  <a:lnSpc>
                    <a:spcPct val="90000"/>
                  </a:lnSpc>
                  <a:spcBef>
                    <a:spcPct val="0"/>
                  </a:spcBef>
                  <a:buNone/>
                  <a:defRPr sz="2800">
                    <a:latin typeface="Segoe UI" panose="020B0502040204020203" pitchFamily="34" charset="0"/>
                    <a:ea typeface="+mj-ea"/>
                    <a:cs typeface="Segoe UI" panose="020B0502040204020203" pitchFamily="34" charset="0"/>
                  </a:defRPr>
                </a:lvl1pPr>
              </a:lstStyle>
              <a:p>
                <a:pPr/>
                <a14:m>
                  <m:oMathPara xmlns:m="http://schemas.openxmlformats.org/officeDocument/2006/math">
                    <m:oMathParaPr>
                      <m:jc m:val="centerGroup"/>
                    </m:oMathParaPr>
                    <m:oMath xmlns:m="http://schemas.openxmlformats.org/officeDocument/2006/math">
                      <m:r>
                        <a:rPr lang="ru-RU" i="1" smtClean="0">
                          <a:latin typeface="Cambria Math" panose="02040503050406030204" pitchFamily="18" charset="0"/>
                        </a:rPr>
                        <m:t>𝐾</m:t>
                      </m:r>
                      <m:d>
                        <m:dPr>
                          <m:ctrlPr>
                            <a:rPr lang="ru-RU" i="1">
                              <a:latin typeface="Cambria Math" panose="02040503050406030204" pitchFamily="18" charset="0"/>
                            </a:rPr>
                          </m:ctrlPr>
                        </m:dPr>
                        <m:e>
                          <m:r>
                            <a:rPr lang="ru-RU" i="1">
                              <a:latin typeface="Cambria Math" panose="02040503050406030204" pitchFamily="18" charset="0"/>
                            </a:rPr>
                            <m:t>𝑢</m:t>
                          </m:r>
                        </m:e>
                      </m:d>
                      <m:r>
                        <a:rPr lang="ru-RU" i="1">
                          <a:latin typeface="Cambria Math" panose="02040503050406030204" pitchFamily="18" charset="0"/>
                        </a:rPr>
                        <m:t>=</m:t>
                      </m:r>
                      <m:f>
                        <m:fPr>
                          <m:ctrlPr>
                            <a:rPr lang="ru-RU" i="1">
                              <a:latin typeface="Cambria Math" panose="02040503050406030204" pitchFamily="18" charset="0"/>
                            </a:rPr>
                          </m:ctrlPr>
                        </m:fPr>
                        <m:num>
                          <m:r>
                            <a:rPr lang="ru-RU" i="1">
                              <a:latin typeface="Cambria Math" panose="02040503050406030204" pitchFamily="18" charset="0"/>
                            </a:rPr>
                            <m:t>3</m:t>
                          </m:r>
                        </m:num>
                        <m:den>
                          <m:r>
                            <a:rPr lang="ru-RU" i="1">
                              <a:latin typeface="Cambria Math" panose="02040503050406030204" pitchFamily="18" charset="0"/>
                            </a:rPr>
                            <m:t>4</m:t>
                          </m:r>
                        </m:den>
                      </m:f>
                      <m:d>
                        <m:dPr>
                          <m:ctrlPr>
                            <a:rPr lang="ru-RU" i="1">
                              <a:latin typeface="Cambria Math" panose="02040503050406030204" pitchFamily="18" charset="0"/>
                            </a:rPr>
                          </m:ctrlPr>
                        </m:dPr>
                        <m:e>
                          <m:r>
                            <a:rPr lang="ru-RU" i="1">
                              <a:latin typeface="Cambria Math" panose="02040503050406030204" pitchFamily="18" charset="0"/>
                            </a:rPr>
                            <m:t>1−</m:t>
                          </m:r>
                          <m:sSup>
                            <m:sSupPr>
                              <m:ctrlPr>
                                <a:rPr lang="ru-RU" i="1">
                                  <a:latin typeface="Cambria Math" panose="02040503050406030204" pitchFamily="18" charset="0"/>
                                </a:rPr>
                              </m:ctrlPr>
                            </m:sSupPr>
                            <m:e>
                              <m:r>
                                <a:rPr lang="ru-RU" i="1">
                                  <a:latin typeface="Cambria Math" panose="02040503050406030204" pitchFamily="18" charset="0"/>
                                </a:rPr>
                                <m:t>𝑢</m:t>
                              </m:r>
                            </m:e>
                            <m:sup>
                              <m:r>
                                <a:rPr lang="ru-RU" i="1">
                                  <a:latin typeface="Cambria Math" panose="02040503050406030204" pitchFamily="18" charset="0"/>
                                </a:rPr>
                                <m:t>2</m:t>
                              </m:r>
                            </m:sup>
                          </m:sSup>
                        </m:e>
                      </m:d>
                    </m:oMath>
                  </m:oMathPara>
                </a14:m>
                <a:endParaRPr lang="ru-RU" i="1" dirty="0"/>
              </a:p>
              <a:p>
                <a:endParaRPr lang="ru-RU" dirty="0"/>
              </a:p>
              <a:p>
                <a:r>
                  <a:rPr lang="ru-RU" dirty="0"/>
                  <a:t>для </a:t>
                </a:r>
                <a14:m>
                  <m:oMath xmlns:m="http://schemas.openxmlformats.org/officeDocument/2006/math">
                    <m:r>
                      <a:rPr lang="ru-RU" i="1">
                        <a:latin typeface="Cambria Math" panose="02040503050406030204" pitchFamily="18" charset="0"/>
                      </a:rPr>
                      <m:t>−1≤</m:t>
                    </m:r>
                    <m:r>
                      <a:rPr lang="ru-RU" i="1">
                        <a:latin typeface="Cambria Math" panose="02040503050406030204" pitchFamily="18" charset="0"/>
                      </a:rPr>
                      <m:t>𝑢</m:t>
                    </m:r>
                    <m:r>
                      <a:rPr lang="ru-RU" i="1">
                        <a:latin typeface="Cambria Math" panose="02040503050406030204" pitchFamily="18" charset="0"/>
                      </a:rPr>
                      <m:t>≤1.</m:t>
                    </m:r>
                  </m:oMath>
                </a14:m>
                <a:endParaRPr lang="ru-RU" i="1" dirty="0"/>
              </a:p>
              <a:p>
                <a:endParaRPr lang="ru-RU" dirty="0"/>
              </a:p>
              <a:p>
                <a:pPr/>
                <a14:m>
                  <m:oMathPara xmlns:m="http://schemas.openxmlformats.org/officeDocument/2006/math">
                    <m:oMathParaPr>
                      <m:jc m:val="centerGroup"/>
                    </m:oMathParaPr>
                    <m:oMath xmlns:m="http://schemas.openxmlformats.org/officeDocument/2006/math">
                      <m:r>
                        <a:rPr lang="ru-RU" i="1">
                          <a:latin typeface="Cambria Math" panose="02040503050406030204" pitchFamily="18" charset="0"/>
                        </a:rPr>
                        <m:t>𝐾</m:t>
                      </m:r>
                      <m:d>
                        <m:dPr>
                          <m:ctrlPr>
                            <a:rPr lang="ru-RU" i="1">
                              <a:latin typeface="Cambria Math" panose="02040503050406030204" pitchFamily="18" charset="0"/>
                            </a:rPr>
                          </m:ctrlPr>
                        </m:dPr>
                        <m:e>
                          <m:r>
                            <a:rPr lang="ru-RU" i="1">
                              <a:latin typeface="Cambria Math" panose="02040503050406030204" pitchFamily="18" charset="0"/>
                            </a:rPr>
                            <m:t>𝑢</m:t>
                          </m:r>
                        </m:e>
                      </m:d>
                      <m:r>
                        <a:rPr lang="ru-RU" i="1">
                          <a:latin typeface="Cambria Math" panose="02040503050406030204" pitchFamily="18" charset="0"/>
                        </a:rPr>
                        <m:t>= 0</m:t>
                      </m:r>
                    </m:oMath>
                  </m:oMathPara>
                </a14:m>
                <a:endParaRPr lang="ru-RU" dirty="0"/>
              </a:p>
              <a:p>
                <a:pPr algn="just">
                  <a:lnSpc>
                    <a:spcPct val="107000"/>
                  </a:lnSpc>
                  <a:spcAft>
                    <a:spcPts val="800"/>
                  </a:spcAft>
                </a:pPr>
                <a:r>
                  <a:rPr lang="ru-RU" dirty="0"/>
                  <a:t>иначе.</a:t>
                </a:r>
              </a:p>
            </p:txBody>
          </p:sp>
        </mc:Choice>
        <mc:Fallback xmlns="">
          <p:sp>
            <p:nvSpPr>
              <p:cNvPr id="9" name="TextBox 8"/>
              <p:cNvSpPr txBox="1">
                <a:spLocks noRot="1" noChangeAspect="1" noMove="1" noResize="1" noEditPoints="1" noAdjustHandles="1" noChangeArrowheads="1" noChangeShapeType="1" noTextEdit="1"/>
              </p:cNvSpPr>
              <p:nvPr/>
            </p:nvSpPr>
            <p:spPr>
              <a:xfrm>
                <a:off x="993172" y="1999350"/>
                <a:ext cx="4511675" cy="3738219"/>
              </a:xfrm>
              <a:prstGeom prst="rect">
                <a:avLst/>
              </a:prstGeom>
              <a:blipFill>
                <a:blip r:embed="rId2"/>
                <a:stretch>
                  <a:fillRect l="-2838"/>
                </a:stretch>
              </a:blipFill>
            </p:spPr>
            <p:txBody>
              <a:bodyPr/>
              <a:lstStyle/>
              <a:p>
                <a:r>
                  <a:rPr lang="ru-RU">
                    <a:noFill/>
                  </a:rPr>
                  <a:t> </a:t>
                </a:r>
              </a:p>
            </p:txBody>
          </p:sp>
        </mc:Fallback>
      </mc:AlternateContent>
      <p:pic>
        <p:nvPicPr>
          <p:cNvPr id="4" name="Рисунок 3">
            <a:extLst>
              <a:ext uri="{FF2B5EF4-FFF2-40B4-BE49-F238E27FC236}">
                <a16:creationId xmlns:a16="http://schemas.microsoft.com/office/drawing/2014/main" id="{09FB1A9A-0242-44B7-8696-848E21E0A37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39560" y="1797022"/>
            <a:ext cx="5715000" cy="4572000"/>
          </a:xfrm>
          <a:prstGeom prst="rect">
            <a:avLst/>
          </a:prstGeom>
        </p:spPr>
      </p:pic>
    </p:spTree>
    <p:extLst>
      <p:ext uri="{BB962C8B-B14F-4D97-AF65-F5344CB8AC3E}">
        <p14:creationId xmlns:p14="http://schemas.microsoft.com/office/powerpoint/2010/main" val="13077035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982662" y="2205039"/>
            <a:ext cx="10226675" cy="3671886"/>
          </a:xfrm>
          <a:prstGeom prst="rect">
            <a:avLst/>
          </a:prstGeom>
        </p:spPr>
        <p:txBody>
          <a:bodyPr>
            <a:normAutofit/>
          </a:bodyPr>
          <a:lstStyle>
            <a:lvl1pPr algn="l" defTabSz="914400" rtl="0" eaLnBrk="1" latinLnBrk="0" hangingPunct="1">
              <a:lnSpc>
                <a:spcPct val="90000"/>
              </a:lnSpc>
              <a:spcBef>
                <a:spcPct val="0"/>
              </a:spcBef>
              <a:buNone/>
              <a:defRPr sz="4000" kern="1200">
                <a:solidFill>
                  <a:srgbClr val="2F5597"/>
                </a:solidFill>
                <a:latin typeface="+mj-lt"/>
                <a:ea typeface="+mj-ea"/>
                <a:cs typeface="+mj-cs"/>
              </a:defRPr>
            </a:lvl1pPr>
          </a:lstStyle>
          <a:p>
            <a:endParaRPr lang="ru-RU" sz="3000" spc="100" dirty="0">
              <a:solidFill>
                <a:schemeClr val="tx1"/>
              </a:solidFill>
              <a:latin typeface="Segoe UI" panose="020B0502040204020203" pitchFamily="34" charset="0"/>
              <a:ea typeface="Segoe UI Black" panose="020B0A02040204020203" pitchFamily="34" charset="0"/>
              <a:cs typeface="Segoe UI" panose="020B0502040204020203" pitchFamily="34" charset="0"/>
            </a:endParaRPr>
          </a:p>
        </p:txBody>
      </p:sp>
      <p:sp>
        <p:nvSpPr>
          <p:cNvPr id="2" name="Прямоугольник 1"/>
          <p:cNvSpPr/>
          <p:nvPr/>
        </p:nvSpPr>
        <p:spPr>
          <a:xfrm>
            <a:off x="987799" y="990502"/>
            <a:ext cx="10221537" cy="646331"/>
          </a:xfrm>
          <a:prstGeom prst="rect">
            <a:avLst/>
          </a:prstGeom>
        </p:spPr>
        <p:txBody>
          <a:bodyPr>
            <a:normAutofit/>
          </a:bodyPr>
          <a:lstStyle/>
          <a:p>
            <a:pPr>
              <a:lnSpc>
                <a:spcPct val="90000"/>
              </a:lnSpc>
              <a:spcBef>
                <a:spcPct val="0"/>
              </a:spcBef>
            </a:pPr>
            <a:r>
              <a:rPr lang="ru-RU" sz="4000" spc="100" dirty="0" err="1">
                <a:solidFill>
                  <a:srgbClr val="246AF3"/>
                </a:solidFill>
                <a:latin typeface="Segoe UI Black" panose="020B0A02040204020203" pitchFamily="34" charset="0"/>
                <a:ea typeface="Segoe UI Black" panose="020B0A02040204020203" pitchFamily="34" charset="0"/>
                <a:cs typeface="Segoe UI Semilight" panose="020B0402040204020203" pitchFamily="34" charset="0"/>
              </a:rPr>
              <a:t>Триквадратное</a:t>
            </a:r>
            <a:r>
              <a:rPr lang="ru-RU" sz="4000" spc="100" dirty="0">
                <a:solidFill>
                  <a:srgbClr val="246AF3"/>
                </a:solidFill>
                <a:latin typeface="Segoe UI Black" panose="020B0A02040204020203" pitchFamily="34" charset="0"/>
                <a:ea typeface="Segoe UI Black" panose="020B0A02040204020203" pitchFamily="34" charset="0"/>
                <a:cs typeface="Segoe UI Semilight" panose="020B0402040204020203" pitchFamily="34" charset="0"/>
              </a:rPr>
              <a:t> ядро</a:t>
            </a:r>
          </a:p>
        </p:txBody>
      </p:sp>
      <mc:AlternateContent xmlns:mc="http://schemas.openxmlformats.org/markup-compatibility/2006" xmlns:a14="http://schemas.microsoft.com/office/drawing/2010/main">
        <mc:Choice Requires="a14">
          <p:sp>
            <p:nvSpPr>
              <p:cNvPr id="9" name="TextBox 8"/>
              <p:cNvSpPr txBox="1"/>
              <p:nvPr/>
            </p:nvSpPr>
            <p:spPr>
              <a:xfrm>
                <a:off x="993172" y="1999350"/>
                <a:ext cx="4511675" cy="3738219"/>
              </a:xfrm>
              <a:prstGeom prst="rect">
                <a:avLst/>
              </a:prstGeom>
            </p:spPr>
            <p:txBody>
              <a:bodyPr>
                <a:noAutofit/>
              </a:bodyPr>
              <a:lstStyle>
                <a:defPPr>
                  <a:defRPr lang="ru-RU"/>
                </a:defPPr>
                <a:lvl1pPr>
                  <a:lnSpc>
                    <a:spcPct val="90000"/>
                  </a:lnSpc>
                  <a:spcBef>
                    <a:spcPct val="0"/>
                  </a:spcBef>
                  <a:buNone/>
                  <a:defRPr sz="2800">
                    <a:latin typeface="Segoe UI" panose="020B0502040204020203" pitchFamily="34" charset="0"/>
                    <a:ea typeface="+mj-ea"/>
                    <a:cs typeface="Segoe UI" panose="020B0502040204020203" pitchFamily="34" charset="0"/>
                  </a:defRPr>
                </a:lvl1pPr>
              </a:lstStyle>
              <a:p>
                <a:pPr/>
                <a14:m>
                  <m:oMathPara xmlns:m="http://schemas.openxmlformats.org/officeDocument/2006/math">
                    <m:oMathParaPr>
                      <m:jc m:val="centerGroup"/>
                    </m:oMathParaPr>
                    <m:oMath xmlns:m="http://schemas.openxmlformats.org/officeDocument/2006/math">
                      <m:r>
                        <a:rPr lang="ru-RU" i="1">
                          <a:latin typeface="Cambria Math" panose="02040503050406030204" pitchFamily="18" charset="0"/>
                        </a:rPr>
                        <m:t>𝐾</m:t>
                      </m:r>
                      <m:d>
                        <m:dPr>
                          <m:ctrlPr>
                            <a:rPr lang="ru-RU" i="1">
                              <a:latin typeface="Cambria Math" panose="02040503050406030204" pitchFamily="18" charset="0"/>
                            </a:rPr>
                          </m:ctrlPr>
                        </m:dPr>
                        <m:e>
                          <m:r>
                            <a:rPr lang="ru-RU" i="1">
                              <a:latin typeface="Cambria Math" panose="02040503050406030204" pitchFamily="18" charset="0"/>
                            </a:rPr>
                            <m:t>𝑢</m:t>
                          </m:r>
                        </m:e>
                      </m:d>
                      <m:r>
                        <a:rPr lang="ru-RU" i="1">
                          <a:latin typeface="Cambria Math" panose="02040503050406030204" pitchFamily="18" charset="0"/>
                        </a:rPr>
                        <m:t>=</m:t>
                      </m:r>
                      <m:f>
                        <m:fPr>
                          <m:ctrlPr>
                            <a:rPr lang="ru-RU" i="1">
                              <a:latin typeface="Cambria Math" panose="02040503050406030204" pitchFamily="18" charset="0"/>
                            </a:rPr>
                          </m:ctrlPr>
                        </m:fPr>
                        <m:num>
                          <m:r>
                            <a:rPr lang="ru-RU" i="1">
                              <a:latin typeface="Cambria Math" panose="02040503050406030204" pitchFamily="18" charset="0"/>
                            </a:rPr>
                            <m:t>35</m:t>
                          </m:r>
                        </m:num>
                        <m:den>
                          <m:r>
                            <a:rPr lang="ru-RU" i="1">
                              <a:latin typeface="Cambria Math" panose="02040503050406030204" pitchFamily="18" charset="0"/>
                            </a:rPr>
                            <m:t>32</m:t>
                          </m:r>
                        </m:den>
                      </m:f>
                      <m:sSup>
                        <m:sSupPr>
                          <m:ctrlPr>
                            <a:rPr lang="ru-RU" i="1">
                              <a:latin typeface="Cambria Math" panose="02040503050406030204" pitchFamily="18" charset="0"/>
                            </a:rPr>
                          </m:ctrlPr>
                        </m:sSupPr>
                        <m:e>
                          <m:d>
                            <m:dPr>
                              <m:ctrlPr>
                                <a:rPr lang="ru-RU" i="1">
                                  <a:latin typeface="Cambria Math" panose="02040503050406030204" pitchFamily="18" charset="0"/>
                                </a:rPr>
                              </m:ctrlPr>
                            </m:dPr>
                            <m:e>
                              <m:r>
                                <a:rPr lang="ru-RU" i="1">
                                  <a:latin typeface="Cambria Math" panose="02040503050406030204" pitchFamily="18" charset="0"/>
                                </a:rPr>
                                <m:t>1−</m:t>
                              </m:r>
                              <m:sSup>
                                <m:sSupPr>
                                  <m:ctrlPr>
                                    <a:rPr lang="ru-RU" i="1">
                                      <a:latin typeface="Cambria Math" panose="02040503050406030204" pitchFamily="18" charset="0"/>
                                    </a:rPr>
                                  </m:ctrlPr>
                                </m:sSupPr>
                                <m:e>
                                  <m:r>
                                    <a:rPr lang="ru-RU" i="1">
                                      <a:latin typeface="Cambria Math" panose="02040503050406030204" pitchFamily="18" charset="0"/>
                                    </a:rPr>
                                    <m:t>𝑥</m:t>
                                  </m:r>
                                </m:e>
                                <m:sup>
                                  <m:r>
                                    <a:rPr lang="ru-RU" i="1">
                                      <a:latin typeface="Cambria Math" panose="02040503050406030204" pitchFamily="18" charset="0"/>
                                    </a:rPr>
                                    <m:t>2</m:t>
                                  </m:r>
                                </m:sup>
                              </m:sSup>
                            </m:e>
                          </m:d>
                        </m:e>
                        <m:sup>
                          <m:r>
                            <a:rPr lang="ru-RU" i="1">
                              <a:latin typeface="Cambria Math" panose="02040503050406030204" pitchFamily="18" charset="0"/>
                            </a:rPr>
                            <m:t>3</m:t>
                          </m:r>
                        </m:sup>
                      </m:sSup>
                    </m:oMath>
                  </m:oMathPara>
                </a14:m>
                <a:endParaRPr lang="ru-RU" dirty="0"/>
              </a:p>
              <a:p>
                <a:endParaRPr lang="ru-RU" dirty="0"/>
              </a:p>
              <a:p>
                <a:r>
                  <a:rPr lang="ru-RU" dirty="0"/>
                  <a:t>для </a:t>
                </a:r>
                <a14:m>
                  <m:oMath xmlns:m="http://schemas.openxmlformats.org/officeDocument/2006/math">
                    <m:r>
                      <a:rPr lang="ru-RU" i="1">
                        <a:latin typeface="Cambria Math" panose="02040503050406030204" pitchFamily="18" charset="0"/>
                      </a:rPr>
                      <m:t>−1≤</m:t>
                    </m:r>
                    <m:r>
                      <a:rPr lang="ru-RU" i="1">
                        <a:latin typeface="Cambria Math" panose="02040503050406030204" pitchFamily="18" charset="0"/>
                      </a:rPr>
                      <m:t>𝑢</m:t>
                    </m:r>
                    <m:r>
                      <a:rPr lang="ru-RU" i="1">
                        <a:latin typeface="Cambria Math" panose="02040503050406030204" pitchFamily="18" charset="0"/>
                      </a:rPr>
                      <m:t>≤1.</m:t>
                    </m:r>
                  </m:oMath>
                </a14:m>
                <a:endParaRPr lang="ru-RU" i="1" dirty="0"/>
              </a:p>
              <a:p>
                <a:endParaRPr lang="ru-RU" dirty="0"/>
              </a:p>
              <a:p>
                <a:pPr/>
                <a14:m>
                  <m:oMathPara xmlns:m="http://schemas.openxmlformats.org/officeDocument/2006/math">
                    <m:oMathParaPr>
                      <m:jc m:val="centerGroup"/>
                    </m:oMathParaPr>
                    <m:oMath xmlns:m="http://schemas.openxmlformats.org/officeDocument/2006/math">
                      <m:r>
                        <a:rPr lang="ru-RU" i="1">
                          <a:latin typeface="Cambria Math" panose="02040503050406030204" pitchFamily="18" charset="0"/>
                        </a:rPr>
                        <m:t>𝐾</m:t>
                      </m:r>
                      <m:d>
                        <m:dPr>
                          <m:ctrlPr>
                            <a:rPr lang="ru-RU" i="1">
                              <a:latin typeface="Cambria Math" panose="02040503050406030204" pitchFamily="18" charset="0"/>
                            </a:rPr>
                          </m:ctrlPr>
                        </m:dPr>
                        <m:e>
                          <m:r>
                            <a:rPr lang="ru-RU" i="1">
                              <a:latin typeface="Cambria Math" panose="02040503050406030204" pitchFamily="18" charset="0"/>
                            </a:rPr>
                            <m:t>𝑢</m:t>
                          </m:r>
                        </m:e>
                      </m:d>
                      <m:r>
                        <a:rPr lang="ru-RU" i="1">
                          <a:latin typeface="Cambria Math" panose="02040503050406030204" pitchFamily="18" charset="0"/>
                        </a:rPr>
                        <m:t>= 0</m:t>
                      </m:r>
                    </m:oMath>
                  </m:oMathPara>
                </a14:m>
                <a:endParaRPr lang="ru-RU" dirty="0"/>
              </a:p>
              <a:p>
                <a:pPr algn="just">
                  <a:lnSpc>
                    <a:spcPct val="107000"/>
                  </a:lnSpc>
                  <a:spcAft>
                    <a:spcPts val="800"/>
                  </a:spcAft>
                </a:pPr>
                <a:r>
                  <a:rPr lang="ru-RU" dirty="0">
                    <a:effectLst/>
                    <a:ea typeface="Calibri" panose="020F0502020204030204" pitchFamily="34" charset="0"/>
                  </a:rPr>
                  <a:t>иначе.</a:t>
                </a:r>
              </a:p>
            </p:txBody>
          </p:sp>
        </mc:Choice>
        <mc:Fallback xmlns="">
          <p:sp>
            <p:nvSpPr>
              <p:cNvPr id="9" name="TextBox 8"/>
              <p:cNvSpPr txBox="1">
                <a:spLocks noRot="1" noChangeAspect="1" noMove="1" noResize="1" noEditPoints="1" noAdjustHandles="1" noChangeArrowheads="1" noChangeShapeType="1" noTextEdit="1"/>
              </p:cNvSpPr>
              <p:nvPr/>
            </p:nvSpPr>
            <p:spPr>
              <a:xfrm>
                <a:off x="993172" y="1999350"/>
                <a:ext cx="4511675" cy="3738219"/>
              </a:xfrm>
              <a:prstGeom prst="rect">
                <a:avLst/>
              </a:prstGeom>
              <a:blipFill>
                <a:blip r:embed="rId2"/>
                <a:stretch>
                  <a:fillRect l="-2838"/>
                </a:stretch>
              </a:blipFill>
            </p:spPr>
            <p:txBody>
              <a:bodyPr/>
              <a:lstStyle/>
              <a:p>
                <a:r>
                  <a:rPr lang="ru-RU">
                    <a:noFill/>
                  </a:rPr>
                  <a:t> </a:t>
                </a:r>
              </a:p>
            </p:txBody>
          </p:sp>
        </mc:Fallback>
      </mc:AlternateContent>
      <p:pic>
        <p:nvPicPr>
          <p:cNvPr id="4" name="Рисунок 3">
            <a:extLst>
              <a:ext uri="{FF2B5EF4-FFF2-40B4-BE49-F238E27FC236}">
                <a16:creationId xmlns:a16="http://schemas.microsoft.com/office/drawing/2014/main" id="{09FB1A9A-0242-44B7-8696-848E21E0A37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5739560" y="1797022"/>
            <a:ext cx="5715000" cy="4572000"/>
          </a:xfrm>
          <a:prstGeom prst="rect">
            <a:avLst/>
          </a:prstGeom>
        </p:spPr>
      </p:pic>
    </p:spTree>
    <p:extLst>
      <p:ext uri="{BB962C8B-B14F-4D97-AF65-F5344CB8AC3E}">
        <p14:creationId xmlns:p14="http://schemas.microsoft.com/office/powerpoint/2010/main" val="33234858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982662" y="2205039"/>
            <a:ext cx="10226675" cy="3671886"/>
          </a:xfrm>
          <a:prstGeom prst="rect">
            <a:avLst/>
          </a:prstGeom>
        </p:spPr>
        <p:txBody>
          <a:bodyPr>
            <a:normAutofit/>
          </a:bodyPr>
          <a:lstStyle>
            <a:lvl1pPr algn="l" defTabSz="914400" rtl="0" eaLnBrk="1" latinLnBrk="0" hangingPunct="1">
              <a:lnSpc>
                <a:spcPct val="90000"/>
              </a:lnSpc>
              <a:spcBef>
                <a:spcPct val="0"/>
              </a:spcBef>
              <a:buNone/>
              <a:defRPr sz="4000" kern="1200">
                <a:solidFill>
                  <a:srgbClr val="2F5597"/>
                </a:solidFill>
                <a:latin typeface="+mj-lt"/>
                <a:ea typeface="+mj-ea"/>
                <a:cs typeface="+mj-cs"/>
              </a:defRPr>
            </a:lvl1pPr>
          </a:lstStyle>
          <a:p>
            <a:endParaRPr lang="ru-RU" sz="3000" spc="100" dirty="0">
              <a:solidFill>
                <a:schemeClr val="tx1"/>
              </a:solidFill>
              <a:latin typeface="Segoe UI" panose="020B0502040204020203" pitchFamily="34" charset="0"/>
              <a:ea typeface="Segoe UI Black" panose="020B0A02040204020203" pitchFamily="34" charset="0"/>
              <a:cs typeface="Segoe UI" panose="020B0502040204020203" pitchFamily="34" charset="0"/>
            </a:endParaRPr>
          </a:p>
        </p:txBody>
      </p:sp>
      <p:sp>
        <p:nvSpPr>
          <p:cNvPr id="2" name="Прямоугольник 1"/>
          <p:cNvSpPr/>
          <p:nvPr/>
        </p:nvSpPr>
        <p:spPr>
          <a:xfrm>
            <a:off x="987799" y="990502"/>
            <a:ext cx="10221537" cy="646331"/>
          </a:xfrm>
          <a:prstGeom prst="rect">
            <a:avLst/>
          </a:prstGeom>
        </p:spPr>
        <p:txBody>
          <a:bodyPr>
            <a:normAutofit/>
          </a:bodyPr>
          <a:lstStyle/>
          <a:p>
            <a:pPr>
              <a:lnSpc>
                <a:spcPct val="90000"/>
              </a:lnSpc>
              <a:spcBef>
                <a:spcPct val="0"/>
              </a:spcBef>
            </a:pPr>
            <a:r>
              <a:rPr lang="ru-RU" sz="4000" spc="100" dirty="0">
                <a:solidFill>
                  <a:srgbClr val="246AF3"/>
                </a:solidFill>
                <a:latin typeface="Segoe UI Black" panose="020B0A02040204020203" pitchFamily="34" charset="0"/>
                <a:ea typeface="Segoe UI Black" panose="020B0A02040204020203" pitchFamily="34" charset="0"/>
                <a:cs typeface="Segoe UI Semilight" panose="020B0402040204020203" pitchFamily="34" charset="0"/>
              </a:rPr>
              <a:t>Гауссово ядро</a:t>
            </a:r>
          </a:p>
        </p:txBody>
      </p:sp>
      <mc:AlternateContent xmlns:mc="http://schemas.openxmlformats.org/markup-compatibility/2006" xmlns:a14="http://schemas.microsoft.com/office/drawing/2010/main">
        <mc:Choice Requires="a14">
          <p:sp>
            <p:nvSpPr>
              <p:cNvPr id="9" name="TextBox 8"/>
              <p:cNvSpPr txBox="1"/>
              <p:nvPr/>
            </p:nvSpPr>
            <p:spPr>
              <a:xfrm>
                <a:off x="993172" y="2000860"/>
                <a:ext cx="4511675" cy="3738219"/>
              </a:xfrm>
              <a:prstGeom prst="rect">
                <a:avLst/>
              </a:prstGeom>
            </p:spPr>
            <p:txBody>
              <a:bodyPr>
                <a:noAutofit/>
              </a:bodyPr>
              <a:lstStyle>
                <a:defPPr>
                  <a:defRPr lang="ru-RU"/>
                </a:defPPr>
                <a:lvl1pPr>
                  <a:lnSpc>
                    <a:spcPct val="90000"/>
                  </a:lnSpc>
                  <a:spcBef>
                    <a:spcPct val="0"/>
                  </a:spcBef>
                  <a:buNone/>
                  <a:defRPr sz="2800">
                    <a:latin typeface="Segoe UI" panose="020B0502040204020203" pitchFamily="34" charset="0"/>
                    <a:ea typeface="+mj-ea"/>
                    <a:cs typeface="Segoe UI" panose="020B0502040204020203" pitchFamily="34" charset="0"/>
                  </a:defRPr>
                </a:lvl1pPr>
              </a:lstStyle>
              <a:p>
                <a:pPr/>
                <a14:m>
                  <m:oMathPara xmlns:m="http://schemas.openxmlformats.org/officeDocument/2006/math">
                    <m:oMathParaPr>
                      <m:jc m:val="centerGroup"/>
                    </m:oMathParaPr>
                    <m:oMath xmlns:m="http://schemas.openxmlformats.org/officeDocument/2006/math">
                      <m:r>
                        <a:rPr lang="ru-RU" i="1" smtClean="0">
                          <a:latin typeface="Cambria Math" panose="02040503050406030204" pitchFamily="18" charset="0"/>
                        </a:rPr>
                        <m:t>𝐾</m:t>
                      </m:r>
                      <m:d>
                        <m:dPr>
                          <m:ctrlPr>
                            <a:rPr lang="ru-RU" i="1">
                              <a:latin typeface="Cambria Math" panose="02040503050406030204" pitchFamily="18" charset="0"/>
                            </a:rPr>
                          </m:ctrlPr>
                        </m:dPr>
                        <m:e>
                          <m:r>
                            <a:rPr lang="ru-RU" i="1">
                              <a:latin typeface="Cambria Math" panose="02040503050406030204" pitchFamily="18" charset="0"/>
                            </a:rPr>
                            <m:t>𝑢</m:t>
                          </m:r>
                        </m:e>
                      </m:d>
                      <m:r>
                        <a:rPr lang="ru-RU" i="1">
                          <a:latin typeface="Cambria Math" panose="02040503050406030204" pitchFamily="18" charset="0"/>
                        </a:rPr>
                        <m:t>=</m:t>
                      </m:r>
                      <m:f>
                        <m:fPr>
                          <m:ctrlPr>
                            <a:rPr lang="ru-RU" i="1">
                              <a:latin typeface="Cambria Math" panose="02040503050406030204" pitchFamily="18" charset="0"/>
                            </a:rPr>
                          </m:ctrlPr>
                        </m:fPr>
                        <m:num>
                          <m:r>
                            <a:rPr lang="ru-RU" i="1">
                              <a:latin typeface="Cambria Math" panose="02040503050406030204" pitchFamily="18" charset="0"/>
                            </a:rPr>
                            <m:t>1</m:t>
                          </m:r>
                        </m:num>
                        <m:den>
                          <m:rad>
                            <m:radPr>
                              <m:degHide m:val="on"/>
                              <m:ctrlPr>
                                <a:rPr lang="ru-RU" i="1">
                                  <a:latin typeface="Cambria Math" panose="02040503050406030204" pitchFamily="18" charset="0"/>
                                </a:rPr>
                              </m:ctrlPr>
                            </m:radPr>
                            <m:deg/>
                            <m:e>
                              <m:r>
                                <a:rPr lang="ru-RU" i="1">
                                  <a:latin typeface="Cambria Math" panose="02040503050406030204" pitchFamily="18" charset="0"/>
                                </a:rPr>
                                <m:t>2</m:t>
                              </m:r>
                              <m:r>
                                <a:rPr lang="ru-RU" i="1">
                                  <a:latin typeface="Cambria Math" panose="02040503050406030204" pitchFamily="18" charset="0"/>
                                </a:rPr>
                                <m:t>𝜋</m:t>
                              </m:r>
                            </m:e>
                          </m:rad>
                        </m:den>
                      </m:f>
                      <m:sSup>
                        <m:sSupPr>
                          <m:ctrlPr>
                            <a:rPr lang="ru-RU" i="1">
                              <a:latin typeface="Cambria Math" panose="02040503050406030204" pitchFamily="18" charset="0"/>
                            </a:rPr>
                          </m:ctrlPr>
                        </m:sSupPr>
                        <m:e>
                          <m:r>
                            <a:rPr lang="ru-RU" i="1">
                              <a:latin typeface="Cambria Math" panose="02040503050406030204" pitchFamily="18" charset="0"/>
                            </a:rPr>
                            <m:t>𝑒</m:t>
                          </m:r>
                        </m:e>
                        <m:sup>
                          <m:r>
                            <a:rPr lang="ru-RU" i="1">
                              <a:latin typeface="Cambria Math" panose="02040503050406030204" pitchFamily="18" charset="0"/>
                            </a:rPr>
                            <m:t>−</m:t>
                          </m:r>
                          <m:f>
                            <m:fPr>
                              <m:ctrlPr>
                                <a:rPr lang="ru-RU" i="1">
                                  <a:latin typeface="Cambria Math" panose="02040503050406030204" pitchFamily="18" charset="0"/>
                                </a:rPr>
                              </m:ctrlPr>
                            </m:fPr>
                            <m:num>
                              <m:r>
                                <a:rPr lang="ru-RU" i="1">
                                  <a:latin typeface="Cambria Math" panose="02040503050406030204" pitchFamily="18" charset="0"/>
                                </a:rPr>
                                <m:t>1</m:t>
                              </m:r>
                            </m:num>
                            <m:den>
                              <m:r>
                                <a:rPr lang="ru-RU" i="1">
                                  <a:latin typeface="Cambria Math" panose="02040503050406030204" pitchFamily="18" charset="0"/>
                                </a:rPr>
                                <m:t>2</m:t>
                              </m:r>
                            </m:den>
                          </m:f>
                          <m:sSup>
                            <m:sSupPr>
                              <m:ctrlPr>
                                <a:rPr lang="ru-RU" i="1">
                                  <a:latin typeface="Cambria Math" panose="02040503050406030204" pitchFamily="18" charset="0"/>
                                </a:rPr>
                              </m:ctrlPr>
                            </m:sSupPr>
                            <m:e>
                              <m:r>
                                <a:rPr lang="ru-RU" i="1">
                                  <a:latin typeface="Cambria Math" panose="02040503050406030204" pitchFamily="18" charset="0"/>
                                </a:rPr>
                                <m:t>𝑢</m:t>
                              </m:r>
                            </m:e>
                            <m:sup>
                              <m:r>
                                <a:rPr lang="ru-RU" i="1">
                                  <a:latin typeface="Cambria Math" panose="02040503050406030204" pitchFamily="18" charset="0"/>
                                </a:rPr>
                                <m:t>2</m:t>
                              </m:r>
                            </m:sup>
                          </m:sSup>
                        </m:sup>
                      </m:sSup>
                      <m:r>
                        <a:rPr lang="ru-RU" i="1">
                          <a:latin typeface="Cambria Math" panose="02040503050406030204" pitchFamily="18" charset="0"/>
                        </a:rPr>
                        <m:t> </m:t>
                      </m:r>
                    </m:oMath>
                  </m:oMathPara>
                </a14:m>
                <a:endParaRPr lang="ru-RU" i="1" dirty="0"/>
              </a:p>
              <a:p>
                <a:endParaRPr lang="ru-RU" dirty="0"/>
              </a:p>
              <a:p>
                <a:r>
                  <a:rPr lang="ru-RU" dirty="0"/>
                  <a:t>для </a:t>
                </a:r>
                <a14:m>
                  <m:oMath xmlns:m="http://schemas.openxmlformats.org/officeDocument/2006/math">
                    <m:r>
                      <a:rPr lang="ru-RU" i="1">
                        <a:latin typeface="Cambria Math" panose="02040503050406030204" pitchFamily="18" charset="0"/>
                      </a:rPr>
                      <m:t>−∞&lt;</m:t>
                    </m:r>
                    <m:r>
                      <a:rPr lang="ru-RU" i="1">
                        <a:latin typeface="Cambria Math" panose="02040503050406030204" pitchFamily="18" charset="0"/>
                      </a:rPr>
                      <m:t>𝑢</m:t>
                    </m:r>
                    <m:r>
                      <a:rPr lang="ru-RU" i="1">
                        <a:latin typeface="Cambria Math" panose="02040503050406030204" pitchFamily="18" charset="0"/>
                      </a:rPr>
                      <m:t>&lt;∞.</m:t>
                    </m:r>
                  </m:oMath>
                </a14:m>
                <a:endParaRPr lang="ru-RU" dirty="0"/>
              </a:p>
            </p:txBody>
          </p:sp>
        </mc:Choice>
        <mc:Fallback xmlns="">
          <p:sp>
            <p:nvSpPr>
              <p:cNvPr id="9" name="TextBox 8"/>
              <p:cNvSpPr txBox="1">
                <a:spLocks noRot="1" noChangeAspect="1" noMove="1" noResize="1" noEditPoints="1" noAdjustHandles="1" noChangeArrowheads="1" noChangeShapeType="1" noTextEdit="1"/>
              </p:cNvSpPr>
              <p:nvPr/>
            </p:nvSpPr>
            <p:spPr>
              <a:xfrm>
                <a:off x="993172" y="2000860"/>
                <a:ext cx="4511675" cy="3738219"/>
              </a:xfrm>
              <a:prstGeom prst="rect">
                <a:avLst/>
              </a:prstGeom>
              <a:blipFill>
                <a:blip r:embed="rId3"/>
                <a:stretch>
                  <a:fillRect l="-2838"/>
                </a:stretch>
              </a:blipFill>
            </p:spPr>
            <p:txBody>
              <a:bodyPr/>
              <a:lstStyle/>
              <a:p>
                <a:r>
                  <a:rPr lang="ru-RU">
                    <a:noFill/>
                  </a:rPr>
                  <a:t> </a:t>
                </a:r>
              </a:p>
            </p:txBody>
          </p:sp>
        </mc:Fallback>
      </mc:AlternateContent>
      <p:pic>
        <p:nvPicPr>
          <p:cNvPr id="4" name="Рисунок 3">
            <a:extLst>
              <a:ext uri="{FF2B5EF4-FFF2-40B4-BE49-F238E27FC236}">
                <a16:creationId xmlns:a16="http://schemas.microsoft.com/office/drawing/2014/main" id="{09FB1A9A-0242-44B7-8696-848E21E0A37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5739560" y="1797022"/>
            <a:ext cx="5715000" cy="4572000"/>
          </a:xfrm>
          <a:prstGeom prst="rect">
            <a:avLst/>
          </a:prstGeom>
        </p:spPr>
      </p:pic>
    </p:spTree>
    <p:extLst>
      <p:ext uri="{BB962C8B-B14F-4D97-AF65-F5344CB8AC3E}">
        <p14:creationId xmlns:p14="http://schemas.microsoft.com/office/powerpoint/2010/main" val="25274102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982662" y="2205039"/>
            <a:ext cx="10226675" cy="3671886"/>
          </a:xfrm>
          <a:prstGeom prst="rect">
            <a:avLst/>
          </a:prstGeom>
        </p:spPr>
        <p:txBody>
          <a:bodyPr>
            <a:normAutofit/>
          </a:bodyPr>
          <a:lstStyle>
            <a:lvl1pPr algn="l" defTabSz="914400" rtl="0" eaLnBrk="1" latinLnBrk="0" hangingPunct="1">
              <a:lnSpc>
                <a:spcPct val="90000"/>
              </a:lnSpc>
              <a:spcBef>
                <a:spcPct val="0"/>
              </a:spcBef>
              <a:buNone/>
              <a:defRPr sz="4000" kern="1200">
                <a:solidFill>
                  <a:srgbClr val="2F5597"/>
                </a:solidFill>
                <a:latin typeface="+mj-lt"/>
                <a:ea typeface="+mj-ea"/>
                <a:cs typeface="+mj-cs"/>
              </a:defRPr>
            </a:lvl1pPr>
          </a:lstStyle>
          <a:p>
            <a:endParaRPr lang="ru-RU" sz="3000" spc="100" dirty="0">
              <a:solidFill>
                <a:schemeClr val="tx1"/>
              </a:solidFill>
              <a:latin typeface="Segoe UI" panose="020B0502040204020203" pitchFamily="34" charset="0"/>
              <a:ea typeface="Segoe UI Black" panose="020B0A02040204020203" pitchFamily="34" charset="0"/>
              <a:cs typeface="Segoe UI" panose="020B0502040204020203" pitchFamily="34" charset="0"/>
            </a:endParaRPr>
          </a:p>
        </p:txBody>
      </p:sp>
      <p:sp>
        <p:nvSpPr>
          <p:cNvPr id="2" name="Прямоугольник 1"/>
          <p:cNvSpPr/>
          <p:nvPr/>
        </p:nvSpPr>
        <p:spPr>
          <a:xfrm>
            <a:off x="987799" y="990502"/>
            <a:ext cx="10221537" cy="646331"/>
          </a:xfrm>
          <a:prstGeom prst="rect">
            <a:avLst/>
          </a:prstGeom>
        </p:spPr>
        <p:txBody>
          <a:bodyPr>
            <a:normAutofit/>
          </a:bodyPr>
          <a:lstStyle/>
          <a:p>
            <a:pPr>
              <a:lnSpc>
                <a:spcPct val="90000"/>
              </a:lnSpc>
              <a:spcBef>
                <a:spcPct val="0"/>
              </a:spcBef>
            </a:pPr>
            <a:r>
              <a:rPr lang="ru-RU" sz="4000" spc="100" dirty="0">
                <a:solidFill>
                  <a:srgbClr val="246AF3"/>
                </a:solidFill>
                <a:latin typeface="Segoe UI Black" panose="020B0A02040204020203" pitchFamily="34" charset="0"/>
                <a:ea typeface="Segoe UI Black" panose="020B0A02040204020203" pitchFamily="34" charset="0"/>
                <a:cs typeface="Segoe UI Semilight" panose="020B0402040204020203" pitchFamily="34" charset="0"/>
              </a:rPr>
              <a:t>Ядро. Идея</a:t>
            </a:r>
          </a:p>
        </p:txBody>
      </p:sp>
      <mc:AlternateContent xmlns:mc="http://schemas.openxmlformats.org/markup-compatibility/2006" xmlns:a14="http://schemas.microsoft.com/office/drawing/2010/main">
        <mc:Choice Requires="a14">
          <p:sp>
            <p:nvSpPr>
              <p:cNvPr id="9" name="TextBox 8"/>
              <p:cNvSpPr txBox="1"/>
              <p:nvPr/>
            </p:nvSpPr>
            <p:spPr>
              <a:xfrm>
                <a:off x="993173" y="1999350"/>
                <a:ext cx="5113338" cy="3738219"/>
              </a:xfrm>
              <a:prstGeom prst="rect">
                <a:avLst/>
              </a:prstGeom>
            </p:spPr>
            <p:txBody>
              <a:bodyPr>
                <a:noAutofit/>
              </a:bodyPr>
              <a:lstStyle>
                <a:defPPr>
                  <a:defRPr lang="ru-RU"/>
                </a:defPPr>
                <a:lvl1pPr>
                  <a:lnSpc>
                    <a:spcPct val="90000"/>
                  </a:lnSpc>
                  <a:spcBef>
                    <a:spcPct val="0"/>
                  </a:spcBef>
                  <a:buNone/>
                  <a:defRPr sz="2800">
                    <a:latin typeface="Segoe UI" panose="020B0502040204020203" pitchFamily="34" charset="0"/>
                    <a:ea typeface="+mj-ea"/>
                    <a:cs typeface="Segoe UI" panose="020B0502040204020203" pitchFamily="34" charset="0"/>
                  </a:defRPr>
                </a:lvl1pPr>
              </a:lstStyle>
              <a:p>
                <a:r>
                  <a:rPr lang="ru-RU" dirty="0"/>
                  <a:t>1. Масштабируем ядро </a:t>
                </a:r>
                <a14:m>
                  <m:oMath xmlns:m="http://schemas.openxmlformats.org/officeDocument/2006/math">
                    <m:r>
                      <a:rPr lang="ru-RU" i="1">
                        <a:latin typeface="Cambria Math" panose="02040503050406030204" pitchFamily="18" charset="0"/>
                      </a:rPr>
                      <m:t>𝐾</m:t>
                    </m:r>
                  </m:oMath>
                </a14:m>
                <a:r>
                  <a:rPr lang="ru-RU" dirty="0"/>
                  <a:t> в функцию</a:t>
                </a:r>
              </a:p>
              <a:p>
                <a:pPr/>
                <a14:m>
                  <m:oMathPara xmlns:m="http://schemas.openxmlformats.org/officeDocument/2006/math">
                    <m:oMathParaPr>
                      <m:jc m:val="centerGroup"/>
                    </m:oMathParaPr>
                    <m:oMath xmlns:m="http://schemas.openxmlformats.org/officeDocument/2006/math">
                      <m:r>
                        <a:rPr lang="ru-RU" i="1">
                          <a:latin typeface="Cambria Math" panose="02040503050406030204" pitchFamily="18" charset="0"/>
                        </a:rPr>
                        <m:t>𝑡</m:t>
                      </m:r>
                      <m:r>
                        <a:rPr lang="ru-RU" i="1">
                          <a:latin typeface="Cambria Math" panose="02040503050406030204" pitchFamily="18" charset="0"/>
                        </a:rPr>
                        <m:t>→</m:t>
                      </m:r>
                      <m:f>
                        <m:fPr>
                          <m:ctrlPr>
                            <a:rPr lang="ru-RU" i="1">
                              <a:latin typeface="Cambria Math" panose="02040503050406030204" pitchFamily="18" charset="0"/>
                            </a:rPr>
                          </m:ctrlPr>
                        </m:fPr>
                        <m:num>
                          <m:r>
                            <a:rPr lang="ru-RU" i="1">
                              <a:latin typeface="Cambria Math" panose="02040503050406030204" pitchFamily="18" charset="0"/>
                            </a:rPr>
                            <m:t>1</m:t>
                          </m:r>
                        </m:num>
                        <m:den>
                          <m:r>
                            <a:rPr lang="ru-RU" i="1">
                              <a:latin typeface="Cambria Math" panose="02040503050406030204" pitchFamily="18" charset="0"/>
                            </a:rPr>
                            <m:t>h</m:t>
                          </m:r>
                        </m:den>
                      </m:f>
                      <m:r>
                        <a:rPr lang="ru-RU" i="1">
                          <a:latin typeface="Cambria Math" panose="02040503050406030204" pitchFamily="18" charset="0"/>
                        </a:rPr>
                        <m:t>𝐾</m:t>
                      </m:r>
                      <m:d>
                        <m:dPr>
                          <m:ctrlPr>
                            <a:rPr lang="ru-RU" i="1">
                              <a:latin typeface="Cambria Math" panose="02040503050406030204" pitchFamily="18" charset="0"/>
                            </a:rPr>
                          </m:ctrlPr>
                        </m:dPr>
                        <m:e>
                          <m:f>
                            <m:fPr>
                              <m:ctrlPr>
                                <a:rPr lang="ru-RU" i="1">
                                  <a:latin typeface="Cambria Math" panose="02040503050406030204" pitchFamily="18" charset="0"/>
                                </a:rPr>
                              </m:ctrlPr>
                            </m:fPr>
                            <m:num>
                              <m:r>
                                <a:rPr lang="ru-RU" i="1">
                                  <a:latin typeface="Cambria Math" panose="02040503050406030204" pitchFamily="18" charset="0"/>
                                </a:rPr>
                                <m:t>𝑡</m:t>
                              </m:r>
                            </m:num>
                            <m:den>
                              <m:r>
                                <a:rPr lang="en-US" i="1">
                                  <a:latin typeface="Cambria Math" panose="02040503050406030204" pitchFamily="18" charset="0"/>
                                </a:rPr>
                                <m:t>h</m:t>
                              </m:r>
                            </m:den>
                          </m:f>
                        </m:e>
                      </m:d>
                      <m:r>
                        <a:rPr lang="ru-RU" i="1">
                          <a:latin typeface="Cambria Math" panose="02040503050406030204" pitchFamily="18" charset="0"/>
                        </a:rPr>
                        <m:t>.</m:t>
                      </m:r>
                    </m:oMath>
                  </m:oMathPara>
                </a14:m>
                <a:endParaRPr lang="ru-RU" dirty="0"/>
              </a:p>
            </p:txBody>
          </p:sp>
        </mc:Choice>
        <mc:Fallback xmlns="">
          <p:sp>
            <p:nvSpPr>
              <p:cNvPr id="9" name="TextBox 8"/>
              <p:cNvSpPr txBox="1">
                <a:spLocks noRot="1" noChangeAspect="1" noMove="1" noResize="1" noEditPoints="1" noAdjustHandles="1" noChangeArrowheads="1" noChangeShapeType="1" noTextEdit="1"/>
              </p:cNvSpPr>
              <p:nvPr/>
            </p:nvSpPr>
            <p:spPr>
              <a:xfrm>
                <a:off x="993173" y="1999350"/>
                <a:ext cx="5113338" cy="3738219"/>
              </a:xfrm>
              <a:prstGeom prst="rect">
                <a:avLst/>
              </a:prstGeom>
              <a:blipFill>
                <a:blip r:embed="rId3"/>
                <a:stretch>
                  <a:fillRect l="-2503" t="-2936"/>
                </a:stretch>
              </a:blipFill>
            </p:spPr>
            <p:txBody>
              <a:bodyPr/>
              <a:lstStyle/>
              <a:p>
                <a:r>
                  <a:rPr lang="ru-RU">
                    <a:noFill/>
                  </a:rPr>
                  <a:t> </a:t>
                </a:r>
              </a:p>
            </p:txBody>
          </p:sp>
        </mc:Fallback>
      </mc:AlternateContent>
      <p:pic>
        <p:nvPicPr>
          <p:cNvPr id="4" name="Рисунок 3">
            <a:extLst>
              <a:ext uri="{FF2B5EF4-FFF2-40B4-BE49-F238E27FC236}">
                <a16:creationId xmlns:a16="http://schemas.microsoft.com/office/drawing/2014/main" id="{0D4B1FE6-BBC2-4C69-87C4-B2EF81DFDA3E}"/>
              </a:ext>
            </a:extLst>
          </p:cNvPr>
          <p:cNvPicPr>
            <a:picLocks noChangeAspect="1"/>
          </p:cNvPicPr>
          <p:nvPr/>
        </p:nvPicPr>
        <p:blipFill rotWithShape="1">
          <a:blip r:embed="rId4"/>
          <a:srcRect l="17516" t="23868" r="46456" b="5900"/>
          <a:stretch/>
        </p:blipFill>
        <p:spPr>
          <a:xfrm>
            <a:off x="6087054" y="1711318"/>
            <a:ext cx="4333663" cy="4752000"/>
          </a:xfrm>
          <a:prstGeom prst="rect">
            <a:avLst/>
          </a:prstGeom>
        </p:spPr>
      </p:pic>
    </p:spTree>
    <p:extLst>
      <p:ext uri="{BB962C8B-B14F-4D97-AF65-F5344CB8AC3E}">
        <p14:creationId xmlns:p14="http://schemas.microsoft.com/office/powerpoint/2010/main" val="33992492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982662" y="2205039"/>
            <a:ext cx="10226675" cy="3671886"/>
          </a:xfrm>
          <a:prstGeom prst="rect">
            <a:avLst/>
          </a:prstGeom>
        </p:spPr>
        <p:txBody>
          <a:bodyPr>
            <a:normAutofit/>
          </a:bodyPr>
          <a:lstStyle>
            <a:lvl1pPr algn="l" defTabSz="914400" rtl="0" eaLnBrk="1" latinLnBrk="0" hangingPunct="1">
              <a:lnSpc>
                <a:spcPct val="90000"/>
              </a:lnSpc>
              <a:spcBef>
                <a:spcPct val="0"/>
              </a:spcBef>
              <a:buNone/>
              <a:defRPr sz="4000" kern="1200">
                <a:solidFill>
                  <a:srgbClr val="2F5597"/>
                </a:solidFill>
                <a:latin typeface="+mj-lt"/>
                <a:ea typeface="+mj-ea"/>
                <a:cs typeface="+mj-cs"/>
              </a:defRPr>
            </a:lvl1pPr>
          </a:lstStyle>
          <a:p>
            <a:endParaRPr lang="ru-RU" sz="3000" spc="100" dirty="0">
              <a:solidFill>
                <a:schemeClr val="tx1"/>
              </a:solidFill>
              <a:latin typeface="Segoe UI" panose="020B0502040204020203" pitchFamily="34" charset="0"/>
              <a:ea typeface="Segoe UI Black" panose="020B0A02040204020203" pitchFamily="34" charset="0"/>
              <a:cs typeface="Segoe UI" panose="020B0502040204020203" pitchFamily="34" charset="0"/>
            </a:endParaRPr>
          </a:p>
        </p:txBody>
      </p:sp>
      <p:sp>
        <p:nvSpPr>
          <p:cNvPr id="2" name="Прямоугольник 1"/>
          <p:cNvSpPr/>
          <p:nvPr/>
        </p:nvSpPr>
        <p:spPr>
          <a:xfrm>
            <a:off x="987799" y="990502"/>
            <a:ext cx="10221537" cy="646331"/>
          </a:xfrm>
          <a:prstGeom prst="rect">
            <a:avLst/>
          </a:prstGeom>
        </p:spPr>
        <p:txBody>
          <a:bodyPr>
            <a:normAutofit/>
          </a:bodyPr>
          <a:lstStyle/>
          <a:p>
            <a:pPr>
              <a:lnSpc>
                <a:spcPct val="90000"/>
              </a:lnSpc>
              <a:spcBef>
                <a:spcPct val="0"/>
              </a:spcBef>
            </a:pPr>
            <a:r>
              <a:rPr lang="ru-RU" sz="4000" spc="100" dirty="0">
                <a:solidFill>
                  <a:srgbClr val="246AF3"/>
                </a:solidFill>
                <a:latin typeface="Segoe UI Black" panose="020B0A02040204020203" pitchFamily="34" charset="0"/>
                <a:ea typeface="Segoe UI Black" panose="020B0A02040204020203" pitchFamily="34" charset="0"/>
                <a:cs typeface="Segoe UI Semilight" panose="020B0402040204020203" pitchFamily="34" charset="0"/>
              </a:rPr>
              <a:t>Ядро. Идея</a:t>
            </a:r>
          </a:p>
        </p:txBody>
      </p:sp>
      <mc:AlternateContent xmlns:mc="http://schemas.openxmlformats.org/markup-compatibility/2006" xmlns:a14="http://schemas.microsoft.com/office/drawing/2010/main">
        <mc:Choice Requires="a14">
          <p:sp>
            <p:nvSpPr>
              <p:cNvPr id="9" name="TextBox 8"/>
              <p:cNvSpPr txBox="1"/>
              <p:nvPr/>
            </p:nvSpPr>
            <p:spPr>
              <a:xfrm>
                <a:off x="993173" y="1999350"/>
                <a:ext cx="5113338" cy="3738219"/>
              </a:xfrm>
              <a:prstGeom prst="rect">
                <a:avLst/>
              </a:prstGeom>
            </p:spPr>
            <p:txBody>
              <a:bodyPr>
                <a:noAutofit/>
              </a:bodyPr>
              <a:lstStyle>
                <a:defPPr>
                  <a:defRPr lang="ru-RU"/>
                </a:defPPr>
                <a:lvl1pPr>
                  <a:lnSpc>
                    <a:spcPct val="90000"/>
                  </a:lnSpc>
                  <a:spcBef>
                    <a:spcPct val="0"/>
                  </a:spcBef>
                  <a:buNone/>
                  <a:defRPr sz="2800">
                    <a:latin typeface="Segoe UI" panose="020B0502040204020203" pitchFamily="34" charset="0"/>
                    <a:ea typeface="+mj-ea"/>
                    <a:cs typeface="Segoe UI" panose="020B0502040204020203" pitchFamily="34" charset="0"/>
                  </a:defRPr>
                </a:lvl1pPr>
              </a:lstStyle>
              <a:p>
                <a:r>
                  <a:rPr lang="ru-RU" dirty="0"/>
                  <a:t>2. Поместим масштабированное ядро вокруг каждого элемента </a:t>
                </a:r>
                <a14:m>
                  <m:oMath xmlns:m="http://schemas.openxmlformats.org/officeDocument/2006/math">
                    <m:sSub>
                      <m:sSubPr>
                        <m:ctrlPr>
                          <a:rPr lang="ru-RU" i="1">
                            <a:latin typeface="Cambria Math" panose="02040503050406030204" pitchFamily="18" charset="0"/>
                          </a:rPr>
                        </m:ctrlPr>
                      </m:sSubPr>
                      <m:e>
                        <m:r>
                          <a:rPr lang="ru-RU" i="1">
                            <a:latin typeface="Cambria Math" panose="02040503050406030204" pitchFamily="18" charset="0"/>
                          </a:rPr>
                          <m:t>𝑥</m:t>
                        </m:r>
                      </m:e>
                      <m:sub>
                        <m:r>
                          <a:rPr lang="ru-RU" i="1">
                            <a:latin typeface="Cambria Math" panose="02040503050406030204" pitchFamily="18" charset="0"/>
                          </a:rPr>
                          <m:t>𝑖</m:t>
                        </m:r>
                      </m:sub>
                    </m:sSub>
                  </m:oMath>
                </a14:m>
                <a:r>
                  <a:rPr lang="ru-RU" dirty="0"/>
                  <a:t> в наборе данных.</a:t>
                </a:r>
              </a:p>
              <a:p>
                <a:r>
                  <a:rPr lang="ru-RU" dirty="0"/>
                  <a:t>Это приводит к функциям типа</a:t>
                </a:r>
              </a:p>
              <a:p>
                <a:endParaRPr lang="ru-RU" dirty="0"/>
              </a:p>
              <a:p>
                <a:pPr/>
                <a14:m>
                  <m:oMathPara xmlns:m="http://schemas.openxmlformats.org/officeDocument/2006/math">
                    <m:oMathParaPr>
                      <m:jc m:val="centerGroup"/>
                    </m:oMathParaPr>
                    <m:oMath xmlns:m="http://schemas.openxmlformats.org/officeDocument/2006/math">
                      <m:r>
                        <a:rPr lang="ru-RU" i="1">
                          <a:latin typeface="Cambria Math" panose="02040503050406030204" pitchFamily="18" charset="0"/>
                        </a:rPr>
                        <m:t>𝑡</m:t>
                      </m:r>
                      <m:r>
                        <a:rPr lang="ru-RU" i="1">
                          <a:latin typeface="Cambria Math" panose="02040503050406030204" pitchFamily="18" charset="0"/>
                        </a:rPr>
                        <m:t>→</m:t>
                      </m:r>
                      <m:f>
                        <m:fPr>
                          <m:ctrlPr>
                            <a:rPr lang="ru-RU" i="1">
                              <a:latin typeface="Cambria Math" panose="02040503050406030204" pitchFamily="18" charset="0"/>
                            </a:rPr>
                          </m:ctrlPr>
                        </m:fPr>
                        <m:num>
                          <m:r>
                            <a:rPr lang="ru-RU" i="1">
                              <a:latin typeface="Cambria Math" panose="02040503050406030204" pitchFamily="18" charset="0"/>
                            </a:rPr>
                            <m:t>1</m:t>
                          </m:r>
                        </m:num>
                        <m:den>
                          <m:r>
                            <a:rPr lang="ru-RU" i="1">
                              <a:latin typeface="Cambria Math" panose="02040503050406030204" pitchFamily="18" charset="0"/>
                            </a:rPr>
                            <m:t>h</m:t>
                          </m:r>
                        </m:den>
                      </m:f>
                      <m:r>
                        <a:rPr lang="ru-RU" i="1">
                          <a:latin typeface="Cambria Math" panose="02040503050406030204" pitchFamily="18" charset="0"/>
                        </a:rPr>
                        <m:t>𝐾</m:t>
                      </m:r>
                      <m:d>
                        <m:dPr>
                          <m:ctrlPr>
                            <a:rPr lang="ru-RU" i="1">
                              <a:latin typeface="Cambria Math" panose="02040503050406030204" pitchFamily="18" charset="0"/>
                            </a:rPr>
                          </m:ctrlPr>
                        </m:dPr>
                        <m:e>
                          <m:f>
                            <m:fPr>
                              <m:ctrlPr>
                                <a:rPr lang="ru-RU" i="1">
                                  <a:latin typeface="Cambria Math" panose="02040503050406030204" pitchFamily="18" charset="0"/>
                                </a:rPr>
                              </m:ctrlPr>
                            </m:fPr>
                            <m:num>
                              <m:r>
                                <a:rPr lang="ru-RU" i="1">
                                  <a:latin typeface="Cambria Math" panose="02040503050406030204" pitchFamily="18" charset="0"/>
                                </a:rPr>
                                <m:t>𝑡</m:t>
                              </m:r>
                              <m:r>
                                <a:rPr lang="ru-RU" i="1">
                                  <a:latin typeface="Cambria Math" panose="02040503050406030204" pitchFamily="18" charset="0"/>
                                </a:rPr>
                                <m:t>−</m:t>
                              </m:r>
                              <m:sSub>
                                <m:sSubPr>
                                  <m:ctrlPr>
                                    <a:rPr lang="ru-RU" i="1">
                                      <a:latin typeface="Cambria Math" panose="02040503050406030204" pitchFamily="18" charset="0"/>
                                    </a:rPr>
                                  </m:ctrlPr>
                                </m:sSubPr>
                                <m:e>
                                  <m:r>
                                    <a:rPr lang="ru-RU" i="1">
                                      <a:latin typeface="Cambria Math" panose="02040503050406030204" pitchFamily="18" charset="0"/>
                                    </a:rPr>
                                    <m:t>𝑥</m:t>
                                  </m:r>
                                </m:e>
                                <m:sub>
                                  <m:r>
                                    <a:rPr lang="ru-RU" i="1">
                                      <a:latin typeface="Cambria Math" panose="02040503050406030204" pitchFamily="18" charset="0"/>
                                    </a:rPr>
                                    <m:t>𝑖</m:t>
                                  </m:r>
                                </m:sub>
                              </m:sSub>
                            </m:num>
                            <m:den>
                              <m:r>
                                <a:rPr lang="en-US" i="1">
                                  <a:latin typeface="Cambria Math" panose="02040503050406030204" pitchFamily="18" charset="0"/>
                                </a:rPr>
                                <m:t>h</m:t>
                              </m:r>
                            </m:den>
                          </m:f>
                        </m:e>
                      </m:d>
                      <m:r>
                        <a:rPr lang="ru-RU" i="1">
                          <a:latin typeface="Cambria Math" panose="02040503050406030204" pitchFamily="18" charset="0"/>
                        </a:rPr>
                        <m:t>.</m:t>
                      </m:r>
                    </m:oMath>
                  </m:oMathPara>
                </a14:m>
                <a:endParaRPr lang="ru-RU" dirty="0"/>
              </a:p>
            </p:txBody>
          </p:sp>
        </mc:Choice>
        <mc:Fallback xmlns="">
          <p:sp>
            <p:nvSpPr>
              <p:cNvPr id="9" name="TextBox 8"/>
              <p:cNvSpPr txBox="1">
                <a:spLocks noRot="1" noChangeAspect="1" noMove="1" noResize="1" noEditPoints="1" noAdjustHandles="1" noChangeArrowheads="1" noChangeShapeType="1" noTextEdit="1"/>
              </p:cNvSpPr>
              <p:nvPr/>
            </p:nvSpPr>
            <p:spPr>
              <a:xfrm>
                <a:off x="993173" y="1999350"/>
                <a:ext cx="5113338" cy="3738219"/>
              </a:xfrm>
              <a:prstGeom prst="rect">
                <a:avLst/>
              </a:prstGeom>
              <a:blipFill>
                <a:blip r:embed="rId3"/>
                <a:stretch>
                  <a:fillRect l="-2503" t="-2936" r="-2503"/>
                </a:stretch>
              </a:blipFill>
            </p:spPr>
            <p:txBody>
              <a:bodyPr/>
              <a:lstStyle/>
              <a:p>
                <a:r>
                  <a:rPr lang="ru-RU">
                    <a:noFill/>
                  </a:rPr>
                  <a:t> </a:t>
                </a:r>
              </a:p>
            </p:txBody>
          </p:sp>
        </mc:Fallback>
      </mc:AlternateContent>
      <p:pic>
        <p:nvPicPr>
          <p:cNvPr id="6" name="Рисунок 5">
            <a:extLst>
              <a:ext uri="{FF2B5EF4-FFF2-40B4-BE49-F238E27FC236}">
                <a16:creationId xmlns:a16="http://schemas.microsoft.com/office/drawing/2014/main" id="{D5AA4C6A-61CE-4524-A9FD-B66B7D3A6B3C}"/>
              </a:ext>
            </a:extLst>
          </p:cNvPr>
          <p:cNvPicPr>
            <a:picLocks noChangeAspect="1"/>
          </p:cNvPicPr>
          <p:nvPr/>
        </p:nvPicPr>
        <p:blipFill rotWithShape="1">
          <a:blip r:embed="rId4"/>
          <a:srcRect l="38778" t="25851" r="25785" b="5900"/>
          <a:stretch/>
        </p:blipFill>
        <p:spPr>
          <a:xfrm>
            <a:off x="6113034" y="1844823"/>
            <a:ext cx="4285348" cy="4642461"/>
          </a:xfrm>
          <a:prstGeom prst="rect">
            <a:avLst/>
          </a:prstGeom>
        </p:spPr>
      </p:pic>
    </p:spTree>
    <p:extLst>
      <p:ext uri="{BB962C8B-B14F-4D97-AF65-F5344CB8AC3E}">
        <p14:creationId xmlns:p14="http://schemas.microsoft.com/office/powerpoint/2010/main" val="2473449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982662" y="2205039"/>
            <a:ext cx="10226675" cy="3671886"/>
          </a:xfrm>
          <a:prstGeom prst="rect">
            <a:avLst/>
          </a:prstGeom>
        </p:spPr>
        <p:txBody>
          <a:bodyPr>
            <a:normAutofit/>
          </a:bodyPr>
          <a:lstStyle>
            <a:lvl1pPr algn="l" defTabSz="914400" rtl="0" eaLnBrk="1" latinLnBrk="0" hangingPunct="1">
              <a:lnSpc>
                <a:spcPct val="90000"/>
              </a:lnSpc>
              <a:spcBef>
                <a:spcPct val="0"/>
              </a:spcBef>
              <a:buNone/>
              <a:defRPr sz="4000" kern="1200">
                <a:solidFill>
                  <a:srgbClr val="2F5597"/>
                </a:solidFill>
                <a:latin typeface="+mj-lt"/>
                <a:ea typeface="+mj-ea"/>
                <a:cs typeface="+mj-cs"/>
              </a:defRPr>
            </a:lvl1pPr>
          </a:lstStyle>
          <a:p>
            <a:endParaRPr lang="ru-RU" sz="3000" spc="100" dirty="0">
              <a:solidFill>
                <a:schemeClr val="tx1"/>
              </a:solidFill>
              <a:latin typeface="Segoe UI" panose="020B0502040204020203" pitchFamily="34" charset="0"/>
              <a:ea typeface="Segoe UI Black" panose="020B0A02040204020203" pitchFamily="34" charset="0"/>
              <a:cs typeface="Segoe UI" panose="020B0502040204020203" pitchFamily="34" charset="0"/>
            </a:endParaRPr>
          </a:p>
        </p:txBody>
      </p:sp>
      <p:sp>
        <p:nvSpPr>
          <p:cNvPr id="2" name="Прямоугольник 1"/>
          <p:cNvSpPr/>
          <p:nvPr/>
        </p:nvSpPr>
        <p:spPr>
          <a:xfrm>
            <a:off x="987799" y="990502"/>
            <a:ext cx="10221537" cy="646331"/>
          </a:xfrm>
          <a:prstGeom prst="rect">
            <a:avLst/>
          </a:prstGeom>
        </p:spPr>
        <p:txBody>
          <a:bodyPr>
            <a:normAutofit/>
          </a:bodyPr>
          <a:lstStyle/>
          <a:p>
            <a:pPr>
              <a:lnSpc>
                <a:spcPct val="90000"/>
              </a:lnSpc>
              <a:spcBef>
                <a:spcPct val="0"/>
              </a:spcBef>
            </a:pPr>
            <a:r>
              <a:rPr lang="ru-RU" sz="4000" spc="100" dirty="0">
                <a:solidFill>
                  <a:srgbClr val="246AF3"/>
                </a:solidFill>
                <a:latin typeface="Segoe UI Black" panose="020B0A02040204020203" pitchFamily="34" charset="0"/>
                <a:ea typeface="Segoe UI Black" panose="020B0A02040204020203" pitchFamily="34" charset="0"/>
                <a:cs typeface="Segoe UI Semilight" panose="020B0402040204020203" pitchFamily="34" charset="0"/>
              </a:rPr>
              <a:t>Извержение гейзера</a:t>
            </a:r>
          </a:p>
        </p:txBody>
      </p:sp>
      <p:sp>
        <p:nvSpPr>
          <p:cNvPr id="9" name="TextBox 8"/>
          <p:cNvSpPr txBox="1"/>
          <p:nvPr/>
        </p:nvSpPr>
        <p:spPr>
          <a:xfrm>
            <a:off x="993172" y="2000860"/>
            <a:ext cx="10226675" cy="3738219"/>
          </a:xfrm>
          <a:prstGeom prst="rect">
            <a:avLst/>
          </a:prstGeom>
        </p:spPr>
        <p:txBody>
          <a:bodyPr>
            <a:normAutofit/>
          </a:bodyPr>
          <a:lstStyle>
            <a:defPPr>
              <a:defRPr lang="ru-RU"/>
            </a:defPPr>
            <a:lvl1pPr>
              <a:lnSpc>
                <a:spcPct val="90000"/>
              </a:lnSpc>
              <a:spcBef>
                <a:spcPct val="0"/>
              </a:spcBef>
              <a:buNone/>
              <a:defRPr sz="2800">
                <a:latin typeface="Segoe UI" panose="020B0502040204020203" pitchFamily="34" charset="0"/>
                <a:ea typeface="+mj-ea"/>
                <a:cs typeface="Segoe UI" panose="020B0502040204020203" pitchFamily="34" charset="0"/>
              </a:defRPr>
            </a:lvl1pPr>
          </a:lstStyle>
          <a:p>
            <a:r>
              <a:rPr lang="ru-RU" dirty="0"/>
              <a:t>В Долине Гейзеров на Камчатке велось наблюдение за гейзером с 1 по 15 августа 2022 года.</a:t>
            </a:r>
          </a:p>
          <a:p>
            <a:r>
              <a:rPr lang="ru-RU" dirty="0"/>
              <a:t>Были собраны данные о продолжительности извержений. Зафиксировано 272 извержения, зарегистрированная продолжительность которых приведена в таблице.</a:t>
            </a:r>
          </a:p>
          <a:p>
            <a:r>
              <a:rPr lang="ru-RU" dirty="0"/>
              <a:t>Данные приведены в секундах.</a:t>
            </a:r>
          </a:p>
          <a:p>
            <a:endParaRPr lang="ru-RU" dirty="0"/>
          </a:p>
        </p:txBody>
      </p:sp>
    </p:spTree>
    <p:extLst>
      <p:ext uri="{BB962C8B-B14F-4D97-AF65-F5344CB8AC3E}">
        <p14:creationId xmlns:p14="http://schemas.microsoft.com/office/powerpoint/2010/main" val="4091273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982662" y="2205039"/>
            <a:ext cx="10226675" cy="3671886"/>
          </a:xfrm>
          <a:prstGeom prst="rect">
            <a:avLst/>
          </a:prstGeom>
        </p:spPr>
        <p:txBody>
          <a:bodyPr>
            <a:normAutofit/>
          </a:bodyPr>
          <a:lstStyle>
            <a:lvl1pPr algn="l" defTabSz="914400" rtl="0" eaLnBrk="1" latinLnBrk="0" hangingPunct="1">
              <a:lnSpc>
                <a:spcPct val="90000"/>
              </a:lnSpc>
              <a:spcBef>
                <a:spcPct val="0"/>
              </a:spcBef>
              <a:buNone/>
              <a:defRPr sz="4000" kern="1200">
                <a:solidFill>
                  <a:srgbClr val="2F5597"/>
                </a:solidFill>
                <a:latin typeface="+mj-lt"/>
                <a:ea typeface="+mj-ea"/>
                <a:cs typeface="+mj-cs"/>
              </a:defRPr>
            </a:lvl1pPr>
          </a:lstStyle>
          <a:p>
            <a:endParaRPr lang="ru-RU" sz="3000" spc="100" dirty="0">
              <a:solidFill>
                <a:schemeClr val="tx1"/>
              </a:solidFill>
              <a:latin typeface="Segoe UI" panose="020B0502040204020203" pitchFamily="34" charset="0"/>
              <a:ea typeface="Segoe UI Black" panose="020B0A02040204020203" pitchFamily="34" charset="0"/>
              <a:cs typeface="Segoe UI" panose="020B0502040204020203" pitchFamily="34" charset="0"/>
            </a:endParaRPr>
          </a:p>
        </p:txBody>
      </p:sp>
      <p:sp>
        <p:nvSpPr>
          <p:cNvPr id="2" name="Прямоугольник 1"/>
          <p:cNvSpPr/>
          <p:nvPr/>
        </p:nvSpPr>
        <p:spPr>
          <a:xfrm>
            <a:off x="987799" y="990502"/>
            <a:ext cx="10221537" cy="646331"/>
          </a:xfrm>
          <a:prstGeom prst="rect">
            <a:avLst/>
          </a:prstGeom>
        </p:spPr>
        <p:txBody>
          <a:bodyPr>
            <a:normAutofit/>
          </a:bodyPr>
          <a:lstStyle/>
          <a:p>
            <a:pPr>
              <a:lnSpc>
                <a:spcPct val="90000"/>
              </a:lnSpc>
              <a:spcBef>
                <a:spcPct val="0"/>
              </a:spcBef>
            </a:pPr>
            <a:r>
              <a:rPr lang="ru-RU" sz="4000" spc="100" dirty="0">
                <a:solidFill>
                  <a:srgbClr val="246AF3"/>
                </a:solidFill>
                <a:latin typeface="Segoe UI Black" panose="020B0A02040204020203" pitchFamily="34" charset="0"/>
                <a:ea typeface="Segoe UI Black" panose="020B0A02040204020203" pitchFamily="34" charset="0"/>
                <a:cs typeface="Segoe UI Semilight" panose="020B0402040204020203" pitchFamily="34" charset="0"/>
              </a:rPr>
              <a:t>Ядро. Идея</a:t>
            </a:r>
          </a:p>
        </p:txBody>
      </p:sp>
      <mc:AlternateContent xmlns:mc="http://schemas.openxmlformats.org/markup-compatibility/2006" xmlns:a14="http://schemas.microsoft.com/office/drawing/2010/main">
        <mc:Choice Requires="a14">
          <p:sp>
            <p:nvSpPr>
              <p:cNvPr id="9" name="TextBox 8"/>
              <p:cNvSpPr txBox="1"/>
              <p:nvPr/>
            </p:nvSpPr>
            <p:spPr>
              <a:xfrm>
                <a:off x="993172" y="1999350"/>
                <a:ext cx="10226675" cy="3738219"/>
              </a:xfrm>
              <a:prstGeom prst="rect">
                <a:avLst/>
              </a:prstGeom>
            </p:spPr>
            <p:txBody>
              <a:bodyPr>
                <a:noAutofit/>
              </a:bodyPr>
              <a:lstStyle>
                <a:defPPr>
                  <a:defRPr lang="ru-RU"/>
                </a:defPPr>
                <a:lvl1pPr>
                  <a:lnSpc>
                    <a:spcPct val="90000"/>
                  </a:lnSpc>
                  <a:spcBef>
                    <a:spcPct val="0"/>
                  </a:spcBef>
                  <a:buNone/>
                  <a:defRPr sz="2800">
                    <a:latin typeface="Segoe UI" panose="020B0502040204020203" pitchFamily="34" charset="0"/>
                    <a:ea typeface="+mj-ea"/>
                    <a:cs typeface="Segoe UI" panose="020B0502040204020203" pitchFamily="34" charset="0"/>
                  </a:defRPr>
                </a:lvl1pPr>
              </a:lstStyle>
              <a:p>
                <a:r>
                  <a:rPr lang="ru-RU" dirty="0"/>
                  <a:t>Ядерная оценка плотности </a:t>
                </a:r>
                <a14:m>
                  <m:oMath xmlns:m="http://schemas.openxmlformats.org/officeDocument/2006/math">
                    <m:sSub>
                      <m:sSubPr>
                        <m:ctrlPr>
                          <a:rPr lang="ru-RU" i="1">
                            <a:latin typeface="Cambria Math" panose="02040503050406030204" pitchFamily="18" charset="0"/>
                          </a:rPr>
                        </m:ctrlPr>
                      </m:sSubPr>
                      <m:e>
                        <m:r>
                          <a:rPr lang="ru-RU" i="1">
                            <a:latin typeface="Cambria Math" panose="02040503050406030204" pitchFamily="18" charset="0"/>
                          </a:rPr>
                          <m:t>𝑓</m:t>
                        </m:r>
                      </m:e>
                      <m:sub>
                        <m:r>
                          <a:rPr lang="ru-RU" i="1">
                            <a:latin typeface="Cambria Math" panose="02040503050406030204" pitchFamily="18" charset="0"/>
                          </a:rPr>
                          <m:t>𝑛</m:t>
                        </m:r>
                        <m:r>
                          <a:rPr lang="ru-RU" i="1">
                            <a:latin typeface="Cambria Math" panose="02040503050406030204" pitchFamily="18" charset="0"/>
                          </a:rPr>
                          <m:t>, </m:t>
                        </m:r>
                        <m:r>
                          <a:rPr lang="ru-RU" i="1">
                            <a:latin typeface="Cambria Math" panose="02040503050406030204" pitchFamily="18" charset="0"/>
                          </a:rPr>
                          <m:t>h</m:t>
                        </m:r>
                      </m:sub>
                    </m:sSub>
                  </m:oMath>
                </a14:m>
                <a:r>
                  <a:rPr lang="ru-RU" dirty="0"/>
                  <a:t> строится путем суммирования масштабированных ядер и деления их на </a:t>
                </a:r>
                <a14:m>
                  <m:oMath xmlns:m="http://schemas.openxmlformats.org/officeDocument/2006/math">
                    <m:r>
                      <a:rPr lang="ru-RU" i="1">
                        <a:latin typeface="Cambria Math" panose="02040503050406030204" pitchFamily="18" charset="0"/>
                      </a:rPr>
                      <m:t>𝑛</m:t>
                    </m:r>
                  </m:oMath>
                </a14:m>
                <a:r>
                  <a:rPr lang="ru-RU" dirty="0"/>
                  <a:t>, чтобы получить площадь 1 под кривой:</a:t>
                </a:r>
              </a:p>
              <a:p>
                <a:endParaRPr lang="ru-RU" dirty="0"/>
              </a:p>
              <a:p>
                <a:pPr/>
                <a14:m>
                  <m:oMathPara xmlns:m="http://schemas.openxmlformats.org/officeDocument/2006/math">
                    <m:oMathParaPr>
                      <m:jc m:val="centerGroup"/>
                    </m:oMathParaPr>
                    <m:oMath xmlns:m="http://schemas.openxmlformats.org/officeDocument/2006/math">
                      <m:sSub>
                        <m:sSubPr>
                          <m:ctrlPr>
                            <a:rPr lang="ru-RU" i="1">
                              <a:latin typeface="Cambria Math" panose="02040503050406030204" pitchFamily="18" charset="0"/>
                            </a:rPr>
                          </m:ctrlPr>
                        </m:sSubPr>
                        <m:e>
                          <m:r>
                            <a:rPr lang="ru-RU" i="1">
                              <a:latin typeface="Cambria Math" panose="02040503050406030204" pitchFamily="18" charset="0"/>
                            </a:rPr>
                            <m:t>𝑓</m:t>
                          </m:r>
                        </m:e>
                        <m:sub>
                          <m:r>
                            <a:rPr lang="ru-RU" i="1">
                              <a:latin typeface="Cambria Math" panose="02040503050406030204" pitchFamily="18" charset="0"/>
                            </a:rPr>
                            <m:t>𝑛</m:t>
                          </m:r>
                          <m:r>
                            <a:rPr lang="ru-RU" i="1">
                              <a:latin typeface="Cambria Math" panose="02040503050406030204" pitchFamily="18" charset="0"/>
                            </a:rPr>
                            <m:t>, </m:t>
                          </m:r>
                          <m:r>
                            <a:rPr lang="ru-RU" i="1">
                              <a:latin typeface="Cambria Math" panose="02040503050406030204" pitchFamily="18" charset="0"/>
                            </a:rPr>
                            <m:t>h</m:t>
                          </m:r>
                        </m:sub>
                      </m:sSub>
                      <m:d>
                        <m:dPr>
                          <m:ctrlPr>
                            <a:rPr lang="ru-RU"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f>
                        <m:fPr>
                          <m:ctrlPr>
                            <a:rPr lang="ru-RU"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d>
                        <m:dPr>
                          <m:begChr m:val="["/>
                          <m:endChr m:val="]"/>
                          <m:ctrlPr>
                            <a:rPr lang="ru-RU" i="1">
                              <a:latin typeface="Cambria Math" panose="02040503050406030204" pitchFamily="18" charset="0"/>
                            </a:rPr>
                          </m:ctrlPr>
                        </m:dPr>
                        <m:e>
                          <m:f>
                            <m:fPr>
                              <m:ctrlPr>
                                <a:rPr lang="ru-RU" i="1">
                                  <a:latin typeface="Cambria Math" panose="02040503050406030204" pitchFamily="18" charset="0"/>
                                </a:rPr>
                              </m:ctrlPr>
                            </m:fPr>
                            <m:num>
                              <m:r>
                                <a:rPr lang="ru-RU" i="1">
                                  <a:latin typeface="Cambria Math" panose="02040503050406030204" pitchFamily="18" charset="0"/>
                                </a:rPr>
                                <m:t>1</m:t>
                              </m:r>
                            </m:num>
                            <m:den>
                              <m:r>
                                <a:rPr lang="ru-RU" i="1">
                                  <a:latin typeface="Cambria Math" panose="02040503050406030204" pitchFamily="18" charset="0"/>
                                </a:rPr>
                                <m:t>h</m:t>
                              </m:r>
                            </m:den>
                          </m:f>
                          <m:r>
                            <a:rPr lang="ru-RU" i="1">
                              <a:latin typeface="Cambria Math" panose="02040503050406030204" pitchFamily="18" charset="0"/>
                            </a:rPr>
                            <m:t>𝐾</m:t>
                          </m:r>
                          <m:d>
                            <m:dPr>
                              <m:ctrlPr>
                                <a:rPr lang="ru-RU" i="1">
                                  <a:latin typeface="Cambria Math" panose="02040503050406030204" pitchFamily="18" charset="0"/>
                                </a:rPr>
                              </m:ctrlPr>
                            </m:dPr>
                            <m:e>
                              <m:f>
                                <m:fPr>
                                  <m:ctrlPr>
                                    <a:rPr lang="ru-RU" i="1">
                                      <a:latin typeface="Cambria Math" panose="02040503050406030204" pitchFamily="18" charset="0"/>
                                    </a:rPr>
                                  </m:ctrlPr>
                                </m:fPr>
                                <m:num>
                                  <m:r>
                                    <a:rPr lang="ru-RU" i="1">
                                      <a:latin typeface="Cambria Math" panose="02040503050406030204" pitchFamily="18" charset="0"/>
                                    </a:rPr>
                                    <m:t>𝑡</m:t>
                                  </m:r>
                                  <m:r>
                                    <a:rPr lang="ru-RU" i="1">
                                      <a:latin typeface="Cambria Math" panose="02040503050406030204" pitchFamily="18" charset="0"/>
                                    </a:rPr>
                                    <m:t>−</m:t>
                                  </m:r>
                                  <m:sSub>
                                    <m:sSubPr>
                                      <m:ctrlPr>
                                        <a:rPr lang="ru-RU" i="1">
                                          <a:latin typeface="Cambria Math" panose="02040503050406030204" pitchFamily="18" charset="0"/>
                                        </a:rPr>
                                      </m:ctrlPr>
                                    </m:sSubPr>
                                    <m:e>
                                      <m:r>
                                        <a:rPr lang="ru-RU" i="1">
                                          <a:latin typeface="Cambria Math" panose="02040503050406030204" pitchFamily="18" charset="0"/>
                                        </a:rPr>
                                        <m:t>𝑥</m:t>
                                      </m:r>
                                    </m:e>
                                    <m:sub>
                                      <m:r>
                                        <a:rPr lang="ru-RU" i="1">
                                          <a:latin typeface="Cambria Math" panose="02040503050406030204" pitchFamily="18" charset="0"/>
                                        </a:rPr>
                                        <m:t>1</m:t>
                                      </m:r>
                                    </m:sub>
                                  </m:sSub>
                                </m:num>
                                <m:den>
                                  <m:r>
                                    <a:rPr lang="en-US" i="1">
                                      <a:latin typeface="Cambria Math" panose="02040503050406030204" pitchFamily="18" charset="0"/>
                                    </a:rPr>
                                    <m:t>h</m:t>
                                  </m:r>
                                </m:den>
                              </m:f>
                            </m:e>
                          </m:d>
                          <m:r>
                            <a:rPr lang="ru-RU" i="1">
                              <a:latin typeface="Cambria Math" panose="02040503050406030204" pitchFamily="18" charset="0"/>
                            </a:rPr>
                            <m:t>+</m:t>
                          </m:r>
                          <m:f>
                            <m:fPr>
                              <m:ctrlPr>
                                <a:rPr lang="ru-RU" i="1">
                                  <a:latin typeface="Cambria Math" panose="02040503050406030204" pitchFamily="18" charset="0"/>
                                </a:rPr>
                              </m:ctrlPr>
                            </m:fPr>
                            <m:num>
                              <m:r>
                                <a:rPr lang="ru-RU" i="1">
                                  <a:latin typeface="Cambria Math" panose="02040503050406030204" pitchFamily="18" charset="0"/>
                                </a:rPr>
                                <m:t>1</m:t>
                              </m:r>
                            </m:num>
                            <m:den>
                              <m:r>
                                <a:rPr lang="ru-RU" i="1">
                                  <a:latin typeface="Cambria Math" panose="02040503050406030204" pitchFamily="18" charset="0"/>
                                </a:rPr>
                                <m:t>h</m:t>
                              </m:r>
                            </m:den>
                          </m:f>
                          <m:r>
                            <a:rPr lang="ru-RU" i="1">
                              <a:latin typeface="Cambria Math" panose="02040503050406030204" pitchFamily="18" charset="0"/>
                            </a:rPr>
                            <m:t>𝐾</m:t>
                          </m:r>
                          <m:d>
                            <m:dPr>
                              <m:ctrlPr>
                                <a:rPr lang="ru-RU" i="1">
                                  <a:latin typeface="Cambria Math" panose="02040503050406030204" pitchFamily="18" charset="0"/>
                                </a:rPr>
                              </m:ctrlPr>
                            </m:dPr>
                            <m:e>
                              <m:f>
                                <m:fPr>
                                  <m:ctrlPr>
                                    <a:rPr lang="ru-RU" i="1">
                                      <a:latin typeface="Cambria Math" panose="02040503050406030204" pitchFamily="18" charset="0"/>
                                    </a:rPr>
                                  </m:ctrlPr>
                                </m:fPr>
                                <m:num>
                                  <m:r>
                                    <a:rPr lang="ru-RU" i="1">
                                      <a:latin typeface="Cambria Math" panose="02040503050406030204" pitchFamily="18" charset="0"/>
                                    </a:rPr>
                                    <m:t>𝑡</m:t>
                                  </m:r>
                                  <m:r>
                                    <a:rPr lang="ru-RU" i="1">
                                      <a:latin typeface="Cambria Math" panose="02040503050406030204" pitchFamily="18" charset="0"/>
                                    </a:rPr>
                                    <m:t>−</m:t>
                                  </m:r>
                                  <m:sSub>
                                    <m:sSubPr>
                                      <m:ctrlPr>
                                        <a:rPr lang="ru-RU" i="1">
                                          <a:latin typeface="Cambria Math" panose="02040503050406030204" pitchFamily="18" charset="0"/>
                                        </a:rPr>
                                      </m:ctrlPr>
                                    </m:sSubPr>
                                    <m:e>
                                      <m:r>
                                        <a:rPr lang="ru-RU" i="1">
                                          <a:latin typeface="Cambria Math" panose="02040503050406030204" pitchFamily="18" charset="0"/>
                                        </a:rPr>
                                        <m:t>𝑥</m:t>
                                      </m:r>
                                    </m:e>
                                    <m:sub>
                                      <m:r>
                                        <a:rPr lang="ru-RU" i="1">
                                          <a:latin typeface="Cambria Math" panose="02040503050406030204" pitchFamily="18" charset="0"/>
                                        </a:rPr>
                                        <m:t>2</m:t>
                                      </m:r>
                                    </m:sub>
                                  </m:sSub>
                                </m:num>
                                <m:den>
                                  <m:r>
                                    <a:rPr lang="en-US" i="1">
                                      <a:latin typeface="Cambria Math" panose="02040503050406030204" pitchFamily="18" charset="0"/>
                                    </a:rPr>
                                    <m:t>h</m:t>
                                  </m:r>
                                </m:den>
                              </m:f>
                            </m:e>
                          </m:d>
                          <m:r>
                            <a:rPr lang="ru-RU" i="1">
                              <a:latin typeface="Cambria Math" panose="02040503050406030204" pitchFamily="18" charset="0"/>
                            </a:rPr>
                            <m:t>+…+</m:t>
                          </m:r>
                          <m:f>
                            <m:fPr>
                              <m:ctrlPr>
                                <a:rPr lang="ru-RU" i="1">
                                  <a:latin typeface="Cambria Math" panose="02040503050406030204" pitchFamily="18" charset="0"/>
                                </a:rPr>
                              </m:ctrlPr>
                            </m:fPr>
                            <m:num>
                              <m:r>
                                <a:rPr lang="ru-RU" i="1">
                                  <a:latin typeface="Cambria Math" panose="02040503050406030204" pitchFamily="18" charset="0"/>
                                </a:rPr>
                                <m:t>1</m:t>
                              </m:r>
                            </m:num>
                            <m:den>
                              <m:r>
                                <a:rPr lang="ru-RU" i="1">
                                  <a:latin typeface="Cambria Math" panose="02040503050406030204" pitchFamily="18" charset="0"/>
                                </a:rPr>
                                <m:t>h</m:t>
                              </m:r>
                            </m:den>
                          </m:f>
                          <m:r>
                            <a:rPr lang="ru-RU" i="1">
                              <a:latin typeface="Cambria Math" panose="02040503050406030204" pitchFamily="18" charset="0"/>
                            </a:rPr>
                            <m:t>𝐾</m:t>
                          </m:r>
                          <m:d>
                            <m:dPr>
                              <m:ctrlPr>
                                <a:rPr lang="ru-RU" i="1">
                                  <a:latin typeface="Cambria Math" panose="02040503050406030204" pitchFamily="18" charset="0"/>
                                </a:rPr>
                              </m:ctrlPr>
                            </m:dPr>
                            <m:e>
                              <m:f>
                                <m:fPr>
                                  <m:ctrlPr>
                                    <a:rPr lang="ru-RU" i="1">
                                      <a:latin typeface="Cambria Math" panose="02040503050406030204" pitchFamily="18" charset="0"/>
                                    </a:rPr>
                                  </m:ctrlPr>
                                </m:fPr>
                                <m:num>
                                  <m:r>
                                    <a:rPr lang="ru-RU" i="1">
                                      <a:latin typeface="Cambria Math" panose="02040503050406030204" pitchFamily="18" charset="0"/>
                                    </a:rPr>
                                    <m:t>𝑡</m:t>
                                  </m:r>
                                  <m:r>
                                    <a:rPr lang="ru-RU" i="1">
                                      <a:latin typeface="Cambria Math" panose="02040503050406030204" pitchFamily="18" charset="0"/>
                                    </a:rPr>
                                    <m:t>−</m:t>
                                  </m:r>
                                  <m:sSub>
                                    <m:sSubPr>
                                      <m:ctrlPr>
                                        <a:rPr lang="ru-RU" i="1">
                                          <a:latin typeface="Cambria Math" panose="02040503050406030204" pitchFamily="18" charset="0"/>
                                        </a:rPr>
                                      </m:ctrlPr>
                                    </m:sSubPr>
                                    <m:e>
                                      <m:r>
                                        <a:rPr lang="ru-RU" i="1">
                                          <a:latin typeface="Cambria Math" panose="02040503050406030204" pitchFamily="18" charset="0"/>
                                        </a:rPr>
                                        <m:t>𝑥</m:t>
                                      </m:r>
                                    </m:e>
                                    <m:sub>
                                      <m:r>
                                        <a:rPr lang="ru-RU" i="1">
                                          <a:latin typeface="Cambria Math" panose="02040503050406030204" pitchFamily="18" charset="0"/>
                                        </a:rPr>
                                        <m:t>𝑛</m:t>
                                      </m:r>
                                    </m:sub>
                                  </m:sSub>
                                </m:num>
                                <m:den>
                                  <m:r>
                                    <a:rPr lang="en-US" i="1">
                                      <a:latin typeface="Cambria Math" panose="02040503050406030204" pitchFamily="18" charset="0"/>
                                    </a:rPr>
                                    <m:t>h</m:t>
                                  </m:r>
                                </m:den>
                              </m:f>
                            </m:e>
                          </m:d>
                        </m:e>
                      </m:d>
                    </m:oMath>
                  </m:oMathPara>
                </a14:m>
                <a:endParaRPr lang="ru-RU" dirty="0"/>
              </a:p>
              <a:p>
                <a:r>
                  <a:rPr lang="ru-RU" dirty="0"/>
                  <a:t>или кратко</a:t>
                </a:r>
                <a:r>
                  <a:rPr lang="en-US" dirty="0"/>
                  <a:t>,</a:t>
                </a:r>
                <a:endParaRPr lang="ru-RU" dirty="0"/>
              </a:p>
              <a:p>
                <a:pPr/>
                <a14:m>
                  <m:oMathPara xmlns:m="http://schemas.openxmlformats.org/officeDocument/2006/math">
                    <m:oMathParaPr>
                      <m:jc m:val="centerGroup"/>
                    </m:oMathParaPr>
                    <m:oMath xmlns:m="http://schemas.openxmlformats.org/officeDocument/2006/math">
                      <m:sSub>
                        <m:sSubPr>
                          <m:ctrlPr>
                            <a:rPr lang="ru-RU" i="1">
                              <a:latin typeface="Cambria Math" panose="02040503050406030204" pitchFamily="18" charset="0"/>
                            </a:rPr>
                          </m:ctrlPr>
                        </m:sSubPr>
                        <m:e>
                          <m:r>
                            <a:rPr lang="ru-RU" i="1">
                              <a:latin typeface="Cambria Math" panose="02040503050406030204" pitchFamily="18" charset="0"/>
                            </a:rPr>
                            <m:t>𝑓</m:t>
                          </m:r>
                        </m:e>
                        <m:sub>
                          <m:r>
                            <a:rPr lang="ru-RU" i="1">
                              <a:latin typeface="Cambria Math" panose="02040503050406030204" pitchFamily="18" charset="0"/>
                            </a:rPr>
                            <m:t>𝑛</m:t>
                          </m:r>
                          <m:r>
                            <a:rPr lang="ru-RU" i="1">
                              <a:latin typeface="Cambria Math" panose="02040503050406030204" pitchFamily="18" charset="0"/>
                            </a:rPr>
                            <m:t>, </m:t>
                          </m:r>
                          <m:r>
                            <a:rPr lang="ru-RU" i="1">
                              <a:latin typeface="Cambria Math" panose="02040503050406030204" pitchFamily="18" charset="0"/>
                            </a:rPr>
                            <m:t>h</m:t>
                          </m:r>
                        </m:sub>
                      </m:sSub>
                      <m:d>
                        <m:dPr>
                          <m:ctrlPr>
                            <a:rPr lang="ru-RU"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f>
                        <m:fPr>
                          <m:ctrlPr>
                            <a:rPr lang="ru-RU"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𝑛h</m:t>
                          </m:r>
                        </m:den>
                      </m:f>
                      <m:nary>
                        <m:naryPr>
                          <m:chr m:val="∑"/>
                          <m:limLoc m:val="undOvr"/>
                          <m:ctrlPr>
                            <a:rPr lang="ru-RU"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r>
                            <a:rPr lang="ru-RU" i="1">
                              <a:latin typeface="Cambria Math" panose="02040503050406030204" pitchFamily="18" charset="0"/>
                            </a:rPr>
                            <m:t>𝐾</m:t>
                          </m:r>
                          <m:d>
                            <m:dPr>
                              <m:ctrlPr>
                                <a:rPr lang="ru-RU" i="1">
                                  <a:latin typeface="Cambria Math" panose="02040503050406030204" pitchFamily="18" charset="0"/>
                                </a:rPr>
                              </m:ctrlPr>
                            </m:dPr>
                            <m:e>
                              <m:f>
                                <m:fPr>
                                  <m:ctrlPr>
                                    <a:rPr lang="ru-RU" i="1">
                                      <a:latin typeface="Cambria Math" panose="02040503050406030204" pitchFamily="18" charset="0"/>
                                    </a:rPr>
                                  </m:ctrlPr>
                                </m:fPr>
                                <m:num>
                                  <m:r>
                                    <a:rPr lang="ru-RU" i="1">
                                      <a:latin typeface="Cambria Math" panose="02040503050406030204" pitchFamily="18" charset="0"/>
                                    </a:rPr>
                                    <m:t>𝑡</m:t>
                                  </m:r>
                                  <m:r>
                                    <a:rPr lang="ru-RU" i="1">
                                      <a:latin typeface="Cambria Math" panose="02040503050406030204" pitchFamily="18" charset="0"/>
                                    </a:rPr>
                                    <m:t>−</m:t>
                                  </m:r>
                                  <m:sSub>
                                    <m:sSubPr>
                                      <m:ctrlPr>
                                        <a:rPr lang="ru-RU" i="1">
                                          <a:latin typeface="Cambria Math" panose="02040503050406030204" pitchFamily="18" charset="0"/>
                                        </a:rPr>
                                      </m:ctrlPr>
                                    </m:sSubPr>
                                    <m:e>
                                      <m:r>
                                        <a:rPr lang="ru-RU" i="1">
                                          <a:latin typeface="Cambria Math" panose="02040503050406030204" pitchFamily="18" charset="0"/>
                                        </a:rPr>
                                        <m:t>𝑥</m:t>
                                      </m:r>
                                    </m:e>
                                    <m:sub>
                                      <m:r>
                                        <a:rPr lang="ru-RU" i="1">
                                          <a:latin typeface="Cambria Math" panose="02040503050406030204" pitchFamily="18" charset="0"/>
                                        </a:rPr>
                                        <m:t>𝑖</m:t>
                                      </m:r>
                                    </m:sub>
                                  </m:sSub>
                                </m:num>
                                <m:den>
                                  <m:r>
                                    <a:rPr lang="en-US" i="1">
                                      <a:latin typeface="Cambria Math" panose="02040503050406030204" pitchFamily="18" charset="0"/>
                                    </a:rPr>
                                    <m:t>h</m:t>
                                  </m:r>
                                </m:den>
                              </m:f>
                            </m:e>
                          </m:d>
                        </m:e>
                      </m:nary>
                      <m:r>
                        <a:rPr lang="en-US" i="1">
                          <a:latin typeface="Cambria Math" panose="02040503050406030204" pitchFamily="18" charset="0"/>
                        </a:rPr>
                        <m:t>.</m:t>
                      </m:r>
                    </m:oMath>
                  </m:oMathPara>
                </a14:m>
                <a:endParaRPr lang="ru-RU" dirty="0"/>
              </a:p>
              <a:p>
                <a:pPr algn="just">
                  <a:lnSpc>
                    <a:spcPct val="107000"/>
                  </a:lnSpc>
                  <a:spcAft>
                    <a:spcPts val="800"/>
                  </a:spcAft>
                </a:pPr>
                <a:endParaRPr lang="ru-RU" sz="2400" dirty="0">
                  <a:effectLst/>
                  <a:ea typeface="Calibri" panose="020F0502020204030204" pitchFamily="34"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993172" y="1999350"/>
                <a:ext cx="10226675" cy="3738219"/>
              </a:xfrm>
              <a:prstGeom prst="rect">
                <a:avLst/>
              </a:prstGeom>
              <a:blipFill>
                <a:blip r:embed="rId2"/>
                <a:stretch>
                  <a:fillRect l="-1251" t="-3100" b="-1468"/>
                </a:stretch>
              </a:blipFill>
            </p:spPr>
            <p:txBody>
              <a:bodyPr/>
              <a:lstStyle/>
              <a:p>
                <a:r>
                  <a:rPr lang="ru-RU">
                    <a:noFill/>
                  </a:rPr>
                  <a:t> </a:t>
                </a:r>
              </a:p>
            </p:txBody>
          </p:sp>
        </mc:Fallback>
      </mc:AlternateContent>
    </p:spTree>
    <p:extLst>
      <p:ext uri="{BB962C8B-B14F-4D97-AF65-F5344CB8AC3E}">
        <p14:creationId xmlns:p14="http://schemas.microsoft.com/office/powerpoint/2010/main" val="23703503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982662" y="2205039"/>
            <a:ext cx="10226675" cy="3671886"/>
          </a:xfrm>
          <a:prstGeom prst="rect">
            <a:avLst/>
          </a:prstGeom>
        </p:spPr>
        <p:txBody>
          <a:bodyPr>
            <a:normAutofit/>
          </a:bodyPr>
          <a:lstStyle>
            <a:lvl1pPr algn="l" defTabSz="914400" rtl="0" eaLnBrk="1" latinLnBrk="0" hangingPunct="1">
              <a:lnSpc>
                <a:spcPct val="90000"/>
              </a:lnSpc>
              <a:spcBef>
                <a:spcPct val="0"/>
              </a:spcBef>
              <a:buNone/>
              <a:defRPr sz="4000" kern="1200">
                <a:solidFill>
                  <a:srgbClr val="2F5597"/>
                </a:solidFill>
                <a:latin typeface="+mj-lt"/>
                <a:ea typeface="+mj-ea"/>
                <a:cs typeface="+mj-cs"/>
              </a:defRPr>
            </a:lvl1pPr>
          </a:lstStyle>
          <a:p>
            <a:endParaRPr lang="ru-RU" sz="3000" spc="100" dirty="0">
              <a:solidFill>
                <a:schemeClr val="tx1"/>
              </a:solidFill>
              <a:latin typeface="Segoe UI" panose="020B0502040204020203" pitchFamily="34" charset="0"/>
              <a:ea typeface="Segoe UI Black" panose="020B0A02040204020203" pitchFamily="34" charset="0"/>
              <a:cs typeface="Segoe UI" panose="020B0502040204020203" pitchFamily="34" charset="0"/>
            </a:endParaRPr>
          </a:p>
        </p:txBody>
      </p:sp>
      <p:sp>
        <p:nvSpPr>
          <p:cNvPr id="2" name="Прямоугольник 1"/>
          <p:cNvSpPr/>
          <p:nvPr/>
        </p:nvSpPr>
        <p:spPr>
          <a:xfrm>
            <a:off x="987799" y="990502"/>
            <a:ext cx="10221537" cy="646331"/>
          </a:xfrm>
          <a:prstGeom prst="rect">
            <a:avLst/>
          </a:prstGeom>
        </p:spPr>
        <p:txBody>
          <a:bodyPr>
            <a:normAutofit/>
          </a:bodyPr>
          <a:lstStyle/>
          <a:p>
            <a:pPr>
              <a:lnSpc>
                <a:spcPct val="90000"/>
              </a:lnSpc>
              <a:spcBef>
                <a:spcPct val="0"/>
              </a:spcBef>
            </a:pPr>
            <a:r>
              <a:rPr lang="ru-RU" sz="4000" spc="100" dirty="0">
                <a:solidFill>
                  <a:srgbClr val="246AF3"/>
                </a:solidFill>
                <a:latin typeface="Segoe UI Black" panose="020B0A02040204020203" pitchFamily="34" charset="0"/>
                <a:ea typeface="Segoe UI Black" panose="020B0A02040204020203" pitchFamily="34" charset="0"/>
                <a:cs typeface="Segoe UI Semilight" panose="020B0402040204020203" pitchFamily="34" charset="0"/>
              </a:rPr>
              <a:t>Ядро. Идея</a:t>
            </a:r>
          </a:p>
        </p:txBody>
      </p:sp>
      <mc:AlternateContent xmlns:mc="http://schemas.openxmlformats.org/markup-compatibility/2006" xmlns:a14="http://schemas.microsoft.com/office/drawing/2010/main">
        <mc:Choice Requires="a14">
          <p:sp>
            <p:nvSpPr>
              <p:cNvPr id="9" name="TextBox 8"/>
              <p:cNvSpPr txBox="1"/>
              <p:nvPr/>
            </p:nvSpPr>
            <p:spPr>
              <a:xfrm>
                <a:off x="993173" y="1999350"/>
                <a:ext cx="5113338" cy="3738219"/>
              </a:xfrm>
              <a:prstGeom prst="rect">
                <a:avLst/>
              </a:prstGeom>
            </p:spPr>
            <p:txBody>
              <a:bodyPr>
                <a:noAutofit/>
              </a:bodyPr>
              <a:lstStyle>
                <a:defPPr>
                  <a:defRPr lang="ru-RU"/>
                </a:defPPr>
                <a:lvl1pPr>
                  <a:lnSpc>
                    <a:spcPct val="90000"/>
                  </a:lnSpc>
                  <a:spcBef>
                    <a:spcPct val="0"/>
                  </a:spcBef>
                  <a:buNone/>
                  <a:defRPr sz="2800">
                    <a:latin typeface="Segoe UI" panose="020B0502040204020203" pitchFamily="34" charset="0"/>
                    <a:ea typeface="+mj-ea"/>
                    <a:cs typeface="Segoe UI" panose="020B0502040204020203" pitchFamily="34" charset="0"/>
                  </a:defRPr>
                </a:lvl1pPr>
              </a:lstStyle>
              <a:p>
                <a:r>
                  <a:rPr lang="ru-RU" dirty="0"/>
                  <a:t>3. Строим ядерную оценку плотности</a:t>
                </a:r>
              </a:p>
              <a:p>
                <a:endParaRPr lang="ru-RU" dirty="0"/>
              </a:p>
              <a:p>
                <a:pPr/>
                <a14:m>
                  <m:oMathPara xmlns:m="http://schemas.openxmlformats.org/officeDocument/2006/math">
                    <m:oMathParaPr>
                      <m:jc m:val="centerGroup"/>
                    </m:oMathParaPr>
                    <m:oMath xmlns:m="http://schemas.openxmlformats.org/officeDocument/2006/math">
                      <m:sSub>
                        <m:sSubPr>
                          <m:ctrlPr>
                            <a:rPr lang="ru-RU"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ru-RU" i="1">
                              <a:effectLst/>
                              <a:latin typeface="Cambria Math" panose="02040503050406030204" pitchFamily="18" charset="0"/>
                              <a:ea typeface="Calibri" panose="020F0502020204030204" pitchFamily="34" charset="0"/>
                              <a:cs typeface="Times New Roman" panose="02020603050405020304" pitchFamily="18" charset="0"/>
                            </a:rPr>
                            <m:t>𝑓</m:t>
                          </m:r>
                        </m:e>
                        <m:sub>
                          <m:r>
                            <a:rPr lang="ru-RU" i="1">
                              <a:effectLst/>
                              <a:latin typeface="Cambria Math" panose="02040503050406030204" pitchFamily="18" charset="0"/>
                              <a:ea typeface="Calibri" panose="020F0502020204030204" pitchFamily="34" charset="0"/>
                              <a:cs typeface="Times New Roman" panose="02020603050405020304" pitchFamily="18" charset="0"/>
                            </a:rPr>
                            <m:t>𝑛</m:t>
                          </m:r>
                          <m:r>
                            <a:rPr lang="ru-RU" i="1">
                              <a:effectLst/>
                              <a:latin typeface="Cambria Math" panose="02040503050406030204" pitchFamily="18" charset="0"/>
                              <a:ea typeface="Calibri" panose="020F0502020204030204" pitchFamily="34" charset="0"/>
                              <a:cs typeface="Times New Roman" panose="02020603050405020304" pitchFamily="18" charset="0"/>
                            </a:rPr>
                            <m:t>, </m:t>
                          </m:r>
                          <m:r>
                            <a:rPr lang="ru-RU" i="1">
                              <a:effectLst/>
                              <a:latin typeface="Cambria Math" panose="02040503050406030204" pitchFamily="18" charset="0"/>
                              <a:ea typeface="Calibri" panose="020F0502020204030204" pitchFamily="34" charset="0"/>
                              <a:cs typeface="Times New Roman" panose="02020603050405020304" pitchFamily="18" charset="0"/>
                            </a:rPr>
                            <m:t>h</m:t>
                          </m:r>
                        </m:sub>
                      </m:sSub>
                      <m:d>
                        <m:dPr>
                          <m:ctrlPr>
                            <a:rPr lang="ru-RU" i="1">
                              <a:effectLst/>
                              <a:latin typeface="Cambria Math" panose="02040503050406030204" pitchFamily="18" charset="0"/>
                              <a:ea typeface="Calibri" panose="020F0502020204030204" pitchFamily="34" charset="0"/>
                              <a:cs typeface="Times New Roman" panose="02020603050405020304" pitchFamily="18" charset="0"/>
                            </a:rPr>
                          </m:ctrlPr>
                        </m:dPr>
                        <m:e>
                          <m:r>
                            <a:rPr lang="en-US" i="1">
                              <a:effectLst/>
                              <a:latin typeface="Cambria Math" panose="02040503050406030204" pitchFamily="18" charset="0"/>
                              <a:ea typeface="Calibri" panose="020F0502020204030204" pitchFamily="34" charset="0"/>
                              <a:cs typeface="Times New Roman" panose="02020603050405020304" pitchFamily="18" charset="0"/>
                            </a:rPr>
                            <m:t>𝑡</m:t>
                          </m:r>
                        </m:e>
                      </m:d>
                      <m:r>
                        <a:rPr lang="en-US" i="1">
                          <a:effectLst/>
                          <a:latin typeface="Cambria Math" panose="02040503050406030204" pitchFamily="18" charset="0"/>
                          <a:ea typeface="Calibri" panose="020F0502020204030204" pitchFamily="34" charset="0"/>
                          <a:cs typeface="Times New Roman" panose="02020603050405020304" pitchFamily="18" charset="0"/>
                        </a:rPr>
                        <m:t>=</m:t>
                      </m:r>
                      <m:f>
                        <m:fPr>
                          <m:ctrlPr>
                            <a:rPr lang="ru-RU"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i="1">
                              <a:effectLst/>
                              <a:latin typeface="Cambria Math" panose="02040503050406030204" pitchFamily="18" charset="0"/>
                              <a:ea typeface="Calibri" panose="020F0502020204030204" pitchFamily="34" charset="0"/>
                              <a:cs typeface="Times New Roman" panose="02020603050405020304" pitchFamily="18" charset="0"/>
                            </a:rPr>
                            <m:t>1</m:t>
                          </m:r>
                        </m:num>
                        <m:den>
                          <m:r>
                            <a:rPr lang="en-US" i="1">
                              <a:effectLst/>
                              <a:latin typeface="Cambria Math" panose="02040503050406030204" pitchFamily="18" charset="0"/>
                              <a:ea typeface="Calibri" panose="020F0502020204030204" pitchFamily="34" charset="0"/>
                              <a:cs typeface="Times New Roman" panose="02020603050405020304" pitchFamily="18" charset="0"/>
                            </a:rPr>
                            <m:t>𝑛h</m:t>
                          </m:r>
                        </m:den>
                      </m:f>
                      <m:nary>
                        <m:naryPr>
                          <m:chr m:val="∑"/>
                          <m:limLoc m:val="undOvr"/>
                          <m:ctrlPr>
                            <a:rPr lang="ru-RU"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i="1">
                              <a:effectLst/>
                              <a:latin typeface="Cambria Math" panose="02040503050406030204" pitchFamily="18" charset="0"/>
                              <a:ea typeface="Calibri" panose="020F0502020204030204" pitchFamily="34" charset="0"/>
                              <a:cs typeface="Times New Roman" panose="02020603050405020304" pitchFamily="18" charset="0"/>
                            </a:rPr>
                            <m:t>𝑖</m:t>
                          </m:r>
                          <m:r>
                            <a:rPr lang="en-US" i="1">
                              <a:effectLst/>
                              <a:latin typeface="Cambria Math" panose="02040503050406030204" pitchFamily="18" charset="0"/>
                              <a:ea typeface="Calibri" panose="020F0502020204030204" pitchFamily="34" charset="0"/>
                              <a:cs typeface="Times New Roman" panose="02020603050405020304" pitchFamily="18" charset="0"/>
                            </a:rPr>
                            <m:t>=1</m:t>
                          </m:r>
                        </m:sub>
                        <m:sup>
                          <m:r>
                            <a:rPr lang="en-US" i="1">
                              <a:effectLst/>
                              <a:latin typeface="Cambria Math" panose="02040503050406030204" pitchFamily="18" charset="0"/>
                              <a:ea typeface="Calibri" panose="020F0502020204030204" pitchFamily="34" charset="0"/>
                              <a:cs typeface="Times New Roman" panose="02020603050405020304" pitchFamily="18" charset="0"/>
                            </a:rPr>
                            <m:t>𝑛</m:t>
                          </m:r>
                        </m:sup>
                        <m:e>
                          <m:r>
                            <a:rPr lang="ru-RU" i="1">
                              <a:effectLst/>
                              <a:latin typeface="Cambria Math" panose="02040503050406030204" pitchFamily="18" charset="0"/>
                              <a:ea typeface="Calibri" panose="020F0502020204030204" pitchFamily="34" charset="0"/>
                              <a:cs typeface="Times New Roman" panose="02020603050405020304" pitchFamily="18" charset="0"/>
                            </a:rPr>
                            <m:t>𝐾</m:t>
                          </m:r>
                          <m:d>
                            <m:dPr>
                              <m:ctrlPr>
                                <a:rPr lang="ru-RU"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ru-RU" i="1">
                                      <a:effectLst/>
                                      <a:latin typeface="Cambria Math" panose="02040503050406030204" pitchFamily="18" charset="0"/>
                                      <a:ea typeface="Calibri" panose="020F0502020204030204" pitchFamily="34" charset="0"/>
                                      <a:cs typeface="Times New Roman" panose="02020603050405020304" pitchFamily="18" charset="0"/>
                                    </a:rPr>
                                  </m:ctrlPr>
                                </m:fPr>
                                <m:num>
                                  <m:r>
                                    <a:rPr lang="ru-RU" i="1">
                                      <a:effectLst/>
                                      <a:latin typeface="Cambria Math" panose="02040503050406030204" pitchFamily="18" charset="0"/>
                                      <a:ea typeface="Calibri" panose="020F0502020204030204" pitchFamily="34" charset="0"/>
                                      <a:cs typeface="Times New Roman" panose="02020603050405020304" pitchFamily="18" charset="0"/>
                                    </a:rPr>
                                    <m:t>𝑡</m:t>
                                  </m:r>
                                  <m:r>
                                    <a:rPr lang="ru-RU"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i="1">
                                          <a:effectLst/>
                                          <a:latin typeface="Cambria Math" panose="02040503050406030204" pitchFamily="18" charset="0"/>
                                          <a:ea typeface="Calibri" panose="020F0502020204030204" pitchFamily="34" charset="0"/>
                                          <a:cs typeface="Times New Roman" panose="02020603050405020304" pitchFamily="18" charset="0"/>
                                        </a:rPr>
                                        <m:t>𝑥</m:t>
                                      </m:r>
                                    </m:e>
                                    <m:sub>
                                      <m:r>
                                        <a:rPr lang="ru-RU" i="1">
                                          <a:effectLst/>
                                          <a:latin typeface="Cambria Math" panose="02040503050406030204" pitchFamily="18" charset="0"/>
                                          <a:ea typeface="Calibri" panose="020F0502020204030204" pitchFamily="34" charset="0"/>
                                          <a:cs typeface="Times New Roman" panose="02020603050405020304" pitchFamily="18" charset="0"/>
                                        </a:rPr>
                                        <m:t>𝑖</m:t>
                                      </m:r>
                                    </m:sub>
                                  </m:sSub>
                                </m:num>
                                <m:den>
                                  <m:r>
                                    <a:rPr lang="en-US" i="1">
                                      <a:effectLst/>
                                      <a:latin typeface="Cambria Math" panose="02040503050406030204" pitchFamily="18" charset="0"/>
                                      <a:ea typeface="Calibri" panose="020F0502020204030204" pitchFamily="34" charset="0"/>
                                      <a:cs typeface="Times New Roman" panose="02020603050405020304" pitchFamily="18" charset="0"/>
                                    </a:rPr>
                                    <m:t>h</m:t>
                                  </m:r>
                                </m:den>
                              </m:f>
                            </m:e>
                          </m:d>
                        </m:e>
                      </m:nary>
                      <m:r>
                        <a:rPr lang="en-US" i="1">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ru-RU" dirty="0">
                  <a:effectLst/>
                  <a:latin typeface="Times New Roman" panose="02020603050405020304" pitchFamily="18" charset="0"/>
                  <a:ea typeface="Calibri" panose="020F0502020204030204" pitchFamily="34" charset="0"/>
                  <a:cs typeface="Calibri" panose="020F0502020204030204" pitchFamily="34" charset="0"/>
                </a:endParaRPr>
              </a:p>
              <a:p>
                <a:endParaRPr lang="ru-RU" b="0" dirty="0"/>
              </a:p>
            </p:txBody>
          </p:sp>
        </mc:Choice>
        <mc:Fallback xmlns="">
          <p:sp>
            <p:nvSpPr>
              <p:cNvPr id="9" name="TextBox 8"/>
              <p:cNvSpPr txBox="1">
                <a:spLocks noRot="1" noChangeAspect="1" noMove="1" noResize="1" noEditPoints="1" noAdjustHandles="1" noChangeArrowheads="1" noChangeShapeType="1" noTextEdit="1"/>
              </p:cNvSpPr>
              <p:nvPr/>
            </p:nvSpPr>
            <p:spPr>
              <a:xfrm>
                <a:off x="993173" y="1999350"/>
                <a:ext cx="5113338" cy="3738219"/>
              </a:xfrm>
              <a:prstGeom prst="rect">
                <a:avLst/>
              </a:prstGeom>
              <a:blipFill>
                <a:blip r:embed="rId3"/>
                <a:stretch>
                  <a:fillRect l="-2503" t="-2936"/>
                </a:stretch>
              </a:blipFill>
            </p:spPr>
            <p:txBody>
              <a:bodyPr/>
              <a:lstStyle/>
              <a:p>
                <a:r>
                  <a:rPr lang="ru-RU">
                    <a:noFill/>
                  </a:rPr>
                  <a:t> </a:t>
                </a:r>
              </a:p>
            </p:txBody>
          </p:sp>
        </mc:Fallback>
      </mc:AlternateContent>
      <p:pic>
        <p:nvPicPr>
          <p:cNvPr id="4" name="Рисунок 3">
            <a:extLst>
              <a:ext uri="{FF2B5EF4-FFF2-40B4-BE49-F238E27FC236}">
                <a16:creationId xmlns:a16="http://schemas.microsoft.com/office/drawing/2014/main" id="{CFD21EA8-C840-4383-A325-02D30787CE95}"/>
              </a:ext>
            </a:extLst>
          </p:cNvPr>
          <p:cNvPicPr>
            <a:picLocks noChangeAspect="1"/>
          </p:cNvPicPr>
          <p:nvPr/>
        </p:nvPicPr>
        <p:blipFill rotWithShape="1">
          <a:blip r:embed="rId4"/>
          <a:srcRect l="52362" t="25850" r="11610" b="5901"/>
          <a:stretch/>
        </p:blipFill>
        <p:spPr>
          <a:xfrm>
            <a:off x="6091300" y="1844824"/>
            <a:ext cx="4344638" cy="4629532"/>
          </a:xfrm>
          <a:prstGeom prst="rect">
            <a:avLst/>
          </a:prstGeom>
        </p:spPr>
      </p:pic>
    </p:spTree>
    <p:extLst>
      <p:ext uri="{BB962C8B-B14F-4D97-AF65-F5344CB8AC3E}">
        <p14:creationId xmlns:p14="http://schemas.microsoft.com/office/powerpoint/2010/main" val="4679081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E201E6E8-24D6-423F-9C92-373A9D3B3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6665" y="23891"/>
            <a:ext cx="9978670" cy="6858000"/>
          </a:xfrm>
          <a:prstGeom prst="rect">
            <a:avLst/>
          </a:prstGeom>
        </p:spPr>
      </p:pic>
    </p:spTree>
    <p:extLst>
      <p:ext uri="{BB962C8B-B14F-4D97-AF65-F5344CB8AC3E}">
        <p14:creationId xmlns:p14="http://schemas.microsoft.com/office/powerpoint/2010/main" val="14398186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F9CF7269-7C04-49CA-9442-DD987560FD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6135" y="0"/>
            <a:ext cx="10014320" cy="6882502"/>
          </a:xfrm>
          <a:prstGeom prst="rect">
            <a:avLst/>
          </a:prstGeom>
        </p:spPr>
      </p:pic>
    </p:spTree>
    <p:extLst>
      <p:ext uri="{BB962C8B-B14F-4D97-AF65-F5344CB8AC3E}">
        <p14:creationId xmlns:p14="http://schemas.microsoft.com/office/powerpoint/2010/main" val="27515933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0749E156-7245-4C00-B124-1D64C33099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6664" y="-1"/>
            <a:ext cx="9978671" cy="6858001"/>
          </a:xfrm>
          <a:prstGeom prst="rect">
            <a:avLst/>
          </a:prstGeom>
        </p:spPr>
      </p:pic>
    </p:spTree>
    <p:extLst>
      <p:ext uri="{BB962C8B-B14F-4D97-AF65-F5344CB8AC3E}">
        <p14:creationId xmlns:p14="http://schemas.microsoft.com/office/powerpoint/2010/main" val="31301225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987030" y="1999350"/>
            <a:ext cx="10221538" cy="1224136"/>
          </a:xfrm>
          <a:prstGeom prst="rect">
            <a:avLst/>
          </a:prstGeom>
        </p:spPr>
        <p:txBody>
          <a:bodyPr>
            <a:normAutofit/>
          </a:bodyPr>
          <a:lstStyle/>
          <a:p>
            <a:pPr>
              <a:lnSpc>
                <a:spcPct val="90000"/>
              </a:lnSpc>
              <a:spcBef>
                <a:spcPct val="0"/>
              </a:spcBef>
            </a:pPr>
            <a:r>
              <a:rPr lang="ru-RU" sz="4000" spc="100" dirty="0">
                <a:solidFill>
                  <a:srgbClr val="246AF3"/>
                </a:solidFill>
                <a:latin typeface="Segoe UI Black" panose="020B0A02040204020203" pitchFamily="34" charset="0"/>
                <a:ea typeface="Segoe UI Black" panose="020B0A02040204020203" pitchFamily="34" charset="0"/>
                <a:cs typeface="Segoe UI Semilight" panose="020B0402040204020203" pitchFamily="34" charset="0"/>
              </a:rPr>
              <a:t>Выбор полосы пропускания</a:t>
            </a:r>
          </a:p>
        </p:txBody>
      </p:sp>
    </p:spTree>
    <p:extLst>
      <p:ext uri="{BB962C8B-B14F-4D97-AF65-F5344CB8AC3E}">
        <p14:creationId xmlns:p14="http://schemas.microsoft.com/office/powerpoint/2010/main" val="7760536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5A5B81F4-08D9-456C-AE64-6315F3AE36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977" y="-21778"/>
            <a:ext cx="10042045" cy="6901555"/>
          </a:xfrm>
          <a:prstGeom prst="rect">
            <a:avLst/>
          </a:prstGeom>
        </p:spPr>
      </p:pic>
    </p:spTree>
    <p:extLst>
      <p:ext uri="{BB962C8B-B14F-4D97-AF65-F5344CB8AC3E}">
        <p14:creationId xmlns:p14="http://schemas.microsoft.com/office/powerpoint/2010/main" val="27816715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0749E156-7245-4C00-B124-1D64C33099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6664" y="-1"/>
            <a:ext cx="9978671" cy="6858001"/>
          </a:xfrm>
          <a:prstGeom prst="rect">
            <a:avLst/>
          </a:prstGeom>
        </p:spPr>
      </p:pic>
    </p:spTree>
    <p:extLst>
      <p:ext uri="{BB962C8B-B14F-4D97-AF65-F5344CB8AC3E}">
        <p14:creationId xmlns:p14="http://schemas.microsoft.com/office/powerpoint/2010/main" val="13704639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5A7222FA-69D5-4262-9338-A5F27B5D2D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7448" y="14284"/>
            <a:ext cx="9957886" cy="6843716"/>
          </a:xfrm>
          <a:prstGeom prst="rect">
            <a:avLst/>
          </a:prstGeom>
        </p:spPr>
      </p:pic>
    </p:spTree>
    <p:extLst>
      <p:ext uri="{BB962C8B-B14F-4D97-AF65-F5344CB8AC3E}">
        <p14:creationId xmlns:p14="http://schemas.microsoft.com/office/powerpoint/2010/main" val="24269563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982662" y="2205039"/>
            <a:ext cx="10226675" cy="3671886"/>
          </a:xfrm>
          <a:prstGeom prst="rect">
            <a:avLst/>
          </a:prstGeom>
        </p:spPr>
        <p:txBody>
          <a:bodyPr>
            <a:normAutofit/>
          </a:bodyPr>
          <a:lstStyle>
            <a:lvl1pPr algn="l" defTabSz="914400" rtl="0" eaLnBrk="1" latinLnBrk="0" hangingPunct="1">
              <a:lnSpc>
                <a:spcPct val="90000"/>
              </a:lnSpc>
              <a:spcBef>
                <a:spcPct val="0"/>
              </a:spcBef>
              <a:buNone/>
              <a:defRPr sz="4000" kern="1200">
                <a:solidFill>
                  <a:srgbClr val="2F5597"/>
                </a:solidFill>
                <a:latin typeface="+mj-lt"/>
                <a:ea typeface="+mj-ea"/>
                <a:cs typeface="+mj-cs"/>
              </a:defRPr>
            </a:lvl1pPr>
          </a:lstStyle>
          <a:p>
            <a:endParaRPr lang="ru-RU" sz="3000" spc="100" dirty="0">
              <a:solidFill>
                <a:schemeClr val="tx1"/>
              </a:solidFill>
              <a:latin typeface="Segoe UI" panose="020B0502040204020203" pitchFamily="34" charset="0"/>
              <a:ea typeface="Segoe UI Black" panose="020B0A02040204020203" pitchFamily="34" charset="0"/>
              <a:cs typeface="Segoe UI" panose="020B0502040204020203" pitchFamily="34" charset="0"/>
            </a:endParaRPr>
          </a:p>
        </p:txBody>
      </p:sp>
      <p:sp>
        <p:nvSpPr>
          <p:cNvPr id="2" name="Прямоугольник 1"/>
          <p:cNvSpPr/>
          <p:nvPr/>
        </p:nvSpPr>
        <p:spPr>
          <a:xfrm>
            <a:off x="987799" y="990502"/>
            <a:ext cx="10221537" cy="646331"/>
          </a:xfrm>
          <a:prstGeom prst="rect">
            <a:avLst/>
          </a:prstGeom>
        </p:spPr>
        <p:txBody>
          <a:bodyPr>
            <a:normAutofit/>
          </a:bodyPr>
          <a:lstStyle/>
          <a:p>
            <a:pPr>
              <a:lnSpc>
                <a:spcPct val="90000"/>
              </a:lnSpc>
              <a:spcBef>
                <a:spcPct val="0"/>
              </a:spcBef>
            </a:pPr>
            <a:r>
              <a:rPr lang="ru-RU" sz="4000" spc="100" dirty="0">
                <a:solidFill>
                  <a:srgbClr val="246AF3"/>
                </a:solidFill>
                <a:latin typeface="Segoe UI Black" panose="020B0A02040204020203" pitchFamily="34" charset="0"/>
                <a:ea typeface="Segoe UI Black" panose="020B0A02040204020203" pitchFamily="34" charset="0"/>
                <a:cs typeface="Segoe UI Semilight" panose="020B0402040204020203" pitchFamily="34" charset="0"/>
              </a:rPr>
              <a:t>Выбор полосы пропускания</a:t>
            </a:r>
          </a:p>
        </p:txBody>
      </p:sp>
      <mc:AlternateContent xmlns:mc="http://schemas.openxmlformats.org/markup-compatibility/2006" xmlns:a14="http://schemas.microsoft.com/office/drawing/2010/main">
        <mc:Choice Requires="a14">
          <p:sp>
            <p:nvSpPr>
              <p:cNvPr id="9" name="TextBox 8"/>
              <p:cNvSpPr txBox="1"/>
              <p:nvPr/>
            </p:nvSpPr>
            <p:spPr>
              <a:xfrm>
                <a:off x="993172" y="1999350"/>
                <a:ext cx="10226675" cy="3738219"/>
              </a:xfrm>
              <a:prstGeom prst="rect">
                <a:avLst/>
              </a:prstGeom>
            </p:spPr>
            <p:txBody>
              <a:bodyPr>
                <a:noAutofit/>
              </a:bodyPr>
              <a:lstStyle>
                <a:defPPr>
                  <a:defRPr lang="ru-RU"/>
                </a:defPPr>
                <a:lvl1pPr>
                  <a:lnSpc>
                    <a:spcPct val="90000"/>
                  </a:lnSpc>
                  <a:spcBef>
                    <a:spcPct val="0"/>
                  </a:spcBef>
                  <a:buNone/>
                  <a:defRPr sz="2800">
                    <a:latin typeface="Segoe UI" panose="020B0502040204020203" pitchFamily="34" charset="0"/>
                    <a:ea typeface="+mj-ea"/>
                    <a:cs typeface="Segoe UI" panose="020B0502040204020203" pitchFamily="34" charset="0"/>
                  </a:defRPr>
                </a:lvl1pPr>
              </a:lstStyle>
              <a:p>
                <a:r>
                  <a:rPr lang="ru-RU" dirty="0"/>
                  <a:t>Полоса пропускания </a:t>
                </a:r>
                <a14:m>
                  <m:oMath xmlns:m="http://schemas.openxmlformats.org/officeDocument/2006/math">
                    <m:r>
                      <a:rPr lang="ru-RU">
                        <a:latin typeface="Cambria Math" panose="02040503050406030204" pitchFamily="18" charset="0"/>
                      </a:rPr>
                      <m:t>h</m:t>
                    </m:r>
                  </m:oMath>
                </a14:m>
                <a:r>
                  <a:rPr lang="ru-RU" dirty="0"/>
                  <a:t> играет ту же роль для оценок плотности ядра, что и ширина ячейки </a:t>
                </a:r>
                <a14:m>
                  <m:oMath xmlns:m="http://schemas.openxmlformats.org/officeDocument/2006/math">
                    <m:r>
                      <a:rPr lang="ru-RU">
                        <a:latin typeface="Cambria Math" panose="02040503050406030204" pitchFamily="18" charset="0"/>
                      </a:rPr>
                      <m:t>𝑏</m:t>
                    </m:r>
                  </m:oMath>
                </a14:m>
                <a:r>
                  <a:rPr lang="ru-RU" dirty="0"/>
                  <a:t> для гистограмм.</a:t>
                </a:r>
              </a:p>
              <a:p>
                <a:pPr algn="just">
                  <a:lnSpc>
                    <a:spcPct val="107000"/>
                  </a:lnSpc>
                  <a:spcAft>
                    <a:spcPts val="800"/>
                  </a:spcAft>
                </a:pPr>
                <a:r>
                  <a:rPr lang="ru-RU" dirty="0"/>
                  <a:t>Эффективно может быть использована формула</a:t>
                </a:r>
              </a:p>
              <a:p>
                <a:pPr algn="just">
                  <a:lnSpc>
                    <a:spcPct val="107000"/>
                  </a:lnSpc>
                  <a:spcAft>
                    <a:spcPts val="800"/>
                  </a:spcAft>
                </a:pPr>
                <a14:m>
                  <m:oMathPara xmlns:m="http://schemas.openxmlformats.org/officeDocument/2006/math">
                    <m:oMathParaPr>
                      <m:jc m:val="centerGroup"/>
                    </m:oMathParaPr>
                    <m:oMath xmlns:m="http://schemas.openxmlformats.org/officeDocument/2006/math">
                      <m:r>
                        <a:rPr lang="ru-RU">
                          <a:latin typeface="Cambria Math" panose="02040503050406030204" pitchFamily="18" charset="0"/>
                        </a:rPr>
                        <m:t>h</m:t>
                      </m:r>
                      <m:r>
                        <a:rPr lang="ru-RU">
                          <a:latin typeface="Cambria Math" panose="02040503050406030204" pitchFamily="18" charset="0"/>
                        </a:rPr>
                        <m:t>=1.06⋅</m:t>
                      </m:r>
                      <m:r>
                        <a:rPr lang="ru-RU">
                          <a:latin typeface="Cambria Math" panose="02040503050406030204" pitchFamily="18" charset="0"/>
                        </a:rPr>
                        <m:t>𝑠</m:t>
                      </m:r>
                      <m:sSup>
                        <m:sSupPr>
                          <m:ctrlPr>
                            <a:rPr lang="ru-RU" i="1">
                              <a:latin typeface="Cambria Math" panose="02040503050406030204" pitchFamily="18" charset="0"/>
                            </a:rPr>
                          </m:ctrlPr>
                        </m:sSupPr>
                        <m:e>
                          <m:r>
                            <a:rPr lang="ru-RU">
                              <a:latin typeface="Cambria Math" panose="02040503050406030204" pitchFamily="18" charset="0"/>
                            </a:rPr>
                            <m:t>𝑛</m:t>
                          </m:r>
                        </m:e>
                        <m:sup>
                          <m:r>
                            <a:rPr lang="ru-RU">
                              <a:latin typeface="Cambria Math" panose="02040503050406030204" pitchFamily="18" charset="0"/>
                            </a:rPr>
                            <m:t>−</m:t>
                          </m:r>
                          <m:f>
                            <m:fPr>
                              <m:ctrlPr>
                                <a:rPr lang="ru-RU" i="1">
                                  <a:latin typeface="Cambria Math" panose="02040503050406030204" pitchFamily="18" charset="0"/>
                                </a:rPr>
                              </m:ctrlPr>
                            </m:fPr>
                            <m:num>
                              <m:r>
                                <a:rPr lang="ru-RU">
                                  <a:latin typeface="Cambria Math" panose="02040503050406030204" pitchFamily="18" charset="0"/>
                                </a:rPr>
                                <m:t>1</m:t>
                              </m:r>
                            </m:num>
                            <m:den>
                              <m:r>
                                <a:rPr lang="ru-RU">
                                  <a:latin typeface="Cambria Math" panose="02040503050406030204" pitchFamily="18" charset="0"/>
                                </a:rPr>
                                <m:t>5</m:t>
                              </m:r>
                            </m:den>
                          </m:f>
                        </m:sup>
                      </m:sSup>
                      <m:r>
                        <a:rPr lang="ru-RU">
                          <a:latin typeface="Cambria Math" panose="02040503050406030204" pitchFamily="18" charset="0"/>
                        </a:rPr>
                        <m:t>,</m:t>
                      </m:r>
                    </m:oMath>
                  </m:oMathPara>
                </a14:m>
                <a:endParaRPr lang="ru-RU" dirty="0"/>
              </a:p>
              <a:p>
                <a:pPr algn="just">
                  <a:lnSpc>
                    <a:spcPct val="107000"/>
                  </a:lnSpc>
                  <a:spcAft>
                    <a:spcPts val="800"/>
                  </a:spcAft>
                </a:pPr>
                <a:r>
                  <a:rPr lang="ru-RU" dirty="0"/>
                  <a:t>где </a:t>
                </a:r>
                <a14:m>
                  <m:oMath xmlns:m="http://schemas.openxmlformats.org/officeDocument/2006/math">
                    <m:r>
                      <a:rPr lang="ru-RU">
                        <a:latin typeface="Cambria Math" panose="02040503050406030204" pitchFamily="18" charset="0"/>
                      </a:rPr>
                      <m:t>𝑠</m:t>
                    </m:r>
                  </m:oMath>
                </a14:m>
                <a:r>
                  <a:rPr lang="ru-RU" dirty="0"/>
                  <a:t> обозначает стандартное отклонение выборки.</a:t>
                </a:r>
              </a:p>
              <a:p>
                <a:endParaRPr lang="ru-RU" sz="2400" dirty="0">
                  <a:effectLst/>
                  <a:ea typeface="Calibri" panose="020F0502020204030204" pitchFamily="34"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993172" y="1999350"/>
                <a:ext cx="10226675" cy="3738219"/>
              </a:xfrm>
              <a:prstGeom prst="rect">
                <a:avLst/>
              </a:prstGeom>
              <a:blipFill>
                <a:blip r:embed="rId3"/>
                <a:stretch>
                  <a:fillRect l="-1251" t="-2936"/>
                </a:stretch>
              </a:blipFill>
            </p:spPr>
            <p:txBody>
              <a:bodyPr/>
              <a:lstStyle/>
              <a:p>
                <a:r>
                  <a:rPr lang="ru-RU">
                    <a:noFill/>
                  </a:rPr>
                  <a:t> </a:t>
                </a:r>
              </a:p>
            </p:txBody>
          </p:sp>
        </mc:Fallback>
      </mc:AlternateContent>
    </p:spTree>
    <p:extLst>
      <p:ext uri="{BB962C8B-B14F-4D97-AF65-F5344CB8AC3E}">
        <p14:creationId xmlns:p14="http://schemas.microsoft.com/office/powerpoint/2010/main" val="2676531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20D7FC-81EC-4C1D-9164-6B3EB3F31C4E}"/>
              </a:ext>
            </a:extLst>
          </p:cNvPr>
          <p:cNvSpPr txBox="1"/>
          <p:nvPr/>
        </p:nvSpPr>
        <p:spPr>
          <a:xfrm>
            <a:off x="1595500" y="651412"/>
            <a:ext cx="9001000" cy="5555175"/>
          </a:xfrm>
          <a:prstGeom prst="rect">
            <a:avLst/>
          </a:prstGeom>
          <a:noFill/>
        </p:spPr>
        <p:txBody>
          <a:bodyPr wrap="square">
            <a:spAutoFit/>
          </a:bodyPr>
          <a:lstStyle/>
          <a:p>
            <a:pPr algn="just">
              <a:lnSpc>
                <a:spcPct val="107000"/>
              </a:lnSpc>
              <a:spcAft>
                <a:spcPts val="800"/>
              </a:spcAft>
            </a:pPr>
            <a:r>
              <a:rPr lang="ru-RU" sz="1800" dirty="0">
                <a:effectLst/>
                <a:latin typeface="Segoe UI" panose="020B0502040204020203" pitchFamily="34" charset="0"/>
                <a:ea typeface="Calibri" panose="020F0502020204030204" pitchFamily="34" charset="0"/>
                <a:cs typeface="Segoe UI" panose="020B0502040204020203" pitchFamily="34" charset="0"/>
              </a:rPr>
              <a:t>216 108 200 137 272 173 282 216 117 261 110 235 252 105 282 130 105 288 96 255</a:t>
            </a:r>
          </a:p>
          <a:p>
            <a:pPr algn="just">
              <a:lnSpc>
                <a:spcPct val="107000"/>
              </a:lnSpc>
              <a:spcAft>
                <a:spcPts val="800"/>
              </a:spcAft>
            </a:pPr>
            <a:r>
              <a:rPr lang="ru-RU" sz="1800" dirty="0">
                <a:effectLst/>
                <a:latin typeface="Segoe UI" panose="020B0502040204020203" pitchFamily="34" charset="0"/>
                <a:ea typeface="Calibri" panose="020F0502020204030204" pitchFamily="34" charset="0"/>
                <a:cs typeface="Segoe UI" panose="020B0502040204020203" pitchFamily="34" charset="0"/>
              </a:rPr>
              <a:t>108 105 207 184 272 216 118 245 231 266 258 268 202 242 230 121 112 290 110 287</a:t>
            </a:r>
          </a:p>
          <a:p>
            <a:pPr algn="just">
              <a:lnSpc>
                <a:spcPct val="107000"/>
              </a:lnSpc>
              <a:spcAft>
                <a:spcPts val="800"/>
              </a:spcAft>
            </a:pPr>
            <a:r>
              <a:rPr lang="ru-RU" sz="1800" dirty="0">
                <a:effectLst/>
                <a:latin typeface="Segoe UI" panose="020B0502040204020203" pitchFamily="34" charset="0"/>
                <a:ea typeface="Calibri" panose="020F0502020204030204" pitchFamily="34" charset="0"/>
                <a:cs typeface="Segoe UI" panose="020B0502040204020203" pitchFamily="34" charset="0"/>
              </a:rPr>
              <a:t>261 113 274 105 272 199 230 126 278 120 288 283 110 290 104 293 223 100 274 259</a:t>
            </a:r>
          </a:p>
          <a:p>
            <a:pPr algn="just">
              <a:lnSpc>
                <a:spcPct val="107000"/>
              </a:lnSpc>
              <a:spcAft>
                <a:spcPts val="800"/>
              </a:spcAft>
            </a:pPr>
            <a:r>
              <a:rPr lang="ru-RU" sz="1800" dirty="0">
                <a:effectLst/>
                <a:latin typeface="Segoe UI" panose="020B0502040204020203" pitchFamily="34" charset="0"/>
                <a:ea typeface="Calibri" panose="020F0502020204030204" pitchFamily="34" charset="0"/>
                <a:cs typeface="Segoe UI" panose="020B0502040204020203" pitchFamily="34" charset="0"/>
              </a:rPr>
              <a:t>134 270 105 288 109 264 250 282 124 282 242 118 270 240 119 304 121 274 233 216</a:t>
            </a:r>
          </a:p>
          <a:p>
            <a:pPr algn="just">
              <a:lnSpc>
                <a:spcPct val="107000"/>
              </a:lnSpc>
              <a:spcAft>
                <a:spcPts val="800"/>
              </a:spcAft>
            </a:pPr>
            <a:r>
              <a:rPr lang="ru-RU" sz="1800" dirty="0">
                <a:effectLst/>
                <a:latin typeface="Segoe UI" panose="020B0502040204020203" pitchFamily="34" charset="0"/>
                <a:ea typeface="Calibri" panose="020F0502020204030204" pitchFamily="34" charset="0"/>
                <a:cs typeface="Segoe UI" panose="020B0502040204020203" pitchFamily="34" charset="0"/>
              </a:rPr>
              <a:t>248 260 246 158 244 296 237 271 130 240 132 260 112 289 110 258 280 225 112 294</a:t>
            </a:r>
          </a:p>
          <a:p>
            <a:pPr algn="just">
              <a:lnSpc>
                <a:spcPct val="107000"/>
              </a:lnSpc>
              <a:spcAft>
                <a:spcPts val="800"/>
              </a:spcAft>
            </a:pPr>
            <a:r>
              <a:rPr lang="ru-RU" sz="1800" dirty="0">
                <a:effectLst/>
                <a:latin typeface="Segoe UI" panose="020B0502040204020203" pitchFamily="34" charset="0"/>
                <a:ea typeface="Calibri" panose="020F0502020204030204" pitchFamily="34" charset="0"/>
                <a:cs typeface="Segoe UI" panose="020B0502040204020203" pitchFamily="34" charset="0"/>
              </a:rPr>
              <a:t>149 262 126 270 243 112 282 107 291 221 284 138 294 265 102 278 139 276 109 265</a:t>
            </a:r>
          </a:p>
          <a:p>
            <a:pPr algn="just">
              <a:lnSpc>
                <a:spcPct val="107000"/>
              </a:lnSpc>
              <a:spcAft>
                <a:spcPts val="800"/>
              </a:spcAft>
            </a:pPr>
            <a:r>
              <a:rPr lang="ru-RU" sz="1800" dirty="0">
                <a:effectLst/>
                <a:latin typeface="Segoe UI" panose="020B0502040204020203" pitchFamily="34" charset="0"/>
                <a:ea typeface="Calibri" panose="020F0502020204030204" pitchFamily="34" charset="0"/>
                <a:cs typeface="Segoe UI" panose="020B0502040204020203" pitchFamily="34" charset="0"/>
              </a:rPr>
              <a:t>157 244 255 118 276 226 115 270 136 279 112 250 168 260 110 263 113 296 122 224</a:t>
            </a:r>
          </a:p>
          <a:p>
            <a:pPr algn="just">
              <a:lnSpc>
                <a:spcPct val="107000"/>
              </a:lnSpc>
              <a:spcAft>
                <a:spcPts val="800"/>
              </a:spcAft>
            </a:pPr>
            <a:r>
              <a:rPr lang="ru-RU" sz="1800" dirty="0">
                <a:effectLst/>
                <a:latin typeface="Segoe UI" panose="020B0502040204020203" pitchFamily="34" charset="0"/>
                <a:ea typeface="Calibri" panose="020F0502020204030204" pitchFamily="34" charset="0"/>
                <a:cs typeface="Segoe UI" panose="020B0502040204020203" pitchFamily="34" charset="0"/>
              </a:rPr>
              <a:t>254 134 272 289 260 119 278 121 306 108 302 240 144 276 214 240 270 245 108 238</a:t>
            </a:r>
          </a:p>
          <a:p>
            <a:pPr algn="just">
              <a:lnSpc>
                <a:spcPct val="107000"/>
              </a:lnSpc>
              <a:spcAft>
                <a:spcPts val="800"/>
              </a:spcAft>
            </a:pPr>
            <a:r>
              <a:rPr lang="ru-RU" sz="1800" dirty="0">
                <a:effectLst/>
                <a:latin typeface="Segoe UI" panose="020B0502040204020203" pitchFamily="34" charset="0"/>
                <a:ea typeface="Calibri" panose="020F0502020204030204" pitchFamily="34" charset="0"/>
                <a:cs typeface="Segoe UI" panose="020B0502040204020203" pitchFamily="34" charset="0"/>
              </a:rPr>
              <a:t>132 249 120 230 210 275 142 300 116 277 115 125 275 200 250 260 270 145 240 250</a:t>
            </a:r>
          </a:p>
          <a:p>
            <a:pPr algn="just">
              <a:lnSpc>
                <a:spcPct val="107000"/>
              </a:lnSpc>
              <a:spcAft>
                <a:spcPts val="800"/>
              </a:spcAft>
            </a:pPr>
            <a:r>
              <a:rPr lang="ru-RU" sz="1800" dirty="0">
                <a:effectLst/>
                <a:latin typeface="Segoe UI" panose="020B0502040204020203" pitchFamily="34" charset="0"/>
                <a:ea typeface="Calibri" panose="020F0502020204030204" pitchFamily="34" charset="0"/>
                <a:cs typeface="Segoe UI" panose="020B0502040204020203" pitchFamily="34" charset="0"/>
              </a:rPr>
              <a:t>113 275 255 226 122 266 245 110 265 131 288 110 288 246 238 254 210 262 135 280</a:t>
            </a:r>
          </a:p>
          <a:p>
            <a:pPr algn="just">
              <a:lnSpc>
                <a:spcPct val="107000"/>
              </a:lnSpc>
              <a:spcAft>
                <a:spcPts val="800"/>
              </a:spcAft>
            </a:pPr>
            <a:r>
              <a:rPr lang="ru-RU" sz="1800" dirty="0">
                <a:effectLst/>
                <a:latin typeface="Segoe UI" panose="020B0502040204020203" pitchFamily="34" charset="0"/>
                <a:ea typeface="Calibri" panose="020F0502020204030204" pitchFamily="34" charset="0"/>
                <a:cs typeface="Segoe UI" panose="020B0502040204020203" pitchFamily="34" charset="0"/>
              </a:rPr>
              <a:t>126 261 248 112 276 107 262 231 116 270 143 282 112 230 205 254 144 288 120 249</a:t>
            </a:r>
          </a:p>
          <a:p>
            <a:pPr algn="just">
              <a:lnSpc>
                <a:spcPct val="107000"/>
              </a:lnSpc>
              <a:spcAft>
                <a:spcPts val="800"/>
              </a:spcAft>
            </a:pPr>
            <a:r>
              <a:rPr lang="ru-RU" sz="1800" dirty="0">
                <a:effectLst/>
                <a:latin typeface="Segoe UI" panose="020B0502040204020203" pitchFamily="34" charset="0"/>
                <a:ea typeface="Calibri" panose="020F0502020204030204" pitchFamily="34" charset="0"/>
                <a:cs typeface="Segoe UI" panose="020B0502040204020203" pitchFamily="34" charset="0"/>
              </a:rPr>
              <a:t>112 256 105 269 240 247 245 256 235 273 245 145 251 133 267 113 111 257 237 140</a:t>
            </a:r>
          </a:p>
          <a:p>
            <a:pPr algn="just">
              <a:lnSpc>
                <a:spcPct val="107000"/>
              </a:lnSpc>
              <a:spcAft>
                <a:spcPts val="800"/>
              </a:spcAft>
            </a:pPr>
            <a:r>
              <a:rPr lang="ru-RU" sz="1800" dirty="0">
                <a:effectLst/>
                <a:latin typeface="Segoe UI" panose="020B0502040204020203" pitchFamily="34" charset="0"/>
                <a:ea typeface="Calibri" panose="020F0502020204030204" pitchFamily="34" charset="0"/>
                <a:cs typeface="Segoe UI" panose="020B0502040204020203" pitchFamily="34" charset="0"/>
              </a:rPr>
              <a:t>249 141 296 174 275 230 125 262 128 261 132 267 214 270 249 229 235 267 120 257</a:t>
            </a:r>
          </a:p>
          <a:p>
            <a:pPr algn="just">
              <a:lnSpc>
                <a:spcPct val="107000"/>
              </a:lnSpc>
              <a:spcAft>
                <a:spcPts val="800"/>
              </a:spcAft>
            </a:pPr>
            <a:r>
              <a:rPr lang="ru-RU" sz="1800" dirty="0">
                <a:effectLst/>
                <a:latin typeface="Segoe UI" panose="020B0502040204020203" pitchFamily="34" charset="0"/>
                <a:ea typeface="Calibri" panose="020F0502020204030204" pitchFamily="34" charset="0"/>
                <a:cs typeface="Segoe UI" panose="020B0502040204020203" pitchFamily="34" charset="0"/>
              </a:rPr>
              <a:t>286 272 111 255 119 135 285 247 129 265 109 268</a:t>
            </a:r>
          </a:p>
        </p:txBody>
      </p:sp>
    </p:spTree>
    <p:extLst>
      <p:ext uri="{BB962C8B-B14F-4D97-AF65-F5344CB8AC3E}">
        <p14:creationId xmlns:p14="http://schemas.microsoft.com/office/powerpoint/2010/main" val="29388178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982662" y="2205039"/>
            <a:ext cx="10226675" cy="3671886"/>
          </a:xfrm>
          <a:prstGeom prst="rect">
            <a:avLst/>
          </a:prstGeom>
        </p:spPr>
        <p:txBody>
          <a:bodyPr>
            <a:normAutofit/>
          </a:bodyPr>
          <a:lstStyle>
            <a:lvl1pPr algn="l" defTabSz="914400" rtl="0" eaLnBrk="1" latinLnBrk="0" hangingPunct="1">
              <a:lnSpc>
                <a:spcPct val="90000"/>
              </a:lnSpc>
              <a:spcBef>
                <a:spcPct val="0"/>
              </a:spcBef>
              <a:buNone/>
              <a:defRPr sz="4000" kern="1200">
                <a:solidFill>
                  <a:srgbClr val="2F5597"/>
                </a:solidFill>
                <a:latin typeface="+mj-lt"/>
                <a:ea typeface="+mj-ea"/>
                <a:cs typeface="+mj-cs"/>
              </a:defRPr>
            </a:lvl1pPr>
          </a:lstStyle>
          <a:p>
            <a:endParaRPr lang="ru-RU" sz="3000" spc="100" dirty="0">
              <a:solidFill>
                <a:schemeClr val="tx1"/>
              </a:solidFill>
              <a:latin typeface="Segoe UI" panose="020B0502040204020203" pitchFamily="34" charset="0"/>
              <a:ea typeface="Segoe UI Black" panose="020B0A02040204020203" pitchFamily="34" charset="0"/>
              <a:cs typeface="Segoe UI" panose="020B0502040204020203" pitchFamily="34" charset="0"/>
            </a:endParaRPr>
          </a:p>
        </p:txBody>
      </p:sp>
      <p:sp>
        <p:nvSpPr>
          <p:cNvPr id="2" name="Прямоугольник 1"/>
          <p:cNvSpPr/>
          <p:nvPr/>
        </p:nvSpPr>
        <p:spPr>
          <a:xfrm>
            <a:off x="987799" y="990502"/>
            <a:ext cx="10221537" cy="646331"/>
          </a:xfrm>
          <a:prstGeom prst="rect">
            <a:avLst/>
          </a:prstGeom>
        </p:spPr>
        <p:txBody>
          <a:bodyPr>
            <a:normAutofit/>
          </a:bodyPr>
          <a:lstStyle/>
          <a:p>
            <a:pPr>
              <a:lnSpc>
                <a:spcPct val="90000"/>
              </a:lnSpc>
              <a:spcBef>
                <a:spcPct val="0"/>
              </a:spcBef>
            </a:pPr>
            <a:r>
              <a:rPr lang="ru-RU" sz="4000" spc="100" dirty="0">
                <a:solidFill>
                  <a:srgbClr val="246AF3"/>
                </a:solidFill>
                <a:latin typeface="Segoe UI Black" panose="020B0A02040204020203" pitchFamily="34" charset="0"/>
                <a:ea typeface="Segoe UI Black" panose="020B0A02040204020203" pitchFamily="34" charset="0"/>
                <a:cs typeface="Segoe UI Semilight" panose="020B0402040204020203" pitchFamily="34" charset="0"/>
              </a:rPr>
              <a:t>Выбор полосы пропускания</a:t>
            </a:r>
          </a:p>
        </p:txBody>
      </p:sp>
      <mc:AlternateContent xmlns:mc="http://schemas.openxmlformats.org/markup-compatibility/2006" xmlns:a14="http://schemas.microsoft.com/office/drawing/2010/main">
        <mc:Choice Requires="a14">
          <p:sp>
            <p:nvSpPr>
              <p:cNvPr id="9" name="TextBox 8"/>
              <p:cNvSpPr txBox="1"/>
              <p:nvPr/>
            </p:nvSpPr>
            <p:spPr>
              <a:xfrm>
                <a:off x="982662" y="2211060"/>
                <a:ext cx="10226675" cy="3738219"/>
              </a:xfrm>
              <a:prstGeom prst="rect">
                <a:avLst/>
              </a:prstGeom>
            </p:spPr>
            <p:txBody>
              <a:bodyPr>
                <a:noAutofit/>
              </a:bodyPr>
              <a:lstStyle>
                <a:defPPr>
                  <a:defRPr lang="ru-RU"/>
                </a:defPPr>
                <a:lvl1pPr>
                  <a:lnSpc>
                    <a:spcPct val="90000"/>
                  </a:lnSpc>
                  <a:spcBef>
                    <a:spcPct val="0"/>
                  </a:spcBef>
                  <a:buNone/>
                  <a:defRPr sz="2800">
                    <a:latin typeface="Segoe UI" panose="020B0502040204020203" pitchFamily="34" charset="0"/>
                    <a:ea typeface="+mj-ea"/>
                    <a:cs typeface="Segoe UI" panose="020B0502040204020203" pitchFamily="34" charset="0"/>
                  </a:defRPr>
                </a:lvl1pPr>
              </a:lstStyle>
              <a:p>
                <a:pPr algn="just">
                  <a:lnSpc>
                    <a:spcPct val="107000"/>
                  </a:lnSpc>
                  <a:spcAft>
                    <a:spcPts val="800"/>
                  </a:spcAft>
                </a:pPr>
                <a:r>
                  <a:rPr lang="ru-RU" dirty="0">
                    <a:ea typeface="Calibri" panose="020F0502020204030204" pitchFamily="34" charset="0"/>
                  </a:rPr>
                  <a:t>Для данных о продолжительности извержений гейзера</a:t>
                </a:r>
                <a:br>
                  <a:rPr lang="ru-RU" dirty="0">
                    <a:ea typeface="Calibri" panose="020F0502020204030204" pitchFamily="34" charset="0"/>
                  </a:rPr>
                </a:br>
                <a14:m>
                  <m:oMath xmlns:m="http://schemas.openxmlformats.org/officeDocument/2006/math">
                    <m:r>
                      <a:rPr lang="en-US" i="1" dirty="0" smtClean="0">
                        <a:latin typeface="Cambria Math" panose="02040503050406030204" pitchFamily="18" charset="0"/>
                        <a:ea typeface="Calibri" panose="020F0502020204030204" pitchFamily="34" charset="0"/>
                      </a:rPr>
                      <m:t>𝑠</m:t>
                    </m:r>
                    <m:r>
                      <a:rPr lang="en-US" i="1" dirty="0" smtClean="0">
                        <a:latin typeface="Cambria Math" panose="02040503050406030204" pitchFamily="18" charset="0"/>
                        <a:ea typeface="Calibri" panose="020F0502020204030204" pitchFamily="34" charset="0"/>
                      </a:rPr>
                      <m:t>=68.48</m:t>
                    </m:r>
                  </m:oMath>
                </a14:m>
                <a:r>
                  <a:rPr lang="ru-RU" dirty="0">
                    <a:ea typeface="Calibri" panose="020F0502020204030204" pitchFamily="34" charset="0"/>
                  </a:rPr>
                  <a:t>.</a:t>
                </a:r>
              </a:p>
              <a:p>
                <a:pPr algn="just">
                  <a:lnSpc>
                    <a:spcPct val="107000"/>
                  </a:lnSpc>
                  <a:spcAft>
                    <a:spcPts val="800"/>
                  </a:spcAft>
                </a:pPr>
                <a14:m>
                  <m:oMathPara xmlns:m="http://schemas.openxmlformats.org/officeDocument/2006/math">
                    <m:oMathParaPr>
                      <m:jc m:val="centerGroup"/>
                    </m:oMathParaPr>
                    <m:oMath xmlns:m="http://schemas.openxmlformats.org/officeDocument/2006/math">
                      <m:r>
                        <a:rPr lang="ru-RU">
                          <a:latin typeface="Cambria Math" panose="02040503050406030204" pitchFamily="18" charset="0"/>
                        </a:rPr>
                        <m:t>h</m:t>
                      </m:r>
                      <m:r>
                        <a:rPr lang="ru-RU">
                          <a:latin typeface="Cambria Math" panose="02040503050406030204" pitchFamily="18" charset="0"/>
                        </a:rPr>
                        <m:t>=1.06⋅</m:t>
                      </m:r>
                      <m:r>
                        <a:rPr lang="ru-RU">
                          <a:latin typeface="Cambria Math" panose="02040503050406030204" pitchFamily="18" charset="0"/>
                        </a:rPr>
                        <m:t>𝑠</m:t>
                      </m:r>
                      <m:sSup>
                        <m:sSupPr>
                          <m:ctrlPr>
                            <a:rPr lang="ru-RU" i="1">
                              <a:latin typeface="Cambria Math" panose="02040503050406030204" pitchFamily="18" charset="0"/>
                            </a:rPr>
                          </m:ctrlPr>
                        </m:sSupPr>
                        <m:e>
                          <m:r>
                            <a:rPr lang="ru-RU">
                              <a:latin typeface="Cambria Math" panose="02040503050406030204" pitchFamily="18" charset="0"/>
                            </a:rPr>
                            <m:t>𝑛</m:t>
                          </m:r>
                        </m:e>
                        <m:sup>
                          <m:r>
                            <a:rPr lang="ru-RU">
                              <a:latin typeface="Cambria Math" panose="02040503050406030204" pitchFamily="18" charset="0"/>
                            </a:rPr>
                            <m:t>−</m:t>
                          </m:r>
                          <m:f>
                            <m:fPr>
                              <m:ctrlPr>
                                <a:rPr lang="ru-RU" i="1">
                                  <a:latin typeface="Cambria Math" panose="02040503050406030204" pitchFamily="18" charset="0"/>
                                </a:rPr>
                              </m:ctrlPr>
                            </m:fPr>
                            <m:num>
                              <m:r>
                                <a:rPr lang="ru-RU">
                                  <a:latin typeface="Cambria Math" panose="02040503050406030204" pitchFamily="18" charset="0"/>
                                </a:rPr>
                                <m:t>1</m:t>
                              </m:r>
                            </m:num>
                            <m:den>
                              <m:r>
                                <a:rPr lang="ru-RU">
                                  <a:latin typeface="Cambria Math" panose="02040503050406030204" pitchFamily="18" charset="0"/>
                                </a:rPr>
                                <m:t>5</m:t>
                              </m:r>
                            </m:den>
                          </m:f>
                        </m:sup>
                      </m:sSup>
                      <m:r>
                        <a:rPr lang="ru-RU" b="0" i="0" smtClean="0">
                          <a:latin typeface="Cambria Math" panose="02040503050406030204" pitchFamily="18" charset="0"/>
                        </a:rPr>
                        <m:t>=</m:t>
                      </m:r>
                      <m:r>
                        <a:rPr lang="en-US" b="0" i="0" smtClean="0">
                          <a:latin typeface="Cambria Math" panose="02040503050406030204" pitchFamily="18" charset="0"/>
                        </a:rPr>
                        <m:t>1.06</m:t>
                      </m:r>
                      <m:r>
                        <a:rPr lang="en-US" b="0" i="1" smtClean="0">
                          <a:latin typeface="Cambria Math" panose="02040503050406030204" pitchFamily="18" charset="0"/>
                        </a:rPr>
                        <m:t>⋅68.48⋅</m:t>
                      </m:r>
                      <m:sSup>
                        <m:sSupPr>
                          <m:ctrlPr>
                            <a:rPr lang="en-US" b="0" i="1" smtClean="0">
                              <a:latin typeface="Cambria Math" panose="02040503050406030204" pitchFamily="18" charset="0"/>
                            </a:rPr>
                          </m:ctrlPr>
                        </m:sSupPr>
                        <m:e>
                          <m:r>
                            <a:rPr lang="en-US" b="0" i="1" smtClean="0">
                              <a:latin typeface="Cambria Math" panose="02040503050406030204" pitchFamily="18" charset="0"/>
                            </a:rPr>
                            <m:t>272</m:t>
                          </m:r>
                        </m:e>
                        <m: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5</m:t>
                              </m:r>
                            </m:den>
                          </m:f>
                        </m:sup>
                      </m:sSup>
                      <m:r>
                        <a:rPr lang="en-US" b="0" i="1" smtClean="0">
                          <a:latin typeface="Cambria Math" panose="02040503050406030204" pitchFamily="18" charset="0"/>
                        </a:rPr>
                        <m:t>=23.65.</m:t>
                      </m:r>
                    </m:oMath>
                  </m:oMathPara>
                </a14:m>
                <a:endParaRPr lang="ru-RU" dirty="0"/>
              </a:p>
              <a:p>
                <a:pPr algn="just">
                  <a:lnSpc>
                    <a:spcPct val="107000"/>
                  </a:lnSpc>
                  <a:spcAft>
                    <a:spcPts val="800"/>
                  </a:spcAft>
                </a:pPr>
                <a:endParaRPr lang="ru-RU" dirty="0"/>
              </a:p>
              <a:p>
                <a:endParaRPr lang="ru-RU" sz="2400" dirty="0">
                  <a:effectLst/>
                  <a:ea typeface="Calibri" panose="020F0502020204030204" pitchFamily="34"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982662" y="2211060"/>
                <a:ext cx="10226675" cy="3738219"/>
              </a:xfrm>
              <a:prstGeom prst="rect">
                <a:avLst/>
              </a:prstGeom>
              <a:blipFill>
                <a:blip r:embed="rId3"/>
                <a:stretch>
                  <a:fillRect l="-1192" t="-1958" r="-1192"/>
                </a:stretch>
              </a:blipFill>
            </p:spPr>
            <p:txBody>
              <a:bodyPr/>
              <a:lstStyle/>
              <a:p>
                <a:r>
                  <a:rPr lang="ru-RU">
                    <a:noFill/>
                  </a:rPr>
                  <a:t> </a:t>
                </a:r>
              </a:p>
            </p:txBody>
          </p:sp>
        </mc:Fallback>
      </mc:AlternateContent>
    </p:spTree>
    <p:extLst>
      <p:ext uri="{BB962C8B-B14F-4D97-AF65-F5344CB8AC3E}">
        <p14:creationId xmlns:p14="http://schemas.microsoft.com/office/powerpoint/2010/main" val="31228273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0A6CB37B-2178-422D-8EB3-6DE4E03CD4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053" y="-17603"/>
            <a:ext cx="10029894" cy="6893205"/>
          </a:xfrm>
          <a:prstGeom prst="rect">
            <a:avLst/>
          </a:prstGeom>
        </p:spPr>
      </p:pic>
    </p:spTree>
    <p:extLst>
      <p:ext uri="{BB962C8B-B14F-4D97-AF65-F5344CB8AC3E}">
        <p14:creationId xmlns:p14="http://schemas.microsoft.com/office/powerpoint/2010/main" val="4309211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987030" y="1999350"/>
            <a:ext cx="10221538" cy="1224136"/>
          </a:xfrm>
          <a:prstGeom prst="rect">
            <a:avLst/>
          </a:prstGeom>
        </p:spPr>
        <p:txBody>
          <a:bodyPr>
            <a:normAutofit/>
          </a:bodyPr>
          <a:lstStyle/>
          <a:p>
            <a:pPr>
              <a:lnSpc>
                <a:spcPct val="90000"/>
              </a:lnSpc>
              <a:spcBef>
                <a:spcPct val="0"/>
              </a:spcBef>
            </a:pPr>
            <a:r>
              <a:rPr lang="ru-RU" sz="4000" spc="100" dirty="0">
                <a:solidFill>
                  <a:srgbClr val="246AF3"/>
                </a:solidFill>
                <a:latin typeface="Segoe UI Black" panose="020B0A02040204020203" pitchFamily="34" charset="0"/>
                <a:ea typeface="Segoe UI Black" panose="020B0A02040204020203" pitchFamily="34" charset="0"/>
                <a:cs typeface="Segoe UI Semilight" panose="020B0402040204020203" pitchFamily="34" charset="0"/>
              </a:rPr>
              <a:t>Коррекция границ</a:t>
            </a:r>
          </a:p>
        </p:txBody>
      </p:sp>
    </p:spTree>
    <p:extLst>
      <p:ext uri="{BB962C8B-B14F-4D97-AF65-F5344CB8AC3E}">
        <p14:creationId xmlns:p14="http://schemas.microsoft.com/office/powerpoint/2010/main" val="32045163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982662" y="2205039"/>
            <a:ext cx="10226675" cy="3671886"/>
          </a:xfrm>
          <a:prstGeom prst="rect">
            <a:avLst/>
          </a:prstGeom>
        </p:spPr>
        <p:txBody>
          <a:bodyPr>
            <a:normAutofit/>
          </a:bodyPr>
          <a:lstStyle>
            <a:lvl1pPr algn="l" defTabSz="914400" rtl="0" eaLnBrk="1" latinLnBrk="0" hangingPunct="1">
              <a:lnSpc>
                <a:spcPct val="90000"/>
              </a:lnSpc>
              <a:spcBef>
                <a:spcPct val="0"/>
              </a:spcBef>
              <a:buNone/>
              <a:defRPr sz="4000" kern="1200">
                <a:solidFill>
                  <a:srgbClr val="2F5597"/>
                </a:solidFill>
                <a:latin typeface="+mj-lt"/>
                <a:ea typeface="+mj-ea"/>
                <a:cs typeface="+mj-cs"/>
              </a:defRPr>
            </a:lvl1pPr>
          </a:lstStyle>
          <a:p>
            <a:endParaRPr lang="ru-RU" sz="3000" spc="100" dirty="0">
              <a:solidFill>
                <a:schemeClr val="tx1"/>
              </a:solidFill>
              <a:latin typeface="Segoe UI" panose="020B0502040204020203" pitchFamily="34" charset="0"/>
              <a:ea typeface="Segoe UI Black" panose="020B0A02040204020203" pitchFamily="34" charset="0"/>
              <a:cs typeface="Segoe UI" panose="020B0502040204020203" pitchFamily="34" charset="0"/>
            </a:endParaRPr>
          </a:p>
        </p:txBody>
      </p:sp>
      <p:sp>
        <p:nvSpPr>
          <p:cNvPr id="2" name="Прямоугольник 1"/>
          <p:cNvSpPr/>
          <p:nvPr/>
        </p:nvSpPr>
        <p:spPr>
          <a:xfrm>
            <a:off x="987799" y="990501"/>
            <a:ext cx="10221537" cy="1142183"/>
          </a:xfrm>
          <a:prstGeom prst="rect">
            <a:avLst/>
          </a:prstGeom>
        </p:spPr>
        <p:txBody>
          <a:bodyPr>
            <a:normAutofit lnSpcReduction="10000"/>
          </a:bodyPr>
          <a:lstStyle/>
          <a:p>
            <a:pPr>
              <a:lnSpc>
                <a:spcPct val="90000"/>
              </a:lnSpc>
              <a:spcBef>
                <a:spcPct val="0"/>
              </a:spcBef>
            </a:pPr>
            <a:r>
              <a:rPr lang="ru-RU" sz="4000" spc="100" dirty="0">
                <a:solidFill>
                  <a:srgbClr val="246AF3"/>
                </a:solidFill>
                <a:latin typeface="Segoe UI Black" panose="020B0A02040204020203" pitchFamily="34" charset="0"/>
                <a:ea typeface="Segoe UI Black" panose="020B0A02040204020203" pitchFamily="34" charset="0"/>
                <a:cs typeface="Segoe UI Semilight" panose="020B0402040204020203" pitchFamily="34" charset="0"/>
              </a:rPr>
              <a:t>Интервал времени между последовательными отказами</a:t>
            </a:r>
          </a:p>
        </p:txBody>
      </p:sp>
      <p:sp>
        <p:nvSpPr>
          <p:cNvPr id="9" name="TextBox 8"/>
          <p:cNvSpPr txBox="1"/>
          <p:nvPr/>
        </p:nvSpPr>
        <p:spPr>
          <a:xfrm>
            <a:off x="993172" y="2217683"/>
            <a:ext cx="10226675" cy="3731596"/>
          </a:xfrm>
          <a:prstGeom prst="rect">
            <a:avLst/>
          </a:prstGeom>
        </p:spPr>
        <p:txBody>
          <a:bodyPr>
            <a:noAutofit/>
          </a:bodyPr>
          <a:lstStyle>
            <a:defPPr>
              <a:defRPr lang="ru-RU"/>
            </a:defPPr>
            <a:lvl1pPr>
              <a:lnSpc>
                <a:spcPct val="90000"/>
              </a:lnSpc>
              <a:spcBef>
                <a:spcPct val="0"/>
              </a:spcBef>
              <a:buNone/>
              <a:defRPr sz="2800">
                <a:latin typeface="Segoe UI" panose="020B0502040204020203" pitchFamily="34" charset="0"/>
                <a:ea typeface="+mj-ea"/>
                <a:cs typeface="Segoe UI" panose="020B0502040204020203" pitchFamily="34" charset="0"/>
              </a:defRPr>
            </a:lvl1pPr>
          </a:lstStyle>
          <a:p>
            <a:r>
              <a:rPr lang="ru-RU" dirty="0"/>
              <a:t>Для оценки параметров модели надежности программного обеспечения собираются данные о сбоях. Обычно наиболее желательный тип данных о сбоях получается, когда регистрируется время сбоя или, что эквивалентно, продолжительность интервала между последовательными сбоями.</a:t>
            </a:r>
          </a:p>
          <a:p>
            <a:endParaRPr lang="ru-RU" sz="2400" dirty="0">
              <a:effectLst/>
              <a:ea typeface="Calibri" panose="020F0502020204030204" pitchFamily="34" charset="0"/>
            </a:endParaRPr>
          </a:p>
        </p:txBody>
      </p:sp>
    </p:spTree>
    <p:extLst>
      <p:ext uri="{BB962C8B-B14F-4D97-AF65-F5344CB8AC3E}">
        <p14:creationId xmlns:p14="http://schemas.microsoft.com/office/powerpoint/2010/main" val="24903069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982662" y="2205039"/>
            <a:ext cx="10226675" cy="3671886"/>
          </a:xfrm>
          <a:prstGeom prst="rect">
            <a:avLst/>
          </a:prstGeom>
        </p:spPr>
        <p:txBody>
          <a:bodyPr>
            <a:normAutofit/>
          </a:bodyPr>
          <a:lstStyle>
            <a:lvl1pPr algn="l" defTabSz="914400" rtl="0" eaLnBrk="1" latinLnBrk="0" hangingPunct="1">
              <a:lnSpc>
                <a:spcPct val="90000"/>
              </a:lnSpc>
              <a:spcBef>
                <a:spcPct val="0"/>
              </a:spcBef>
              <a:buNone/>
              <a:defRPr sz="4000" kern="1200">
                <a:solidFill>
                  <a:srgbClr val="2F5597"/>
                </a:solidFill>
                <a:latin typeface="+mj-lt"/>
                <a:ea typeface="+mj-ea"/>
                <a:cs typeface="+mj-cs"/>
              </a:defRPr>
            </a:lvl1pPr>
          </a:lstStyle>
          <a:p>
            <a:endParaRPr lang="ru-RU" sz="3000" spc="100" dirty="0">
              <a:solidFill>
                <a:schemeClr val="tx1"/>
              </a:solidFill>
              <a:latin typeface="Segoe UI" panose="020B0502040204020203" pitchFamily="34" charset="0"/>
              <a:ea typeface="Segoe UI Black" panose="020B0A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154152EE-A4EC-4043-AC81-187320405FDA}"/>
              </a:ext>
            </a:extLst>
          </p:cNvPr>
          <p:cNvSpPr txBox="1"/>
          <p:nvPr/>
        </p:nvSpPr>
        <p:spPr>
          <a:xfrm>
            <a:off x="993172" y="991238"/>
            <a:ext cx="10221537" cy="4207627"/>
          </a:xfrm>
          <a:prstGeom prst="rect">
            <a:avLst/>
          </a:prstGeom>
          <a:noFill/>
        </p:spPr>
        <p:txBody>
          <a:bodyPr wrap="square">
            <a:spAutoFit/>
          </a:bodyPr>
          <a:lstStyle/>
          <a:p>
            <a:pPr algn="just">
              <a:lnSpc>
                <a:spcPct val="107000"/>
              </a:lnSpc>
              <a:spcAft>
                <a:spcPts val="800"/>
              </a:spcAft>
            </a:pPr>
            <a:r>
              <a:rPr lang="ru-RU" sz="2800" dirty="0">
                <a:effectLst/>
                <a:latin typeface="Segoe UI" panose="020B0502040204020203" pitchFamily="34" charset="0"/>
                <a:ea typeface="Calibri" panose="020F0502020204030204" pitchFamily="34" charset="0"/>
                <a:cs typeface="Segoe UI" panose="020B0502040204020203" pitchFamily="34" charset="0"/>
              </a:rPr>
              <a:t>30 113 81 115 9 2 91 112 15 138 50 77 24 108 88 670 120 26 114 325</a:t>
            </a:r>
            <a:r>
              <a:rPr lang="en-US" sz="2800" dirty="0">
                <a:effectLst/>
                <a:latin typeface="Segoe UI" panose="020B0502040204020203" pitchFamily="34" charset="0"/>
                <a:ea typeface="Calibri" panose="020F0502020204030204" pitchFamily="34" charset="0"/>
                <a:cs typeface="Segoe UI" panose="020B0502040204020203" pitchFamily="34" charset="0"/>
              </a:rPr>
              <a:t> </a:t>
            </a:r>
            <a:r>
              <a:rPr lang="ru-RU" sz="2800" dirty="0">
                <a:effectLst/>
                <a:latin typeface="Segoe UI" panose="020B0502040204020203" pitchFamily="34" charset="0"/>
                <a:ea typeface="Calibri" panose="020F0502020204030204" pitchFamily="34" charset="0"/>
                <a:cs typeface="Segoe UI" panose="020B0502040204020203" pitchFamily="34" charset="0"/>
              </a:rPr>
              <a:t>55 242 68 422 180 10 1146 600 15 36 4 0 8 227 65 176 58 457 300 97</a:t>
            </a:r>
            <a:r>
              <a:rPr lang="en-US" sz="2800" dirty="0">
                <a:effectLst/>
                <a:latin typeface="Segoe UI" panose="020B0502040204020203" pitchFamily="34" charset="0"/>
                <a:ea typeface="Calibri" panose="020F0502020204030204" pitchFamily="34" charset="0"/>
                <a:cs typeface="Segoe UI" panose="020B0502040204020203" pitchFamily="34" charset="0"/>
              </a:rPr>
              <a:t> </a:t>
            </a:r>
            <a:r>
              <a:rPr lang="ru-RU" sz="2800" dirty="0">
                <a:effectLst/>
                <a:latin typeface="Segoe UI" panose="020B0502040204020203" pitchFamily="34" charset="0"/>
                <a:ea typeface="Calibri" panose="020F0502020204030204" pitchFamily="34" charset="0"/>
                <a:cs typeface="Segoe UI" panose="020B0502040204020203" pitchFamily="34" charset="0"/>
              </a:rPr>
              <a:t>263 452 255 197 193 6 79 816 1351 148 21 233 134 357 193 236 31 369 748 0</a:t>
            </a:r>
            <a:r>
              <a:rPr lang="en-US" sz="2800" dirty="0">
                <a:effectLst/>
                <a:latin typeface="Segoe UI" panose="020B0502040204020203" pitchFamily="34" charset="0"/>
                <a:ea typeface="Calibri" panose="020F0502020204030204" pitchFamily="34" charset="0"/>
                <a:cs typeface="Segoe UI" panose="020B0502040204020203" pitchFamily="34" charset="0"/>
              </a:rPr>
              <a:t> </a:t>
            </a:r>
            <a:r>
              <a:rPr lang="ru-RU" sz="2800" dirty="0">
                <a:effectLst/>
                <a:latin typeface="Segoe UI" panose="020B0502040204020203" pitchFamily="34" charset="0"/>
                <a:ea typeface="Calibri" panose="020F0502020204030204" pitchFamily="34" charset="0"/>
                <a:cs typeface="Segoe UI" panose="020B0502040204020203" pitchFamily="34" charset="0"/>
              </a:rPr>
              <a:t>232 330 365 1222 543 10 16 529 379 44 129 810 290 300 529 281 160 828 1011 445</a:t>
            </a:r>
            <a:r>
              <a:rPr lang="en-US" sz="2800" dirty="0">
                <a:effectLst/>
                <a:latin typeface="Segoe UI" panose="020B0502040204020203" pitchFamily="34" charset="0"/>
                <a:ea typeface="Calibri" panose="020F0502020204030204" pitchFamily="34" charset="0"/>
                <a:cs typeface="Segoe UI" panose="020B0502040204020203" pitchFamily="34" charset="0"/>
              </a:rPr>
              <a:t> </a:t>
            </a:r>
            <a:r>
              <a:rPr lang="ru-RU" sz="2800" dirty="0">
                <a:effectLst/>
                <a:latin typeface="Segoe UI" panose="020B0502040204020203" pitchFamily="34" charset="0"/>
                <a:ea typeface="Calibri" panose="020F0502020204030204" pitchFamily="34" charset="0"/>
                <a:cs typeface="Segoe UI" panose="020B0502040204020203" pitchFamily="34" charset="0"/>
              </a:rPr>
              <a:t>296 1755 1064 1783 860 983 707 33 868 724 2323 2930 1461 843 12 261 1800 865 1435 30</a:t>
            </a:r>
            <a:r>
              <a:rPr lang="en-US" sz="2800" dirty="0">
                <a:effectLst/>
                <a:latin typeface="Segoe UI" panose="020B0502040204020203" pitchFamily="34" charset="0"/>
                <a:ea typeface="Calibri" panose="020F0502020204030204" pitchFamily="34" charset="0"/>
                <a:cs typeface="Segoe UI" panose="020B0502040204020203" pitchFamily="34" charset="0"/>
              </a:rPr>
              <a:t> </a:t>
            </a:r>
            <a:r>
              <a:rPr lang="ru-RU" sz="2800" dirty="0">
                <a:effectLst/>
                <a:latin typeface="Segoe UI" panose="020B0502040204020203" pitchFamily="34" charset="0"/>
                <a:ea typeface="Calibri" panose="020F0502020204030204" pitchFamily="34" charset="0"/>
                <a:cs typeface="Segoe UI" panose="020B0502040204020203" pitchFamily="34" charset="0"/>
              </a:rPr>
              <a:t>143 108 0 3110 1247 943 700 875 245 729 1897 447 386 446 122 990 948 1082 22 75</a:t>
            </a:r>
            <a:r>
              <a:rPr lang="en-US" sz="2800" dirty="0">
                <a:effectLst/>
                <a:latin typeface="Segoe UI" panose="020B0502040204020203" pitchFamily="34" charset="0"/>
                <a:ea typeface="Calibri" panose="020F0502020204030204" pitchFamily="34" charset="0"/>
                <a:cs typeface="Segoe UI" panose="020B0502040204020203" pitchFamily="34" charset="0"/>
              </a:rPr>
              <a:t> </a:t>
            </a:r>
            <a:r>
              <a:rPr lang="ru-RU" sz="2800" dirty="0">
                <a:effectLst/>
                <a:latin typeface="Segoe UI" panose="020B0502040204020203" pitchFamily="34" charset="0"/>
                <a:ea typeface="Calibri" panose="020F0502020204030204" pitchFamily="34" charset="0"/>
                <a:cs typeface="Segoe UI" panose="020B0502040204020203" pitchFamily="34" charset="0"/>
              </a:rPr>
              <a:t>482 5509 100 10 1071 371 790 6150 3321 1045 648 5485 1160 1864 4116</a:t>
            </a:r>
          </a:p>
        </p:txBody>
      </p:sp>
    </p:spTree>
    <p:extLst>
      <p:ext uri="{BB962C8B-B14F-4D97-AF65-F5344CB8AC3E}">
        <p14:creationId xmlns:p14="http://schemas.microsoft.com/office/powerpoint/2010/main" val="7797536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D5152F48-570E-4115-A8A9-BE0F88BFB3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180" y="0"/>
            <a:ext cx="10375639" cy="6858000"/>
          </a:xfrm>
          <a:prstGeom prst="rect">
            <a:avLst/>
          </a:prstGeom>
        </p:spPr>
      </p:pic>
    </p:spTree>
    <p:extLst>
      <p:ext uri="{BB962C8B-B14F-4D97-AF65-F5344CB8AC3E}">
        <p14:creationId xmlns:p14="http://schemas.microsoft.com/office/powerpoint/2010/main" val="23060001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982662" y="2205039"/>
            <a:ext cx="10226675" cy="3671886"/>
          </a:xfrm>
          <a:prstGeom prst="rect">
            <a:avLst/>
          </a:prstGeom>
        </p:spPr>
        <p:txBody>
          <a:bodyPr>
            <a:normAutofit/>
          </a:bodyPr>
          <a:lstStyle>
            <a:lvl1pPr algn="l" defTabSz="914400" rtl="0" eaLnBrk="1" latinLnBrk="0" hangingPunct="1">
              <a:lnSpc>
                <a:spcPct val="90000"/>
              </a:lnSpc>
              <a:spcBef>
                <a:spcPct val="0"/>
              </a:spcBef>
              <a:buNone/>
              <a:defRPr sz="4000" kern="1200">
                <a:solidFill>
                  <a:srgbClr val="2F5597"/>
                </a:solidFill>
                <a:latin typeface="+mj-lt"/>
                <a:ea typeface="+mj-ea"/>
                <a:cs typeface="+mj-cs"/>
              </a:defRPr>
            </a:lvl1pPr>
          </a:lstStyle>
          <a:p>
            <a:endParaRPr lang="ru-RU" sz="3000" spc="100" dirty="0">
              <a:solidFill>
                <a:schemeClr val="tx1"/>
              </a:solidFill>
              <a:latin typeface="Segoe UI" panose="020B0502040204020203" pitchFamily="34" charset="0"/>
              <a:ea typeface="Segoe UI Black" panose="020B0A02040204020203" pitchFamily="34" charset="0"/>
              <a:cs typeface="Segoe UI" panose="020B0502040204020203" pitchFamily="34" charset="0"/>
            </a:endParaRPr>
          </a:p>
        </p:txBody>
      </p:sp>
      <p:sp>
        <p:nvSpPr>
          <p:cNvPr id="2" name="Прямоугольник 1"/>
          <p:cNvSpPr/>
          <p:nvPr/>
        </p:nvSpPr>
        <p:spPr>
          <a:xfrm>
            <a:off x="987799" y="990502"/>
            <a:ext cx="10221537" cy="646331"/>
          </a:xfrm>
          <a:prstGeom prst="rect">
            <a:avLst/>
          </a:prstGeom>
        </p:spPr>
        <p:txBody>
          <a:bodyPr>
            <a:normAutofit/>
          </a:bodyPr>
          <a:lstStyle/>
          <a:p>
            <a:pPr>
              <a:lnSpc>
                <a:spcPct val="90000"/>
              </a:lnSpc>
              <a:spcBef>
                <a:spcPct val="0"/>
              </a:spcBef>
            </a:pPr>
            <a:r>
              <a:rPr lang="ru-RU" sz="4000" spc="100" dirty="0">
                <a:solidFill>
                  <a:srgbClr val="246AF3"/>
                </a:solidFill>
                <a:latin typeface="Segoe UI Black" panose="020B0A02040204020203" pitchFamily="34" charset="0"/>
                <a:ea typeface="Segoe UI Black" panose="020B0A02040204020203" pitchFamily="34" charset="0"/>
                <a:cs typeface="Segoe UI Semilight" panose="020B0402040204020203" pitchFamily="34" charset="0"/>
              </a:rPr>
              <a:t>Особенности симметричного ядра</a:t>
            </a:r>
          </a:p>
        </p:txBody>
      </p:sp>
      <mc:AlternateContent xmlns:mc="http://schemas.openxmlformats.org/markup-compatibility/2006" xmlns:a14="http://schemas.microsoft.com/office/drawing/2010/main">
        <mc:Choice Requires="a14">
          <p:sp>
            <p:nvSpPr>
              <p:cNvPr id="9" name="TextBox 8"/>
              <p:cNvSpPr txBox="1"/>
              <p:nvPr/>
            </p:nvSpPr>
            <p:spPr>
              <a:xfrm>
                <a:off x="993172" y="1999350"/>
                <a:ext cx="10226675" cy="3738219"/>
              </a:xfrm>
              <a:prstGeom prst="rect">
                <a:avLst/>
              </a:prstGeom>
            </p:spPr>
            <p:txBody>
              <a:bodyPr>
                <a:noAutofit/>
              </a:bodyPr>
              <a:lstStyle>
                <a:defPPr>
                  <a:defRPr lang="ru-RU"/>
                </a:defPPr>
                <a:lvl1pPr>
                  <a:lnSpc>
                    <a:spcPct val="90000"/>
                  </a:lnSpc>
                  <a:spcBef>
                    <a:spcPct val="0"/>
                  </a:spcBef>
                  <a:buNone/>
                  <a:defRPr sz="2800">
                    <a:latin typeface="Segoe UI" panose="020B0502040204020203" pitchFamily="34" charset="0"/>
                    <a:ea typeface="+mj-ea"/>
                    <a:cs typeface="Segoe UI" panose="020B0502040204020203" pitchFamily="34" charset="0"/>
                  </a:defRPr>
                </a:lvl1pPr>
              </a:lstStyle>
              <a:p>
                <a:r>
                  <a:rPr lang="ru-RU" dirty="0">
                    <a:effectLst/>
                    <a:ea typeface="Calibri" panose="020F0502020204030204" pitchFamily="34" charset="0"/>
                  </a:rPr>
                  <a:t>Слева от начала координат значение </a:t>
                </a:r>
                <a14:m>
                  <m:oMath xmlns:m="http://schemas.openxmlformats.org/officeDocument/2006/math">
                    <m:sSub>
                      <m:sSubPr>
                        <m:ctrlPr>
                          <a:rPr lang="ru-RU" i="1">
                            <a:effectLst/>
                            <a:latin typeface="Cambria Math" panose="02040503050406030204" pitchFamily="18" charset="0"/>
                            <a:cs typeface="Times New Roman" panose="02020603050405020304" pitchFamily="18" charset="0"/>
                          </a:rPr>
                        </m:ctrlPr>
                      </m:sSubPr>
                      <m:e>
                        <m:r>
                          <a:rPr lang="ru-RU" i="1">
                            <a:effectLst/>
                            <a:latin typeface="Cambria Math" panose="02040503050406030204" pitchFamily="18" charset="0"/>
                            <a:ea typeface="Calibri" panose="020F0502020204030204" pitchFamily="34" charset="0"/>
                            <a:cs typeface="Times New Roman" panose="02020603050405020304" pitchFamily="18" charset="0"/>
                          </a:rPr>
                          <m:t>𝑓</m:t>
                        </m:r>
                      </m:e>
                      <m:sub>
                        <m:r>
                          <a:rPr lang="ru-RU" i="1">
                            <a:effectLst/>
                            <a:latin typeface="Cambria Math" panose="02040503050406030204" pitchFamily="18" charset="0"/>
                            <a:ea typeface="Calibri" panose="020F0502020204030204" pitchFamily="34" charset="0"/>
                            <a:cs typeface="Times New Roman" panose="02020603050405020304" pitchFamily="18" charset="0"/>
                          </a:rPr>
                          <m:t>𝑛</m:t>
                        </m:r>
                        <m:r>
                          <a:rPr lang="ru-RU" i="1">
                            <a:effectLst/>
                            <a:latin typeface="Cambria Math" panose="02040503050406030204" pitchFamily="18" charset="0"/>
                            <a:ea typeface="Calibri" panose="020F0502020204030204" pitchFamily="34" charset="0"/>
                            <a:cs typeface="Times New Roman" panose="02020603050405020304" pitchFamily="18" charset="0"/>
                          </a:rPr>
                          <m:t>, </m:t>
                        </m:r>
                        <m:r>
                          <a:rPr lang="ru-RU" i="1">
                            <a:effectLst/>
                            <a:latin typeface="Cambria Math" panose="02040503050406030204" pitchFamily="18" charset="0"/>
                            <a:ea typeface="Calibri" panose="020F0502020204030204" pitchFamily="34" charset="0"/>
                            <a:cs typeface="Times New Roman" panose="02020603050405020304" pitchFamily="18" charset="0"/>
                          </a:rPr>
                          <m:t>h</m:t>
                        </m:r>
                      </m:sub>
                    </m:sSub>
                  </m:oMath>
                </a14:m>
                <a:r>
                  <a:rPr lang="ru-RU" dirty="0">
                    <a:effectLst/>
                    <a:ea typeface="Calibri" panose="020F0502020204030204" pitchFamily="34" charset="0"/>
                  </a:rPr>
                  <a:t> является положительным.</a:t>
                </a:r>
              </a:p>
              <a:p>
                <a:r>
                  <a:rPr lang="ru-RU" dirty="0">
                    <a:effectLst/>
                    <a:ea typeface="Calibri" panose="020F0502020204030204" pitchFamily="34" charset="0"/>
                  </a:rPr>
                  <a:t>Можно улучшить оценку плотности ядра в окрестности нуля с помощью так называемой коррекции границ. </a:t>
                </a:r>
              </a:p>
            </p:txBody>
          </p:sp>
        </mc:Choice>
        <mc:Fallback xmlns="">
          <p:sp>
            <p:nvSpPr>
              <p:cNvPr id="9" name="TextBox 8"/>
              <p:cNvSpPr txBox="1">
                <a:spLocks noRot="1" noChangeAspect="1" noMove="1" noResize="1" noEditPoints="1" noAdjustHandles="1" noChangeArrowheads="1" noChangeShapeType="1" noTextEdit="1"/>
              </p:cNvSpPr>
              <p:nvPr/>
            </p:nvSpPr>
            <p:spPr>
              <a:xfrm>
                <a:off x="993172" y="1999350"/>
                <a:ext cx="10226675" cy="3738219"/>
              </a:xfrm>
              <a:prstGeom prst="rect">
                <a:avLst/>
              </a:prstGeom>
              <a:blipFill>
                <a:blip r:embed="rId3"/>
                <a:stretch>
                  <a:fillRect l="-1251" t="-3100" r="-954"/>
                </a:stretch>
              </a:blipFill>
            </p:spPr>
            <p:txBody>
              <a:bodyPr/>
              <a:lstStyle/>
              <a:p>
                <a:r>
                  <a:rPr lang="ru-RU">
                    <a:noFill/>
                  </a:rPr>
                  <a:t> </a:t>
                </a:r>
              </a:p>
            </p:txBody>
          </p:sp>
        </mc:Fallback>
      </mc:AlternateContent>
    </p:spTree>
    <p:extLst>
      <p:ext uri="{BB962C8B-B14F-4D97-AF65-F5344CB8AC3E}">
        <p14:creationId xmlns:p14="http://schemas.microsoft.com/office/powerpoint/2010/main" val="16974011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47A96A5E-8BF0-406C-8CE6-30C0AAF458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277" y="0"/>
            <a:ext cx="11179446" cy="6891166"/>
          </a:xfrm>
          <a:prstGeom prst="rect">
            <a:avLst/>
          </a:prstGeom>
        </p:spPr>
      </p:pic>
    </p:spTree>
    <p:extLst>
      <p:ext uri="{BB962C8B-B14F-4D97-AF65-F5344CB8AC3E}">
        <p14:creationId xmlns:p14="http://schemas.microsoft.com/office/powerpoint/2010/main" val="4083894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987030" y="1999350"/>
            <a:ext cx="10221538" cy="1224136"/>
          </a:xfrm>
          <a:prstGeom prst="rect">
            <a:avLst/>
          </a:prstGeom>
        </p:spPr>
        <p:txBody>
          <a:bodyPr>
            <a:normAutofit/>
          </a:bodyPr>
          <a:lstStyle/>
          <a:p>
            <a:pPr>
              <a:lnSpc>
                <a:spcPct val="90000"/>
              </a:lnSpc>
              <a:spcBef>
                <a:spcPct val="0"/>
              </a:spcBef>
            </a:pPr>
            <a:r>
              <a:rPr lang="ru-RU" sz="4000" spc="100" dirty="0">
                <a:solidFill>
                  <a:srgbClr val="246AF3"/>
                </a:solidFill>
                <a:latin typeface="Segoe UI Black" panose="020B0A02040204020203" pitchFamily="34" charset="0"/>
                <a:ea typeface="Segoe UI Black" panose="020B0A02040204020203" pitchFamily="34" charset="0"/>
                <a:cs typeface="Segoe UI Semilight" panose="020B0402040204020203" pitchFamily="34" charset="0"/>
              </a:rPr>
              <a:t>Эмпирическая функция распределения</a:t>
            </a:r>
          </a:p>
        </p:txBody>
      </p:sp>
    </p:spTree>
    <p:extLst>
      <p:ext uri="{BB962C8B-B14F-4D97-AF65-F5344CB8AC3E}">
        <p14:creationId xmlns:p14="http://schemas.microsoft.com/office/powerpoint/2010/main" val="34643720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982662" y="2205039"/>
            <a:ext cx="10226675" cy="3671886"/>
          </a:xfrm>
          <a:prstGeom prst="rect">
            <a:avLst/>
          </a:prstGeom>
        </p:spPr>
        <p:txBody>
          <a:bodyPr>
            <a:normAutofit/>
          </a:bodyPr>
          <a:lstStyle>
            <a:lvl1pPr algn="l" defTabSz="914400" rtl="0" eaLnBrk="1" latinLnBrk="0" hangingPunct="1">
              <a:lnSpc>
                <a:spcPct val="90000"/>
              </a:lnSpc>
              <a:spcBef>
                <a:spcPct val="0"/>
              </a:spcBef>
              <a:buNone/>
              <a:defRPr sz="4000" kern="1200">
                <a:solidFill>
                  <a:srgbClr val="2F5597"/>
                </a:solidFill>
                <a:latin typeface="+mj-lt"/>
                <a:ea typeface="+mj-ea"/>
                <a:cs typeface="+mj-cs"/>
              </a:defRPr>
            </a:lvl1pPr>
          </a:lstStyle>
          <a:p>
            <a:endParaRPr lang="ru-RU" sz="3000" spc="100" dirty="0">
              <a:solidFill>
                <a:schemeClr val="tx1"/>
              </a:solidFill>
              <a:latin typeface="Segoe UI" panose="020B0502040204020203" pitchFamily="34" charset="0"/>
              <a:ea typeface="Segoe UI Black" panose="020B0A02040204020203" pitchFamily="34" charset="0"/>
              <a:cs typeface="Segoe UI" panose="020B0502040204020203" pitchFamily="34" charset="0"/>
            </a:endParaRPr>
          </a:p>
        </p:txBody>
      </p:sp>
      <p:sp>
        <p:nvSpPr>
          <p:cNvPr id="2" name="Прямоугольник 1"/>
          <p:cNvSpPr/>
          <p:nvPr/>
        </p:nvSpPr>
        <p:spPr>
          <a:xfrm>
            <a:off x="987799" y="990502"/>
            <a:ext cx="10221537" cy="998166"/>
          </a:xfrm>
          <a:prstGeom prst="rect">
            <a:avLst/>
          </a:prstGeom>
        </p:spPr>
        <p:txBody>
          <a:bodyPr>
            <a:normAutofit fontScale="92500" lnSpcReduction="20000"/>
          </a:bodyPr>
          <a:lstStyle/>
          <a:p>
            <a:pPr>
              <a:lnSpc>
                <a:spcPct val="90000"/>
              </a:lnSpc>
              <a:spcBef>
                <a:spcPct val="0"/>
              </a:spcBef>
            </a:pPr>
            <a:r>
              <a:rPr lang="ru-RU" sz="4000" spc="100" dirty="0">
                <a:solidFill>
                  <a:srgbClr val="246AF3"/>
                </a:solidFill>
                <a:latin typeface="Segoe UI Black" panose="020B0A02040204020203" pitchFamily="34" charset="0"/>
                <a:ea typeface="Segoe UI Black" panose="020B0A02040204020203" pitchFamily="34" charset="0"/>
                <a:cs typeface="Segoe UI Semilight" panose="020B0402040204020203" pitchFamily="34" charset="0"/>
              </a:rPr>
              <a:t>Эмпирическая функция </a:t>
            </a:r>
            <a:r>
              <a:rPr lang="ru-RU" sz="4300" spc="100" dirty="0">
                <a:solidFill>
                  <a:srgbClr val="246AF3"/>
                </a:solidFill>
                <a:latin typeface="Segoe UI Black" panose="020B0A02040204020203" pitchFamily="34" charset="0"/>
                <a:ea typeface="Segoe UI Black" panose="020B0A02040204020203" pitchFamily="34" charset="0"/>
                <a:cs typeface="Segoe UI Semilight" panose="020B0402040204020203" pitchFamily="34" charset="0"/>
              </a:rPr>
              <a:t>распределения</a:t>
            </a:r>
            <a:endParaRPr lang="ru-RU" sz="4000" spc="100" dirty="0">
              <a:solidFill>
                <a:srgbClr val="246AF3"/>
              </a:solidFill>
              <a:latin typeface="Segoe UI Black" panose="020B0A02040204020203" pitchFamily="34" charset="0"/>
              <a:ea typeface="Segoe UI Black" panose="020B0A02040204020203" pitchFamily="34" charset="0"/>
              <a:cs typeface="Segoe UI Semilight" panose="020B0402040204020203" pitchFamily="34" charset="0"/>
            </a:endParaRPr>
          </a:p>
        </p:txBody>
      </p:sp>
      <mc:AlternateContent xmlns:mc="http://schemas.openxmlformats.org/markup-compatibility/2006" xmlns:a14="http://schemas.microsoft.com/office/drawing/2010/main">
        <mc:Choice Requires="a14">
          <p:sp>
            <p:nvSpPr>
              <p:cNvPr id="9" name="TextBox 8"/>
              <p:cNvSpPr txBox="1"/>
              <p:nvPr/>
            </p:nvSpPr>
            <p:spPr>
              <a:xfrm>
                <a:off x="993172" y="2215374"/>
                <a:ext cx="10226675" cy="3738219"/>
              </a:xfrm>
              <a:prstGeom prst="rect">
                <a:avLst/>
              </a:prstGeom>
            </p:spPr>
            <p:txBody>
              <a:bodyPr>
                <a:noAutofit/>
              </a:bodyPr>
              <a:lstStyle>
                <a:defPPr>
                  <a:defRPr lang="ru-RU"/>
                </a:defPPr>
                <a:lvl1pPr>
                  <a:lnSpc>
                    <a:spcPct val="90000"/>
                  </a:lnSpc>
                  <a:spcBef>
                    <a:spcPct val="0"/>
                  </a:spcBef>
                  <a:buNone/>
                  <a:defRPr sz="2800">
                    <a:latin typeface="Segoe UI" panose="020B0502040204020203" pitchFamily="34" charset="0"/>
                    <a:ea typeface="+mj-ea"/>
                    <a:cs typeface="Segoe UI" panose="020B0502040204020203" pitchFamily="34" charset="0"/>
                  </a:defRPr>
                </a:lvl1pPr>
              </a:lstStyle>
              <a:p>
                <a:r>
                  <a:rPr lang="ru-RU" dirty="0"/>
                  <a:t>Эмпирическая функция кумулятивного распределения данных. Обозначается </a:t>
                </a:r>
                <a14:m>
                  <m:oMath xmlns:m="http://schemas.openxmlformats.org/officeDocument/2006/math">
                    <m:sSub>
                      <m:sSubPr>
                        <m:ctrlPr>
                          <a:rPr lang="ru-RU" i="1">
                            <a:latin typeface="Cambria Math" panose="02040503050406030204" pitchFamily="18" charset="0"/>
                          </a:rPr>
                        </m:ctrlPr>
                      </m:sSubPr>
                      <m:e>
                        <m:r>
                          <a:rPr lang="ru-RU" i="1">
                            <a:latin typeface="Cambria Math" panose="02040503050406030204" pitchFamily="18" charset="0"/>
                          </a:rPr>
                          <m:t>𝐹</m:t>
                        </m:r>
                      </m:e>
                      <m:sub>
                        <m:r>
                          <a:rPr lang="ru-RU" i="1">
                            <a:latin typeface="Cambria Math" panose="02040503050406030204" pitchFamily="18" charset="0"/>
                          </a:rPr>
                          <m:t>𝑛</m:t>
                        </m:r>
                      </m:sub>
                    </m:sSub>
                  </m:oMath>
                </a14:m>
                <a:r>
                  <a:rPr lang="ru-RU" dirty="0"/>
                  <a:t> и определяется в точке </a:t>
                </a:r>
                <a14:m>
                  <m:oMath xmlns:m="http://schemas.openxmlformats.org/officeDocument/2006/math">
                    <m:r>
                      <a:rPr lang="ru-RU" i="1">
                        <a:latin typeface="Cambria Math" panose="02040503050406030204" pitchFamily="18" charset="0"/>
                      </a:rPr>
                      <m:t>𝑥</m:t>
                    </m:r>
                  </m:oMath>
                </a14:m>
                <a:r>
                  <a:rPr lang="ru-RU" dirty="0"/>
                  <a:t> как доля элементов в наборе данных, которые меньше или равны </a:t>
                </a:r>
                <a14:m>
                  <m:oMath xmlns:m="http://schemas.openxmlformats.org/officeDocument/2006/math">
                    <m:r>
                      <a:rPr lang="ru-RU" i="1">
                        <a:latin typeface="Cambria Math" panose="02040503050406030204" pitchFamily="18" charset="0"/>
                      </a:rPr>
                      <m:t>𝑥</m:t>
                    </m:r>
                  </m:oMath>
                </a14:m>
                <a:r>
                  <a:rPr lang="ru-RU" dirty="0"/>
                  <a:t>:</a:t>
                </a:r>
              </a:p>
              <a:p>
                <a:endParaRPr lang="ru-RU" dirty="0"/>
              </a:p>
              <a:p>
                <a:pPr/>
                <a14:m>
                  <m:oMathPara xmlns:m="http://schemas.openxmlformats.org/officeDocument/2006/math">
                    <m:oMathParaPr>
                      <m:jc m:val="centerGroup"/>
                    </m:oMathParaPr>
                    <m:oMath xmlns:m="http://schemas.openxmlformats.org/officeDocument/2006/math">
                      <m:sSub>
                        <m:sSubPr>
                          <m:ctrlPr>
                            <a:rPr lang="ru-RU" i="1">
                              <a:latin typeface="Cambria Math" panose="02040503050406030204" pitchFamily="18" charset="0"/>
                            </a:rPr>
                          </m:ctrlPr>
                        </m:sSubPr>
                        <m:e>
                          <m:r>
                            <a:rPr lang="ru-RU" i="1">
                              <a:latin typeface="Cambria Math" panose="02040503050406030204" pitchFamily="18" charset="0"/>
                            </a:rPr>
                            <m:t>𝐹</m:t>
                          </m:r>
                        </m:e>
                        <m:sub>
                          <m:r>
                            <a:rPr lang="ru-RU" i="1">
                              <a:latin typeface="Cambria Math" panose="02040503050406030204" pitchFamily="18" charset="0"/>
                            </a:rPr>
                            <m:t>𝑛</m:t>
                          </m:r>
                        </m:sub>
                      </m:sSub>
                      <m:r>
                        <a:rPr lang="ru-RU" i="1">
                          <a:latin typeface="Cambria Math" panose="02040503050406030204" pitchFamily="18" charset="0"/>
                        </a:rPr>
                        <m:t>(</m:t>
                      </m:r>
                      <m:r>
                        <a:rPr lang="ru-RU" i="1">
                          <a:latin typeface="Cambria Math" panose="02040503050406030204" pitchFamily="18" charset="0"/>
                        </a:rPr>
                        <m:t>𝑥</m:t>
                      </m:r>
                      <m:r>
                        <a:rPr lang="ru-RU" i="1">
                          <a:latin typeface="Cambria Math" panose="02040503050406030204" pitchFamily="18" charset="0"/>
                        </a:rPr>
                        <m:t>)=</m:t>
                      </m:r>
                      <m:f>
                        <m:fPr>
                          <m:ctrlPr>
                            <a:rPr lang="ru-RU" i="1">
                              <a:latin typeface="Cambria Math" panose="02040503050406030204" pitchFamily="18" charset="0"/>
                            </a:rPr>
                          </m:ctrlPr>
                        </m:fPr>
                        <m:num>
                          <m:r>
                            <a:rPr lang="ru-RU" i="1">
                              <a:latin typeface="Cambria Math" panose="02040503050406030204" pitchFamily="18" charset="0"/>
                            </a:rPr>
                            <m:t> количество элементов в наборе данных≤</m:t>
                          </m:r>
                          <m:r>
                            <a:rPr lang="ru-RU" i="1">
                              <a:latin typeface="Cambria Math" panose="02040503050406030204" pitchFamily="18" charset="0"/>
                            </a:rPr>
                            <m:t>𝑥</m:t>
                          </m:r>
                        </m:num>
                        <m:den>
                          <m:r>
                            <a:rPr lang="en-US" i="1">
                              <a:latin typeface="Cambria Math" panose="02040503050406030204" pitchFamily="18" charset="0"/>
                            </a:rPr>
                            <m:t>𝑛</m:t>
                          </m:r>
                        </m:den>
                      </m:f>
                      <m:r>
                        <a:rPr lang="ru-RU" i="1">
                          <a:latin typeface="Cambria Math" panose="02040503050406030204" pitchFamily="18" charset="0"/>
                        </a:rPr>
                        <m:t>.</m:t>
                      </m:r>
                    </m:oMath>
                  </m:oMathPara>
                </a14:m>
                <a:endParaRPr lang="ru-RU" dirty="0"/>
              </a:p>
            </p:txBody>
          </p:sp>
        </mc:Choice>
        <mc:Fallback xmlns="">
          <p:sp>
            <p:nvSpPr>
              <p:cNvPr id="9" name="TextBox 8"/>
              <p:cNvSpPr txBox="1">
                <a:spLocks noRot="1" noChangeAspect="1" noMove="1" noResize="1" noEditPoints="1" noAdjustHandles="1" noChangeArrowheads="1" noChangeShapeType="1" noTextEdit="1"/>
              </p:cNvSpPr>
              <p:nvPr/>
            </p:nvSpPr>
            <p:spPr>
              <a:xfrm>
                <a:off x="993172" y="2215374"/>
                <a:ext cx="10226675" cy="3738219"/>
              </a:xfrm>
              <a:prstGeom prst="rect">
                <a:avLst/>
              </a:prstGeom>
              <a:blipFill>
                <a:blip r:embed="rId3"/>
                <a:stretch>
                  <a:fillRect l="-1251" t="-2769"/>
                </a:stretch>
              </a:blipFill>
            </p:spPr>
            <p:txBody>
              <a:bodyPr/>
              <a:lstStyle/>
              <a:p>
                <a:r>
                  <a:rPr lang="ru-RU">
                    <a:noFill/>
                  </a:rPr>
                  <a:t> </a:t>
                </a:r>
              </a:p>
            </p:txBody>
          </p:sp>
        </mc:Fallback>
      </mc:AlternateContent>
    </p:spTree>
    <p:extLst>
      <p:ext uri="{BB962C8B-B14F-4D97-AF65-F5344CB8AC3E}">
        <p14:creationId xmlns:p14="http://schemas.microsoft.com/office/powerpoint/2010/main" val="3319985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982662" y="2205039"/>
            <a:ext cx="10226675" cy="3671886"/>
          </a:xfrm>
          <a:prstGeom prst="rect">
            <a:avLst/>
          </a:prstGeom>
        </p:spPr>
        <p:txBody>
          <a:bodyPr>
            <a:normAutofit/>
          </a:bodyPr>
          <a:lstStyle>
            <a:lvl1pPr algn="l" defTabSz="914400" rtl="0" eaLnBrk="1" latinLnBrk="0" hangingPunct="1">
              <a:lnSpc>
                <a:spcPct val="90000"/>
              </a:lnSpc>
              <a:spcBef>
                <a:spcPct val="0"/>
              </a:spcBef>
              <a:buNone/>
              <a:defRPr sz="4000" kern="1200">
                <a:solidFill>
                  <a:srgbClr val="2F5597"/>
                </a:solidFill>
                <a:latin typeface="+mj-lt"/>
                <a:ea typeface="+mj-ea"/>
                <a:cs typeface="+mj-cs"/>
              </a:defRPr>
            </a:lvl1pPr>
          </a:lstStyle>
          <a:p>
            <a:endParaRPr lang="ru-RU" sz="3000" spc="100" dirty="0">
              <a:solidFill>
                <a:schemeClr val="tx1"/>
              </a:solidFill>
              <a:latin typeface="Segoe UI" panose="020B0502040204020203" pitchFamily="34" charset="0"/>
              <a:ea typeface="Segoe UI Black" panose="020B0A02040204020203" pitchFamily="34" charset="0"/>
              <a:cs typeface="Segoe UI" panose="020B0502040204020203" pitchFamily="34" charset="0"/>
            </a:endParaRPr>
          </a:p>
        </p:txBody>
      </p:sp>
      <p:sp>
        <p:nvSpPr>
          <p:cNvPr id="2" name="Прямоугольник 1"/>
          <p:cNvSpPr/>
          <p:nvPr/>
        </p:nvSpPr>
        <p:spPr>
          <a:xfrm>
            <a:off x="987799" y="990502"/>
            <a:ext cx="10221537" cy="646331"/>
          </a:xfrm>
          <a:prstGeom prst="rect">
            <a:avLst/>
          </a:prstGeom>
        </p:spPr>
        <p:txBody>
          <a:bodyPr>
            <a:normAutofit/>
          </a:bodyPr>
          <a:lstStyle/>
          <a:p>
            <a:pPr>
              <a:lnSpc>
                <a:spcPct val="90000"/>
              </a:lnSpc>
              <a:spcBef>
                <a:spcPct val="0"/>
              </a:spcBef>
            </a:pPr>
            <a:r>
              <a:rPr lang="ru-RU" sz="4000" spc="100" dirty="0">
                <a:solidFill>
                  <a:srgbClr val="246AF3"/>
                </a:solidFill>
                <a:latin typeface="Segoe UI Black" panose="020B0A02040204020203" pitchFamily="34" charset="0"/>
                <a:ea typeface="Segoe UI Black" panose="020B0A02040204020203" pitchFamily="34" charset="0"/>
                <a:cs typeface="Segoe UI Semilight" panose="020B0402040204020203" pitchFamily="34" charset="0"/>
              </a:rPr>
              <a:t>Изучаем случайность</a:t>
            </a:r>
          </a:p>
        </p:txBody>
      </p:sp>
      <p:sp>
        <p:nvSpPr>
          <p:cNvPr id="9" name="TextBox 8"/>
          <p:cNvSpPr txBox="1"/>
          <p:nvPr/>
        </p:nvSpPr>
        <p:spPr>
          <a:xfrm>
            <a:off x="993172" y="2000860"/>
            <a:ext cx="10226675" cy="3738219"/>
          </a:xfrm>
          <a:prstGeom prst="rect">
            <a:avLst/>
          </a:prstGeom>
        </p:spPr>
        <p:txBody>
          <a:bodyPr>
            <a:normAutofit/>
          </a:bodyPr>
          <a:lstStyle>
            <a:defPPr>
              <a:defRPr lang="ru-RU"/>
            </a:defPPr>
            <a:lvl1pPr>
              <a:lnSpc>
                <a:spcPct val="90000"/>
              </a:lnSpc>
              <a:spcBef>
                <a:spcPct val="0"/>
              </a:spcBef>
              <a:buNone/>
              <a:defRPr sz="2800">
                <a:latin typeface="Segoe UI" panose="020B0502040204020203" pitchFamily="34" charset="0"/>
                <a:ea typeface="+mj-ea"/>
                <a:cs typeface="Segoe UI" panose="020B0502040204020203" pitchFamily="34" charset="0"/>
              </a:defRPr>
            </a:lvl1pPr>
          </a:lstStyle>
          <a:p>
            <a:r>
              <a:rPr lang="ru-RU" dirty="0"/>
              <a:t>Нам хотелось бы знать</a:t>
            </a:r>
          </a:p>
          <a:p>
            <a:pPr marL="514350" indent="-514350">
              <a:buFont typeface="+mj-lt"/>
              <a:buAutoNum type="arabicPeriod"/>
            </a:pPr>
            <a:r>
              <a:rPr lang="ru-RU" dirty="0"/>
              <a:t>Какие периоды с большей вероятностью произойдут, чем другие?</a:t>
            </a:r>
          </a:p>
          <a:p>
            <a:pPr marL="514350" indent="-514350">
              <a:buFont typeface="+mj-lt"/>
              <a:buAutoNum type="arabicPeriod"/>
            </a:pPr>
            <a:r>
              <a:rPr lang="ru-RU" dirty="0"/>
              <a:t>Есть ли что-то вроде «типичной продолжительности извержения»?</a:t>
            </a:r>
          </a:p>
          <a:p>
            <a:pPr marL="514350" indent="-514350">
              <a:buFont typeface="+mj-lt"/>
              <a:buAutoNum type="arabicPeriod"/>
            </a:pPr>
            <a:r>
              <a:rPr lang="ru-RU" dirty="0"/>
              <a:t>Изменяются ли продолжительности симметрично вокруг некого центра набора данных?</a:t>
            </a:r>
          </a:p>
          <a:p>
            <a:pPr marL="514350" indent="-514350">
              <a:buFont typeface="+mj-lt"/>
              <a:buAutoNum type="arabicPeriod"/>
            </a:pPr>
            <a:r>
              <a:rPr lang="ru-RU" dirty="0"/>
              <a:t>… </a:t>
            </a:r>
          </a:p>
        </p:txBody>
      </p:sp>
    </p:spTree>
    <p:extLst>
      <p:ext uri="{BB962C8B-B14F-4D97-AF65-F5344CB8AC3E}">
        <p14:creationId xmlns:p14="http://schemas.microsoft.com/office/powerpoint/2010/main" val="8279930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DCB9B94D-B0A0-4645-A34C-4B73562F245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283287" y="0"/>
            <a:ext cx="9625424" cy="6858000"/>
          </a:xfrm>
          <a:prstGeom prst="rect">
            <a:avLst/>
          </a:prstGeom>
        </p:spPr>
      </p:pic>
    </p:spTree>
    <p:extLst>
      <p:ext uri="{BB962C8B-B14F-4D97-AF65-F5344CB8AC3E}">
        <p14:creationId xmlns:p14="http://schemas.microsoft.com/office/powerpoint/2010/main" val="14534208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DCB9B94D-B0A0-4645-A34C-4B73562F245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283287" y="41255"/>
            <a:ext cx="9625424" cy="6775490"/>
          </a:xfrm>
          <a:prstGeom prst="rect">
            <a:avLst/>
          </a:prstGeom>
        </p:spPr>
      </p:pic>
    </p:spTree>
    <p:extLst>
      <p:ext uri="{BB962C8B-B14F-4D97-AF65-F5344CB8AC3E}">
        <p14:creationId xmlns:p14="http://schemas.microsoft.com/office/powerpoint/2010/main" val="16601995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987030" y="1999350"/>
            <a:ext cx="10221538" cy="1224136"/>
          </a:xfrm>
          <a:prstGeom prst="rect">
            <a:avLst/>
          </a:prstGeom>
        </p:spPr>
        <p:txBody>
          <a:bodyPr>
            <a:normAutofit/>
          </a:bodyPr>
          <a:lstStyle/>
          <a:p>
            <a:pPr>
              <a:lnSpc>
                <a:spcPct val="90000"/>
              </a:lnSpc>
              <a:spcBef>
                <a:spcPct val="0"/>
              </a:spcBef>
            </a:pPr>
            <a:r>
              <a:rPr lang="ru-RU" sz="4000" spc="100" dirty="0">
                <a:solidFill>
                  <a:srgbClr val="246AF3"/>
                </a:solidFill>
                <a:latin typeface="Segoe UI Black" panose="020B0A02040204020203" pitchFamily="34" charset="0"/>
                <a:ea typeface="Segoe UI Black" panose="020B0A02040204020203" pitchFamily="34" charset="0"/>
                <a:cs typeface="Segoe UI Semilight" panose="020B0402040204020203" pitchFamily="34" charset="0"/>
              </a:rPr>
              <a:t>Диаграмма рассеяния (</a:t>
            </a:r>
            <a:r>
              <a:rPr lang="en-US" sz="4000" spc="100" dirty="0">
                <a:solidFill>
                  <a:srgbClr val="246AF3"/>
                </a:solidFill>
                <a:latin typeface="Segoe UI Black" panose="020B0A02040204020203" pitchFamily="34" charset="0"/>
                <a:ea typeface="Segoe UI Black" panose="020B0A02040204020203" pitchFamily="34" charset="0"/>
                <a:cs typeface="Segoe UI Semilight" panose="020B0402040204020203" pitchFamily="34" charset="0"/>
              </a:rPr>
              <a:t>Scatterplot)</a:t>
            </a:r>
            <a:endParaRPr lang="ru-RU" sz="4000" spc="100" dirty="0">
              <a:solidFill>
                <a:srgbClr val="246AF3"/>
              </a:solidFill>
              <a:latin typeface="Segoe UI Black" panose="020B0A02040204020203" pitchFamily="34" charset="0"/>
              <a:ea typeface="Segoe UI Black" panose="020B0A02040204020203" pitchFamily="34" charset="0"/>
              <a:cs typeface="Segoe UI Semilight" panose="020B0402040204020203" pitchFamily="34" charset="0"/>
            </a:endParaRPr>
          </a:p>
        </p:txBody>
      </p:sp>
    </p:spTree>
    <p:extLst>
      <p:ext uri="{BB962C8B-B14F-4D97-AF65-F5344CB8AC3E}">
        <p14:creationId xmlns:p14="http://schemas.microsoft.com/office/powerpoint/2010/main" val="17551696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982662" y="2205039"/>
            <a:ext cx="10226675" cy="3671886"/>
          </a:xfrm>
          <a:prstGeom prst="rect">
            <a:avLst/>
          </a:prstGeom>
        </p:spPr>
        <p:txBody>
          <a:bodyPr>
            <a:normAutofit/>
          </a:bodyPr>
          <a:lstStyle>
            <a:lvl1pPr algn="l" defTabSz="914400" rtl="0" eaLnBrk="1" latinLnBrk="0" hangingPunct="1">
              <a:lnSpc>
                <a:spcPct val="90000"/>
              </a:lnSpc>
              <a:spcBef>
                <a:spcPct val="0"/>
              </a:spcBef>
              <a:buNone/>
              <a:defRPr sz="4000" kern="1200">
                <a:solidFill>
                  <a:srgbClr val="2F5597"/>
                </a:solidFill>
                <a:latin typeface="+mj-lt"/>
                <a:ea typeface="+mj-ea"/>
                <a:cs typeface="+mj-cs"/>
              </a:defRPr>
            </a:lvl1pPr>
          </a:lstStyle>
          <a:p>
            <a:endParaRPr lang="ru-RU" sz="3000" spc="100" dirty="0">
              <a:solidFill>
                <a:schemeClr val="tx1"/>
              </a:solidFill>
              <a:latin typeface="Segoe UI" panose="020B0502040204020203" pitchFamily="34" charset="0"/>
              <a:ea typeface="Segoe UI Black" panose="020B0A02040204020203" pitchFamily="34" charset="0"/>
              <a:cs typeface="Segoe UI" panose="020B0502040204020203" pitchFamily="34" charset="0"/>
            </a:endParaRPr>
          </a:p>
        </p:txBody>
      </p:sp>
      <p:sp>
        <p:nvSpPr>
          <p:cNvPr id="2" name="Прямоугольник 1"/>
          <p:cNvSpPr/>
          <p:nvPr/>
        </p:nvSpPr>
        <p:spPr>
          <a:xfrm>
            <a:off x="987799" y="990502"/>
            <a:ext cx="10221537" cy="646331"/>
          </a:xfrm>
          <a:prstGeom prst="rect">
            <a:avLst/>
          </a:prstGeom>
        </p:spPr>
        <p:txBody>
          <a:bodyPr>
            <a:normAutofit/>
          </a:bodyPr>
          <a:lstStyle/>
          <a:p>
            <a:pPr>
              <a:lnSpc>
                <a:spcPct val="90000"/>
              </a:lnSpc>
              <a:spcBef>
                <a:spcPct val="0"/>
              </a:spcBef>
            </a:pPr>
            <a:r>
              <a:rPr lang="ru-RU" sz="3400" spc="100" dirty="0">
                <a:solidFill>
                  <a:srgbClr val="246AF3"/>
                </a:solidFill>
                <a:latin typeface="Segoe UI Black" panose="020B0A02040204020203" pitchFamily="34" charset="0"/>
                <a:ea typeface="Segoe UI Black" panose="020B0A02040204020203" pitchFamily="34" charset="0"/>
                <a:cs typeface="Segoe UI Semilight" panose="020B0402040204020203" pitchFamily="34" charset="0"/>
              </a:rPr>
              <a:t>Диаграмма рассеяния (</a:t>
            </a:r>
            <a:r>
              <a:rPr lang="en-US" sz="3400" spc="100" dirty="0">
                <a:solidFill>
                  <a:srgbClr val="246AF3"/>
                </a:solidFill>
                <a:latin typeface="Segoe UI Black" panose="020B0A02040204020203" pitchFamily="34" charset="0"/>
                <a:ea typeface="Segoe UI Black" panose="020B0A02040204020203" pitchFamily="34" charset="0"/>
                <a:cs typeface="Segoe UI Semilight" panose="020B0402040204020203" pitchFamily="34" charset="0"/>
              </a:rPr>
              <a:t>Scatterplot)</a:t>
            </a:r>
          </a:p>
        </p:txBody>
      </p:sp>
      <mc:AlternateContent xmlns:mc="http://schemas.openxmlformats.org/markup-compatibility/2006" xmlns:a14="http://schemas.microsoft.com/office/drawing/2010/main">
        <mc:Choice Requires="a14">
          <p:sp>
            <p:nvSpPr>
              <p:cNvPr id="9" name="TextBox 8"/>
              <p:cNvSpPr txBox="1"/>
              <p:nvPr/>
            </p:nvSpPr>
            <p:spPr>
              <a:xfrm>
                <a:off x="993172" y="1999350"/>
                <a:ext cx="10226675" cy="3738219"/>
              </a:xfrm>
              <a:prstGeom prst="rect">
                <a:avLst/>
              </a:prstGeom>
            </p:spPr>
            <p:txBody>
              <a:bodyPr>
                <a:noAutofit/>
              </a:bodyPr>
              <a:lstStyle>
                <a:defPPr>
                  <a:defRPr lang="ru-RU"/>
                </a:defPPr>
                <a:lvl1pPr>
                  <a:lnSpc>
                    <a:spcPct val="90000"/>
                  </a:lnSpc>
                  <a:spcBef>
                    <a:spcPct val="0"/>
                  </a:spcBef>
                  <a:buNone/>
                  <a:defRPr sz="2800">
                    <a:latin typeface="Segoe UI" panose="020B0502040204020203" pitchFamily="34" charset="0"/>
                    <a:ea typeface="+mj-ea"/>
                    <a:cs typeface="Segoe UI" panose="020B0502040204020203" pitchFamily="34" charset="0"/>
                  </a:defRPr>
                </a:lvl1pPr>
              </a:lstStyle>
              <a:p>
                <a:r>
                  <a:rPr lang="ru-RU" dirty="0"/>
                  <a:t>В некоторых ситуациях требуется исследовать взаимосвязь между двумя или более переменными. В случае двух переменных </a:t>
                </a:r>
                <a14:m>
                  <m:oMath xmlns:m="http://schemas.openxmlformats.org/officeDocument/2006/math">
                    <m:r>
                      <a:rPr lang="ru-RU" i="1">
                        <a:latin typeface="Cambria Math" panose="02040503050406030204" pitchFamily="18" charset="0"/>
                      </a:rPr>
                      <m:t>𝑥</m:t>
                    </m:r>
                  </m:oMath>
                </a14:m>
                <a:r>
                  <a:rPr lang="ru-RU" dirty="0"/>
                  <a:t> и </a:t>
                </a:r>
                <a14:m>
                  <m:oMath xmlns:m="http://schemas.openxmlformats.org/officeDocument/2006/math">
                    <m:r>
                      <a:rPr lang="ru-RU" i="1">
                        <a:latin typeface="Cambria Math" panose="02040503050406030204" pitchFamily="18" charset="0"/>
                      </a:rPr>
                      <m:t>𝑦</m:t>
                    </m:r>
                  </m:oMath>
                </a14:m>
                <a:r>
                  <a:rPr lang="ru-RU" dirty="0"/>
                  <a:t> набор данных состоит из пар наблюдений:</a:t>
                </a:r>
              </a:p>
              <a:p>
                <a:pPr/>
                <a14:m>
                  <m:oMathPara xmlns:m="http://schemas.openxmlformats.org/officeDocument/2006/math">
                    <m:oMathParaPr>
                      <m:jc m:val="centerGroup"/>
                    </m:oMathParaPr>
                    <m:oMath xmlns:m="http://schemas.openxmlformats.org/officeDocument/2006/math">
                      <m:d>
                        <m:dPr>
                          <m:ctrlPr>
                            <a:rPr lang="ru-RU" i="1">
                              <a:latin typeface="Cambria Math" panose="02040503050406030204" pitchFamily="18" charset="0"/>
                            </a:rPr>
                          </m:ctrlPr>
                        </m:dPr>
                        <m:e>
                          <m:sSub>
                            <m:sSubPr>
                              <m:ctrlPr>
                                <a:rPr lang="ru-RU" i="1">
                                  <a:latin typeface="Cambria Math" panose="02040503050406030204" pitchFamily="18" charset="0"/>
                                </a:rPr>
                              </m:ctrlPr>
                            </m:sSubPr>
                            <m:e>
                              <m:r>
                                <a:rPr lang="ru-RU" i="1">
                                  <a:latin typeface="Cambria Math" panose="02040503050406030204" pitchFamily="18" charset="0"/>
                                </a:rPr>
                                <m:t>𝑥</m:t>
                              </m:r>
                            </m:e>
                            <m:sub>
                              <m:r>
                                <a:rPr lang="ru-RU" i="1">
                                  <a:latin typeface="Cambria Math" panose="02040503050406030204" pitchFamily="18" charset="0"/>
                                </a:rPr>
                                <m:t>1</m:t>
                              </m:r>
                            </m:sub>
                          </m:sSub>
                          <m:r>
                            <a:rPr lang="ru-RU" i="1">
                              <a:latin typeface="Cambria Math" panose="02040503050406030204" pitchFamily="18" charset="0"/>
                            </a:rPr>
                            <m:t>, </m:t>
                          </m:r>
                          <m:sSub>
                            <m:sSubPr>
                              <m:ctrlPr>
                                <a:rPr lang="ru-RU" i="1">
                                  <a:latin typeface="Cambria Math" panose="02040503050406030204" pitchFamily="18" charset="0"/>
                                </a:rPr>
                              </m:ctrlPr>
                            </m:sSubPr>
                            <m:e>
                              <m:r>
                                <a:rPr lang="ru-RU" i="1">
                                  <a:latin typeface="Cambria Math" panose="02040503050406030204" pitchFamily="18" charset="0"/>
                                </a:rPr>
                                <m:t>𝑦</m:t>
                              </m:r>
                            </m:e>
                            <m:sub>
                              <m:r>
                                <a:rPr lang="ru-RU" i="1">
                                  <a:latin typeface="Cambria Math" panose="02040503050406030204" pitchFamily="18" charset="0"/>
                                </a:rPr>
                                <m:t>1</m:t>
                              </m:r>
                            </m:sub>
                          </m:sSub>
                        </m:e>
                      </m:d>
                      <m:r>
                        <a:rPr lang="ru-RU" i="1">
                          <a:latin typeface="Cambria Math" panose="02040503050406030204" pitchFamily="18" charset="0"/>
                        </a:rPr>
                        <m:t>, </m:t>
                      </m:r>
                      <m:d>
                        <m:dPr>
                          <m:ctrlPr>
                            <a:rPr lang="ru-RU" i="1">
                              <a:latin typeface="Cambria Math" panose="02040503050406030204" pitchFamily="18" charset="0"/>
                            </a:rPr>
                          </m:ctrlPr>
                        </m:dPr>
                        <m:e>
                          <m:sSub>
                            <m:sSubPr>
                              <m:ctrlPr>
                                <a:rPr lang="ru-RU" i="1">
                                  <a:latin typeface="Cambria Math" panose="02040503050406030204" pitchFamily="18" charset="0"/>
                                </a:rPr>
                              </m:ctrlPr>
                            </m:sSubPr>
                            <m:e>
                              <m:r>
                                <a:rPr lang="ru-RU" i="1">
                                  <a:latin typeface="Cambria Math" panose="02040503050406030204" pitchFamily="18" charset="0"/>
                                </a:rPr>
                                <m:t>𝑥</m:t>
                              </m:r>
                            </m:e>
                            <m:sub>
                              <m:r>
                                <a:rPr lang="ru-RU" i="1">
                                  <a:latin typeface="Cambria Math" panose="02040503050406030204" pitchFamily="18" charset="0"/>
                                </a:rPr>
                                <m:t>2</m:t>
                              </m:r>
                            </m:sub>
                          </m:sSub>
                          <m:r>
                            <a:rPr lang="ru-RU" i="1">
                              <a:latin typeface="Cambria Math" panose="02040503050406030204" pitchFamily="18" charset="0"/>
                            </a:rPr>
                            <m:t>, </m:t>
                          </m:r>
                          <m:sSub>
                            <m:sSubPr>
                              <m:ctrlPr>
                                <a:rPr lang="ru-RU" i="1">
                                  <a:latin typeface="Cambria Math" panose="02040503050406030204" pitchFamily="18" charset="0"/>
                                </a:rPr>
                              </m:ctrlPr>
                            </m:sSubPr>
                            <m:e>
                              <m:r>
                                <a:rPr lang="ru-RU" i="1">
                                  <a:latin typeface="Cambria Math" panose="02040503050406030204" pitchFamily="18" charset="0"/>
                                </a:rPr>
                                <m:t>𝑦</m:t>
                              </m:r>
                            </m:e>
                            <m:sub>
                              <m:r>
                                <a:rPr lang="ru-RU" i="1">
                                  <a:latin typeface="Cambria Math" panose="02040503050406030204" pitchFamily="18" charset="0"/>
                                </a:rPr>
                                <m:t>2</m:t>
                              </m:r>
                            </m:sub>
                          </m:sSub>
                        </m:e>
                      </m:d>
                      <m:r>
                        <a:rPr lang="ru-RU" i="1">
                          <a:latin typeface="Cambria Math" panose="02040503050406030204" pitchFamily="18" charset="0"/>
                        </a:rPr>
                        <m:t>, …, </m:t>
                      </m:r>
                      <m:d>
                        <m:dPr>
                          <m:ctrlPr>
                            <a:rPr lang="ru-RU" i="1">
                              <a:latin typeface="Cambria Math" panose="02040503050406030204" pitchFamily="18" charset="0"/>
                            </a:rPr>
                          </m:ctrlPr>
                        </m:dPr>
                        <m:e>
                          <m:sSub>
                            <m:sSubPr>
                              <m:ctrlPr>
                                <a:rPr lang="ru-RU" i="1">
                                  <a:latin typeface="Cambria Math" panose="02040503050406030204" pitchFamily="18" charset="0"/>
                                </a:rPr>
                              </m:ctrlPr>
                            </m:sSubPr>
                            <m:e>
                              <m:r>
                                <a:rPr lang="ru-RU" i="1">
                                  <a:latin typeface="Cambria Math" panose="02040503050406030204" pitchFamily="18" charset="0"/>
                                </a:rPr>
                                <m:t>𝑥</m:t>
                              </m:r>
                            </m:e>
                            <m:sub>
                              <m:r>
                                <a:rPr lang="ru-RU" i="1">
                                  <a:latin typeface="Cambria Math" panose="02040503050406030204" pitchFamily="18" charset="0"/>
                                </a:rPr>
                                <m:t>𝑛</m:t>
                              </m:r>
                            </m:sub>
                          </m:sSub>
                          <m:r>
                            <a:rPr lang="ru-RU" i="1">
                              <a:latin typeface="Cambria Math" panose="02040503050406030204" pitchFamily="18" charset="0"/>
                            </a:rPr>
                            <m:t>, </m:t>
                          </m:r>
                          <m:sSub>
                            <m:sSubPr>
                              <m:ctrlPr>
                                <a:rPr lang="ru-RU" i="1">
                                  <a:latin typeface="Cambria Math" panose="02040503050406030204" pitchFamily="18" charset="0"/>
                                </a:rPr>
                              </m:ctrlPr>
                            </m:sSubPr>
                            <m:e>
                              <m:r>
                                <a:rPr lang="ru-RU" i="1">
                                  <a:latin typeface="Cambria Math" panose="02040503050406030204" pitchFamily="18" charset="0"/>
                                </a:rPr>
                                <m:t>𝑦</m:t>
                              </m:r>
                            </m:e>
                            <m:sub>
                              <m:r>
                                <a:rPr lang="ru-RU" i="1">
                                  <a:latin typeface="Cambria Math" panose="02040503050406030204" pitchFamily="18" charset="0"/>
                                </a:rPr>
                                <m:t>𝑛</m:t>
                              </m:r>
                            </m:sub>
                          </m:sSub>
                        </m:e>
                      </m:d>
                      <m:r>
                        <a:rPr lang="ru-RU" i="1">
                          <a:latin typeface="Cambria Math" panose="02040503050406030204" pitchFamily="18" charset="0"/>
                        </a:rPr>
                        <m:t>.</m:t>
                      </m:r>
                    </m:oMath>
                  </m:oMathPara>
                </a14:m>
                <a:endParaRPr lang="ru-RU" dirty="0"/>
              </a:p>
              <a:p>
                <a:r>
                  <a:rPr lang="ru-RU" dirty="0"/>
                  <a:t>Первым шагом является просмотр данных, т.е. построение графика точек </a:t>
                </a:r>
                <a14:m>
                  <m:oMath xmlns:m="http://schemas.openxmlformats.org/officeDocument/2006/math">
                    <m:d>
                      <m:dPr>
                        <m:ctrlPr>
                          <a:rPr lang="ru-RU" i="1">
                            <a:latin typeface="Cambria Math" panose="02040503050406030204" pitchFamily="18" charset="0"/>
                          </a:rPr>
                        </m:ctrlPr>
                      </m:dPr>
                      <m:e>
                        <m:sSub>
                          <m:sSubPr>
                            <m:ctrlPr>
                              <a:rPr lang="ru-RU" i="1">
                                <a:latin typeface="Cambria Math" panose="02040503050406030204" pitchFamily="18" charset="0"/>
                              </a:rPr>
                            </m:ctrlPr>
                          </m:sSubPr>
                          <m:e>
                            <m:r>
                              <a:rPr lang="ru-RU" i="1">
                                <a:latin typeface="Cambria Math" panose="02040503050406030204" pitchFamily="18" charset="0"/>
                              </a:rPr>
                              <m:t>𝑥</m:t>
                            </m:r>
                          </m:e>
                          <m:sub>
                            <m:r>
                              <a:rPr lang="ru-RU" i="1">
                                <a:latin typeface="Cambria Math" panose="02040503050406030204" pitchFamily="18" charset="0"/>
                              </a:rPr>
                              <m:t>𝑖</m:t>
                            </m:r>
                          </m:sub>
                        </m:sSub>
                        <m:r>
                          <a:rPr lang="ru-RU" i="1">
                            <a:latin typeface="Cambria Math" panose="02040503050406030204" pitchFamily="18" charset="0"/>
                          </a:rPr>
                          <m:t>, </m:t>
                        </m:r>
                        <m:sSub>
                          <m:sSubPr>
                            <m:ctrlPr>
                              <a:rPr lang="ru-RU" i="1">
                                <a:latin typeface="Cambria Math" panose="02040503050406030204" pitchFamily="18" charset="0"/>
                              </a:rPr>
                            </m:ctrlPr>
                          </m:sSubPr>
                          <m:e>
                            <m:r>
                              <a:rPr lang="ru-RU" i="1">
                                <a:latin typeface="Cambria Math" panose="02040503050406030204" pitchFamily="18" charset="0"/>
                              </a:rPr>
                              <m:t>𝑦</m:t>
                            </m:r>
                          </m:e>
                          <m:sub>
                            <m:r>
                              <a:rPr lang="ru-RU" i="1">
                                <a:latin typeface="Cambria Math" panose="02040503050406030204" pitchFamily="18" charset="0"/>
                              </a:rPr>
                              <m:t>𝑖</m:t>
                            </m:r>
                          </m:sub>
                        </m:sSub>
                      </m:e>
                    </m:d>
                  </m:oMath>
                </a14:m>
                <a:r>
                  <a:rPr lang="ru-RU" dirty="0"/>
                  <a:t> для </a:t>
                </a:r>
                <a14:m>
                  <m:oMath xmlns:m="http://schemas.openxmlformats.org/officeDocument/2006/math">
                    <m:r>
                      <a:rPr lang="ru-RU" i="1">
                        <a:latin typeface="Cambria Math" panose="02040503050406030204" pitchFamily="18" charset="0"/>
                      </a:rPr>
                      <m:t>𝑖</m:t>
                    </m:r>
                    <m:r>
                      <a:rPr lang="ru-RU" i="1">
                        <a:latin typeface="Cambria Math" panose="02040503050406030204" pitchFamily="18" charset="0"/>
                      </a:rPr>
                      <m:t>=1, 2,…,</m:t>
                    </m:r>
                    <m:r>
                      <a:rPr lang="ru-RU" i="1">
                        <a:latin typeface="Cambria Math" panose="02040503050406030204" pitchFamily="18" charset="0"/>
                      </a:rPr>
                      <m:t>𝑛</m:t>
                    </m:r>
                  </m:oMath>
                </a14:m>
                <a:r>
                  <a:rPr lang="ru-RU" dirty="0"/>
                  <a:t>.</a:t>
                </a:r>
              </a:p>
              <a:p>
                <a:r>
                  <a:rPr lang="ru-RU" dirty="0"/>
                  <a:t>Такой график называется диаграммой рассеяния.</a:t>
                </a:r>
              </a:p>
            </p:txBody>
          </p:sp>
        </mc:Choice>
        <mc:Fallback xmlns="">
          <p:sp>
            <p:nvSpPr>
              <p:cNvPr id="9" name="TextBox 8"/>
              <p:cNvSpPr txBox="1">
                <a:spLocks noRot="1" noChangeAspect="1" noMove="1" noResize="1" noEditPoints="1" noAdjustHandles="1" noChangeArrowheads="1" noChangeShapeType="1" noTextEdit="1"/>
              </p:cNvSpPr>
              <p:nvPr/>
            </p:nvSpPr>
            <p:spPr>
              <a:xfrm>
                <a:off x="993172" y="1999350"/>
                <a:ext cx="10226675" cy="3738219"/>
              </a:xfrm>
              <a:prstGeom prst="rect">
                <a:avLst/>
              </a:prstGeom>
              <a:blipFill>
                <a:blip r:embed="rId3"/>
                <a:stretch>
                  <a:fillRect l="-1251" t="-2936"/>
                </a:stretch>
              </a:blipFill>
            </p:spPr>
            <p:txBody>
              <a:bodyPr/>
              <a:lstStyle/>
              <a:p>
                <a:r>
                  <a:rPr lang="ru-RU">
                    <a:noFill/>
                  </a:rPr>
                  <a:t> </a:t>
                </a:r>
              </a:p>
            </p:txBody>
          </p:sp>
        </mc:Fallback>
      </mc:AlternateContent>
    </p:spTree>
    <p:extLst>
      <p:ext uri="{BB962C8B-B14F-4D97-AF65-F5344CB8AC3E}">
        <p14:creationId xmlns:p14="http://schemas.microsoft.com/office/powerpoint/2010/main" val="39494924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987030" y="1999350"/>
            <a:ext cx="10221538" cy="1224136"/>
          </a:xfrm>
          <a:prstGeom prst="rect">
            <a:avLst/>
          </a:prstGeom>
        </p:spPr>
        <p:txBody>
          <a:bodyPr>
            <a:normAutofit/>
          </a:bodyPr>
          <a:lstStyle/>
          <a:p>
            <a:pPr>
              <a:lnSpc>
                <a:spcPct val="90000"/>
              </a:lnSpc>
              <a:spcBef>
                <a:spcPct val="0"/>
              </a:spcBef>
            </a:pPr>
            <a:r>
              <a:rPr lang="ru-RU" sz="4000" spc="100" dirty="0">
                <a:solidFill>
                  <a:srgbClr val="246AF3"/>
                </a:solidFill>
                <a:latin typeface="Segoe UI Black" panose="020B0A02040204020203" pitchFamily="34" charset="0"/>
                <a:ea typeface="Segoe UI Black" panose="020B0A02040204020203" pitchFamily="34" charset="0"/>
                <a:cs typeface="Segoe UI Semilight" panose="020B0402040204020203" pitchFamily="34" charset="0"/>
              </a:rPr>
              <a:t>Бурение в горной породе</a:t>
            </a:r>
          </a:p>
        </p:txBody>
      </p:sp>
    </p:spTree>
    <p:extLst>
      <p:ext uri="{BB962C8B-B14F-4D97-AF65-F5344CB8AC3E}">
        <p14:creationId xmlns:p14="http://schemas.microsoft.com/office/powerpoint/2010/main" val="32612158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982662" y="2205039"/>
            <a:ext cx="10226675" cy="3671886"/>
          </a:xfrm>
          <a:prstGeom prst="rect">
            <a:avLst/>
          </a:prstGeom>
        </p:spPr>
        <p:txBody>
          <a:bodyPr>
            <a:normAutofit/>
          </a:bodyPr>
          <a:lstStyle>
            <a:lvl1pPr algn="l" defTabSz="914400" rtl="0" eaLnBrk="1" latinLnBrk="0" hangingPunct="1">
              <a:lnSpc>
                <a:spcPct val="90000"/>
              </a:lnSpc>
              <a:spcBef>
                <a:spcPct val="0"/>
              </a:spcBef>
              <a:buNone/>
              <a:defRPr sz="4000" kern="1200">
                <a:solidFill>
                  <a:srgbClr val="2F5597"/>
                </a:solidFill>
                <a:latin typeface="+mj-lt"/>
                <a:ea typeface="+mj-ea"/>
                <a:cs typeface="+mj-cs"/>
              </a:defRPr>
            </a:lvl1pPr>
          </a:lstStyle>
          <a:p>
            <a:endParaRPr lang="ru-RU" sz="3000" spc="100" dirty="0">
              <a:solidFill>
                <a:schemeClr val="tx1"/>
              </a:solidFill>
              <a:latin typeface="Segoe UI" panose="020B0502040204020203" pitchFamily="34" charset="0"/>
              <a:ea typeface="Segoe UI Black" panose="020B0A02040204020203" pitchFamily="34" charset="0"/>
              <a:cs typeface="Segoe UI" panose="020B0502040204020203" pitchFamily="34" charset="0"/>
            </a:endParaRPr>
          </a:p>
        </p:txBody>
      </p:sp>
      <p:sp>
        <p:nvSpPr>
          <p:cNvPr id="2" name="Прямоугольник 1"/>
          <p:cNvSpPr/>
          <p:nvPr/>
        </p:nvSpPr>
        <p:spPr>
          <a:xfrm>
            <a:off x="987799" y="990502"/>
            <a:ext cx="10221537" cy="646331"/>
          </a:xfrm>
          <a:prstGeom prst="rect">
            <a:avLst/>
          </a:prstGeom>
        </p:spPr>
        <p:txBody>
          <a:bodyPr>
            <a:normAutofit/>
          </a:bodyPr>
          <a:lstStyle/>
          <a:p>
            <a:pPr>
              <a:lnSpc>
                <a:spcPct val="90000"/>
              </a:lnSpc>
              <a:spcBef>
                <a:spcPct val="0"/>
              </a:spcBef>
            </a:pPr>
            <a:r>
              <a:rPr lang="ru-RU" sz="4000" spc="100" dirty="0">
                <a:solidFill>
                  <a:srgbClr val="246AF3"/>
                </a:solidFill>
                <a:latin typeface="Segoe UI Black" panose="020B0A02040204020203" pitchFamily="34" charset="0"/>
                <a:ea typeface="Segoe UI Black" panose="020B0A02040204020203" pitchFamily="34" charset="0"/>
                <a:cs typeface="Segoe UI Semilight" panose="020B0402040204020203" pitchFamily="34" charset="0"/>
              </a:rPr>
              <a:t>Бурение в горной породе</a:t>
            </a:r>
            <a:endParaRPr lang="en-US" sz="4000" spc="100" dirty="0">
              <a:solidFill>
                <a:srgbClr val="246AF3"/>
              </a:solidFill>
              <a:latin typeface="Segoe UI Black" panose="020B0A02040204020203" pitchFamily="34" charset="0"/>
              <a:ea typeface="Segoe UI Black" panose="020B0A02040204020203" pitchFamily="34" charset="0"/>
              <a:cs typeface="Segoe UI Semilight" panose="020B0402040204020203" pitchFamily="34" charset="0"/>
            </a:endParaRPr>
          </a:p>
        </p:txBody>
      </p:sp>
      <p:sp>
        <p:nvSpPr>
          <p:cNvPr id="9" name="TextBox 8"/>
          <p:cNvSpPr txBox="1"/>
          <p:nvPr/>
        </p:nvSpPr>
        <p:spPr>
          <a:xfrm>
            <a:off x="993172" y="1999350"/>
            <a:ext cx="10226675" cy="3738219"/>
          </a:xfrm>
          <a:prstGeom prst="rect">
            <a:avLst/>
          </a:prstGeom>
        </p:spPr>
        <p:txBody>
          <a:bodyPr>
            <a:noAutofit/>
          </a:bodyPr>
          <a:lstStyle>
            <a:defPPr>
              <a:defRPr lang="ru-RU"/>
            </a:defPPr>
            <a:lvl1pPr>
              <a:lnSpc>
                <a:spcPct val="90000"/>
              </a:lnSpc>
              <a:spcBef>
                <a:spcPct val="0"/>
              </a:spcBef>
              <a:buNone/>
              <a:defRPr sz="2800">
                <a:latin typeface="Segoe UI" panose="020B0502040204020203" pitchFamily="34" charset="0"/>
                <a:ea typeface="+mj-ea"/>
                <a:cs typeface="Segoe UI" panose="020B0502040204020203" pitchFamily="34" charset="0"/>
              </a:defRPr>
            </a:lvl1pPr>
          </a:lstStyle>
          <a:p>
            <a:r>
              <a:rPr lang="ru-RU" dirty="0"/>
              <a:t>В ходе исследования, посвященного «сухому» и «мокрому» бурению в породе, было пробурено шесть скважин,</a:t>
            </a:r>
            <a:br>
              <a:rPr lang="ru-RU" dirty="0"/>
            </a:br>
            <a:r>
              <a:rPr lang="ru-RU" dirty="0"/>
              <a:t>по три для каждого процесса. В сухую скважину по буровым штангам подается сжатый воздух для промывки резца</a:t>
            </a:r>
            <a:br>
              <a:rPr lang="ru-RU" dirty="0"/>
            </a:br>
            <a:r>
              <a:rPr lang="ru-RU" dirty="0"/>
              <a:t>и приводного молотка, в то время как во влажную скважину подается вода.</a:t>
            </a:r>
          </a:p>
        </p:txBody>
      </p:sp>
    </p:spTree>
    <p:extLst>
      <p:ext uri="{BB962C8B-B14F-4D97-AF65-F5344CB8AC3E}">
        <p14:creationId xmlns:p14="http://schemas.microsoft.com/office/powerpoint/2010/main" val="42452404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982662" y="2205039"/>
            <a:ext cx="10226675" cy="3671886"/>
          </a:xfrm>
          <a:prstGeom prst="rect">
            <a:avLst/>
          </a:prstGeom>
        </p:spPr>
        <p:txBody>
          <a:bodyPr>
            <a:normAutofit/>
          </a:bodyPr>
          <a:lstStyle>
            <a:lvl1pPr algn="l" defTabSz="914400" rtl="0" eaLnBrk="1" latinLnBrk="0" hangingPunct="1">
              <a:lnSpc>
                <a:spcPct val="90000"/>
              </a:lnSpc>
              <a:spcBef>
                <a:spcPct val="0"/>
              </a:spcBef>
              <a:buNone/>
              <a:defRPr sz="4000" kern="1200">
                <a:solidFill>
                  <a:srgbClr val="2F5597"/>
                </a:solidFill>
                <a:latin typeface="+mj-lt"/>
                <a:ea typeface="+mj-ea"/>
                <a:cs typeface="+mj-cs"/>
              </a:defRPr>
            </a:lvl1pPr>
          </a:lstStyle>
          <a:p>
            <a:endParaRPr lang="ru-RU" sz="3000" spc="100" dirty="0">
              <a:solidFill>
                <a:schemeClr val="tx1"/>
              </a:solidFill>
              <a:latin typeface="Segoe UI" panose="020B0502040204020203" pitchFamily="34" charset="0"/>
              <a:ea typeface="Segoe UI Black" panose="020B0A02040204020203" pitchFamily="34" charset="0"/>
              <a:cs typeface="Segoe UI" panose="020B0502040204020203" pitchFamily="34" charset="0"/>
            </a:endParaRPr>
          </a:p>
        </p:txBody>
      </p:sp>
      <p:sp>
        <p:nvSpPr>
          <p:cNvPr id="9" name="TextBox 8"/>
          <p:cNvSpPr txBox="1"/>
          <p:nvPr/>
        </p:nvSpPr>
        <p:spPr>
          <a:xfrm>
            <a:off x="993172" y="1999350"/>
            <a:ext cx="10226675" cy="3738219"/>
          </a:xfrm>
          <a:prstGeom prst="rect">
            <a:avLst/>
          </a:prstGeom>
        </p:spPr>
        <p:txBody>
          <a:bodyPr>
            <a:noAutofit/>
          </a:bodyPr>
          <a:lstStyle>
            <a:defPPr>
              <a:defRPr lang="ru-RU"/>
            </a:defPPr>
            <a:lvl1pPr>
              <a:lnSpc>
                <a:spcPct val="90000"/>
              </a:lnSpc>
              <a:spcBef>
                <a:spcPct val="0"/>
              </a:spcBef>
              <a:buNone/>
              <a:defRPr sz="2800">
                <a:latin typeface="Segoe UI" panose="020B0502040204020203" pitchFamily="34" charset="0"/>
                <a:ea typeface="+mj-ea"/>
                <a:cs typeface="Segoe UI" panose="020B0502040204020203" pitchFamily="34" charset="0"/>
              </a:defRPr>
            </a:lvl1pPr>
          </a:lstStyle>
          <a:p>
            <a:r>
              <a:rPr lang="ru-RU" dirty="0"/>
              <a:t>По мере углубления скважины необходимо добавлять к сверлу стержень длиной 150 см. В каждой скважине записывалось время для продвижения на 150 см до общей глубины 12000 см. Данные в таблице приведены с точностью до 0.01 минуты. Они включают время бурения для каждой из шести скважин. Данные в таблице представляют собой среднее время бурения по результатам наблюдений на каждой глубине для сухого и мокрого бурения.</a:t>
            </a:r>
          </a:p>
        </p:txBody>
      </p:sp>
      <p:sp>
        <p:nvSpPr>
          <p:cNvPr id="6" name="Прямоугольник 5">
            <a:extLst>
              <a:ext uri="{FF2B5EF4-FFF2-40B4-BE49-F238E27FC236}">
                <a16:creationId xmlns:a16="http://schemas.microsoft.com/office/drawing/2014/main" id="{8269C981-3DDF-40C2-A2E7-82D886B9F9EB}"/>
              </a:ext>
            </a:extLst>
          </p:cNvPr>
          <p:cNvSpPr/>
          <p:nvPr/>
        </p:nvSpPr>
        <p:spPr>
          <a:xfrm>
            <a:off x="987799" y="990502"/>
            <a:ext cx="10221537" cy="646331"/>
          </a:xfrm>
          <a:prstGeom prst="rect">
            <a:avLst/>
          </a:prstGeom>
        </p:spPr>
        <p:txBody>
          <a:bodyPr>
            <a:normAutofit/>
          </a:bodyPr>
          <a:lstStyle/>
          <a:p>
            <a:pPr>
              <a:lnSpc>
                <a:spcPct val="90000"/>
              </a:lnSpc>
              <a:spcBef>
                <a:spcPct val="0"/>
              </a:spcBef>
            </a:pPr>
            <a:r>
              <a:rPr lang="ru-RU" sz="4000" spc="100" dirty="0">
                <a:solidFill>
                  <a:srgbClr val="246AF3"/>
                </a:solidFill>
                <a:latin typeface="Segoe UI Black" panose="020B0A02040204020203" pitchFamily="34" charset="0"/>
                <a:ea typeface="Segoe UI Black" panose="020B0A02040204020203" pitchFamily="34" charset="0"/>
                <a:cs typeface="Segoe UI Semilight" panose="020B0402040204020203" pitchFamily="34" charset="0"/>
              </a:rPr>
              <a:t>Бурение в горной породе</a:t>
            </a:r>
            <a:endParaRPr lang="en-US" sz="4000" spc="100" dirty="0">
              <a:solidFill>
                <a:srgbClr val="246AF3"/>
              </a:solidFill>
              <a:latin typeface="Segoe UI Black" panose="020B0A02040204020203" pitchFamily="34" charset="0"/>
              <a:ea typeface="Segoe UI Black" panose="020B0A02040204020203" pitchFamily="34" charset="0"/>
              <a:cs typeface="Segoe UI Semilight" panose="020B0402040204020203" pitchFamily="34" charset="0"/>
            </a:endParaRPr>
          </a:p>
        </p:txBody>
      </p:sp>
    </p:spTree>
    <p:extLst>
      <p:ext uri="{BB962C8B-B14F-4D97-AF65-F5344CB8AC3E}">
        <p14:creationId xmlns:p14="http://schemas.microsoft.com/office/powerpoint/2010/main" val="17803550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C4F29677-7844-4D7C-9339-C0163DED492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18313" y="0"/>
            <a:ext cx="9755373" cy="6858000"/>
          </a:xfrm>
          <a:prstGeom prst="rect">
            <a:avLst/>
          </a:prstGeom>
        </p:spPr>
      </p:pic>
    </p:spTree>
    <p:extLst>
      <p:ext uri="{BB962C8B-B14F-4D97-AF65-F5344CB8AC3E}">
        <p14:creationId xmlns:p14="http://schemas.microsoft.com/office/powerpoint/2010/main" val="15442921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C4F29677-7844-4D7C-9339-C0163DED492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18313" y="0"/>
            <a:ext cx="9755372" cy="6858000"/>
          </a:xfrm>
          <a:prstGeom prst="rect">
            <a:avLst/>
          </a:prstGeom>
        </p:spPr>
      </p:pic>
    </p:spTree>
    <p:extLst>
      <p:ext uri="{BB962C8B-B14F-4D97-AF65-F5344CB8AC3E}">
        <p14:creationId xmlns:p14="http://schemas.microsoft.com/office/powerpoint/2010/main" val="27693155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987030" y="1999350"/>
            <a:ext cx="10221538" cy="1224136"/>
          </a:xfrm>
          <a:prstGeom prst="rect">
            <a:avLst/>
          </a:prstGeom>
        </p:spPr>
        <p:txBody>
          <a:bodyPr>
            <a:normAutofit/>
          </a:bodyPr>
          <a:lstStyle/>
          <a:p>
            <a:pPr>
              <a:lnSpc>
                <a:spcPct val="90000"/>
              </a:lnSpc>
              <a:spcBef>
                <a:spcPct val="0"/>
              </a:spcBef>
            </a:pPr>
            <a:r>
              <a:rPr lang="ru-RU" sz="4000" spc="100" dirty="0">
                <a:solidFill>
                  <a:srgbClr val="246AF3"/>
                </a:solidFill>
                <a:latin typeface="Segoe UI Black" panose="020B0A02040204020203" pitchFamily="34" charset="0"/>
                <a:ea typeface="Segoe UI Black" panose="020B0A02040204020203" pitchFamily="34" charset="0"/>
                <a:cs typeface="Segoe UI Semilight" panose="020B0402040204020203" pitchFamily="34" charset="0"/>
              </a:rPr>
              <a:t>Тест на твердость по Янке</a:t>
            </a:r>
          </a:p>
        </p:txBody>
      </p:sp>
    </p:spTree>
    <p:extLst>
      <p:ext uri="{BB962C8B-B14F-4D97-AF65-F5344CB8AC3E}">
        <p14:creationId xmlns:p14="http://schemas.microsoft.com/office/powerpoint/2010/main" val="98452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984994" y="1999350"/>
            <a:ext cx="10221538" cy="646331"/>
          </a:xfrm>
          <a:prstGeom prst="rect">
            <a:avLst/>
          </a:prstGeom>
        </p:spPr>
        <p:txBody>
          <a:bodyPr>
            <a:normAutofit/>
          </a:bodyPr>
          <a:lstStyle/>
          <a:p>
            <a:pPr>
              <a:lnSpc>
                <a:spcPct val="90000"/>
              </a:lnSpc>
              <a:spcBef>
                <a:spcPct val="0"/>
              </a:spcBef>
            </a:pPr>
            <a:r>
              <a:rPr lang="ru-RU" sz="4000" spc="100" dirty="0">
                <a:solidFill>
                  <a:srgbClr val="246AF3"/>
                </a:solidFill>
                <a:latin typeface="Segoe UI Black" panose="020B0A02040204020203" pitchFamily="34" charset="0"/>
                <a:ea typeface="Segoe UI Black" panose="020B0A02040204020203" pitchFamily="34" charset="0"/>
                <a:cs typeface="Segoe UI Semilight" panose="020B0402040204020203" pitchFamily="34" charset="0"/>
              </a:rPr>
              <a:t>1. Упорядочим данные</a:t>
            </a:r>
          </a:p>
        </p:txBody>
      </p:sp>
    </p:spTree>
    <p:extLst>
      <p:ext uri="{BB962C8B-B14F-4D97-AF65-F5344CB8AC3E}">
        <p14:creationId xmlns:p14="http://schemas.microsoft.com/office/powerpoint/2010/main" val="268761314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982662" y="2205039"/>
            <a:ext cx="10226675" cy="3671886"/>
          </a:xfrm>
          <a:prstGeom prst="rect">
            <a:avLst/>
          </a:prstGeom>
        </p:spPr>
        <p:txBody>
          <a:bodyPr>
            <a:normAutofit/>
          </a:bodyPr>
          <a:lstStyle>
            <a:lvl1pPr algn="l" defTabSz="914400" rtl="0" eaLnBrk="1" latinLnBrk="0" hangingPunct="1">
              <a:lnSpc>
                <a:spcPct val="90000"/>
              </a:lnSpc>
              <a:spcBef>
                <a:spcPct val="0"/>
              </a:spcBef>
              <a:buNone/>
              <a:defRPr sz="4000" kern="1200">
                <a:solidFill>
                  <a:srgbClr val="2F5597"/>
                </a:solidFill>
                <a:latin typeface="+mj-lt"/>
                <a:ea typeface="+mj-ea"/>
                <a:cs typeface="+mj-cs"/>
              </a:defRPr>
            </a:lvl1pPr>
          </a:lstStyle>
          <a:p>
            <a:endParaRPr lang="ru-RU" sz="3000" spc="100" dirty="0">
              <a:solidFill>
                <a:schemeClr val="tx1"/>
              </a:solidFill>
              <a:latin typeface="Segoe UI" panose="020B0502040204020203" pitchFamily="34" charset="0"/>
              <a:ea typeface="Segoe UI Black" panose="020B0A02040204020203" pitchFamily="34" charset="0"/>
              <a:cs typeface="Segoe UI" panose="020B0502040204020203" pitchFamily="34" charset="0"/>
            </a:endParaRPr>
          </a:p>
        </p:txBody>
      </p:sp>
      <p:sp>
        <p:nvSpPr>
          <p:cNvPr id="2" name="Прямоугольник 1"/>
          <p:cNvSpPr/>
          <p:nvPr/>
        </p:nvSpPr>
        <p:spPr>
          <a:xfrm>
            <a:off x="987799" y="990502"/>
            <a:ext cx="10221537" cy="998636"/>
          </a:xfrm>
          <a:prstGeom prst="rect">
            <a:avLst/>
          </a:prstGeom>
        </p:spPr>
        <p:txBody>
          <a:bodyPr>
            <a:normAutofit fontScale="92500" lnSpcReduction="20000"/>
          </a:bodyPr>
          <a:lstStyle/>
          <a:p>
            <a:pPr>
              <a:lnSpc>
                <a:spcPct val="90000"/>
              </a:lnSpc>
              <a:spcBef>
                <a:spcPct val="0"/>
              </a:spcBef>
            </a:pPr>
            <a:r>
              <a:rPr lang="ru-RU" sz="4300" spc="100" dirty="0">
                <a:solidFill>
                  <a:srgbClr val="246AF3"/>
                </a:solidFill>
                <a:latin typeface="Segoe UI Black" panose="020B0A02040204020203" pitchFamily="34" charset="0"/>
                <a:ea typeface="Segoe UI Black" panose="020B0A02040204020203" pitchFamily="34" charset="0"/>
                <a:cs typeface="Segoe UI Semilight" panose="020B0402040204020203" pitchFamily="34" charset="0"/>
              </a:rPr>
              <a:t>Прогнозирование</a:t>
            </a:r>
            <a:r>
              <a:rPr lang="ru-RU" sz="4000" spc="100" dirty="0">
                <a:solidFill>
                  <a:srgbClr val="246AF3"/>
                </a:solidFill>
                <a:latin typeface="Segoe UI Black" panose="020B0A02040204020203" pitchFamily="34" charset="0"/>
                <a:ea typeface="Segoe UI Black" panose="020B0A02040204020203" pitchFamily="34" charset="0"/>
                <a:cs typeface="Segoe UI Semilight" panose="020B0402040204020203" pitchFamily="34" charset="0"/>
              </a:rPr>
              <a:t> твердости австралийской древесины</a:t>
            </a:r>
            <a:endParaRPr lang="en-US" sz="4000" spc="100" dirty="0">
              <a:solidFill>
                <a:srgbClr val="246AF3"/>
              </a:solidFill>
              <a:latin typeface="Segoe UI Black" panose="020B0A02040204020203" pitchFamily="34" charset="0"/>
              <a:ea typeface="Segoe UI Black" panose="020B0A02040204020203" pitchFamily="34" charset="0"/>
              <a:cs typeface="Segoe UI Semilight" panose="020B0402040204020203" pitchFamily="34" charset="0"/>
            </a:endParaRPr>
          </a:p>
        </p:txBody>
      </p:sp>
      <p:sp>
        <p:nvSpPr>
          <p:cNvPr id="9" name="TextBox 8"/>
          <p:cNvSpPr txBox="1"/>
          <p:nvPr/>
        </p:nvSpPr>
        <p:spPr>
          <a:xfrm>
            <a:off x="993172" y="2221570"/>
            <a:ext cx="10226675" cy="3738219"/>
          </a:xfrm>
          <a:prstGeom prst="rect">
            <a:avLst/>
          </a:prstGeom>
        </p:spPr>
        <p:txBody>
          <a:bodyPr>
            <a:noAutofit/>
          </a:bodyPr>
          <a:lstStyle>
            <a:defPPr>
              <a:defRPr lang="ru-RU"/>
            </a:defPPr>
            <a:lvl1pPr>
              <a:lnSpc>
                <a:spcPct val="90000"/>
              </a:lnSpc>
              <a:spcBef>
                <a:spcPct val="0"/>
              </a:spcBef>
              <a:buNone/>
              <a:defRPr sz="2800">
                <a:latin typeface="Segoe UI" panose="020B0502040204020203" pitchFamily="34" charset="0"/>
                <a:ea typeface="+mj-ea"/>
                <a:cs typeface="Segoe UI" panose="020B0502040204020203" pitchFamily="34" charset="0"/>
              </a:defRPr>
            </a:lvl1pPr>
          </a:lstStyle>
          <a:p>
            <a:r>
              <a:rPr lang="ru-RU" sz="2400" dirty="0">
                <a:effectLst/>
                <a:ea typeface="Calibri" panose="020F0502020204030204" pitchFamily="34" charset="0"/>
              </a:rPr>
              <a:t>Тест на твердость по Янке является стандартным тестом для измерения твердости древесины. Он измеряет усилие, необходимое для вдавливания стального шарика диаметром 11</a:t>
            </a:r>
            <a:r>
              <a:rPr lang="en-US" sz="2400" dirty="0">
                <a:effectLst/>
                <a:ea typeface="Calibri" panose="020F0502020204030204" pitchFamily="34" charset="0"/>
              </a:rPr>
              <a:t>.</a:t>
            </a:r>
            <a:r>
              <a:rPr lang="ru-RU" sz="2400" dirty="0">
                <a:effectLst/>
                <a:ea typeface="Calibri" panose="020F0502020204030204" pitchFamily="34" charset="0"/>
              </a:rPr>
              <a:t>28 миллиметра в древесину на глубину, равную половине диаметра шарика. Непосредственно измерить твердость Янки сложно. Однако она связана с плотностью древесины, которую сравнительно легко измерить.</a:t>
            </a:r>
            <a:endParaRPr lang="en-US" sz="2400" dirty="0">
              <a:effectLst/>
              <a:ea typeface="Calibri" panose="020F0502020204030204" pitchFamily="34" charset="0"/>
            </a:endParaRPr>
          </a:p>
          <a:p>
            <a:r>
              <a:rPr lang="ru-RU" sz="2400" dirty="0">
                <a:effectLst/>
                <a:ea typeface="Calibri" panose="020F0502020204030204" pitchFamily="34" charset="0"/>
              </a:rPr>
              <a:t>Чтобы получить представление о взаимосвязи между твердостью и плотностью, построим диаграмму рассеяния</a:t>
            </a:r>
            <a:r>
              <a:rPr lang="en-US" sz="2400" dirty="0">
                <a:ea typeface="Calibri" panose="020F0502020204030204" pitchFamily="34" charset="0"/>
              </a:rPr>
              <a:t>.</a:t>
            </a:r>
            <a:endParaRPr lang="ru-RU" sz="3600" dirty="0"/>
          </a:p>
        </p:txBody>
      </p:sp>
    </p:spTree>
    <p:extLst>
      <p:ext uri="{BB962C8B-B14F-4D97-AF65-F5344CB8AC3E}">
        <p14:creationId xmlns:p14="http://schemas.microsoft.com/office/powerpoint/2010/main" val="309430938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AD21FDF3-1FCD-44CC-A65D-6C22F9D6B1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559" y="0"/>
            <a:ext cx="10814881" cy="6858000"/>
          </a:xfrm>
          <a:prstGeom prst="rect">
            <a:avLst/>
          </a:prstGeom>
        </p:spPr>
      </p:pic>
    </p:spTree>
    <p:extLst>
      <p:ext uri="{BB962C8B-B14F-4D97-AF65-F5344CB8AC3E}">
        <p14:creationId xmlns:p14="http://schemas.microsoft.com/office/powerpoint/2010/main" val="428545761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982662" y="2205039"/>
            <a:ext cx="10226675" cy="3671886"/>
          </a:xfrm>
          <a:prstGeom prst="rect">
            <a:avLst/>
          </a:prstGeom>
        </p:spPr>
        <p:txBody>
          <a:bodyPr>
            <a:normAutofit/>
          </a:bodyPr>
          <a:lstStyle>
            <a:lvl1pPr algn="l" defTabSz="914400" rtl="0" eaLnBrk="1" latinLnBrk="0" hangingPunct="1">
              <a:lnSpc>
                <a:spcPct val="90000"/>
              </a:lnSpc>
              <a:spcBef>
                <a:spcPct val="0"/>
              </a:spcBef>
              <a:buNone/>
              <a:defRPr sz="4000" kern="1200">
                <a:solidFill>
                  <a:srgbClr val="2F5597"/>
                </a:solidFill>
                <a:latin typeface="+mj-lt"/>
                <a:ea typeface="+mj-ea"/>
                <a:cs typeface="+mj-cs"/>
              </a:defRPr>
            </a:lvl1pPr>
          </a:lstStyle>
          <a:p>
            <a:endParaRPr lang="ru-RU" sz="3000" spc="100" dirty="0">
              <a:solidFill>
                <a:schemeClr val="tx1"/>
              </a:solidFill>
              <a:latin typeface="Segoe UI" panose="020B0502040204020203" pitchFamily="34" charset="0"/>
              <a:ea typeface="Segoe UI Black" panose="020B0A02040204020203" pitchFamily="34" charset="0"/>
              <a:cs typeface="Segoe UI" panose="020B0502040204020203" pitchFamily="34" charset="0"/>
            </a:endParaRPr>
          </a:p>
        </p:txBody>
      </p:sp>
      <p:sp>
        <p:nvSpPr>
          <p:cNvPr id="2" name="Прямоугольник 1"/>
          <p:cNvSpPr/>
          <p:nvPr/>
        </p:nvSpPr>
        <p:spPr>
          <a:xfrm>
            <a:off x="987799" y="990502"/>
            <a:ext cx="10221537" cy="646331"/>
          </a:xfrm>
          <a:prstGeom prst="rect">
            <a:avLst/>
          </a:prstGeom>
        </p:spPr>
        <p:txBody>
          <a:bodyPr>
            <a:normAutofit/>
          </a:bodyPr>
          <a:lstStyle/>
          <a:p>
            <a:pPr>
              <a:lnSpc>
                <a:spcPct val="90000"/>
              </a:lnSpc>
              <a:spcBef>
                <a:spcPct val="0"/>
              </a:spcBef>
            </a:pPr>
            <a:r>
              <a:rPr lang="ru-RU" sz="4000" spc="100" dirty="0">
                <a:solidFill>
                  <a:srgbClr val="246AF3"/>
                </a:solidFill>
                <a:latin typeface="Segoe UI Black" panose="020B0A02040204020203" pitchFamily="34" charset="0"/>
                <a:ea typeface="Segoe UI Black" panose="020B0A02040204020203" pitchFamily="34" charset="0"/>
                <a:cs typeface="Segoe UI Semilight" panose="020B0402040204020203" pitchFamily="34" charset="0"/>
              </a:rPr>
              <a:t>Графическое представление</a:t>
            </a:r>
          </a:p>
        </p:txBody>
      </p:sp>
      <p:sp>
        <p:nvSpPr>
          <p:cNvPr id="9" name="TextBox 8"/>
          <p:cNvSpPr txBox="1"/>
          <p:nvPr/>
        </p:nvSpPr>
        <p:spPr>
          <a:xfrm>
            <a:off x="993172" y="1999350"/>
            <a:ext cx="10226675" cy="3738219"/>
          </a:xfrm>
          <a:prstGeom prst="rect">
            <a:avLst/>
          </a:prstGeom>
        </p:spPr>
        <p:txBody>
          <a:bodyPr>
            <a:normAutofit/>
          </a:bodyPr>
          <a:lstStyle>
            <a:defPPr>
              <a:defRPr lang="ru-RU"/>
            </a:defPPr>
            <a:lvl1pPr>
              <a:lnSpc>
                <a:spcPct val="90000"/>
              </a:lnSpc>
              <a:spcBef>
                <a:spcPct val="0"/>
              </a:spcBef>
              <a:buNone/>
              <a:defRPr sz="2800">
                <a:latin typeface="Segoe UI" panose="020B0502040204020203" pitchFamily="34" charset="0"/>
                <a:ea typeface="+mj-ea"/>
                <a:cs typeface="Segoe UI" panose="020B0502040204020203" pitchFamily="34" charset="0"/>
              </a:defRPr>
            </a:lvl1pPr>
          </a:lstStyle>
          <a:p>
            <a:r>
              <a:rPr lang="ru-RU" dirty="0"/>
              <a:t>Гистограмма</a:t>
            </a:r>
          </a:p>
          <a:p>
            <a:r>
              <a:rPr lang="ru-RU" dirty="0"/>
              <a:t>Ядерная оценка плотности (</a:t>
            </a:r>
            <a:r>
              <a:rPr lang="en-US" dirty="0"/>
              <a:t>KDE)</a:t>
            </a:r>
            <a:endParaRPr lang="ru-RU" dirty="0"/>
          </a:p>
          <a:p>
            <a:r>
              <a:rPr lang="ru-RU" dirty="0"/>
              <a:t>Эмпирическая функция распределения</a:t>
            </a:r>
          </a:p>
          <a:p>
            <a:r>
              <a:rPr lang="ru-RU" dirty="0"/>
              <a:t>Диаграмма рассеяния (</a:t>
            </a:r>
            <a:r>
              <a:rPr lang="en-US" dirty="0"/>
              <a:t>Scatterplot)</a:t>
            </a:r>
          </a:p>
          <a:p>
            <a:endParaRPr lang="ru-RU" dirty="0"/>
          </a:p>
          <a:p>
            <a:endParaRPr lang="en-US" dirty="0"/>
          </a:p>
          <a:p>
            <a:endParaRPr lang="ru-RU" dirty="0"/>
          </a:p>
          <a:p>
            <a:endParaRPr lang="ru-RU" dirty="0"/>
          </a:p>
        </p:txBody>
      </p:sp>
    </p:spTree>
    <p:extLst>
      <p:ext uri="{BB962C8B-B14F-4D97-AF65-F5344CB8AC3E}">
        <p14:creationId xmlns:p14="http://schemas.microsoft.com/office/powerpoint/2010/main" val="133165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20D7FC-81EC-4C1D-9164-6B3EB3F31C4E}"/>
              </a:ext>
            </a:extLst>
          </p:cNvPr>
          <p:cNvSpPr txBox="1"/>
          <p:nvPr/>
        </p:nvSpPr>
        <p:spPr>
          <a:xfrm>
            <a:off x="1595500" y="651412"/>
            <a:ext cx="9001000" cy="5555175"/>
          </a:xfrm>
          <a:prstGeom prst="rect">
            <a:avLst/>
          </a:prstGeom>
          <a:noFill/>
        </p:spPr>
        <p:txBody>
          <a:bodyPr wrap="square">
            <a:spAutoFit/>
          </a:bodyPr>
          <a:lstStyle/>
          <a:p>
            <a:pPr algn="just">
              <a:lnSpc>
                <a:spcPct val="107000"/>
              </a:lnSpc>
              <a:spcAft>
                <a:spcPts val="800"/>
              </a:spcAft>
            </a:pPr>
            <a:r>
              <a:rPr lang="ru-RU" sz="1800" b="1" dirty="0">
                <a:solidFill>
                  <a:srgbClr val="246AF3"/>
                </a:solidFill>
                <a:effectLst/>
                <a:latin typeface="Segoe UI" panose="020B0502040204020203" pitchFamily="34" charset="0"/>
                <a:ea typeface="Calibri" panose="020F0502020204030204" pitchFamily="34" charset="0"/>
                <a:cs typeface="Segoe UI" panose="020B0502040204020203" pitchFamily="34" charset="0"/>
              </a:rPr>
              <a:t>96</a:t>
            </a:r>
            <a:r>
              <a:rPr lang="ru-RU" sz="1800" dirty="0">
                <a:effectLst/>
                <a:latin typeface="Segoe UI" panose="020B0502040204020203" pitchFamily="34" charset="0"/>
                <a:ea typeface="Calibri" panose="020F0502020204030204" pitchFamily="34" charset="0"/>
                <a:cs typeface="Segoe UI" panose="020B0502040204020203" pitchFamily="34" charset="0"/>
              </a:rPr>
              <a:t> 100 102 104 105 105 105 105 105 105 107 107 108 108 108 108 109 109 109 110</a:t>
            </a:r>
          </a:p>
          <a:p>
            <a:pPr algn="just">
              <a:lnSpc>
                <a:spcPct val="107000"/>
              </a:lnSpc>
              <a:spcAft>
                <a:spcPts val="800"/>
              </a:spcAft>
            </a:pPr>
            <a:r>
              <a:rPr lang="ru-RU" sz="1800" dirty="0">
                <a:effectLst/>
                <a:latin typeface="Segoe UI" panose="020B0502040204020203" pitchFamily="34" charset="0"/>
                <a:ea typeface="Calibri" panose="020F0502020204030204" pitchFamily="34" charset="0"/>
                <a:cs typeface="Segoe UI" panose="020B0502040204020203" pitchFamily="34" charset="0"/>
              </a:rPr>
              <a:t>110 110 110 110 110 110 111 111 112 112 112 112 112 112 112 112 113 113 113 113</a:t>
            </a:r>
          </a:p>
          <a:p>
            <a:pPr algn="just">
              <a:lnSpc>
                <a:spcPct val="107000"/>
              </a:lnSpc>
              <a:spcAft>
                <a:spcPts val="800"/>
              </a:spcAft>
            </a:pPr>
            <a:r>
              <a:rPr lang="ru-RU" sz="1800" dirty="0">
                <a:effectLst/>
                <a:latin typeface="Segoe UI" panose="020B0502040204020203" pitchFamily="34" charset="0"/>
                <a:ea typeface="Calibri" panose="020F0502020204030204" pitchFamily="34" charset="0"/>
                <a:cs typeface="Segoe UI" panose="020B0502040204020203" pitchFamily="34" charset="0"/>
              </a:rPr>
              <a:t>115 115 116 116 117 118 118 118 119 119 119 120 120 120 120 121 121 121 122 122</a:t>
            </a:r>
          </a:p>
          <a:p>
            <a:pPr algn="just">
              <a:lnSpc>
                <a:spcPct val="107000"/>
              </a:lnSpc>
              <a:spcAft>
                <a:spcPts val="800"/>
              </a:spcAft>
            </a:pPr>
            <a:r>
              <a:rPr lang="ru-RU" sz="1800" dirty="0">
                <a:effectLst/>
                <a:latin typeface="Segoe UI" panose="020B0502040204020203" pitchFamily="34" charset="0"/>
                <a:ea typeface="Calibri" panose="020F0502020204030204" pitchFamily="34" charset="0"/>
                <a:cs typeface="Segoe UI" panose="020B0502040204020203" pitchFamily="34" charset="0"/>
              </a:rPr>
              <a:t>124 125 125 126 126 126 128 129 130 130 131 132 132 132 133 134 134 135 135 136</a:t>
            </a:r>
          </a:p>
          <a:p>
            <a:pPr algn="just">
              <a:lnSpc>
                <a:spcPct val="107000"/>
              </a:lnSpc>
              <a:spcAft>
                <a:spcPts val="800"/>
              </a:spcAft>
            </a:pPr>
            <a:r>
              <a:rPr lang="ru-RU" sz="1800" dirty="0">
                <a:effectLst/>
                <a:latin typeface="Segoe UI" panose="020B0502040204020203" pitchFamily="34" charset="0"/>
                <a:ea typeface="Calibri" panose="020F0502020204030204" pitchFamily="34" charset="0"/>
                <a:cs typeface="Segoe UI" panose="020B0502040204020203" pitchFamily="34" charset="0"/>
              </a:rPr>
              <a:t>137 138 139 140 141 142 143 144 144 145 145 149 157 158 168 173 174 184 199 200</a:t>
            </a:r>
          </a:p>
          <a:p>
            <a:pPr algn="just">
              <a:lnSpc>
                <a:spcPct val="107000"/>
              </a:lnSpc>
              <a:spcAft>
                <a:spcPts val="800"/>
              </a:spcAft>
            </a:pPr>
            <a:r>
              <a:rPr lang="ru-RU" sz="1800" dirty="0">
                <a:effectLst/>
                <a:latin typeface="Segoe UI" panose="020B0502040204020203" pitchFamily="34" charset="0"/>
                <a:ea typeface="Calibri" panose="020F0502020204030204" pitchFamily="34" charset="0"/>
                <a:cs typeface="Segoe UI" panose="020B0502040204020203" pitchFamily="34" charset="0"/>
              </a:rPr>
              <a:t>200 202 205 207 210 210 214 214 216 216 216 216 221 223 224 225 226 226 229 230</a:t>
            </a:r>
          </a:p>
          <a:p>
            <a:pPr algn="just">
              <a:lnSpc>
                <a:spcPct val="107000"/>
              </a:lnSpc>
              <a:spcAft>
                <a:spcPts val="800"/>
              </a:spcAft>
            </a:pPr>
            <a:r>
              <a:rPr lang="ru-RU" sz="1800" dirty="0">
                <a:effectLst/>
                <a:latin typeface="Segoe UI" panose="020B0502040204020203" pitchFamily="34" charset="0"/>
                <a:ea typeface="Calibri" panose="020F0502020204030204" pitchFamily="34" charset="0"/>
                <a:cs typeface="Segoe UI" panose="020B0502040204020203" pitchFamily="34" charset="0"/>
              </a:rPr>
              <a:t>230 230 230 230 231 231 233 235 235 235 237 237 238 238 240 240 240 240 240 240</a:t>
            </a:r>
          </a:p>
          <a:p>
            <a:pPr algn="just">
              <a:lnSpc>
                <a:spcPct val="107000"/>
              </a:lnSpc>
              <a:spcAft>
                <a:spcPts val="800"/>
              </a:spcAft>
            </a:pPr>
            <a:r>
              <a:rPr lang="ru-RU" sz="1800" dirty="0">
                <a:effectLst/>
                <a:latin typeface="Segoe UI" panose="020B0502040204020203" pitchFamily="34" charset="0"/>
                <a:ea typeface="Calibri" panose="020F0502020204030204" pitchFamily="34" charset="0"/>
                <a:cs typeface="Segoe UI" panose="020B0502040204020203" pitchFamily="34" charset="0"/>
              </a:rPr>
              <a:t>242 242 243 244 244 245 245 245 245 245 246 246 247 247 248 248 249 249 249 249</a:t>
            </a:r>
          </a:p>
          <a:p>
            <a:pPr algn="just">
              <a:lnSpc>
                <a:spcPct val="107000"/>
              </a:lnSpc>
              <a:spcAft>
                <a:spcPts val="800"/>
              </a:spcAft>
            </a:pPr>
            <a:r>
              <a:rPr lang="ru-RU" sz="1800" dirty="0">
                <a:effectLst/>
                <a:latin typeface="Segoe UI" panose="020B0502040204020203" pitchFamily="34" charset="0"/>
                <a:ea typeface="Calibri" panose="020F0502020204030204" pitchFamily="34" charset="0"/>
                <a:cs typeface="Segoe UI" panose="020B0502040204020203" pitchFamily="34" charset="0"/>
              </a:rPr>
              <a:t>250 250 250 250 251 252 254 254 254 255 255 255 255 256 256 257 257 258 258 259</a:t>
            </a:r>
          </a:p>
          <a:p>
            <a:pPr algn="just">
              <a:lnSpc>
                <a:spcPct val="107000"/>
              </a:lnSpc>
              <a:spcAft>
                <a:spcPts val="800"/>
              </a:spcAft>
            </a:pPr>
            <a:r>
              <a:rPr lang="ru-RU" sz="1800" dirty="0">
                <a:effectLst/>
                <a:latin typeface="Segoe UI" panose="020B0502040204020203" pitchFamily="34" charset="0"/>
                <a:ea typeface="Calibri" panose="020F0502020204030204" pitchFamily="34" charset="0"/>
                <a:cs typeface="Segoe UI" panose="020B0502040204020203" pitchFamily="34" charset="0"/>
              </a:rPr>
              <a:t>260 260 260 260 260 261 261 261 261 262 262 262 262 263 264 265 265 265 265 266</a:t>
            </a:r>
          </a:p>
          <a:p>
            <a:pPr algn="just">
              <a:lnSpc>
                <a:spcPct val="107000"/>
              </a:lnSpc>
              <a:spcAft>
                <a:spcPts val="800"/>
              </a:spcAft>
            </a:pPr>
            <a:r>
              <a:rPr lang="ru-RU" sz="1800" dirty="0">
                <a:effectLst/>
                <a:latin typeface="Segoe UI" panose="020B0502040204020203" pitchFamily="34" charset="0"/>
                <a:ea typeface="Calibri" panose="020F0502020204030204" pitchFamily="34" charset="0"/>
                <a:cs typeface="Segoe UI" panose="020B0502040204020203" pitchFamily="34" charset="0"/>
              </a:rPr>
              <a:t>266 267 267 267 268 268 269 270 270 270 270 270 270 270 270 271 272 272 272 272</a:t>
            </a:r>
          </a:p>
          <a:p>
            <a:pPr algn="just">
              <a:lnSpc>
                <a:spcPct val="107000"/>
              </a:lnSpc>
              <a:spcAft>
                <a:spcPts val="800"/>
              </a:spcAft>
            </a:pPr>
            <a:r>
              <a:rPr lang="ru-RU" sz="1800" dirty="0">
                <a:effectLst/>
                <a:latin typeface="Segoe UI" panose="020B0502040204020203" pitchFamily="34" charset="0"/>
                <a:ea typeface="Calibri" panose="020F0502020204030204" pitchFamily="34" charset="0"/>
                <a:cs typeface="Segoe UI" panose="020B0502040204020203" pitchFamily="34" charset="0"/>
              </a:rPr>
              <a:t>272 273 274 274 274 275 275 275 275 276 276 276 276 277 278 278 278 279 280 280</a:t>
            </a:r>
          </a:p>
          <a:p>
            <a:pPr algn="just">
              <a:lnSpc>
                <a:spcPct val="107000"/>
              </a:lnSpc>
              <a:spcAft>
                <a:spcPts val="800"/>
              </a:spcAft>
            </a:pPr>
            <a:r>
              <a:rPr lang="ru-RU" sz="1800" dirty="0">
                <a:effectLst/>
                <a:latin typeface="Segoe UI" panose="020B0502040204020203" pitchFamily="34" charset="0"/>
                <a:ea typeface="Calibri" panose="020F0502020204030204" pitchFamily="34" charset="0"/>
                <a:cs typeface="Segoe UI" panose="020B0502040204020203" pitchFamily="34" charset="0"/>
              </a:rPr>
              <a:t>282 282 282 282 282 282 283 284 285 286 287 288 288 288 288 288 288 289 289 290</a:t>
            </a:r>
          </a:p>
          <a:p>
            <a:pPr algn="just">
              <a:lnSpc>
                <a:spcPct val="107000"/>
              </a:lnSpc>
              <a:spcAft>
                <a:spcPts val="800"/>
              </a:spcAft>
            </a:pPr>
            <a:r>
              <a:rPr lang="ru-RU" sz="1800" dirty="0">
                <a:effectLst/>
                <a:latin typeface="Segoe UI" panose="020B0502040204020203" pitchFamily="34" charset="0"/>
                <a:ea typeface="Calibri" panose="020F0502020204030204" pitchFamily="34" charset="0"/>
                <a:cs typeface="Segoe UI" panose="020B0502040204020203" pitchFamily="34" charset="0"/>
              </a:rPr>
              <a:t>290 291 293 294 294 296 296 296 300 302 304 </a:t>
            </a:r>
            <a:r>
              <a:rPr lang="ru-RU" sz="1800" b="1" dirty="0">
                <a:solidFill>
                  <a:srgbClr val="246AF3"/>
                </a:solidFill>
                <a:effectLst/>
                <a:latin typeface="Segoe UI" panose="020B0502040204020203" pitchFamily="34" charset="0"/>
                <a:ea typeface="Calibri" panose="020F0502020204030204" pitchFamily="34" charset="0"/>
                <a:cs typeface="Segoe UI" panose="020B0502040204020203" pitchFamily="34" charset="0"/>
              </a:rPr>
              <a:t>306</a:t>
            </a:r>
          </a:p>
        </p:txBody>
      </p:sp>
    </p:spTree>
    <p:extLst>
      <p:ext uri="{BB962C8B-B14F-4D97-AF65-F5344CB8AC3E}">
        <p14:creationId xmlns:p14="http://schemas.microsoft.com/office/powerpoint/2010/main" val="2869313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982662" y="2205039"/>
            <a:ext cx="10226675" cy="3671886"/>
          </a:xfrm>
          <a:prstGeom prst="rect">
            <a:avLst/>
          </a:prstGeom>
        </p:spPr>
        <p:txBody>
          <a:bodyPr>
            <a:normAutofit/>
          </a:bodyPr>
          <a:lstStyle>
            <a:lvl1pPr algn="l" defTabSz="914400" rtl="0" eaLnBrk="1" latinLnBrk="0" hangingPunct="1">
              <a:lnSpc>
                <a:spcPct val="90000"/>
              </a:lnSpc>
              <a:spcBef>
                <a:spcPct val="0"/>
              </a:spcBef>
              <a:buNone/>
              <a:defRPr sz="4000" kern="1200">
                <a:solidFill>
                  <a:srgbClr val="2F5597"/>
                </a:solidFill>
                <a:latin typeface="+mj-lt"/>
                <a:ea typeface="+mj-ea"/>
                <a:cs typeface="+mj-cs"/>
              </a:defRPr>
            </a:lvl1pPr>
          </a:lstStyle>
          <a:p>
            <a:endParaRPr lang="ru-RU" sz="3000" spc="100" dirty="0">
              <a:solidFill>
                <a:schemeClr val="tx1"/>
              </a:solidFill>
              <a:latin typeface="Segoe UI" panose="020B0502040204020203" pitchFamily="34" charset="0"/>
              <a:ea typeface="Segoe UI Black" panose="020B0A02040204020203" pitchFamily="34" charset="0"/>
              <a:cs typeface="Segoe UI" panose="020B0502040204020203" pitchFamily="34" charset="0"/>
            </a:endParaRPr>
          </a:p>
        </p:txBody>
      </p:sp>
      <p:sp>
        <p:nvSpPr>
          <p:cNvPr id="2" name="Прямоугольник 1"/>
          <p:cNvSpPr/>
          <p:nvPr/>
        </p:nvSpPr>
        <p:spPr>
          <a:xfrm>
            <a:off x="987799" y="990502"/>
            <a:ext cx="10221537" cy="646331"/>
          </a:xfrm>
          <a:prstGeom prst="rect">
            <a:avLst/>
          </a:prstGeom>
        </p:spPr>
        <p:txBody>
          <a:bodyPr>
            <a:normAutofit/>
          </a:bodyPr>
          <a:lstStyle/>
          <a:p>
            <a:pPr>
              <a:lnSpc>
                <a:spcPct val="90000"/>
              </a:lnSpc>
              <a:spcBef>
                <a:spcPct val="0"/>
              </a:spcBef>
            </a:pPr>
            <a:r>
              <a:rPr lang="ru-RU" sz="4000" spc="100" dirty="0">
                <a:solidFill>
                  <a:srgbClr val="246AF3"/>
                </a:solidFill>
                <a:latin typeface="Segoe UI Black" panose="020B0A02040204020203" pitchFamily="34" charset="0"/>
                <a:ea typeface="Segoe UI Black" panose="020B0A02040204020203" pitchFamily="34" charset="0"/>
                <a:cs typeface="Segoe UI Semilight" panose="020B0402040204020203" pitchFamily="34" charset="0"/>
              </a:rPr>
              <a:t>Упорядоченные данные</a:t>
            </a:r>
          </a:p>
        </p:txBody>
      </p:sp>
      <p:sp>
        <p:nvSpPr>
          <p:cNvPr id="9" name="TextBox 8"/>
          <p:cNvSpPr txBox="1"/>
          <p:nvPr/>
        </p:nvSpPr>
        <p:spPr>
          <a:xfrm>
            <a:off x="993172" y="1999350"/>
            <a:ext cx="10226675" cy="3738219"/>
          </a:xfrm>
          <a:prstGeom prst="rect">
            <a:avLst/>
          </a:prstGeom>
        </p:spPr>
        <p:txBody>
          <a:bodyPr>
            <a:normAutofit/>
          </a:bodyPr>
          <a:lstStyle>
            <a:defPPr>
              <a:defRPr lang="ru-RU"/>
            </a:defPPr>
            <a:lvl1pPr>
              <a:lnSpc>
                <a:spcPct val="90000"/>
              </a:lnSpc>
              <a:spcBef>
                <a:spcPct val="0"/>
              </a:spcBef>
              <a:buNone/>
              <a:defRPr sz="2800">
                <a:latin typeface="Segoe UI" panose="020B0502040204020203" pitchFamily="34" charset="0"/>
                <a:ea typeface="+mj-ea"/>
                <a:cs typeface="Segoe UI" panose="020B0502040204020203" pitchFamily="34" charset="0"/>
              </a:defRPr>
            </a:lvl1pPr>
          </a:lstStyle>
          <a:p>
            <a:pPr marL="514350" indent="-514350">
              <a:buFont typeface="+mj-lt"/>
              <a:buAutoNum type="arabicPeriod"/>
            </a:pPr>
            <a:r>
              <a:rPr lang="ru-RU" dirty="0"/>
              <a:t>Все элементы лежат в диапазоне от 96 до 306.</a:t>
            </a:r>
          </a:p>
        </p:txBody>
      </p:sp>
    </p:spTree>
    <p:extLst>
      <p:ext uri="{BB962C8B-B14F-4D97-AF65-F5344CB8AC3E}">
        <p14:creationId xmlns:p14="http://schemas.microsoft.com/office/powerpoint/2010/main" val="4204771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20D7FC-81EC-4C1D-9164-6B3EB3F31C4E}"/>
              </a:ext>
            </a:extLst>
          </p:cNvPr>
          <p:cNvSpPr txBox="1"/>
          <p:nvPr/>
        </p:nvSpPr>
        <p:spPr>
          <a:xfrm>
            <a:off x="1595500" y="651412"/>
            <a:ext cx="9001000" cy="5555175"/>
          </a:xfrm>
          <a:prstGeom prst="rect">
            <a:avLst/>
          </a:prstGeom>
          <a:noFill/>
        </p:spPr>
        <p:txBody>
          <a:bodyPr wrap="square">
            <a:spAutoFit/>
          </a:bodyPr>
          <a:lstStyle/>
          <a:p>
            <a:pPr algn="just">
              <a:lnSpc>
                <a:spcPct val="107000"/>
              </a:lnSpc>
              <a:spcAft>
                <a:spcPts val="800"/>
              </a:spcAft>
            </a:pPr>
            <a:r>
              <a:rPr lang="ru-RU" sz="1800" b="1" dirty="0">
                <a:solidFill>
                  <a:srgbClr val="246AF3"/>
                </a:solidFill>
                <a:effectLst/>
                <a:latin typeface="Segoe UI" panose="020B0502040204020203" pitchFamily="34" charset="0"/>
                <a:ea typeface="Calibri" panose="020F0502020204030204" pitchFamily="34" charset="0"/>
                <a:cs typeface="Segoe UI" panose="020B0502040204020203" pitchFamily="34" charset="0"/>
              </a:rPr>
              <a:t>96</a:t>
            </a:r>
            <a:r>
              <a:rPr lang="ru-RU" sz="1800" dirty="0">
                <a:effectLst/>
                <a:latin typeface="Segoe UI" panose="020B0502040204020203" pitchFamily="34" charset="0"/>
                <a:ea typeface="Calibri" panose="020F0502020204030204" pitchFamily="34" charset="0"/>
                <a:cs typeface="Segoe UI" panose="020B0502040204020203" pitchFamily="34" charset="0"/>
              </a:rPr>
              <a:t> 100 102 104 105 105 105 105 105 105 107 107 108 108 108 108 109 109 109 110</a:t>
            </a:r>
          </a:p>
          <a:p>
            <a:pPr algn="just">
              <a:lnSpc>
                <a:spcPct val="107000"/>
              </a:lnSpc>
              <a:spcAft>
                <a:spcPts val="800"/>
              </a:spcAft>
            </a:pPr>
            <a:r>
              <a:rPr lang="ru-RU" sz="1800" dirty="0">
                <a:effectLst/>
                <a:latin typeface="Segoe UI" panose="020B0502040204020203" pitchFamily="34" charset="0"/>
                <a:ea typeface="Calibri" panose="020F0502020204030204" pitchFamily="34" charset="0"/>
                <a:cs typeface="Segoe UI" panose="020B0502040204020203" pitchFamily="34" charset="0"/>
              </a:rPr>
              <a:t>110 110 110 110 110 110 111 111 112 112 112 112 112 112 112 112 113 113 113 113</a:t>
            </a:r>
          </a:p>
          <a:p>
            <a:pPr algn="just">
              <a:lnSpc>
                <a:spcPct val="107000"/>
              </a:lnSpc>
              <a:spcAft>
                <a:spcPts val="800"/>
              </a:spcAft>
            </a:pPr>
            <a:r>
              <a:rPr lang="ru-RU" sz="1800" dirty="0">
                <a:effectLst/>
                <a:latin typeface="Segoe UI" panose="020B0502040204020203" pitchFamily="34" charset="0"/>
                <a:ea typeface="Calibri" panose="020F0502020204030204" pitchFamily="34" charset="0"/>
                <a:cs typeface="Segoe UI" panose="020B0502040204020203" pitchFamily="34" charset="0"/>
              </a:rPr>
              <a:t>115 115 116 116 117 118 118 118 119 119 119 120 120 120 120 121 121 121 122 122</a:t>
            </a:r>
          </a:p>
          <a:p>
            <a:pPr algn="just">
              <a:lnSpc>
                <a:spcPct val="107000"/>
              </a:lnSpc>
              <a:spcAft>
                <a:spcPts val="800"/>
              </a:spcAft>
            </a:pPr>
            <a:r>
              <a:rPr lang="ru-RU" sz="1800" dirty="0">
                <a:effectLst/>
                <a:latin typeface="Segoe UI" panose="020B0502040204020203" pitchFamily="34" charset="0"/>
                <a:ea typeface="Calibri" panose="020F0502020204030204" pitchFamily="34" charset="0"/>
                <a:cs typeface="Segoe UI" panose="020B0502040204020203" pitchFamily="34" charset="0"/>
              </a:rPr>
              <a:t>124 125 125 126 126 126 128 129 130 130 131 132 132 132 133 134 134 135 135 136</a:t>
            </a:r>
          </a:p>
          <a:p>
            <a:pPr algn="just">
              <a:lnSpc>
                <a:spcPct val="107000"/>
              </a:lnSpc>
              <a:spcAft>
                <a:spcPts val="800"/>
              </a:spcAft>
            </a:pPr>
            <a:r>
              <a:rPr lang="ru-RU" sz="1800" dirty="0">
                <a:effectLst/>
                <a:latin typeface="Segoe UI" panose="020B0502040204020203" pitchFamily="34" charset="0"/>
                <a:ea typeface="Calibri" panose="020F0502020204030204" pitchFamily="34" charset="0"/>
                <a:cs typeface="Segoe UI" panose="020B0502040204020203" pitchFamily="34" charset="0"/>
              </a:rPr>
              <a:t>137 138 139 140 141 142 143 144 144 145 145 149 157 158 168 173 174 184 199 200</a:t>
            </a:r>
          </a:p>
          <a:p>
            <a:pPr algn="just">
              <a:lnSpc>
                <a:spcPct val="107000"/>
              </a:lnSpc>
              <a:spcAft>
                <a:spcPts val="800"/>
              </a:spcAft>
            </a:pPr>
            <a:r>
              <a:rPr lang="ru-RU" sz="1800" dirty="0">
                <a:effectLst/>
                <a:latin typeface="Segoe UI" panose="020B0502040204020203" pitchFamily="34" charset="0"/>
                <a:ea typeface="Calibri" panose="020F0502020204030204" pitchFamily="34" charset="0"/>
                <a:cs typeface="Segoe UI" panose="020B0502040204020203" pitchFamily="34" charset="0"/>
              </a:rPr>
              <a:t>200 202 205 207 210 210 214 214 216 216 216 216 221 223 224 225 226 226 229 230</a:t>
            </a:r>
          </a:p>
          <a:p>
            <a:pPr algn="just">
              <a:lnSpc>
                <a:spcPct val="107000"/>
              </a:lnSpc>
              <a:spcAft>
                <a:spcPts val="800"/>
              </a:spcAft>
            </a:pPr>
            <a:r>
              <a:rPr lang="ru-RU" sz="1800" dirty="0">
                <a:effectLst/>
                <a:latin typeface="Segoe UI" panose="020B0502040204020203" pitchFamily="34" charset="0"/>
                <a:ea typeface="Calibri" panose="020F0502020204030204" pitchFamily="34" charset="0"/>
                <a:cs typeface="Segoe UI" panose="020B0502040204020203" pitchFamily="34" charset="0"/>
              </a:rPr>
              <a:t>230 230 230 230 231 231 233 235 235 235 237 237 238 238 240 </a:t>
            </a:r>
            <a:r>
              <a:rPr lang="ru-RU" sz="1800" b="1" dirty="0">
                <a:solidFill>
                  <a:srgbClr val="246AF3"/>
                </a:solidFill>
                <a:effectLst/>
                <a:latin typeface="Segoe UI" panose="020B0502040204020203" pitchFamily="34" charset="0"/>
                <a:ea typeface="Calibri" panose="020F0502020204030204" pitchFamily="34" charset="0"/>
                <a:cs typeface="Segoe UI" panose="020B0502040204020203" pitchFamily="34" charset="0"/>
              </a:rPr>
              <a:t>240 240</a:t>
            </a:r>
            <a:r>
              <a:rPr lang="ru-RU" sz="1800" dirty="0">
                <a:effectLst/>
                <a:latin typeface="Segoe UI" panose="020B0502040204020203" pitchFamily="34" charset="0"/>
                <a:ea typeface="Calibri" panose="020F0502020204030204" pitchFamily="34" charset="0"/>
                <a:cs typeface="Segoe UI" panose="020B0502040204020203" pitchFamily="34" charset="0"/>
              </a:rPr>
              <a:t> 240 240 240</a:t>
            </a:r>
          </a:p>
          <a:p>
            <a:pPr algn="just">
              <a:lnSpc>
                <a:spcPct val="107000"/>
              </a:lnSpc>
              <a:spcAft>
                <a:spcPts val="800"/>
              </a:spcAft>
            </a:pPr>
            <a:r>
              <a:rPr lang="ru-RU" sz="1800" dirty="0">
                <a:effectLst/>
                <a:latin typeface="Segoe UI" panose="020B0502040204020203" pitchFamily="34" charset="0"/>
                <a:ea typeface="Calibri" panose="020F0502020204030204" pitchFamily="34" charset="0"/>
                <a:cs typeface="Segoe UI" panose="020B0502040204020203" pitchFamily="34" charset="0"/>
              </a:rPr>
              <a:t>242 242 243 244 244 245 245 245 245 245 246 246 247 247 248 248 249 249 249 249</a:t>
            </a:r>
          </a:p>
          <a:p>
            <a:pPr algn="just">
              <a:lnSpc>
                <a:spcPct val="107000"/>
              </a:lnSpc>
              <a:spcAft>
                <a:spcPts val="800"/>
              </a:spcAft>
            </a:pPr>
            <a:r>
              <a:rPr lang="ru-RU" sz="1800" dirty="0">
                <a:effectLst/>
                <a:latin typeface="Segoe UI" panose="020B0502040204020203" pitchFamily="34" charset="0"/>
                <a:ea typeface="Calibri" panose="020F0502020204030204" pitchFamily="34" charset="0"/>
                <a:cs typeface="Segoe UI" panose="020B0502040204020203" pitchFamily="34" charset="0"/>
              </a:rPr>
              <a:t>250 250 250 250 251 252 254 254 254 255 255 255 255 256 256 257 257 258 258 259</a:t>
            </a:r>
          </a:p>
          <a:p>
            <a:pPr algn="just">
              <a:lnSpc>
                <a:spcPct val="107000"/>
              </a:lnSpc>
              <a:spcAft>
                <a:spcPts val="800"/>
              </a:spcAft>
            </a:pPr>
            <a:r>
              <a:rPr lang="ru-RU" sz="1800" dirty="0">
                <a:effectLst/>
                <a:latin typeface="Segoe UI" panose="020B0502040204020203" pitchFamily="34" charset="0"/>
                <a:ea typeface="Calibri" panose="020F0502020204030204" pitchFamily="34" charset="0"/>
                <a:cs typeface="Segoe UI" panose="020B0502040204020203" pitchFamily="34" charset="0"/>
              </a:rPr>
              <a:t>260 260 260 260 260 261 261 261 261 262 262 262 262 263 264 265 265 265 265 266</a:t>
            </a:r>
          </a:p>
          <a:p>
            <a:pPr algn="just">
              <a:lnSpc>
                <a:spcPct val="107000"/>
              </a:lnSpc>
              <a:spcAft>
                <a:spcPts val="800"/>
              </a:spcAft>
            </a:pPr>
            <a:r>
              <a:rPr lang="ru-RU" sz="1800" dirty="0">
                <a:effectLst/>
                <a:latin typeface="Segoe UI" panose="020B0502040204020203" pitchFamily="34" charset="0"/>
                <a:ea typeface="Calibri" panose="020F0502020204030204" pitchFamily="34" charset="0"/>
                <a:cs typeface="Segoe UI" panose="020B0502040204020203" pitchFamily="34" charset="0"/>
              </a:rPr>
              <a:t>266 267 267 267 268 268 269 270 270 270 270 270 270 270 270 271 272 272 272 272</a:t>
            </a:r>
          </a:p>
          <a:p>
            <a:pPr algn="just">
              <a:lnSpc>
                <a:spcPct val="107000"/>
              </a:lnSpc>
              <a:spcAft>
                <a:spcPts val="800"/>
              </a:spcAft>
            </a:pPr>
            <a:r>
              <a:rPr lang="ru-RU" sz="1800" dirty="0">
                <a:effectLst/>
                <a:latin typeface="Segoe UI" panose="020B0502040204020203" pitchFamily="34" charset="0"/>
                <a:ea typeface="Calibri" panose="020F0502020204030204" pitchFamily="34" charset="0"/>
                <a:cs typeface="Segoe UI" panose="020B0502040204020203" pitchFamily="34" charset="0"/>
              </a:rPr>
              <a:t>272 273 274 274 274 275 275 275 275 276 276 276 276 277 278 278 278 279 280 280</a:t>
            </a:r>
          </a:p>
          <a:p>
            <a:pPr algn="just">
              <a:lnSpc>
                <a:spcPct val="107000"/>
              </a:lnSpc>
              <a:spcAft>
                <a:spcPts val="800"/>
              </a:spcAft>
            </a:pPr>
            <a:r>
              <a:rPr lang="ru-RU" sz="1800" dirty="0">
                <a:effectLst/>
                <a:latin typeface="Segoe UI" panose="020B0502040204020203" pitchFamily="34" charset="0"/>
                <a:ea typeface="Calibri" panose="020F0502020204030204" pitchFamily="34" charset="0"/>
                <a:cs typeface="Segoe UI" panose="020B0502040204020203" pitchFamily="34" charset="0"/>
              </a:rPr>
              <a:t>282 282 282 282 282 282 283 284 285 286 287 288 288 288 288 288 288 289 289 290</a:t>
            </a:r>
          </a:p>
          <a:p>
            <a:pPr algn="just">
              <a:lnSpc>
                <a:spcPct val="107000"/>
              </a:lnSpc>
              <a:spcAft>
                <a:spcPts val="800"/>
              </a:spcAft>
            </a:pPr>
            <a:r>
              <a:rPr lang="ru-RU" sz="1800" dirty="0">
                <a:effectLst/>
                <a:latin typeface="Segoe UI" panose="020B0502040204020203" pitchFamily="34" charset="0"/>
                <a:ea typeface="Calibri" panose="020F0502020204030204" pitchFamily="34" charset="0"/>
                <a:cs typeface="Segoe UI" panose="020B0502040204020203" pitchFamily="34" charset="0"/>
              </a:rPr>
              <a:t>290 291 293 294 294 296 296 296 300 302 304 </a:t>
            </a:r>
            <a:r>
              <a:rPr lang="ru-RU" sz="1800" b="1" dirty="0">
                <a:solidFill>
                  <a:srgbClr val="246AF3"/>
                </a:solidFill>
                <a:effectLst/>
                <a:latin typeface="Segoe UI" panose="020B0502040204020203" pitchFamily="34" charset="0"/>
                <a:ea typeface="Calibri" panose="020F0502020204030204" pitchFamily="34" charset="0"/>
                <a:cs typeface="Segoe UI" panose="020B0502040204020203" pitchFamily="34" charset="0"/>
              </a:rPr>
              <a:t>306</a:t>
            </a:r>
          </a:p>
        </p:txBody>
      </p:sp>
    </p:spTree>
    <p:extLst>
      <p:ext uri="{BB962C8B-B14F-4D97-AF65-F5344CB8AC3E}">
        <p14:creationId xmlns:p14="http://schemas.microsoft.com/office/powerpoint/2010/main" val="19835071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UUID" val="{B02A613E-02D3-4191-ACCC-97EAB3767AB7}"/>
  <p:tag name="ISPRING_RESOURCE_FOLDER" val="C:\Users\Alexander.Kozlov.SCHOOL\Google Drive\ИПС\Учебный процесс\Подготовительные курсы\Лекции\Лекция 1. Натуральные числа\Базовый тип данных. Натуральные числа\"/>
  <p:tag name="ISPRING_PRESENTATION_PATH" val="C:\Users\Alexander.Kozlov.SCHOOL\Google Drive\ИПС\Учебный процесс\Подготовительные курсы\Лекции\Лекция 1. Натуральные числа\Базовый тип данных. Натуральные числа.pptx"/>
  <p:tag name="ISPRING_PROJECT_FOLDER_UPDATED" val="1"/>
  <p:tag name="ISPRING_SCREEN_RECS_UPDATED" val="C:\Users\Alexander.Kozlov.SCHOOL\Google Drive\ИПС\Учебный процесс\Подготовительные курсы\Лекции\Лекция 1. Натуральные числа\Базовый тип данных. Натуральные числа\"/>
</p:tagLst>
</file>

<file path=ppt/theme/theme1.xml><?xml version="1.0" encoding="utf-8"?>
<a:theme xmlns:a="http://schemas.openxmlformats.org/drawingml/2006/main" name="HDOfficeLightV0">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онкие сплошные">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2_HDOfficeLightV0">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3_HDOfficeLightV0">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5.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TM02900722[[fn=Совет директоров]]</Template>
  <TotalTime>13053</TotalTime>
  <Words>2358</Words>
  <Application>Microsoft Office PowerPoint</Application>
  <PresentationFormat>Широкоэкранный</PresentationFormat>
  <Paragraphs>211</Paragraphs>
  <Slides>62</Slides>
  <Notes>34</Notes>
  <HiddenSlides>0</HiddenSlides>
  <MMClips>0</MMClips>
  <ScaleCrop>false</ScaleCrop>
  <HeadingPairs>
    <vt:vector size="6" baseType="variant">
      <vt:variant>
        <vt:lpstr>Использованные шрифты</vt:lpstr>
      </vt:variant>
      <vt:variant>
        <vt:i4>7</vt:i4>
      </vt:variant>
      <vt:variant>
        <vt:lpstr>Тема</vt:lpstr>
      </vt:variant>
      <vt:variant>
        <vt:i4>4</vt:i4>
      </vt:variant>
      <vt:variant>
        <vt:lpstr>Заголовки слайдов</vt:lpstr>
      </vt:variant>
      <vt:variant>
        <vt:i4>62</vt:i4>
      </vt:variant>
    </vt:vector>
  </HeadingPairs>
  <TitlesOfParts>
    <vt:vector size="73" baseType="lpstr">
      <vt:lpstr>Calibri</vt:lpstr>
      <vt:lpstr>Calibri Light</vt:lpstr>
      <vt:lpstr>Cambria Math</vt:lpstr>
      <vt:lpstr>Segoe UI</vt:lpstr>
      <vt:lpstr>Segoe UI Black</vt:lpstr>
      <vt:lpstr>Times New Roman</vt:lpstr>
      <vt:lpstr>Wingdings 2</vt:lpstr>
      <vt:lpstr>HDOfficeLightV0</vt:lpstr>
      <vt:lpstr>1_HDOfficeLightV0</vt:lpstr>
      <vt:lpstr>2_HDOfficeLightV0</vt:lpstr>
      <vt:lpstr>3_HDOfficeLightV0</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Krokoz™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Базовый тип данных. Натуральные числа</dc:title>
  <dc:creator>Alexander</dc:creator>
  <cp:lastModifiedBy>Alexander</cp:lastModifiedBy>
  <cp:revision>436</cp:revision>
  <dcterms:created xsi:type="dcterms:W3CDTF">2016-01-11T07:19:05Z</dcterms:created>
  <dcterms:modified xsi:type="dcterms:W3CDTF">2024-02-04T21:00:58Z</dcterms:modified>
</cp:coreProperties>
</file>