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37"/>
  </p:notesMasterIdLst>
  <p:sldIdLst>
    <p:sldId id="648" r:id="rId5"/>
    <p:sldId id="359" r:id="rId6"/>
    <p:sldId id="633" r:id="rId7"/>
    <p:sldId id="709" r:id="rId8"/>
    <p:sldId id="710" r:id="rId9"/>
    <p:sldId id="711" r:id="rId10"/>
    <p:sldId id="650" r:id="rId11"/>
    <p:sldId id="712" r:id="rId12"/>
    <p:sldId id="713" r:id="rId13"/>
    <p:sldId id="714" r:id="rId14"/>
    <p:sldId id="716" r:id="rId15"/>
    <p:sldId id="715" r:id="rId16"/>
    <p:sldId id="652" r:id="rId17"/>
    <p:sldId id="653" r:id="rId18"/>
    <p:sldId id="717" r:id="rId19"/>
    <p:sldId id="655" r:id="rId20"/>
    <p:sldId id="718" r:id="rId21"/>
    <p:sldId id="719" r:id="rId22"/>
    <p:sldId id="720" r:id="rId23"/>
    <p:sldId id="721" r:id="rId24"/>
    <p:sldId id="722" r:id="rId25"/>
    <p:sldId id="723" r:id="rId26"/>
    <p:sldId id="724" r:id="rId27"/>
    <p:sldId id="725" r:id="rId28"/>
    <p:sldId id="726" r:id="rId29"/>
    <p:sldId id="656" r:id="rId30"/>
    <p:sldId id="727" r:id="rId31"/>
    <p:sldId id="657" r:id="rId32"/>
    <p:sldId id="663" r:id="rId33"/>
    <p:sldId id="664" r:id="rId34"/>
    <p:sldId id="728" r:id="rId35"/>
    <p:sldId id="708" r:id="rId36"/>
  </p:sldIdLst>
  <p:sldSz cx="12192000" cy="6858000"/>
  <p:notesSz cx="6858000" cy="9144000"/>
  <p:custDataLst>
    <p:tags r:id="rId3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479" userDrawn="1">
          <p15:clr>
            <a:srgbClr val="A4A3A4"/>
          </p15:clr>
        </p15:guide>
        <p15:guide id="3" pos="5201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pos="619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3702" userDrawn="1">
          <p15:clr>
            <a:srgbClr val="A4A3A4"/>
          </p15:clr>
        </p15:guide>
        <p15:guide id="8" pos="7061" userDrawn="1">
          <p15:clr>
            <a:srgbClr val="A4A3A4"/>
          </p15:clr>
        </p15:guide>
        <p15:guide id="9" orient="horz" pos="12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324"/>
    <a:srgbClr val="246AF3"/>
    <a:srgbClr val="E6E6E6"/>
    <a:srgbClr val="2469F0"/>
    <a:srgbClr val="4C6FB3"/>
    <a:srgbClr val="7270F5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3245" autoAdjust="0"/>
  </p:normalViewPr>
  <p:slideViewPr>
    <p:cSldViewPr>
      <p:cViewPr varScale="1">
        <p:scale>
          <a:sx n="91" d="100"/>
          <a:sy n="91" d="100"/>
        </p:scale>
        <p:origin x="1104" y="84"/>
      </p:cViewPr>
      <p:guideLst>
        <p:guide orient="horz" pos="1389"/>
        <p:guide pos="2479"/>
        <p:guide pos="5201"/>
        <p:guide orient="horz" pos="2886"/>
        <p:guide pos="619"/>
        <p:guide orient="horz" pos="618"/>
        <p:guide orient="horz" pos="3702"/>
        <p:guide pos="7061"/>
        <p:guide orient="horz" pos="12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Медиана выборки делит набор данных на две более или менее равные части: примерно половина элементов меньше медианы и примерно половина элементов больше медианы.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59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886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06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95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2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8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3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6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80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9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3BAA14-9C0F-4D1F-9B17-483C8E7EA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FEE38D-D8FA-444B-97D1-1178CA8AA50A}"/>
              </a:ext>
            </a:extLst>
          </p:cNvPr>
          <p:cNvSpPr/>
          <p:nvPr/>
        </p:nvSpPr>
        <p:spPr>
          <a:xfrm>
            <a:off x="366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FE7900-16B0-4943-81C0-E2A7A9CD937E}"/>
              </a:ext>
            </a:extLst>
          </p:cNvPr>
          <p:cNvSpPr txBox="1">
            <a:spLocks/>
          </p:cNvSpPr>
          <p:nvPr/>
        </p:nvSpPr>
        <p:spPr>
          <a:xfrm>
            <a:off x="863470" y="1429888"/>
            <a:ext cx="7393118" cy="15427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2. Предварительный анализ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8D537-9963-470C-BD93-88B1EC32720C}"/>
              </a:ext>
            </a:extLst>
          </p:cNvPr>
          <p:cNvSpPr txBox="1"/>
          <p:nvPr/>
        </p:nvSpPr>
        <p:spPr>
          <a:xfrm>
            <a:off x="863470" y="2972617"/>
            <a:ext cx="580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Числовые характеристики</a:t>
            </a:r>
            <a:endParaRPr lang="ru-RU" sz="3600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5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Чувствительность среднего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5" y="1991722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Сравним среднее и медиану.</a:t>
                </a:r>
              </a:p>
              <a:p>
                <a:r>
                  <a:rPr lang="ru-RU" dirty="0"/>
                  <a:t>Корректные данные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−19.88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−21.00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Данные с выбросом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ru-RU">
                          <a:latin typeface="Cambria Math" panose="02040503050406030204" pitchFamily="18" charset="0"/>
                        </a:rPr>
                        <m:t>=−13.63,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=−19.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Медиана является более надежной в том смысле, что на неё практически не влияют несколько выбросов.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5" y="1991722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936" r="-1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8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Исключаем выбросы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Данные </a:t>
                </a:r>
              </a:p>
              <a:p>
                <a:pPr algn="ctr"/>
                <a:r>
                  <a:rPr lang="ru-RU" dirty="0"/>
                  <a:t>-12</a:t>
                </a:r>
                <a:r>
                  <a:rPr lang="en-US" dirty="0"/>
                  <a:t> </a:t>
                </a:r>
                <a:r>
                  <a:rPr lang="ru-RU" dirty="0"/>
                  <a:t>-14</a:t>
                </a:r>
                <a:r>
                  <a:rPr lang="en-US" dirty="0"/>
                  <a:t> </a:t>
                </a:r>
                <a:r>
                  <a:rPr lang="ru-RU" dirty="0"/>
                  <a:t>-18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-</a:t>
                </a:r>
                <a:r>
                  <a:rPr lang="ru-RU" dirty="0"/>
                  <a:t>25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</a:p>
              <a:p>
                <a:r>
                  <a:rPr lang="ru-RU" dirty="0"/>
                  <a:t>Данные после исключения</a:t>
                </a:r>
              </a:p>
              <a:p>
                <a:pPr algn="ctr"/>
                <a:r>
                  <a:rPr lang="ru-RU" dirty="0"/>
                  <a:t>-12</a:t>
                </a:r>
                <a:r>
                  <a:rPr lang="en-US" dirty="0"/>
                  <a:t> </a:t>
                </a:r>
                <a:r>
                  <a:rPr lang="ru-RU" dirty="0"/>
                  <a:t>-14</a:t>
                </a:r>
                <a:r>
                  <a:rPr lang="en-US" dirty="0"/>
                  <a:t> </a:t>
                </a:r>
                <a:r>
                  <a:rPr lang="ru-RU" dirty="0"/>
                  <a:t>-18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-24 -24</a:t>
                </a:r>
              </a:p>
              <a:p>
                <a:r>
                  <a:rPr lang="ru-RU" dirty="0"/>
                  <a:t>Сравним среднее и медиану. Безошибочные данные.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−19.88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−21.00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Данные с ошибкой, после исключения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.00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2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Анализируем выбросы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Важно осознавать наличие выбросов. В этом случае можно попытаться выяснить, есть ли что-то подозрительное в этом измерении.</a:t>
            </a:r>
          </a:p>
          <a:p>
            <a:r>
              <a:rPr lang="ru-RU" dirty="0"/>
              <a:t>Это может привести к присвоению меньшего веса такому измерению или даже к удалению его из набора данных. Однако иногда возможно восстановить точные обстоятельства и скорректировать измерение.</a:t>
            </a:r>
          </a:p>
        </p:txBody>
      </p:sp>
    </p:spTree>
    <p:extLst>
      <p:ext uri="{BB962C8B-B14F-4D97-AF65-F5344CB8AC3E}">
        <p14:creationId xmlns:p14="http://schemas.microsoft.com/office/powerpoint/2010/main" val="156463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424" y="2420888"/>
            <a:ext cx="10221538" cy="64633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Степень изменчивости набора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8761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Выборочная дисперсия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Для количественной оценки степени изменчивости между элементами набора данных часто используется </a:t>
                </a:r>
                <a:r>
                  <a:rPr lang="ru-RU" b="1" dirty="0">
                    <a:solidFill>
                      <a:srgbClr val="F36324"/>
                    </a:solidFill>
                  </a:rPr>
                  <a:t>выборочная дисперсия</a:t>
                </a:r>
                <a:r>
                  <a:rPr lang="ru-RU" dirty="0"/>
                  <a:t>, определяемая как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77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Стандартное отклонение выборки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Поскольку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находится в единицах, отличных от элементов набора данных, часто предпочитают </a:t>
                </a:r>
                <a:r>
                  <a:rPr lang="ru-RU" b="1" dirty="0">
                    <a:solidFill>
                      <a:srgbClr val="F36324"/>
                    </a:solidFill>
                  </a:rPr>
                  <a:t>стандартное отклонение выборки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которое измеряется в тех же единицах, что и элементы самого набора данных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=4.85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2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2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Чувствительность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0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40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4000" i="1">
                        <a:solidFill>
                          <a:srgbClr val="246AF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  <a:blipFill>
                <a:blip r:embed="rId2"/>
                <a:stretch>
                  <a:fillRect l="-2087" t="-26168" b="-38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Как и среднее значение выборки, стандартное отклонение выборки очень чувствительно к выбросам.</a:t>
                </a:r>
                <a:br>
                  <a:rPr lang="ru-RU" dirty="0"/>
                </a:br>
                <a:r>
                  <a:rPr lang="ru-RU" dirty="0"/>
                  <a:t>Для нескорректированных данных о температуре 1 января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=16.21.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Для скорректированных данных стандартное отклонение равно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74.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79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Медиана абсолютных отклонений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688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Рассмотрим абсолютное отклонение каждого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относительно медианы выборки: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Med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>
                    <a:solidFill>
                      <a:srgbClr val="F36324"/>
                    </a:solidFill>
                  </a:rPr>
                  <a:t>MAD</a:t>
                </a:r>
                <a:r>
                  <a:rPr lang="ru-RU" dirty="0"/>
                  <a:t> получается путем взятия медианы всех этих абсолютных отклонений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MAD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 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Med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Med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Med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688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63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MAD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Температура 1 января</a:t>
                </a:r>
              </a:p>
              <a:p>
                <a:pPr algn="ctr"/>
                <a:r>
                  <a:rPr lang="ru-RU" dirty="0"/>
                  <a:t>-12</a:t>
                </a:r>
                <a:r>
                  <a:rPr lang="en-US" dirty="0"/>
                  <a:t> </a:t>
                </a:r>
                <a:r>
                  <a:rPr lang="ru-RU" dirty="0"/>
                  <a:t>-14</a:t>
                </a:r>
                <a:r>
                  <a:rPr lang="en-US" dirty="0"/>
                  <a:t> </a:t>
                </a:r>
                <a:r>
                  <a:rPr lang="ru-RU" dirty="0"/>
                  <a:t>-18</a:t>
                </a:r>
                <a:r>
                  <a:rPr lang="en-US" dirty="0"/>
                  <a:t> </a:t>
                </a:r>
                <a:r>
                  <a:rPr lang="ru-RU" b="1" dirty="0">
                    <a:solidFill>
                      <a:srgbClr val="F36324"/>
                    </a:solidFill>
                  </a:rPr>
                  <a:t>-20</a:t>
                </a:r>
                <a:r>
                  <a:rPr lang="en-US" b="1" dirty="0">
                    <a:solidFill>
                      <a:srgbClr val="F36324"/>
                    </a:solidFill>
                  </a:rPr>
                  <a:t> </a:t>
                </a:r>
                <a:r>
                  <a:rPr lang="ru-RU" b="1" dirty="0">
                    <a:solidFill>
                      <a:srgbClr val="F36324"/>
                    </a:solidFill>
                  </a:rPr>
                  <a:t>-22</a:t>
                </a:r>
                <a:r>
                  <a:rPr lang="en-US" b="1" dirty="0">
                    <a:solidFill>
                      <a:srgbClr val="F36324"/>
                    </a:solidFill>
                  </a:rPr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</a:t>
                </a:r>
                <a:r>
                  <a:rPr lang="en-US" dirty="0"/>
                  <a:t>4 </a:t>
                </a:r>
                <a:r>
                  <a:rPr lang="ru-RU" dirty="0"/>
                  <a:t>-2</a:t>
                </a:r>
                <a:r>
                  <a:rPr lang="en-US" dirty="0"/>
                  <a:t>5.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−21.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Абсолютные отклонения каждого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относительно медианы выборки:</a:t>
                </a:r>
                <a:endParaRPr lang="en-US" dirty="0"/>
              </a:p>
              <a:p>
                <a:pPr algn="ctr"/>
                <a:r>
                  <a:rPr lang="en-US" dirty="0"/>
                  <a:t>9 7 3 1 1 3 </a:t>
                </a:r>
                <a:r>
                  <a:rPr lang="ru-RU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4</a:t>
                </a:r>
              </a:p>
              <a:p>
                <a:pPr algn="ctr"/>
                <a:r>
                  <a:rPr lang="en-US" dirty="0"/>
                  <a:t>1 1 3 </a:t>
                </a:r>
                <a:r>
                  <a:rPr lang="en-US" b="1" dirty="0">
                    <a:solidFill>
                      <a:srgbClr val="F36324"/>
                    </a:solidFill>
                  </a:rPr>
                  <a:t>3 3</a:t>
                </a:r>
                <a:r>
                  <a:rPr lang="en-US" dirty="0"/>
                  <a:t> 4 7 9 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MAD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 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  <a:blipFill>
                <a:blip r:embed="rId2"/>
                <a:stretch>
                  <a:fillRect l="-1192" t="-3047" r="-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19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MAD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Температура 1 января</a:t>
                </a:r>
              </a:p>
              <a:p>
                <a:pPr algn="ctr"/>
                <a:r>
                  <a:rPr lang="ru-RU" dirty="0"/>
                  <a:t>-12</a:t>
                </a:r>
                <a:r>
                  <a:rPr lang="en-US" dirty="0"/>
                  <a:t> </a:t>
                </a:r>
                <a:r>
                  <a:rPr lang="ru-RU" dirty="0"/>
                  <a:t>-14</a:t>
                </a:r>
                <a:r>
                  <a:rPr lang="en-US" dirty="0"/>
                  <a:t> </a:t>
                </a:r>
                <a:r>
                  <a:rPr lang="ru-RU" dirty="0"/>
                  <a:t>-18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2</a:t>
                </a:r>
                <a:r>
                  <a:rPr lang="ru-RU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Абсолютные отклонения каждого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относительно медианы выборки:</a:t>
                </a:r>
              </a:p>
              <a:p>
                <a:pPr algn="ctr"/>
                <a:r>
                  <a:rPr lang="ru-RU" dirty="0"/>
                  <a:t>7</a:t>
                </a:r>
                <a:r>
                  <a:rPr lang="en-US" dirty="0"/>
                  <a:t> </a:t>
                </a:r>
                <a:r>
                  <a:rPr lang="ru-RU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1</a:t>
                </a:r>
                <a:r>
                  <a:rPr lang="en-US" dirty="0"/>
                  <a:t> 1 </a:t>
                </a:r>
                <a:r>
                  <a:rPr lang="ru-RU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6 5</a:t>
                </a:r>
              </a:p>
              <a:p>
                <a:pPr algn="ctr"/>
                <a:r>
                  <a:rPr lang="en-US" dirty="0"/>
                  <a:t>1 1 3 </a:t>
                </a:r>
                <a:r>
                  <a:rPr lang="ru-RU" b="1" dirty="0">
                    <a:solidFill>
                      <a:srgbClr val="F36324"/>
                    </a:solidFill>
                  </a:rPr>
                  <a:t>5 5</a:t>
                </a:r>
                <a:r>
                  <a:rPr lang="ru-RU" dirty="0"/>
                  <a:t> 5 6 7</a:t>
                </a:r>
                <a:r>
                  <a:rPr lang="en-US" dirty="0"/>
                  <a:t> 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MAD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 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  <a:blipFill>
                <a:blip r:embed="rId2"/>
                <a:stretch>
                  <a:fillRect l="-1192" t="-3047" r="-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18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424" y="242088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Средние</a:t>
            </a:r>
          </a:p>
        </p:txBody>
      </p:sp>
    </p:spTree>
    <p:extLst>
      <p:ext uri="{BB962C8B-B14F-4D97-AF65-F5344CB8AC3E}">
        <p14:creationId xmlns:p14="http://schemas.microsoft.com/office/powerpoint/2010/main" val="360599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pc="100" smtClean="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4000" b="0" i="1" spc="100" smtClean="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4000" b="0" i="1" spc="100" smtClean="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:r>
                  <a:rPr lang="en-US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MAD</a:t>
                </a:r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  <a:blipFill>
                <a:blip r:embed="rId2"/>
                <a:stretch>
                  <a:fillRect t="-26168" b="-38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Для исходных данных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=4.85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MAD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 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Для данных с выбросом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=16.21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MAD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 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=5.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Так же, как и медиана выборки, на MAD практически не влияют выбросы.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  <a:blipFill>
                <a:blip r:embed="rId3"/>
                <a:stretch>
                  <a:fillRect l="-1192" t="-3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5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9832" y="2782669"/>
            <a:ext cx="10221538" cy="64633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Эмпирические квантили, квартили и IQR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5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Эмпирический квантиль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Мы можем разделить набор данных на две части таким образом, чтобы доля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была меньше определенного числа, а доля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была больше этого числа.</a:t>
                </a:r>
              </a:p>
              <a:p>
                <a:r>
                  <a:rPr lang="ru-RU" dirty="0"/>
                  <a:t>Такое число называется </a:t>
                </a:r>
                <a:r>
                  <a:rPr lang="ru-RU" dirty="0">
                    <a:solidFill>
                      <a:srgbClr val="F36324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F36324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b="1" dirty="0">
                    <a:solidFill>
                      <a:srgbClr val="F36324"/>
                    </a:solidFill>
                  </a:rPr>
                  <a:t> эмпирическим процентилем</a:t>
                </a:r>
                <a:r>
                  <a:rPr lang="ru-RU" dirty="0">
                    <a:solidFill>
                      <a:srgbClr val="F36324"/>
                    </a:solidFill>
                  </a:rPr>
                  <a:t> </a:t>
                </a:r>
                <a:r>
                  <a:rPr lang="ru-RU" dirty="0"/>
                  <a:t>или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F36324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>
                    <a:solidFill>
                      <a:srgbClr val="F36324"/>
                    </a:solidFill>
                  </a:rPr>
                  <a:t>-м</a:t>
                </a:r>
                <a:r>
                  <a:rPr lang="ru-RU" b="1" dirty="0">
                    <a:solidFill>
                      <a:srgbClr val="F36324"/>
                    </a:solidFill>
                  </a:rPr>
                  <a:t> эмпирическим квантилем</a:t>
                </a:r>
                <a:r>
                  <a:rPr lang="ru-RU" dirty="0">
                    <a:solidFill>
                      <a:srgbClr val="F36324"/>
                    </a:solidFill>
                  </a:rPr>
                  <a:t> </a:t>
                </a:r>
                <a:r>
                  <a:rPr lang="ru-RU" dirty="0"/>
                  <a:t>и обозначается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Медиана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398381"/>
              </a:xfrm>
              <a:prstGeom prst="rect">
                <a:avLst/>
              </a:prstGeom>
              <a:blipFill>
                <a:blip r:embed="rId3"/>
                <a:stretch>
                  <a:fillRect l="-1192" t="-3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6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4694" y="2195612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Статистика порядка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Обозначим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-й элемент в упорядоченном списке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Для температуры 1 января 2024 года</a:t>
                </a:r>
              </a:p>
              <a:p>
                <a:pPr algn="ctr"/>
                <a:r>
                  <a:rPr lang="ru-RU" dirty="0"/>
                  <a:t>-25 -24 -24 -22 -20 -18 -14 -12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=−25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=−24,…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−22−20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=−21.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  <a:blipFill>
                <a:blip r:embed="rId3"/>
                <a:stretch>
                  <a:fillRect l="-1192" t="-3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308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4694" y="2195612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Статистика порядка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ctr"/>
                <a:r>
                  <a:rPr lang="ru-RU" dirty="0"/>
                  <a:t>1 2 3 4 </a:t>
                </a:r>
                <a:r>
                  <a:rPr lang="ru-RU" b="1" dirty="0">
                    <a:solidFill>
                      <a:srgbClr val="F36324"/>
                    </a:solidFill>
                  </a:rPr>
                  <a:t>5</a:t>
                </a:r>
                <a:r>
                  <a:rPr lang="ru-RU" dirty="0"/>
                  <a:t> 6 7 8 9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Требование: статистика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-го порядка должна быть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/(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 квантилем.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  <a:blipFill>
                <a:blip r:embed="rId3"/>
                <a:stretch>
                  <a:fillRect l="-1192" t="-2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11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4694" y="2195612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Статистика порядка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ctr"/>
                <a:r>
                  <a:rPr lang="ru-RU" dirty="0"/>
                  <a:t>1 2 3 4 </a:t>
                </a:r>
                <a:r>
                  <a:rPr lang="ru-RU" b="1" dirty="0">
                    <a:solidFill>
                      <a:srgbClr val="F36324"/>
                    </a:solidFill>
                  </a:rPr>
                  <a:t>5</a:t>
                </a:r>
                <a:r>
                  <a:rPr lang="ru-RU" dirty="0"/>
                  <a:t> 6 7 8 9</a:t>
                </a:r>
              </a:p>
              <a:p>
                <a:r>
                  <a:rPr lang="ru-RU" dirty="0"/>
                  <a:t>Вычисление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выполняется следующим образом: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⋅(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+1)−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0.75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mtClean="0">
                          <a:latin typeface="Cambria Math" panose="02040503050406030204" pitchFamily="18" charset="0"/>
                        </a:rPr>
                        <m:t>=0.75⋅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ru-RU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RU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7=0.5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=7+0.5⋅1=7.5.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2000872"/>
                <a:ext cx="10226675" cy="3866626"/>
              </a:xfrm>
              <a:prstGeom prst="rect">
                <a:avLst/>
              </a:prstGeom>
              <a:blipFill>
                <a:blip r:embed="rId3"/>
                <a:stretch>
                  <a:fillRect l="-1192" t="-2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624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Нижний и верхний квартили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82662" y="2211060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Обычно дают сводку набора данных из пяти чисел: минимум, максимум, медиана выборки и 25-й и 75-й эмпирические процентили.</a:t>
                </a:r>
              </a:p>
              <a:p>
                <a:r>
                  <a:rPr lang="ru-RU" dirty="0"/>
                  <a:t>25-й эмпирический </a:t>
                </a:r>
                <a:r>
                  <a:rPr lang="ru-RU" dirty="0" err="1"/>
                  <a:t>процентиль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(0.25)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dirty="0">
                    <a:solidFill>
                      <a:srgbClr val="F36324"/>
                    </a:solidFill>
                  </a:rPr>
                  <a:t>нижним квартилем</a:t>
                </a:r>
                <a:r>
                  <a:rPr lang="ru-RU" dirty="0"/>
                  <a:t>, а 75-й эмпирический </a:t>
                </a:r>
                <a:r>
                  <a:rPr lang="ru-RU" dirty="0" err="1"/>
                  <a:t>процентиль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(0.75)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dirty="0">
                    <a:solidFill>
                      <a:srgbClr val="F36324"/>
                    </a:solidFill>
                  </a:rPr>
                  <a:t>верхним квартилем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Вместе с медианой нижний и верхний квартили делят набор данных на четыре более или менее равные части, состоящие примерно из одной четверти числа элементов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62" y="2211060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936" r="-1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101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Межквартильный диапазон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2662" y="2211060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Расстояние между верхним и нижним квартилями называется межквартильным диапазоном, или IQR (</a:t>
                </a:r>
                <a:r>
                  <a:rPr lang="ru-RU" dirty="0" err="1"/>
                  <a:t>interquartile</a:t>
                </a:r>
                <a:r>
                  <a:rPr lang="ru-RU" dirty="0"/>
                  <a:t> </a:t>
                </a:r>
                <a:r>
                  <a:rPr lang="ru-RU" dirty="0" err="1"/>
                  <a:t>range</a:t>
                </a:r>
                <a:r>
                  <a:rPr lang="ru-RU" dirty="0"/>
                  <a:t>):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IQR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IQR определяет диапазон средней половины набора данных.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62" y="2211060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1958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54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800" y="2782669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Boxplot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37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Boxplot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 для данных гейзера</a:t>
            </a:r>
            <a:endParaRPr lang="en-US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9F6FB5-0E4F-4A99-814E-BE52E682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865844"/>
            <a:ext cx="5760639" cy="42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7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Среднее значение выборки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Находится по формуле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удобства записи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2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7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Надежность</a:t>
            </a: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 программного обеспечения</a:t>
            </a:r>
            <a:endParaRPr lang="en-US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89299D-F8A1-443E-9BF1-F2D8C3F86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83" y="1989138"/>
            <a:ext cx="6224551" cy="46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89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7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Важное и сухое бурение</a:t>
            </a:r>
            <a:endParaRPr lang="en-US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A03091-DC57-4167-A712-227A7239F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87" y="1989138"/>
            <a:ext cx="6826424" cy="44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31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Числовые характеристики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662" y="2211060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Среднее значение выборки</a:t>
            </a:r>
          </a:p>
          <a:p>
            <a:r>
              <a:rPr lang="ru-RU" dirty="0"/>
              <a:t>Медиана</a:t>
            </a:r>
          </a:p>
          <a:p>
            <a:r>
              <a:rPr lang="ru-RU" dirty="0"/>
              <a:t>Выборочная дисперсия</a:t>
            </a:r>
          </a:p>
          <a:p>
            <a:r>
              <a:rPr lang="ru-RU" dirty="0"/>
              <a:t>Стандартное отклонение выборки</a:t>
            </a:r>
          </a:p>
          <a:p>
            <a:r>
              <a:rPr lang="en-US" dirty="0"/>
              <a:t>MAD</a:t>
            </a:r>
          </a:p>
          <a:p>
            <a:r>
              <a:rPr lang="ru-RU" dirty="0"/>
              <a:t>Эмпирические квантили и IQR</a:t>
            </a:r>
          </a:p>
          <a:p>
            <a:r>
              <a:rPr lang="en-US" dirty="0"/>
              <a:t>Boxplot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6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Температура 31.01–01.01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Набор данных состоит из </a:t>
                </a:r>
                <a:r>
                  <a:rPr lang="en-US" dirty="0"/>
                  <a:t>55</a:t>
                </a:r>
                <a:r>
                  <a:rPr lang="ru-RU" dirty="0"/>
                  <a:t> значений температуры зарегистрированных в Йошкар-Оле с 3:00 1 января по 21:00 7 января 2024 года</a:t>
                </a:r>
              </a:p>
              <a:p>
                <a:r>
                  <a:rPr lang="ru-RU" dirty="0"/>
                  <a:t>-12</a:t>
                </a:r>
                <a:r>
                  <a:rPr lang="en-US" dirty="0"/>
                  <a:t> </a:t>
                </a:r>
                <a:r>
                  <a:rPr lang="ru-RU" dirty="0"/>
                  <a:t>-14</a:t>
                </a:r>
                <a:r>
                  <a:rPr lang="en-US" dirty="0"/>
                  <a:t> </a:t>
                </a:r>
                <a:r>
                  <a:rPr lang="ru-RU" dirty="0"/>
                  <a:t>-18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-27</a:t>
                </a:r>
                <a:r>
                  <a:rPr lang="en-US" dirty="0"/>
                  <a:t> </a:t>
                </a:r>
                <a:r>
                  <a:rPr lang="ru-RU" dirty="0"/>
                  <a:t>-29</a:t>
                </a:r>
                <a:r>
                  <a:rPr lang="en-US" dirty="0"/>
                  <a:t> </a:t>
                </a:r>
                <a:r>
                  <a:rPr lang="ru-RU" dirty="0"/>
                  <a:t>-29</a:t>
                </a:r>
                <a:r>
                  <a:rPr lang="en-US" dirty="0"/>
                  <a:t> </a:t>
                </a:r>
                <a:r>
                  <a:rPr lang="ru-RU" dirty="0"/>
                  <a:t>-28</a:t>
                </a:r>
                <a:r>
                  <a:rPr lang="en-US" dirty="0"/>
                  <a:t> </a:t>
                </a:r>
                <a:r>
                  <a:rPr lang="ru-RU" dirty="0"/>
                  <a:t>-28</a:t>
                </a:r>
                <a:r>
                  <a:rPr lang="en-US" dirty="0"/>
                  <a:t>  </a:t>
                </a:r>
                <a:r>
                  <a:rPr lang="ru-RU" dirty="0"/>
                  <a:t>-27</a:t>
                </a:r>
                <a:r>
                  <a:rPr lang="en-US" dirty="0"/>
                  <a:t>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-21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-21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-19</a:t>
                </a:r>
                <a:r>
                  <a:rPr lang="en-US" dirty="0"/>
                  <a:t> </a:t>
                </a:r>
                <a:r>
                  <a:rPr lang="ru-RU" dirty="0"/>
                  <a:t>-19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-21</a:t>
                </a:r>
                <a:r>
                  <a:rPr lang="en-US" dirty="0"/>
                  <a:t> </a:t>
                </a:r>
                <a:r>
                  <a:rPr lang="ru-RU" dirty="0"/>
                  <a:t>-21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−23.13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 r="-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9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Медиана выборки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Медиана выборки определяется как </a:t>
                </a:r>
                <a:r>
                  <a:rPr lang="ru-RU" dirty="0">
                    <a:solidFill>
                      <a:srgbClr val="F36324"/>
                    </a:solidFill>
                  </a:rPr>
                  <a:t>средний элемент набора данных</a:t>
                </a:r>
                <a:r>
                  <a:rPr lang="ru-RU" dirty="0"/>
                  <a:t>, когда он размещен </a:t>
                </a:r>
                <a:r>
                  <a:rPr lang="ru-RU" dirty="0">
                    <a:solidFill>
                      <a:srgbClr val="F36324"/>
                    </a:solidFill>
                  </a:rPr>
                  <a:t>в порядке возрастания</a:t>
                </a:r>
                <a:r>
                  <a:rPr lang="ru-RU" dirty="0"/>
                  <a:t>. Когда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нечетно – это средний элемент.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Когда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четно – это среднее значение двух средних элементов.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Обозначается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Med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или кратко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Med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1794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97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Температура 31.01–01.01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Набор данных состоит из </a:t>
                </a:r>
                <a:r>
                  <a:rPr lang="en-US" dirty="0"/>
                  <a:t>55</a:t>
                </a:r>
                <a:r>
                  <a:rPr lang="ru-RU" dirty="0"/>
                  <a:t> значений температуры зарегистрированных в Йошкар-Оле с 3:00 1 января по 21:00 7 января 2024 года</a:t>
                </a:r>
              </a:p>
              <a:p>
                <a:r>
                  <a:rPr lang="ru-RU" dirty="0"/>
                  <a:t>-12</a:t>
                </a:r>
                <a:r>
                  <a:rPr lang="en-US" dirty="0"/>
                  <a:t> </a:t>
                </a:r>
                <a:r>
                  <a:rPr lang="ru-RU" dirty="0"/>
                  <a:t>-14</a:t>
                </a:r>
                <a:r>
                  <a:rPr lang="en-US" dirty="0"/>
                  <a:t> </a:t>
                </a:r>
                <a:r>
                  <a:rPr lang="ru-RU" dirty="0"/>
                  <a:t>-18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-27</a:t>
                </a:r>
                <a:r>
                  <a:rPr lang="en-US" dirty="0"/>
                  <a:t> </a:t>
                </a:r>
                <a:r>
                  <a:rPr lang="ru-RU" dirty="0"/>
                  <a:t>-29</a:t>
                </a:r>
                <a:r>
                  <a:rPr lang="en-US" dirty="0"/>
                  <a:t> </a:t>
                </a:r>
                <a:r>
                  <a:rPr lang="ru-RU" dirty="0"/>
                  <a:t>-29</a:t>
                </a:r>
                <a:r>
                  <a:rPr lang="en-US" dirty="0"/>
                  <a:t> </a:t>
                </a:r>
                <a:r>
                  <a:rPr lang="ru-RU" dirty="0"/>
                  <a:t>-28</a:t>
                </a:r>
                <a:r>
                  <a:rPr lang="en-US" dirty="0"/>
                  <a:t> </a:t>
                </a:r>
                <a:r>
                  <a:rPr lang="ru-RU" dirty="0"/>
                  <a:t>-28</a:t>
                </a:r>
                <a:r>
                  <a:rPr lang="en-US" dirty="0"/>
                  <a:t>  </a:t>
                </a:r>
                <a:r>
                  <a:rPr lang="ru-RU" dirty="0"/>
                  <a:t>-27</a:t>
                </a:r>
                <a:r>
                  <a:rPr lang="en-US" dirty="0"/>
                  <a:t>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-21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-21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-19</a:t>
                </a:r>
                <a:r>
                  <a:rPr lang="en-US" dirty="0"/>
                  <a:t> </a:t>
                </a:r>
                <a:r>
                  <a:rPr lang="ru-RU" dirty="0"/>
                  <a:t>-19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-21</a:t>
                </a:r>
                <a:r>
                  <a:rPr lang="en-US" dirty="0"/>
                  <a:t> </a:t>
                </a:r>
                <a:r>
                  <a:rPr lang="ru-RU" dirty="0"/>
                  <a:t>-21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 </a:t>
                </a:r>
                <a:r>
                  <a:rPr lang="ru-RU" dirty="0"/>
                  <a:t>-26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-23</a:t>
                </a:r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−23.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 r="-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21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Чувствительность среднего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Среднее значение выборки является естественным аналогом для набора данных того, что является ожидаемым для распределения вероятностей. Однако оно очень чувствительно к выбросам, под которыми мы подразумеваем наблюдения в наборе данных, которые сильно отклоняются от основной массы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82799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Температура 01.01.2024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Набор данных состоит из 8 значений температуры зарегистрированных в Йошкар-Оле 1 января 2024 года</a:t>
                </a:r>
              </a:p>
              <a:p>
                <a:r>
                  <a:rPr lang="ru-RU" dirty="0"/>
                  <a:t>с 3:00 по 24:00</a:t>
                </a:r>
              </a:p>
              <a:p>
                <a:pPr algn="ctr"/>
                <a:r>
                  <a:rPr lang="ru-RU" dirty="0"/>
                  <a:t>-12</a:t>
                </a:r>
                <a:r>
                  <a:rPr lang="en-US" dirty="0"/>
                  <a:t> </a:t>
                </a:r>
                <a:r>
                  <a:rPr lang="ru-RU" dirty="0"/>
                  <a:t>-14</a:t>
                </a:r>
                <a:r>
                  <a:rPr lang="en-US" dirty="0"/>
                  <a:t> </a:t>
                </a:r>
                <a:r>
                  <a:rPr lang="ru-RU" dirty="0"/>
                  <a:t>-18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-25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</a:p>
              <a:p>
                <a:pPr algn="ctr"/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−19.88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−21.00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78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Данные с выбросом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В наборе данных из 8 значений температуры появилась ошибка – выброс</a:t>
                </a:r>
              </a:p>
              <a:p>
                <a:pPr algn="ctr"/>
                <a:r>
                  <a:rPr lang="ru-RU" dirty="0"/>
                  <a:t>-12</a:t>
                </a:r>
                <a:r>
                  <a:rPr lang="en-US" dirty="0"/>
                  <a:t> </a:t>
                </a:r>
                <a:r>
                  <a:rPr lang="ru-RU" dirty="0"/>
                  <a:t>-14</a:t>
                </a:r>
                <a:r>
                  <a:rPr lang="en-US" dirty="0"/>
                  <a:t> </a:t>
                </a:r>
                <a:r>
                  <a:rPr lang="ru-RU" dirty="0"/>
                  <a:t>-18</a:t>
                </a:r>
                <a:r>
                  <a:rPr lang="en-US" dirty="0"/>
                  <a:t> </a:t>
                </a:r>
                <a:r>
                  <a:rPr lang="ru-RU" dirty="0"/>
                  <a:t>-20</a:t>
                </a:r>
                <a:r>
                  <a:rPr lang="en-US" dirty="0"/>
                  <a:t> </a:t>
                </a:r>
                <a:r>
                  <a:rPr lang="ru-RU" dirty="0"/>
                  <a:t>-22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  <a:r>
                  <a:rPr lang="en-US" dirty="0"/>
                  <a:t> </a:t>
                </a:r>
                <a:r>
                  <a:rPr lang="ru-RU" dirty="0"/>
                  <a:t>25</a:t>
                </a:r>
                <a:r>
                  <a:rPr lang="en-US" dirty="0"/>
                  <a:t> </a:t>
                </a:r>
                <a:r>
                  <a:rPr lang="ru-RU" dirty="0"/>
                  <a:t>-24</a:t>
                </a:r>
              </a:p>
              <a:p>
                <a:r>
                  <a:rPr lang="ru-RU" dirty="0"/>
                  <a:t>Вычисляем средние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−13.63,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Med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−19.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3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933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13961</TotalTime>
  <Words>1356</Words>
  <Application>Microsoft Office PowerPoint</Application>
  <PresentationFormat>Широкоэкранный</PresentationFormat>
  <Paragraphs>165</Paragraphs>
  <Slides>32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Calibri</vt:lpstr>
      <vt:lpstr>Calibri Light</vt:lpstr>
      <vt:lpstr>Cambria Math</vt:lpstr>
      <vt:lpstr>Segoe UI</vt:lpstr>
      <vt:lpstr>Segoe UI Black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</cp:lastModifiedBy>
  <cp:revision>468</cp:revision>
  <dcterms:created xsi:type="dcterms:W3CDTF">2016-01-11T07:19:05Z</dcterms:created>
  <dcterms:modified xsi:type="dcterms:W3CDTF">2024-02-11T19:24:57Z</dcterms:modified>
</cp:coreProperties>
</file>