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45"/>
  </p:notesMasterIdLst>
  <p:sldIdLst>
    <p:sldId id="648" r:id="rId5"/>
    <p:sldId id="359" r:id="rId6"/>
    <p:sldId id="633" r:id="rId7"/>
    <p:sldId id="709" r:id="rId8"/>
    <p:sldId id="710" r:id="rId9"/>
    <p:sldId id="711" r:id="rId10"/>
    <p:sldId id="729" r:id="rId11"/>
    <p:sldId id="730" r:id="rId12"/>
    <p:sldId id="650" r:id="rId13"/>
    <p:sldId id="731" r:id="rId14"/>
    <p:sldId id="712" r:id="rId15"/>
    <p:sldId id="732" r:id="rId16"/>
    <p:sldId id="713" r:id="rId17"/>
    <p:sldId id="714" r:id="rId18"/>
    <p:sldId id="733" r:id="rId19"/>
    <p:sldId id="716" r:id="rId20"/>
    <p:sldId id="715" r:id="rId21"/>
    <p:sldId id="734" r:id="rId22"/>
    <p:sldId id="735" r:id="rId23"/>
    <p:sldId id="736" r:id="rId24"/>
    <p:sldId id="652" r:id="rId25"/>
    <p:sldId id="653" r:id="rId26"/>
    <p:sldId id="737" r:id="rId27"/>
    <p:sldId id="738" r:id="rId28"/>
    <p:sldId id="717" r:id="rId29"/>
    <p:sldId id="655" r:id="rId30"/>
    <p:sldId id="739" r:id="rId31"/>
    <p:sldId id="718" r:id="rId32"/>
    <p:sldId id="740" r:id="rId33"/>
    <p:sldId id="741" r:id="rId34"/>
    <p:sldId id="722" r:id="rId35"/>
    <p:sldId id="723" r:id="rId36"/>
    <p:sldId id="724" r:id="rId37"/>
    <p:sldId id="725" r:id="rId38"/>
    <p:sldId id="726" r:id="rId39"/>
    <p:sldId id="657" r:id="rId40"/>
    <p:sldId id="663" r:id="rId41"/>
    <p:sldId id="742" r:id="rId42"/>
    <p:sldId id="743" r:id="rId43"/>
    <p:sldId id="708" r:id="rId44"/>
  </p:sldIdLst>
  <p:sldSz cx="12192000" cy="6858000"/>
  <p:notesSz cx="6858000" cy="9144000"/>
  <p:custDataLst>
    <p:tags r:id="rId4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2479" userDrawn="1">
          <p15:clr>
            <a:srgbClr val="A4A3A4"/>
          </p15:clr>
        </p15:guide>
        <p15:guide id="3" pos="5201" userDrawn="1">
          <p15:clr>
            <a:srgbClr val="A4A3A4"/>
          </p15:clr>
        </p15:guide>
        <p15:guide id="4" orient="horz" pos="2886" userDrawn="1">
          <p15:clr>
            <a:srgbClr val="A4A3A4"/>
          </p15:clr>
        </p15:guide>
        <p15:guide id="5" pos="619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3702" userDrawn="1">
          <p15:clr>
            <a:srgbClr val="A4A3A4"/>
          </p15:clr>
        </p15:guide>
        <p15:guide id="8" pos="7061" userDrawn="1">
          <p15:clr>
            <a:srgbClr val="A4A3A4"/>
          </p15:clr>
        </p15:guide>
        <p15:guide id="9" orient="horz" pos="125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AF3"/>
    <a:srgbClr val="F36324"/>
    <a:srgbClr val="E6E6E6"/>
    <a:srgbClr val="2469F0"/>
    <a:srgbClr val="4C6FB3"/>
    <a:srgbClr val="7270F5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83245" autoAdjust="0"/>
  </p:normalViewPr>
  <p:slideViewPr>
    <p:cSldViewPr>
      <p:cViewPr varScale="1">
        <p:scale>
          <a:sx n="53" d="100"/>
          <a:sy n="53" d="100"/>
        </p:scale>
        <p:origin x="996" y="44"/>
      </p:cViewPr>
      <p:guideLst>
        <p:guide orient="horz" pos="1389"/>
        <p:guide pos="2479"/>
        <p:guide pos="5201"/>
        <p:guide orient="horz" pos="2886"/>
        <p:guide pos="619"/>
        <p:guide orient="horz" pos="618"/>
        <p:guide orient="horz" pos="3702"/>
        <p:guide pos="7061"/>
        <p:guide orient="horz" pos="12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803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вопросы могут быть разнообразными, и ответить на них может быть сложно.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102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других случаях нас может интересовать не распределение в целом, а только конкретная особенность модельного распределения, представляющая интересующее количество.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79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85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6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105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23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79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10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59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721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59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99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886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06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953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09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8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3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20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99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432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61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9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3BAA14-9C0F-4D1F-9B17-483C8E7EA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8FEE38D-D8FA-444B-97D1-1178CA8AA50A}"/>
              </a:ext>
            </a:extLst>
          </p:cNvPr>
          <p:cNvSpPr/>
          <p:nvPr/>
        </p:nvSpPr>
        <p:spPr>
          <a:xfrm>
            <a:off x="366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FE7900-16B0-4943-81C0-E2A7A9CD937E}"/>
              </a:ext>
            </a:extLst>
          </p:cNvPr>
          <p:cNvSpPr txBox="1">
            <a:spLocks/>
          </p:cNvSpPr>
          <p:nvPr/>
        </p:nvSpPr>
        <p:spPr>
          <a:xfrm>
            <a:off x="863470" y="1429888"/>
            <a:ext cx="7393118" cy="154272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spc="100" dirty="0">
                <a:solidFill>
                  <a:srgbClr val="2469F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3. Базовые статистические модели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8D537-9963-470C-BD93-88B1EC32720C}"/>
              </a:ext>
            </a:extLst>
          </p:cNvPr>
          <p:cNvSpPr txBox="1"/>
          <p:nvPr/>
        </p:nvSpPr>
        <p:spPr>
          <a:xfrm>
            <a:off x="863470" y="2972617"/>
            <a:ext cx="5804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Распределение случайной величины</a:t>
            </a:r>
            <a:endParaRPr lang="ru-RU" sz="3600" dirty="0"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5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1424" y="242088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Свойства, исследуемого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45629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Сбои программного обеспечения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4694" y="1994484"/>
            <a:ext cx="10226675" cy="417082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Данные представляют собой наблюдаемые промежутки</a:t>
            </a:r>
            <a:br>
              <a:rPr lang="ru-RU" dirty="0"/>
            </a:br>
            <a:r>
              <a:rPr lang="ru-RU" dirty="0"/>
              <a:t>в секундах процессора между последовательными сбоями, которые происходят во время выполнения определенной команды в реальном времени.</a:t>
            </a:r>
          </a:p>
          <a:p>
            <a:r>
              <a:rPr lang="ru-RU" dirty="0"/>
              <a:t>За небольшой промежуток времени происходит либо 0, либо 1 сбой.</a:t>
            </a:r>
          </a:p>
          <a:p>
            <a:r>
              <a:rPr lang="ru-RU" dirty="0"/>
              <a:t>Сбои происходят с небольшой вероятностью,</a:t>
            </a:r>
            <a:br>
              <a:rPr lang="ru-RU" dirty="0"/>
            </a:br>
            <a:r>
              <a:rPr lang="ru-RU" dirty="0"/>
              <a:t>а в непересекающихся временных интервалах сбои происходят независимо друг от друга.</a:t>
            </a:r>
          </a:p>
          <a:p>
            <a:r>
              <a:rPr lang="ru-RU" dirty="0"/>
              <a:t>Частота, с которой происходят сбои, постоянна</a:t>
            </a:r>
            <a:br>
              <a:rPr lang="ru-RU" dirty="0"/>
            </a:br>
            <a:r>
              <a:rPr lang="ru-RU" dirty="0"/>
              <a:t>с течением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45178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Сбои программного обеспечения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4694" y="1994484"/>
            <a:ext cx="10226675" cy="417082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Для моделирования серии сбоев естественно использовать пуассоновского процесс.</a:t>
            </a:r>
          </a:p>
          <a:p>
            <a:r>
              <a:rPr lang="ru-RU" dirty="0"/>
              <a:t>Из свойств пуассоновского процесса мы знаем, что времена между отказами независимы и имеют одинаковое экспоненциальное распределение. Следовательно, мы моделируем данные о сбоях программного обеспечения, как реализацию случайной выборки из экспоненциального распределения.</a:t>
            </a:r>
          </a:p>
        </p:txBody>
      </p:sp>
    </p:spTree>
    <p:extLst>
      <p:ext uri="{BB962C8B-B14F-4D97-AF65-F5344CB8AC3E}">
        <p14:creationId xmlns:p14="http://schemas.microsoft.com/office/powerpoint/2010/main" val="179748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Данные уточняют модель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Набор данных был получен из повторных измерений, выполненных в одних и тех же экспериментальных условиях. Базовая статистическая модель для такого набора данных заключается в рассмотрении измерений как случайной выборки и интерпретации набора данных как реализации случайной выборки. </a:t>
                </a:r>
                <a:r>
                  <a:rPr lang="ru-RU" dirty="0">
                    <a:solidFill>
                      <a:srgbClr val="246AF3"/>
                    </a:solidFill>
                  </a:rPr>
                  <a:t>Знание об изучаемом явлении и характере эксперимента может привести к частичному уточнению распределения вероятностей </a:t>
                </a:r>
                <a:r>
                  <a:rPr lang="ru-RU" dirty="0"/>
                  <a:t>каждого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в выборке. Это должно быть включено в модель.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1192" t="-2773" r="-2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93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Статистическая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5" y="1991722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b="1" dirty="0">
                    <a:solidFill>
                      <a:srgbClr val="246AF3"/>
                    </a:solidFill>
                  </a:rPr>
                  <a:t>Статистическая модель для повторных измерений.</a:t>
                </a:r>
                <a:r>
                  <a:rPr lang="ru-RU" dirty="0"/>
                  <a:t> Набор данных, состоящий из значений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 ...,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повторных измерений одной и той же величины, моделируется как реализация случайной выборки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Модель может включать частичную спецификацию распределения вероятностей каждого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5" y="1991722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8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Статистическая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5" y="1991722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Распределение вероятностей каждого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называется </a:t>
                </a:r>
                <a:r>
                  <a:rPr lang="ru-RU" dirty="0">
                    <a:solidFill>
                      <a:srgbClr val="246AF3"/>
                    </a:solidFill>
                  </a:rPr>
                  <a:t>модельным распределением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Распределение времени извержения – одно из всех непрерывных распределений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(0,+∞)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Сбои программного обеспечения – одно из всех экспоненциальных распределений.</a:t>
                </a:r>
              </a:p>
              <a:p>
                <a:r>
                  <a:rPr lang="ru-RU" dirty="0"/>
                  <a:t>Параметр экспоненциального распределения называется параметром модели.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5" y="1991722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56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Статистическая модель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4694" y="1994484"/>
            <a:ext cx="10226675" cy="438684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Как только мы сформулируем статистическую модель для нашей выборки, мы можем использовать эту выборку для получения знаний о распределении модели.</a:t>
            </a:r>
          </a:p>
          <a:p>
            <a:r>
              <a:rPr lang="ru-RU" dirty="0"/>
              <a:t>Важными вопросами о соответствующем распределении модели являются: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dirty="0"/>
              <a:t>какая характеристика распределения модели представляет интересующую нас величину</a:t>
            </a:r>
            <a:br>
              <a:rPr lang="ru-RU" dirty="0"/>
            </a:br>
            <a:r>
              <a:rPr lang="ru-RU" dirty="0"/>
              <a:t>и как мы используем наш набор данных</a:t>
            </a:r>
            <a:br>
              <a:rPr lang="ru-RU" dirty="0"/>
            </a:br>
            <a:r>
              <a:rPr lang="ru-RU" dirty="0"/>
              <a:t>для определения значения этой характеристики?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dirty="0"/>
              <a:t>какое распределение модели лучше всего подходит для конкретного набора данных?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217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Данные гейзера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моделируются как реализация случайной выборки из непрерывного распределения.</a:t>
                </a:r>
              </a:p>
              <a:p>
                <a:r>
                  <a:rPr lang="ru-RU" dirty="0"/>
                  <a:t>Предположим, нас интересует полная характеристика «истинного» распределения, такая как функция распределения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или плотность вероятности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/>
                  <a:t>. Поскольку нет никаких дополнительных спецификаций относительно типа распределения, наша проблема заключалась</a:t>
                </a:r>
                <a:br>
                  <a:rPr lang="en-US" dirty="0"/>
                </a:br>
                <a:r>
                  <a:rPr lang="ru-RU" dirty="0"/>
                  <a:t>бы в полном исследовании функции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или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/>
                  <a:t> на основе нашего набора данных.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34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Программное обеспечение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Данные о сбоях программного обеспечения моделируются как реализация случайной выборки из экспоненциального распределения. В этом случае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/>
                  <a:t> полностью характеризуются одним параметром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  и  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 для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≥0.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Даже если бы нас интересовали кривые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/>
                  <a:t>, наша задача свелась бы к оценке одного параметра на основе нашего набора данных.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037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Измеряем скорость света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4694" y="1994484"/>
            <a:ext cx="10226675" cy="4314836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В физических экспериментах обычно думают о каждом измерении как об </a:t>
            </a:r>
          </a:p>
          <a:p>
            <a:pPr algn="ctr"/>
            <a:r>
              <a:rPr lang="ru-RU" b="1" dirty="0">
                <a:solidFill>
                  <a:srgbClr val="246AF3"/>
                </a:solidFill>
              </a:rPr>
              <a:t>измерении = интересующая величина +</a:t>
            </a:r>
            <a:br>
              <a:rPr lang="ru-RU" b="1" dirty="0">
                <a:solidFill>
                  <a:srgbClr val="246AF3"/>
                </a:solidFill>
              </a:rPr>
            </a:br>
            <a:r>
              <a:rPr lang="ru-RU" b="1" dirty="0">
                <a:solidFill>
                  <a:srgbClr val="246AF3"/>
                </a:solidFill>
              </a:rPr>
              <a:t>+ погрешность измерения.</a:t>
            </a:r>
          </a:p>
          <a:p>
            <a:r>
              <a:rPr lang="ru-RU" dirty="0"/>
              <a:t>Интересующая величина, в данном случае скорость света, рассматривается как некоторая неизвестная постоянная,</a:t>
            </a:r>
            <a:br>
              <a:rPr lang="ru-RU" dirty="0"/>
            </a:br>
            <a:r>
              <a:rPr lang="ru-RU" dirty="0"/>
              <a:t>а погрешность измерения – как некоторая случайная флуктуация. При отсутствии систематической ошибки погрешность измерения может быть смоделирована случайной величиной с нулевым математическим ожиданием и конечной дисперсией.</a:t>
            </a:r>
          </a:p>
        </p:txBody>
      </p:sp>
    </p:spTree>
    <p:extLst>
      <p:ext uri="{BB962C8B-B14F-4D97-AF65-F5344CB8AC3E}">
        <p14:creationId xmlns:p14="http://schemas.microsoft.com/office/powerpoint/2010/main" val="54283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99062" y="2216896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Случайная выборка</a:t>
            </a:r>
          </a:p>
        </p:txBody>
      </p:sp>
    </p:spTree>
    <p:extLst>
      <p:ext uri="{BB962C8B-B14F-4D97-AF65-F5344CB8AC3E}">
        <p14:creationId xmlns:p14="http://schemas.microsoft.com/office/powerpoint/2010/main" val="360599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Измеряем скорость света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4694" y="1994484"/>
            <a:ext cx="10226675" cy="37382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Измерения моделируются случайной выборкой из распределения с некоторым неизвестным математическим ожиданием и конечной дисперсией.</a:t>
            </a:r>
          </a:p>
          <a:p>
            <a:r>
              <a:rPr lang="ru-RU" dirty="0"/>
              <a:t>Скорость света представлена математическим ожиданием модельного распределения.</a:t>
            </a:r>
          </a:p>
          <a:p>
            <a:r>
              <a:rPr lang="ru-RU" dirty="0"/>
              <a:t>Наша задача заключалась бы в оценке ожидаемого распределения модели на основе нашего набора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197312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1424" y="242088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Выборочная статистика</a:t>
            </a:r>
          </a:p>
        </p:txBody>
      </p:sp>
    </p:spTree>
    <p:extLst>
      <p:ext uri="{BB962C8B-B14F-4D97-AF65-F5344CB8AC3E}">
        <p14:creationId xmlns:p14="http://schemas.microsoft.com/office/powerpoint/2010/main" val="2687613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Выборочная статистика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4694" y="1994484"/>
            <a:ext cx="10226675" cy="37382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Если статистическая модель адекватно описывает имеющийся набор данных, то выборочная статистика, соответствующая эмпирическим сводкам, должна каким-то образом отражать соответствующие особенности распределения модели.</a:t>
            </a:r>
          </a:p>
        </p:txBody>
      </p:sp>
    </p:spTree>
    <p:extLst>
      <p:ext uri="{BB962C8B-B14F-4D97-AF65-F5344CB8AC3E}">
        <p14:creationId xmlns:p14="http://schemas.microsoft.com/office/powerpoint/2010/main" val="4204771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Выборочное среднее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Выборочная статистика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посчитанная на выборке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из распределения вероятностей с математическим ожиданием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, согласно закону больших чисел,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ru-R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для каждого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125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Выборочное среднее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Предел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ru-R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означает, что при большом размере выборки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выборочное среднее для большинства реализаций случайной выборки близко к ожидаемому значению соответствующего распределения.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 r="-1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481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Генерируем искусственный набор данных из нормального распределения с параметрами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Сравним статистику выборки с соответствующими характеристиками этого распределения.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2"/>
                <a:stretch>
                  <a:fillRect l="-1192" t="-2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25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Эмпирическая функция распределения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530860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4000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4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4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4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4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4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4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4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4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4000" dirty="0"/>
                  <a:t> – случайная выборка из функции распределения </a:t>
                </a:r>
                <a14:m>
                  <m:oMath xmlns:m="http://schemas.openxmlformats.org/officeDocument/2006/math">
                    <m:r>
                      <a:rPr lang="ru-RU" sz="40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sz="4000" dirty="0"/>
                  <a:t>, и пусть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400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40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4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400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40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000">
                              <a:latin typeface="Cambria Math" panose="02040503050406030204" pitchFamily="18" charset="0"/>
                            </a:rPr>
                            <m:t>количество </m:t>
                          </m:r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40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4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4000">
                              <a:latin typeface="Cambria Math" panose="02040503050406030204" pitchFamily="18" charset="0"/>
                            </a:rPr>
                            <m:t>∈(−∞, </m:t>
                          </m:r>
                          <m:r>
                            <a:rPr lang="ru-RU" sz="400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400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ru-RU" sz="400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sz="40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4000" dirty="0"/>
                  <a:t>– эмпирическая функция распределения выборки. Закон больших чисел гарантирует, что для каждого </a:t>
                </a:r>
                <a14:m>
                  <m:oMath xmlns:m="http://schemas.openxmlformats.org/officeDocument/2006/math">
                    <m:r>
                      <a:rPr lang="ru-RU" sz="4000"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sz="40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ru-RU" sz="40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sz="40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ru-RU" sz="4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400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ru-RU" sz="40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400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4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4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40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ru-RU" sz="400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ru-RU" sz="400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RU" sz="4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40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ru-RU" sz="4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ru-RU" sz="400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ru-RU" sz="400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ru-RU" sz="400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ru-RU" sz="4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40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4000" dirty="0"/>
                  <a:t>Эмпирическая функция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400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4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4000" dirty="0"/>
                  <a:t> близка к </a:t>
                </a:r>
                <a14:m>
                  <m:oMath xmlns:m="http://schemas.openxmlformats.org/officeDocument/2006/math">
                    <m:r>
                      <a:rPr lang="ru-RU" sz="40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sz="4000" dirty="0"/>
                  <a:t>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400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40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4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400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4000">
                          <a:latin typeface="Cambria Math" panose="02040503050406030204" pitchFamily="18" charset="0"/>
                        </a:rPr>
                        <m:t>)≈</m:t>
                      </m:r>
                      <m:r>
                        <a:rPr lang="ru-RU" sz="400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4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400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400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530860"/>
              </a:xfrm>
              <a:prstGeom prst="rect">
                <a:avLst/>
              </a:prstGeom>
              <a:blipFill>
                <a:blip r:embed="rId2"/>
                <a:stretch>
                  <a:fillRect l="-1192" t="-2557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794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1994484"/>
            <a:ext cx="10226675" cy="38824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Эмпирическая функция распределения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4694" y="1994484"/>
            <a:ext cx="10226675" cy="45308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Empirical cumulative distribution function, ECDF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Cumulative distribution function, CDF </a:t>
            </a:r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69291D-DD7D-4B50-9726-BF0BA4644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3187777"/>
            <a:ext cx="4905766" cy="33375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002F8D-6315-46F7-B129-4EDE022E7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2560" y="3187776"/>
            <a:ext cx="4905766" cy="333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36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Гистограмма</a:t>
            </a: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 плотность вероятности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2000688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>
                    <a:solidFill>
                      <a:srgbClr val="246AF3"/>
                    </a:solidFill>
                  </a:rPr>
                  <a:t>Следствие закона больших чисел.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Высота гистограммы приблизительно равна значению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/>
                  <a:t> в средней точке ячейки: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высота гистограммы на (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] ≈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2000688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1192" t="-1794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637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Гистограмма</a:t>
            </a: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 плотность вероятности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DB0CE6-3C2F-4148-9104-586921F65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2" y="1999648"/>
            <a:ext cx="5090601" cy="34665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71EF4A-E176-472C-BC3D-490CA8BCE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30" y="1985310"/>
            <a:ext cx="5090600" cy="34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3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Опыт 1879 года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4694" y="1994484"/>
            <a:ext cx="10226675" cy="37382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В ходе эксперимента по измерению скорости света было получено 100 измерений. Значения приведены</a:t>
            </a:r>
            <a:br>
              <a:rPr lang="en-US" dirty="0"/>
            </a:br>
            <a:r>
              <a:rPr lang="ru-RU" dirty="0"/>
              <a:t>в следующей таблице и представляют скорость света</a:t>
            </a:r>
            <a:br>
              <a:rPr lang="en-US" dirty="0"/>
            </a:br>
            <a:r>
              <a:rPr lang="ru-RU" dirty="0"/>
              <a:t>в воздухе в км/сек минус 299 000.</a:t>
            </a:r>
          </a:p>
        </p:txBody>
      </p:sp>
    </p:spTree>
    <p:extLst>
      <p:ext uri="{BB962C8B-B14F-4D97-AF65-F5344CB8AC3E}">
        <p14:creationId xmlns:p14="http://schemas.microsoft.com/office/powerpoint/2010/main" val="409127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KDE </a:t>
            </a: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 плотность вероятности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DB0CE6-3C2F-4148-9104-586921F65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662" y="2029833"/>
            <a:ext cx="5090601" cy="34061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71EF4A-E176-472C-BC3D-490CA8BCE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530" y="2015495"/>
            <a:ext cx="5090600" cy="34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95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99832" y="2782669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Числовые значения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59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Среднее значение выборки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2000872"/>
                <a:ext cx="10226675" cy="339838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Математическое ожидание распределения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равно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; таким образом, распределение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(2, 1)</m:t>
                    </m:r>
                  </m:oMath>
                </a14:m>
                <a:r>
                  <a:rPr lang="ru-RU" dirty="0"/>
                  <a:t> имеет математическое ожидание 1.</a:t>
                </a:r>
              </a:p>
              <a:p>
                <a:r>
                  <a:rPr lang="ru-RU" dirty="0"/>
                  <a:t>Согласно закону больших чисел: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 ≈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. Это иллюстрируется нашим набором данных из 200 значений, сгенерированных из распределения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(2, 1)</m:t>
                    </m:r>
                  </m:oMath>
                </a14:m>
                <a:r>
                  <a:rPr lang="ru-RU" dirty="0"/>
                  <a:t>, для которого мы находим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200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/>
                        <m:t>1.98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2000872"/>
                <a:ext cx="10226675" cy="3398381"/>
              </a:xfrm>
              <a:prstGeom prst="rect">
                <a:avLst/>
              </a:prstGeom>
              <a:blipFill>
                <a:blip r:embed="rId3"/>
                <a:stretch>
                  <a:fillRect l="-1192" t="-2867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569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4694" y="2195612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Медиана выборки и эмпирические квантили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2000872"/>
                <a:ext cx="10226675" cy="386662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Для медианы выборки мы находим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Med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200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.08.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Это иллюстрирует тот факт, что медиана выборки случайной выборки из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приближается к медиане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𝑖𝑛𝑣</m:t>
                        </m:r>
                      </m:sup>
                    </m:sSup>
                    <m:r>
                      <a:rPr lang="ru-RU">
                        <a:latin typeface="Cambria Math" panose="02040503050406030204" pitchFamily="18" charset="0"/>
                      </a:rPr>
                      <m:t>(0.5)</m:t>
                    </m:r>
                  </m:oMath>
                </a14:m>
                <a:r>
                  <a:rPr lang="ru-RU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Фактически, у нас есть следующее общее свойство для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-го эмпирического квантиля: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)≈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𝑖𝑛𝑣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2000872"/>
                <a:ext cx="10226675" cy="3866626"/>
              </a:xfrm>
              <a:prstGeom prst="rect">
                <a:avLst/>
              </a:prstGeom>
              <a:blipFill>
                <a:blip r:embed="rId3"/>
                <a:stretch>
                  <a:fillRect l="-1192" t="-1732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308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4694" y="2195612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Дисперсия выборки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2000872"/>
                <a:ext cx="10226675" cy="386662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Стандартное отклонение и дисперсия распределения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 равны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; таким образом, для распределения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(2, 1)</m:t>
                    </m:r>
                  </m:oMath>
                </a14:m>
                <a:r>
                  <a:rPr lang="ru-RU" dirty="0"/>
                  <a:t> они равны 1 и 1. Другим следствием закона больших чисел является то, что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  и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Для нашего набора данных размером 200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200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0066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и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200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/>
                        <m:t>1.003292</m:t>
                      </m:r>
                      <m:r>
                        <m:rPr>
                          <m:nor/>
                        </m:rPr>
                        <a:rPr lang="ru-RU" b="0" i="0" smtClean="0"/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2000872"/>
                <a:ext cx="10226675" cy="3866626"/>
              </a:xfrm>
              <a:prstGeom prst="rect">
                <a:avLst/>
              </a:prstGeom>
              <a:blipFill>
                <a:blip r:embed="rId3"/>
                <a:stretch>
                  <a:fillRect l="-1192" t="-1732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11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4694" y="2195612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MAD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2000872"/>
                <a:ext cx="10226675" cy="3866626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Для MAD набора данных мы находим </a:t>
                </a:r>
                <a:r>
                  <a:rPr lang="en-US" dirty="0"/>
                  <a:t>0</a:t>
                </a:r>
                <a:r>
                  <a:rPr lang="ru-RU" dirty="0"/>
                  <a:t>.</a:t>
                </a:r>
                <a:r>
                  <a:rPr lang="en-US" dirty="0"/>
                  <a:t>7266</a:t>
                </a:r>
                <a:r>
                  <a:rPr lang="ru-RU" dirty="0"/>
                  <a:t>, что явно отличается от стандартного отклонения </a:t>
                </a:r>
                <a:r>
                  <a:rPr lang="en-US" dirty="0"/>
                  <a:t>1</a:t>
                </a:r>
                <a:r>
                  <a:rPr lang="ru-RU" dirty="0"/>
                  <a:t> распределения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(2, 1)</m:t>
                    </m:r>
                  </m:oMath>
                </a14:m>
                <a:r>
                  <a:rPr lang="ru-RU" dirty="0"/>
                  <a:t>. Причина в том, что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)≈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𝑖𝑛𝑣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(0.75)−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𝑖𝑛𝑣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(0.5)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для любого распределения, симметричного относительно его медианы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𝑖𝑛𝑣</m:t>
                        </m:r>
                      </m:sup>
                    </m:sSup>
                    <m:r>
                      <a:rPr lang="ru-RU">
                        <a:latin typeface="Cambria Math" panose="02040503050406030204" pitchFamily="18" charset="0"/>
                      </a:rPr>
                      <m:t>(0.5)</m:t>
                    </m:r>
                  </m:oMath>
                </a14:m>
                <a:r>
                  <a:rPr lang="ru-RU" dirty="0"/>
                  <a:t>. Для распределения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𝑖𝑛𝑣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0.75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𝑖𝑛𝑣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𝑖𝑛𝑣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0.75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6745,</m:t>
                      </m:r>
                    </m:oMath>
                  </m:oMathPara>
                </a14:m>
                <a:endParaRPr lang="ru-RU" b="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где Φ обозначает функцию распределения стандартного нормального распределения.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2000872"/>
                <a:ext cx="10226675" cy="3866626"/>
              </a:xfrm>
              <a:prstGeom prst="rect">
                <a:avLst/>
              </a:prstGeom>
              <a:blipFill>
                <a:blip r:embed="rId3"/>
                <a:stretch>
                  <a:fillRect l="-1073" t="-2677" r="-1013" b="-17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624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7800" y="2601778"/>
            <a:ext cx="10221538" cy="1654443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Некоторые выборочные статистические данные и соответствующие характеристики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949137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E713D819-8BAD-4C14-907A-3911AE6D73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3540495"/>
                  </p:ext>
                </p:extLst>
              </p:nvPr>
            </p:nvGraphicFramePr>
            <p:xfrm>
              <a:off x="982663" y="981075"/>
              <a:ext cx="10226676" cy="48958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113338">
                      <a:extLst>
                        <a:ext uri="{9D8B030D-6E8A-4147-A177-3AD203B41FA5}">
                          <a16:colId xmlns:a16="http://schemas.microsoft.com/office/drawing/2014/main" val="1670238901"/>
                        </a:ext>
                      </a:extLst>
                    </a:gridCol>
                    <a:gridCol w="5113338">
                      <a:extLst>
                        <a:ext uri="{9D8B030D-6E8A-4147-A177-3AD203B41FA5}">
                          <a16:colId xmlns:a16="http://schemas.microsoft.com/office/drawing/2014/main" val="2435381338"/>
                        </a:ext>
                      </a:extLst>
                    </a:gridCol>
                  </a:tblGrid>
                  <a:tr h="106640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800" b="1" kern="1200" dirty="0">
                              <a:solidFill>
                                <a:srgbClr val="246AF3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Выборочная статистика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800" b="1" kern="1200" dirty="0">
                              <a:solidFill>
                                <a:srgbClr val="246AF3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Характеристика распределения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76679790"/>
                      </a:ext>
                    </a:extLst>
                  </a:tr>
                  <a:tr h="512836">
                    <a:tc gridSpan="2"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800" kern="1200" dirty="0">
                              <a:solidFill>
                                <a:srgbClr val="246AF3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Графики</a:t>
                          </a: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4218421"/>
                      </a:ext>
                    </a:extLst>
                  </a:tr>
                  <a:tr h="106640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эмпирическая функция распределения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8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28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функция распределения </a:t>
                          </a:r>
                          <a14:m>
                            <m:oMath xmlns:m="http://schemas.openxmlformats.org/officeDocument/2006/math">
                              <m:r>
                                <a:rPr lang="ru-RU" sz="28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𝐹</m:t>
                              </m:r>
                            </m:oMath>
                          </a14:m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33720419"/>
                      </a:ext>
                    </a:extLst>
                  </a:tr>
                  <a:tr h="109073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оценка плотности ядра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8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𝑛</m:t>
                                  </m:r>
                                  <m:r>
                                    <a:rPr lang="ru-RU" sz="28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, </m:t>
                                  </m:r>
                                  <m:r>
                                    <a:rPr lang="ru-RU" sz="28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 и гистограмма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плотность вероятности </a:t>
                          </a:r>
                          <a14:m>
                            <m:oMath xmlns:m="http://schemas.openxmlformats.org/officeDocument/2006/math">
                              <m:r>
                                <a:rPr lang="ru-RU" sz="28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oMath>
                          </a14:m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71570113"/>
                      </a:ext>
                    </a:extLst>
                  </a:tr>
                  <a:tr h="1159482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2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8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Segoe UI" panose="020B0502040204020203" pitchFamily="34" charset="0"/>
                                      </a:rPr>
                                      <m:t>количество </m:t>
                                    </m:r>
                                    <m:sSub>
                                      <m:sSubPr>
                                        <m:ctrlPr>
                                          <a:rPr lang="ru-RU" sz="28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8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Segoe UI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ru-RU" sz="28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Segoe UI" panose="020B0502040204020203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28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Segoe UI" panose="020B0502040204020203" pitchFamily="34" charset="0"/>
                                      </a:rPr>
                                      <m:t>=</m:t>
                                    </m:r>
                                    <m:r>
                                      <a:rPr lang="ru-RU" sz="28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Segoe UI" panose="020B0502040204020203" pitchFamily="34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ru-RU" sz="28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функция вероятности </a:t>
                          </a:r>
                          <a14:m>
                            <m:oMath xmlns:m="http://schemas.openxmlformats.org/officeDocument/2006/math">
                              <m:r>
                                <a:rPr lang="ru-RU" sz="28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𝑝</m:t>
                              </m:r>
                              <m:r>
                                <a:rPr lang="ru-RU" sz="28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ru-RU" sz="28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𝑎</m:t>
                              </m:r>
                              <m:r>
                                <a:rPr lang="ru-RU" sz="28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oMath>
                          </a14:m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10463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E713D819-8BAD-4C14-907A-3911AE6D73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3540495"/>
                  </p:ext>
                </p:extLst>
              </p:nvPr>
            </p:nvGraphicFramePr>
            <p:xfrm>
              <a:off x="982663" y="981075"/>
              <a:ext cx="10226676" cy="48958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113338">
                      <a:extLst>
                        <a:ext uri="{9D8B030D-6E8A-4147-A177-3AD203B41FA5}">
                          <a16:colId xmlns:a16="http://schemas.microsoft.com/office/drawing/2014/main" val="1670238901"/>
                        </a:ext>
                      </a:extLst>
                    </a:gridCol>
                    <a:gridCol w="5113338">
                      <a:extLst>
                        <a:ext uri="{9D8B030D-6E8A-4147-A177-3AD203B41FA5}">
                          <a16:colId xmlns:a16="http://schemas.microsoft.com/office/drawing/2014/main" val="2435381338"/>
                        </a:ext>
                      </a:extLst>
                    </a:gridCol>
                  </a:tblGrid>
                  <a:tr h="106640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800" b="1" kern="1200" dirty="0">
                              <a:solidFill>
                                <a:srgbClr val="246AF3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Выборочная статистика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800" b="1" kern="1200" dirty="0">
                              <a:solidFill>
                                <a:srgbClr val="246AF3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Характеристика распределения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76679790"/>
                      </a:ext>
                    </a:extLst>
                  </a:tr>
                  <a:tr h="512836">
                    <a:tc gridSpan="2"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800" kern="1200" dirty="0">
                              <a:solidFill>
                                <a:srgbClr val="246AF3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Графики</a:t>
                          </a: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4218421"/>
                      </a:ext>
                    </a:extLst>
                  </a:tr>
                  <a:tr h="106640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9" t="-158857" r="-100238" b="-212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119" t="-158857" r="-238" b="-212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720419"/>
                      </a:ext>
                    </a:extLst>
                  </a:tr>
                  <a:tr h="10907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9" t="-253073" r="-100238" b="-107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119" t="-253073" r="-238" b="-1078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570113"/>
                      </a:ext>
                    </a:extLst>
                  </a:tr>
                  <a:tr h="11594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9" t="-330890" r="-100238" b="-1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119" t="-330890" r="-238" b="-10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04635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5975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DAAB97BB-CB53-4EF7-96FB-DC02DF57CD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912859"/>
                  </p:ext>
                </p:extLst>
              </p:nvPr>
            </p:nvGraphicFramePr>
            <p:xfrm>
              <a:off x="982663" y="991525"/>
              <a:ext cx="10226676" cy="539089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113338">
                      <a:extLst>
                        <a:ext uri="{9D8B030D-6E8A-4147-A177-3AD203B41FA5}">
                          <a16:colId xmlns:a16="http://schemas.microsoft.com/office/drawing/2014/main" val="212848568"/>
                        </a:ext>
                      </a:extLst>
                    </a:gridCol>
                    <a:gridCol w="5113338">
                      <a:extLst>
                        <a:ext uri="{9D8B030D-6E8A-4147-A177-3AD203B41FA5}">
                          <a16:colId xmlns:a16="http://schemas.microsoft.com/office/drawing/2014/main" val="17157211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600" b="1" kern="1200" dirty="0">
                              <a:solidFill>
                                <a:srgbClr val="246AF3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Выборочная статистика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600" b="1" kern="1200" dirty="0">
                              <a:solidFill>
                                <a:srgbClr val="246AF3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Характеристика распределения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34754010"/>
                      </a:ext>
                    </a:extLst>
                  </a:tr>
                  <a:tr h="0">
                    <a:tc gridSpan="2"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600" kern="1200" dirty="0">
                              <a:solidFill>
                                <a:srgbClr val="246AF3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Числовые характеристики</a:t>
                          </a: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1702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6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Среднее значение выборки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6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ru-RU" sz="26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6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Математическое ожидание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26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𝜇</m:t>
                              </m:r>
                            </m:oMath>
                          </a14:m>
                          <a:endParaRPr lang="ru-RU" sz="26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356523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600" kern="120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Выборочная медиана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26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Med</m:t>
                              </m:r>
                              <m:d>
                                <m:dPr>
                                  <m:ctrlPr>
                                    <a:rPr lang="ru-RU" sz="26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60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600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600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260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600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600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, …, </m:t>
                                  </m:r>
                                  <m:sSub>
                                    <m:sSubPr>
                                      <m:ctrlPr>
                                        <a:rPr lang="ru-RU" sz="260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600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600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Segoe UI" panose="020B0502040204020203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ru-RU" sz="26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6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Медиана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6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0.5</m:t>
                                  </m:r>
                                </m:sub>
                              </m:sSub>
                              <m:r>
                                <a:rPr lang="ru-RU" sz="26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ru-RU" sz="26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𝑖𝑛𝑣</m:t>
                                  </m:r>
                                </m:sup>
                              </m:sSup>
                              <m:r>
                                <a:rPr lang="ru-RU" sz="26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(0.5)</m:t>
                              </m:r>
                            </m:oMath>
                          </a14:m>
                          <a:endParaRPr lang="ru-RU" sz="26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6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58557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26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ru-RU" sz="2600" kern="120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-й эмпирический квантиль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6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6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ru-RU" sz="26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𝑝</m:t>
                              </m:r>
                              <m:r>
                                <a:rPr lang="ru-RU" sz="26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oMath>
                          </a14:m>
                          <a:endParaRPr lang="ru-RU" sz="26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600" kern="120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100-й процентиль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6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sz="26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ru-RU" sz="26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𝑖𝑛𝑣</m:t>
                                  </m:r>
                                </m:sup>
                              </m:sSup>
                              <m:r>
                                <a:rPr lang="ru-RU" sz="26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ru-RU" sz="26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𝑝</m:t>
                              </m:r>
                              <m:r>
                                <a:rPr lang="ru-RU" sz="26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oMath>
                          </a14:m>
                          <a:endParaRPr lang="ru-RU" sz="26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880048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600" kern="120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Выборочная дисперсия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26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ru-RU" sz="26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6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Дисперсия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6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ru-RU" sz="26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685935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600" kern="120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Стандартное отклонение выборки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6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ru-RU" sz="26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6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Стандартное отклонение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26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oMath>
                          </a14:m>
                          <a:endParaRPr lang="ru-RU" sz="26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074571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6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Segoe UI" panose="020B0502040204020203" pitchFamily="34" charset="0"/>
                                  </a:rPr>
                                  <m:t>MAD</m:t>
                                </m:r>
                                <m:d>
                                  <m:dPr>
                                    <m:ctrlPr>
                                      <a:rPr lang="ru-RU" sz="26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Segoe UI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6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6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ru-RU" sz="2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Segoe UI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6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6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Segoe UI" panose="020B0502040204020203" pitchFamily="34" charset="0"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ru-RU" sz="2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Segoe UI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6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6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6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𝑖𝑛𝑣</m:t>
                                  </m:r>
                                </m:sup>
                              </m:sSup>
                              <m:r>
                                <a:rPr lang="ru-RU" sz="26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(0.75)−</m:t>
                              </m:r>
                              <m:sSup>
                                <m:sSupPr>
                                  <m:ctrlPr>
                                    <a:rPr lang="ru-RU" sz="26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sz="2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Segoe UI" panose="020B0502040204020203" pitchFamily="34" charset="0"/>
                                    </a:rPr>
                                    <m:t>𝑖𝑛𝑣</m:t>
                                  </m:r>
                                </m:sup>
                              </m:sSup>
                              <m:r>
                                <a:rPr lang="ru-RU" sz="26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(0.5)</m:t>
                              </m:r>
                            </m:oMath>
                          </a14:m>
                          <a:r>
                            <a:rPr lang="ru-RU" sz="26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, для симметричного </a:t>
                          </a:r>
                          <a14:m>
                            <m:oMath xmlns:m="http://schemas.openxmlformats.org/officeDocument/2006/math">
                              <m:r>
                                <a:rPr lang="ru-RU" sz="26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Segoe UI" panose="020B0502040204020203" pitchFamily="34" charset="0"/>
                                </a:rPr>
                                <m:t>𝐹</m:t>
                              </m:r>
                            </m:oMath>
                          </a14:m>
                          <a:endParaRPr lang="ru-RU" sz="26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69775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DAAB97BB-CB53-4EF7-96FB-DC02DF57CD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912859"/>
                  </p:ext>
                </p:extLst>
              </p:nvPr>
            </p:nvGraphicFramePr>
            <p:xfrm>
              <a:off x="982663" y="991525"/>
              <a:ext cx="10226676" cy="538124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113338">
                      <a:extLst>
                        <a:ext uri="{9D8B030D-6E8A-4147-A177-3AD203B41FA5}">
                          <a16:colId xmlns:a16="http://schemas.microsoft.com/office/drawing/2014/main" val="212848568"/>
                        </a:ext>
                      </a:extLst>
                    </a:gridCol>
                    <a:gridCol w="5113338">
                      <a:extLst>
                        <a:ext uri="{9D8B030D-6E8A-4147-A177-3AD203B41FA5}">
                          <a16:colId xmlns:a16="http://schemas.microsoft.com/office/drawing/2014/main" val="1715721101"/>
                        </a:ext>
                      </a:extLst>
                    </a:gridCol>
                  </a:tblGrid>
                  <a:tr h="81673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600" b="1" kern="1200" dirty="0">
                              <a:solidFill>
                                <a:srgbClr val="246AF3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Выборочная статистика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600" b="1" kern="1200" dirty="0">
                              <a:solidFill>
                                <a:srgbClr val="246AF3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Характеристика распределения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34754010"/>
                      </a:ext>
                    </a:extLst>
                  </a:tr>
                  <a:tr h="392748">
                    <a:tc gridSpan="2"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600" kern="1200" dirty="0">
                              <a:solidFill>
                                <a:srgbClr val="246AF3"/>
                              </a:solidFill>
                              <a:latin typeface="Segoe UI" panose="020B0502040204020203" pitchFamily="34" charset="0"/>
                              <a:ea typeface="+mj-ea"/>
                              <a:cs typeface="Segoe UI" panose="020B0502040204020203" pitchFamily="34" charset="0"/>
                            </a:rPr>
                            <a:t>Числовые характеристики</a:t>
                          </a: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170290"/>
                      </a:ext>
                    </a:extLst>
                  </a:tr>
                  <a:tr h="39274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9" t="-335938" r="-100238" b="-102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119" t="-335938" r="-238" b="-1023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5652319"/>
                      </a:ext>
                    </a:extLst>
                  </a:tr>
                  <a:tr h="92373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9" t="-183553" r="-100238" b="-330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119" t="-183553" r="-238" b="-3309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557456"/>
                      </a:ext>
                    </a:extLst>
                  </a:tr>
                  <a:tr h="81673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9" t="-321642" r="-100238" b="-2753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119" t="-321642" r="-238" b="-2753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00483"/>
                      </a:ext>
                    </a:extLst>
                  </a:tr>
                  <a:tr h="39966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9" t="-856061" r="-100238" b="-4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119" t="-856061" r="-238" b="-45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593524"/>
                      </a:ext>
                    </a:extLst>
                  </a:tr>
                  <a:tr h="81673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9" t="-470896" r="-100238" b="-126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119" t="-470896" r="-238" b="-126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7457116"/>
                      </a:ext>
                    </a:extLst>
                  </a:tr>
                  <a:tr h="82213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9" t="-566667" r="-100238" b="-2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119" t="-566667" r="-238" b="-251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775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9618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4694" y="2195612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Сбой программного обеспечения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2000872"/>
                <a:ext cx="10226675" cy="3866626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Гистограмма и </a:t>
                </a:r>
                <a:r>
                  <a:rPr lang="en-US" dirty="0"/>
                  <a:t>KDE </a:t>
                </a:r>
                <a:r>
                  <a:rPr lang="ru-RU" dirty="0"/>
                  <a:t>подтверждают предположение об экспоненциальном распределении.</a:t>
                </a:r>
                <a:endParaRPr lang="en-US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Для экспоненциального распределения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Для нашего набора данных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ru-RU">
                        <a:latin typeface="Cambria Math" panose="02040503050406030204" pitchFamily="18" charset="0"/>
                      </a:rPr>
                      <m:t>=656.88</m:t>
                    </m:r>
                  </m:oMath>
                </a14:m>
                <a:r>
                  <a:rPr lang="ru-RU" dirty="0"/>
                  <a:t>, что дает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=0.0015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2000872"/>
                <a:ext cx="10226675" cy="3866626"/>
              </a:xfrm>
              <a:prstGeom prst="rect">
                <a:avLst/>
              </a:prstGeom>
              <a:blipFill>
                <a:blip r:embed="rId3"/>
                <a:stretch>
                  <a:fillRect l="-1073" t="-1575" r="-10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3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Скорость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4694" y="1994484"/>
            <a:ext cx="10226675" cy="3738219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850 740 900 1070 930 850 950 980 980 880</a:t>
            </a:r>
          </a:p>
          <a:p>
            <a:r>
              <a:rPr lang="ru-RU" dirty="0"/>
              <a:t>1000 980 930 650 760 810 1000 1000 960 960</a:t>
            </a:r>
          </a:p>
          <a:p>
            <a:r>
              <a:rPr lang="ru-RU" dirty="0"/>
              <a:t>960 940 960 940 880 800 850 880 900 840</a:t>
            </a:r>
          </a:p>
          <a:p>
            <a:r>
              <a:rPr lang="ru-RU" dirty="0"/>
              <a:t>830 790 810 880 880 830 800 790 760 800</a:t>
            </a:r>
          </a:p>
          <a:p>
            <a:r>
              <a:rPr lang="ru-RU" dirty="0"/>
              <a:t>880 880 880 860 720 720 620 860 970 950</a:t>
            </a:r>
          </a:p>
          <a:p>
            <a:r>
              <a:rPr lang="ru-RU" dirty="0"/>
              <a:t>880 910 850 870 840 840 850 840 840 840</a:t>
            </a:r>
          </a:p>
          <a:p>
            <a:r>
              <a:rPr lang="ru-RU" dirty="0"/>
              <a:t>890 810 810 820 800 770 760 740 750 760</a:t>
            </a:r>
          </a:p>
          <a:p>
            <a:r>
              <a:rPr lang="ru-RU" dirty="0"/>
              <a:t>910 920 890 860 880 720 840 850 850 780</a:t>
            </a:r>
          </a:p>
          <a:p>
            <a:r>
              <a:rPr lang="ru-RU" dirty="0"/>
              <a:t>890 840 780 810 760 810 790 810 820 850</a:t>
            </a:r>
          </a:p>
          <a:p>
            <a:r>
              <a:rPr lang="ru-RU" dirty="0"/>
              <a:t>870 870 810 740 810 940 950 800 810 870</a:t>
            </a:r>
          </a:p>
        </p:txBody>
      </p:sp>
    </p:spTree>
    <p:extLst>
      <p:ext uri="{BB962C8B-B14F-4D97-AF65-F5344CB8AC3E}">
        <p14:creationId xmlns:p14="http://schemas.microsoft.com/office/powerpoint/2010/main" val="3323792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Базовые статистические модели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2662" y="2211060"/>
            <a:ext cx="10226675" cy="37382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Случайные выборки</a:t>
            </a:r>
          </a:p>
          <a:p>
            <a:r>
              <a:rPr lang="ru-RU" dirty="0"/>
              <a:t>Статистические модели</a:t>
            </a:r>
          </a:p>
          <a:p>
            <a:r>
              <a:rPr lang="ru-RU" dirty="0"/>
              <a:t>Особенности распределения</a:t>
            </a:r>
          </a:p>
          <a:p>
            <a:r>
              <a:rPr lang="ru-RU" dirty="0"/>
              <a:t>Выборочная статистика</a:t>
            </a:r>
          </a:p>
          <a:p>
            <a:r>
              <a:rPr lang="ru-RU" dirty="0"/>
              <a:t>Оценка характеристик «истинного» распределения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16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Измерения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4694" y="1994484"/>
            <a:ext cx="10226675" cy="4242828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Разница между 100 значениями предполагает, что измерение скорости света подвержено случайным воздействиям.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Мы интерпретируем результат эксперимента как реализацию некоторой случайной величины.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7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Выборка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098812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3000" dirty="0"/>
                  <a:t>Первое измерение моделируется случайной величиной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000" dirty="0"/>
                  <a:t>, а значение 850 интерпретируется как реализация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sz="30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=850.</m:t>
                      </m:r>
                    </m:oMath>
                  </m:oMathPara>
                </a14:m>
                <a:endParaRPr lang="ru-RU" sz="30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3000" dirty="0"/>
                  <a:t>Второе измерение моделируется случайной переменной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000" dirty="0"/>
                  <a:t>, а значение 740 интерпретируется как реализация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/>
                  <a:t>,</a:t>
                </a:r>
                <a:br>
                  <a:rPr lang="ru-RU" sz="3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=740</m:t>
                    </m:r>
                  </m:oMath>
                </a14:m>
                <a:r>
                  <a:rPr lang="en-US" sz="3000" dirty="0"/>
                  <a:t>.</a:t>
                </a:r>
                <a:endParaRPr lang="ru-RU" sz="30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3000" dirty="0"/>
                  <a:t>Поскольку оба измерения получены в одних и тех же экспериментальных условиях, будем считать, что распределения вероятностей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0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000" dirty="0"/>
                  <a:t> одинаковы.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098812"/>
              </a:xfrm>
              <a:prstGeom prst="rect">
                <a:avLst/>
              </a:prstGeom>
              <a:blipFill>
                <a:blip r:embed="rId3"/>
                <a:stretch>
                  <a:fillRect l="-1192" t="-2823" r="-20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21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Выборка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В более общем плане, 100 измерений моделируются случайными величинами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с одинаковым распределением вероятностей, и значения в таблице интерпретируются как реализации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ru-RU" dirty="0"/>
                  <a:t>. </a:t>
                </a:r>
              </a:p>
              <a:p>
                <a:endParaRPr lang="ru-RU" dirty="0"/>
              </a:p>
              <a:p>
                <a:r>
                  <a:rPr lang="ru-RU" dirty="0"/>
                  <a:t>Более того,</a:t>
                </a:r>
                <a:r>
                  <a:rPr lang="en-US" dirty="0"/>
                  <a:t> </a:t>
                </a:r>
                <a:r>
                  <a:rPr lang="ru-RU" dirty="0"/>
                  <a:t>мы предполагается, что случайные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ru-RU" dirty="0"/>
                  <a:t> взаимно независимы.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10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Выборка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b="1" dirty="0">
                    <a:solidFill>
                      <a:srgbClr val="246AF3"/>
                    </a:solidFill>
                  </a:rPr>
                  <a:t>Случайная выборка</a:t>
                </a:r>
                <a:r>
                  <a:rPr lang="ru-RU" dirty="0">
                    <a:solidFill>
                      <a:srgbClr val="246AF3"/>
                    </a:solidFill>
                  </a:rPr>
                  <a:t> </a:t>
                </a:r>
                <a:r>
                  <a:rPr lang="ru-RU" dirty="0"/>
                  <a:t>– это набор случайных величин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, которые имеют одинаковое распределение вероятностей и являются взаимно независимыми.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7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Случайная выборка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– функция распределения каждой случайной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в случайной выборке, мы говорим о случайной выборке из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Аналогично, мы говорим о случайной выборке</a:t>
                </a:r>
                <a:br>
                  <a:rPr lang="ru-RU" dirty="0"/>
                </a:br>
                <a:r>
                  <a:rPr lang="ru-RU" dirty="0"/>
                  <a:t>из плотности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/>
                  <a:t>,</a:t>
                </a:r>
              </a:p>
              <a:p>
                <a:r>
                  <a:rPr lang="ru-RU" dirty="0"/>
                  <a:t>случайной выборке из распределения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,</a:t>
                </a:r>
              </a:p>
              <a:p>
                <a:r>
                  <a:rPr lang="ru-RU" dirty="0"/>
                  <a:t>…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 r="-1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993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14305</TotalTime>
  <Words>1685</Words>
  <Application>Microsoft Office PowerPoint</Application>
  <PresentationFormat>Широкоэкранный</PresentationFormat>
  <Paragraphs>199</Paragraphs>
  <Slides>40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40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Segoe UI</vt:lpstr>
      <vt:lpstr>Segoe UI Black</vt:lpstr>
      <vt:lpstr>Segoe UI Emoji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 Kozlov</cp:lastModifiedBy>
  <cp:revision>495</cp:revision>
  <dcterms:created xsi:type="dcterms:W3CDTF">2016-01-11T07:19:05Z</dcterms:created>
  <dcterms:modified xsi:type="dcterms:W3CDTF">2024-02-19T09:30:11Z</dcterms:modified>
</cp:coreProperties>
</file>