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43"/>
  </p:notesMasterIdLst>
  <p:sldIdLst>
    <p:sldId id="648" r:id="rId5"/>
    <p:sldId id="359" r:id="rId6"/>
    <p:sldId id="63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31" r:id="rId17"/>
    <p:sldId id="712" r:id="rId18"/>
    <p:sldId id="753" r:id="rId19"/>
    <p:sldId id="754" r:id="rId20"/>
    <p:sldId id="732" r:id="rId21"/>
    <p:sldId id="755" r:id="rId22"/>
    <p:sldId id="756" r:id="rId23"/>
    <p:sldId id="757" r:id="rId24"/>
    <p:sldId id="713" r:id="rId25"/>
    <p:sldId id="758" r:id="rId26"/>
    <p:sldId id="759" r:id="rId27"/>
    <p:sldId id="760" r:id="rId28"/>
    <p:sldId id="762" r:id="rId29"/>
    <p:sldId id="763" r:id="rId30"/>
    <p:sldId id="764" r:id="rId31"/>
    <p:sldId id="652" r:id="rId32"/>
    <p:sldId id="653" r:id="rId33"/>
    <p:sldId id="737" r:id="rId34"/>
    <p:sldId id="765" r:id="rId35"/>
    <p:sldId id="738" r:id="rId36"/>
    <p:sldId id="766" r:id="rId37"/>
    <p:sldId id="767" r:id="rId38"/>
    <p:sldId id="768" r:id="rId39"/>
    <p:sldId id="769" r:id="rId40"/>
    <p:sldId id="717" r:id="rId41"/>
    <p:sldId id="708" r:id="rId42"/>
  </p:sldIdLst>
  <p:sldSz cx="12192000" cy="6858000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324"/>
    <a:srgbClr val="246AF3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3245" autoAdjust="0"/>
  </p:normalViewPr>
  <p:slideViewPr>
    <p:cSldViewPr>
      <p:cViewPr varScale="1">
        <p:scale>
          <a:sx n="53" d="100"/>
          <a:sy n="53" d="100"/>
        </p:scale>
        <p:origin x="996" y="4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24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0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9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5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7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0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5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69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Параметрическое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перебраться через ограду, потянув за ремешки на ботинках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2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7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3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6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5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0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9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2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366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983432" y="1429889"/>
            <a:ext cx="7393118" cy="7751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4. </a:t>
            </a:r>
            <a:r>
              <a:rPr lang="en-US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800" b="1" spc="100" dirty="0">
              <a:solidFill>
                <a:srgbClr val="2469F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8132-2275-4C07-8C17-DD492C424319}"/>
              </a:ext>
            </a:extLst>
          </p:cNvPr>
          <p:cNvSpPr txBox="1"/>
          <p:nvPr/>
        </p:nvSpPr>
        <p:spPr>
          <a:xfrm>
            <a:off x="994695" y="2564905"/>
            <a:ext cx="7261894" cy="136815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Насколько близка выборочная статистика к характеристике модели, которую она должна оценивать?</a:t>
            </a: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Принцип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Используя 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вычислите 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для «истинной» функции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Замените случайную выборку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на случайную выборку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и аппроксимируем распределение вероятностей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распределением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468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для выборочного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Вопрос: насколько хорошо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аппроксимирует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r>
                  <a:rPr lang="ru-RU" dirty="0"/>
                  <a:t>Насколько хорошо статистика </a:t>
                </a:r>
                <a:r>
                  <a:rPr lang="en-US" dirty="0"/>
                  <a:t>bootstrap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соответствует распределению интересующей выборочной статистики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?</a:t>
                </a:r>
                <a:endParaRPr lang="en-US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46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для выборочного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Применяемая аппроксимация </a:t>
                </a:r>
                <a:r>
                  <a:rPr lang="en-US" dirty="0"/>
                  <a:t>b</a:t>
                </a:r>
                <a:r>
                  <a:rPr lang="ru-RU" dirty="0" err="1"/>
                  <a:t>ootstrap</a:t>
                </a:r>
                <a:r>
                  <a:rPr lang="ru-RU" dirty="0"/>
                  <a:t> для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по распределению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может быть не столь хорошей. Аппроксимация </a:t>
                </a:r>
                <a:r>
                  <a:rPr lang="en-US" dirty="0"/>
                  <a:t>b</a:t>
                </a:r>
                <a:r>
                  <a:rPr lang="ru-RU" dirty="0" err="1"/>
                  <a:t>ootstrap</a:t>
                </a:r>
                <a:r>
                  <a:rPr lang="ru-RU" dirty="0"/>
                  <a:t> улучшится, если  вычислять распределение среднего значения по выборке: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– математическое ожидание, соответствующее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 Версией </a:t>
                </a:r>
                <a:r>
                  <a:rPr lang="en-US" dirty="0"/>
                  <a:t>b</a:t>
                </a:r>
                <a:r>
                  <a:rPr lang="ru-RU" dirty="0" err="1"/>
                  <a:t>ootstrap</a:t>
                </a:r>
                <a:r>
                  <a:rPr lang="ru-RU" dirty="0"/>
                  <a:t> будет случайная величина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– математическое ожидание, соответствующее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79" b="-5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38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Эмпирический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9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Эмпирический </a:t>
            </a:r>
            <a:r>
              <a:rPr lang="en-US" sz="4000" b="1" dirty="0">
                <a:solidFill>
                  <a:srgbClr val="246AF3"/>
                </a:solidFill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Когда мы не можем сделать никаких предположений о типе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мы всегда можем оценить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 помощью эмпирической функции распределения набора данных: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число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, меньшее или равное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Поскольку мы оцениваем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 помощью эмпирической функции распределения, соответствующий принцип </a:t>
                </a:r>
                <a:r>
                  <a:rPr lang="en-US" dirty="0"/>
                  <a:t>b</a:t>
                </a:r>
                <a:r>
                  <a:rPr lang="ru-RU" dirty="0" err="1"/>
                  <a:t>ootstrap</a:t>
                </a:r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F36324"/>
                    </a:solidFill>
                  </a:rPr>
                  <a:t>эмпирическим </a:t>
                </a:r>
                <a:r>
                  <a:rPr lang="en-US" dirty="0">
                    <a:solidFill>
                      <a:srgbClr val="F36324"/>
                    </a:solidFill>
                  </a:rPr>
                  <a:t>b</a:t>
                </a:r>
                <a:r>
                  <a:rPr lang="ru-RU" dirty="0" err="1">
                    <a:solidFill>
                      <a:srgbClr val="F36324"/>
                    </a:solidFill>
                  </a:rPr>
                  <a:t>ootstrap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1608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78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Эмпирический </a:t>
            </a:r>
            <a:r>
              <a:rPr lang="en-US" sz="4000" b="1" dirty="0">
                <a:solidFill>
                  <a:srgbClr val="246AF3"/>
                </a:solidFill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Случайная выборка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заменяется начальной случайной выборкой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а распределение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аппроксимируется распределением из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обозначает математическое ожидание, соответствующее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Вопрос, конечно, в том, насколько хорошо это приближение?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2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7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Эмпирический </a:t>
            </a:r>
            <a:r>
              <a:rPr lang="en-US" sz="4000" b="1" dirty="0">
                <a:solidFill>
                  <a:srgbClr val="246AF3"/>
                </a:solidFill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Для центрированной выборки аппроксимация </a:t>
                </a:r>
                <a:r>
                  <a:rPr lang="en-US" dirty="0"/>
                  <a:t>bootstrap</a:t>
                </a:r>
                <a:r>
                  <a:rPr lang="ru-RU" dirty="0"/>
                  <a:t> работает, даже если мы оцениваем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 помощью эмпирической функции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b="1" dirty="0">
                    <a:solidFill>
                      <a:srgbClr val="F36324"/>
                    </a:solidFill>
                  </a:rPr>
                  <a:t>Теорема.</a:t>
                </a:r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обозначает функцию распределения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– функцию распределения ее </a:t>
                </a:r>
                <a:r>
                  <a:rPr lang="en-US" dirty="0"/>
                  <a:t>bootstrap </a:t>
                </a:r>
                <a:r>
                  <a:rPr lang="ru-RU" dirty="0"/>
                  <a:t>версии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, то максимальное расстояние между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стремится к нулю с вероятностью один: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sup</m:t>
                                      </m:r>
                                    </m:e>
                                    <m:li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ru-RU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2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4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b="1" dirty="0">
                    <a:solidFill>
                      <a:srgbClr val="246AF3"/>
                    </a:solidFill>
                  </a:rPr>
                  <a:t>Эмпирическое моделирование bootstrap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4000" b="1" i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4000" b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ru-RU" sz="4000" b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ru-RU" sz="4000" b="1" dirty="0">
                  <a:solidFill>
                    <a:srgbClr val="246AF3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1670" t="-21495" b="-18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Для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., определите его эмпирическую функцию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как оценку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вычислите математическое ожидание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соответствующее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4"/>
                <a:stretch>
                  <a:fillRect l="-1192" t="-2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b="1" dirty="0">
                    <a:solidFill>
                      <a:srgbClr val="246AF3"/>
                    </a:solidFill>
                  </a:rPr>
                  <a:t>Эмпирическое моделирование bootstrap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4000" b="1" i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4000" b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ru-RU" sz="4000" b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ru-RU" sz="4000" b="1" dirty="0">
                  <a:solidFill>
                    <a:srgbClr val="246AF3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1670" t="-21495" b="-18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1. Сгенерируйте набор данных </a:t>
                </a:r>
                <a:r>
                  <a:rPr lang="en-US" dirty="0"/>
                  <a:t>bootstrap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2. Вычислите среднее значение по центрированной выборке для набора данных </a:t>
                </a:r>
                <a:r>
                  <a:rPr lang="en-US" dirty="0"/>
                  <a:t>b</a:t>
                </a:r>
                <a:r>
                  <a:rPr lang="ru-RU" dirty="0" err="1"/>
                  <a:t>ootstrap</a:t>
                </a:r>
                <a:r>
                  <a:rPr lang="ru-RU" dirty="0"/>
                  <a:t>: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где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Повторите шаги 1 и 2 много раз.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4"/>
                <a:stretch>
                  <a:fillRect l="-1192" t="-2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4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b="1" dirty="0">
                    <a:solidFill>
                      <a:srgbClr val="246AF3"/>
                    </a:solidFill>
                  </a:rPr>
                  <a:t>Эмпирическое моделирование bootstrap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4000" b="1" i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4000" b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ru-RU" sz="4000" b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ru-RU" sz="4000" b="1" dirty="0">
                  <a:solidFill>
                    <a:srgbClr val="246AF3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1670" t="-21495" b="-18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Генерация значения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эквивалентна выбору одного</a:t>
                </a:r>
                <a:br>
                  <a:rPr lang="ru-RU" dirty="0"/>
                </a:br>
                <a:r>
                  <a:rPr lang="ru-RU" dirty="0"/>
                  <a:t>из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исходного набора данных с равной вероятностью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4"/>
                <a:stretch>
                  <a:fillRect l="-1192" t="-2632" r="-1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Принцип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5" y="2215374"/>
            <a:ext cx="7261894" cy="92559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pull oneself over a fence by one’s bootstraps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99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b="1" dirty="0">
                    <a:solidFill>
                      <a:srgbClr val="246AF3"/>
                    </a:solidFill>
                  </a:rPr>
                  <a:t>Эмпирическое моделирование bootstrap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4000" b="1" i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4000" b="1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ru-RU" sz="4000" b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b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ru-RU" sz="4000" b="1" dirty="0">
                  <a:solidFill>
                    <a:srgbClr val="246AF3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1670" t="-21495" b="-18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94694" y="1994484"/>
            <a:ext cx="10226675" cy="4170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lang="ru-RU" dirty="0"/>
              <a:t>Эмпирическое </a:t>
            </a:r>
            <a:r>
              <a:rPr lang="ru-RU" dirty="0" err="1"/>
              <a:t>бутстрэп</a:t>
            </a:r>
            <a:r>
              <a:rPr lang="ru-RU" dirty="0"/>
              <a:t>-моделирование описано для центрированного среднего по выборке.</a:t>
            </a:r>
          </a:p>
          <a:p>
            <a:pPr>
              <a:spcAft>
                <a:spcPts val="800"/>
              </a:spcAft>
            </a:pPr>
            <a:r>
              <a:rPr lang="ru-RU" dirty="0"/>
              <a:t>Аналогичная процедура моделирования может быть сформулирована для любой (нормализованной) выборочной статистики.</a:t>
            </a:r>
          </a:p>
        </p:txBody>
      </p:sp>
    </p:spTree>
    <p:extLst>
      <p:ext uri="{BB962C8B-B14F-4D97-AF65-F5344CB8AC3E}">
        <p14:creationId xmlns:p14="http://schemas.microsoft.com/office/powerpoint/2010/main" val="178319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Предположим, мы оцениваем математическое ожидание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соответствующее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209.3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Можем ли мы сказать, насколько далеко 209.3 находится от «истинного» математического ожидания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3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Предположим, мы оцениваем математическое ожидание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соответствующее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209.3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Можем ли мы сказать, насколько далеко 209.3 находится от «истинного» математического ожидания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?</a:t>
                </a:r>
              </a:p>
              <a:p>
                <a:endParaRPr lang="ru-RU" dirty="0"/>
              </a:p>
              <a:p>
                <a:r>
                  <a:rPr lang="ru-RU" dirty="0"/>
                  <a:t>Ответ: нет!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7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Что мы можем найти?</a:t>
                </a:r>
              </a:p>
              <a:p>
                <a:r>
                  <a:rPr lang="ru-RU" dirty="0"/>
                  <a:t>Насколько вероятно, что среднее значение находится на заданном расстоянии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Прямое вычисление этой вероятности невозможно, поскольку мы не знаем распределения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1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9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Генерируем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ru-RU" dirty="0"/>
                  <a:t> случайных выборок – </a:t>
                </a:r>
                <a:r>
                  <a:rPr lang="en-US" dirty="0"/>
                  <a:t>bootstrap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Вычисляем для каждой выборки среднее значение и находим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3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Данные гейзера: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40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barPr>
                          <m:e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𝑛</m:t>
                        </m:r>
                      </m:sub>
                    </m:sSub>
                    <m:r>
                      <a:rPr lang="ru-RU" sz="4000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 − </m:t>
                    </m:r>
                    <m:r>
                      <a:rPr lang="ru-RU" sz="4000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𝜇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2087" t="-27103" b="-37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D32878-E11C-4868-B791-06C68D5A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72816"/>
            <a:ext cx="7344815" cy="48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В результате эмпирического моделирования </a:t>
                </a:r>
                <a:r>
                  <a:rPr lang="en-US" dirty="0"/>
                  <a:t>bootstrap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218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Условия применения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dirty="0"/>
              <a:t>Чтобы оценка стандартного отклонения была несмещённой, необходимо генерировать выборки такого же размера, как и размер исходной выборки.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Количество итераций </a:t>
            </a:r>
            <a:r>
              <a:rPr lang="en-US" dirty="0"/>
              <a:t>bootstrap</a:t>
            </a:r>
            <a:r>
              <a:rPr lang="ru-RU" dirty="0"/>
              <a:t> рекомендуется брать</a:t>
            </a:r>
            <a:br>
              <a:rPr lang="ru-RU" dirty="0"/>
            </a:br>
            <a:r>
              <a:rPr lang="ru-RU" dirty="0"/>
              <a:t>в диапазоне от 1000 до 10000. Этого, как правило, хватает для получения достаточно точных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409093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Параметрический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Выборочная статистика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Предположим, мы рассматриваем наш набор данных как реализацию случайной выборки из распределения определенного параметрического типа. В этом случае функция распределения полностью определяется параметром или вектором параметров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Тогда нам не нужно оценивать всю функцию распределения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но достаточно оценить параметр (вектор)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и оценить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. Соответствующий принцип bootstrap называется </a:t>
                </a:r>
                <a:r>
                  <a:rPr lang="ru-RU" dirty="0">
                    <a:solidFill>
                      <a:srgbClr val="F36324"/>
                    </a:solidFill>
                  </a:rPr>
                  <a:t>параметрическим bootstrap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3915" r="-1430" b="-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5"/>
                <a:ext cx="10226675" cy="19385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Данные – реализация случайной выборки размером</a:t>
                </a:r>
                <a:b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=272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из некоторой функции распределения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Среднее значение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209.3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Что это говорит об ожидаемом значении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5"/>
                <a:ext cx="10226675" cy="1938572"/>
              </a:xfrm>
              <a:prstGeom prst="rect">
                <a:avLst/>
              </a:prstGeom>
              <a:blipFill>
                <a:blip r:embed="rId2"/>
                <a:stretch>
                  <a:fillRect l="-1192" t="-5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800" y="990502"/>
                <a:ext cx="10233570" cy="64633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38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Моделирование bootstrap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38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barPr>
                          <m:e>
                            <m:r>
                              <a:rPr lang="ru-RU" sz="38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sz="38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𝑛</m:t>
                        </m:r>
                      </m:sub>
                    </m:sSub>
                    <m:r>
                      <a:rPr lang="ru-RU" sz="3800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 − </m:t>
                    </m:r>
                    <m:r>
                      <a:rPr lang="ru-RU" sz="3800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𝜇</m:t>
                    </m:r>
                  </m:oMath>
                </a14:m>
                <a:endParaRPr lang="ru-RU" sz="38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00" y="990502"/>
                <a:ext cx="10233570" cy="646331"/>
              </a:xfrm>
              <a:prstGeom prst="rect">
                <a:avLst/>
              </a:prstGeom>
              <a:blipFill>
                <a:blip r:embed="rId3"/>
                <a:stretch>
                  <a:fillRect l="-1965" t="-14953" b="-41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набора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вычислите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sz="2400" dirty="0"/>
                  <a:t> для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. Определите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2400" dirty="0"/>
                  <a:t> как оценку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ru-RU" sz="2400" dirty="0"/>
                  <a:t> и вычислите математическое ожидание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2400" dirty="0"/>
                  <a:t>, соответствующее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1.Сгенерируйте набор данных </a:t>
                </a:r>
                <a:r>
                  <a:rPr lang="en-US" sz="2400" dirty="0"/>
                  <a:t>bootstrap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2.Вычислите среднее значение по центрированной выборке для набора данных </a:t>
                </a:r>
                <a:r>
                  <a:rPr lang="en-US" sz="2400" dirty="0"/>
                  <a:t>bootstrap</a:t>
                </a:r>
                <a:r>
                  <a:rPr lang="ru-RU" sz="2400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ru-RU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2400" dirty="0"/>
                  <a:t>, где</a:t>
                </a:r>
                <a:endParaRPr lang="en-US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2400" i="1" dirty="0" err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Повторите шаги 1 и 2 много раз.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4"/>
                <a:stretch>
                  <a:fillRect l="-894" t="-877" r="-2622" b="-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2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15841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Являются ли данные о сбоях программного обеспечения экспоненциальными?</a:t>
            </a:r>
          </a:p>
        </p:txBody>
      </p:sp>
    </p:spTree>
    <p:extLst>
      <p:ext uri="{BB962C8B-B14F-4D97-AF65-F5344CB8AC3E}">
        <p14:creationId xmlns:p14="http://schemas.microsoft.com/office/powerpoint/2010/main" val="214917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 программного обеспечения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Одним из способов количественной оценки разницы между набором данных и экспоненциальной моделью является </a:t>
                </a:r>
                <a:r>
                  <a:rPr lang="ru-RU" b="1" dirty="0">
                    <a:solidFill>
                      <a:srgbClr val="F36324"/>
                    </a:solidFill>
                  </a:rPr>
                  <a:t>вычисление максимального расстояния </a:t>
                </a:r>
                <a:r>
                  <a:rPr lang="ru-RU" dirty="0"/>
                  <a:t>между эмпирической функцией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выборки и экспоненциальной функцией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, оцененной по набору данных: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err="1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79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81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 программного обеспечения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err="1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 оценивается по выборке.</a:t>
                </a:r>
              </a:p>
              <a:p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расстоянием Колмогорова-Смирнова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40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Расстояние Колмогорова-Смирнова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«истинная» функция распределения, то эмпирическая функция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будет похожа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 С другой стороны, если «истинная» функция распределения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/>
                  <a:t>, то оцененная экспоненциальная функция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будет похожа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/>
                  <a:t>, потому что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близко к «истинному»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. Следовательно,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/>
                  <a:t>, то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будут близки к одной и той же функции распределения, так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</m:oMath>
                </a14:m>
                <a:r>
                  <a:rPr lang="ru-RU" dirty="0"/>
                  <a:t> мала;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отличается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близки к двум разным функциям распределения, так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</m:oMath>
                </a14:m>
                <a:r>
                  <a:rPr lang="ru-RU" dirty="0"/>
                  <a:t> велика.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847" b="-5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9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Расстояние Колмогорова-Смирнова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</m:oMath>
                </a14:m>
                <a:r>
                  <a:rPr lang="ru-RU" dirty="0"/>
                  <a:t> всегда находится в диапазоне от 0 до 1, и чем дальше это значение от 0, тем больше это указывает на то, что экспоненциальная модель неуместна.</a:t>
                </a:r>
              </a:p>
              <a:p>
                <a:endParaRPr lang="ru-RU" dirty="0"/>
              </a:p>
              <a:p>
                <a:r>
                  <a:rPr lang="ru-RU" dirty="0"/>
                  <a:t>Для набора данных программного обеспечения мы находим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=0.0015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=0.176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Говорит ли это против предполагаемой экспоненциальной модели?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64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Расстояние Колмогорова-Смирнова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42D6BA-A1ED-4C5F-9AB4-57088AAE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04" y="1956842"/>
            <a:ext cx="6724791" cy="43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0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 программного обеспечения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170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Статистика свидетельствует о том, что экспоненциальное распределение не является подходящей моделью для данных сбоя программного обеспечения.</a:t>
            </a:r>
          </a:p>
          <a:p>
            <a:r>
              <a:rPr lang="ru-RU" dirty="0"/>
              <a:t>Причина этого в том, что пуассоновский процесс является неправильной моделью для серии отказов.</a:t>
            </a:r>
          </a:p>
          <a:p>
            <a:r>
              <a:rPr lang="ru-RU" dirty="0"/>
              <a:t>Более тщательный анализ показывает, что частота возникновения отказов с течением времени не постоянна, а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3843325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662" y="2211060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Принцип </a:t>
            </a:r>
            <a:r>
              <a:rPr lang="en-US" dirty="0"/>
              <a:t>bootstrap.</a:t>
            </a:r>
          </a:p>
          <a:p>
            <a:r>
              <a:rPr lang="ru-RU" dirty="0"/>
              <a:t>Эмпирический </a:t>
            </a:r>
            <a:r>
              <a:rPr lang="en-US" dirty="0"/>
              <a:t>bootstrap.</a:t>
            </a:r>
          </a:p>
          <a:p>
            <a:r>
              <a:rPr lang="ru-RU" dirty="0"/>
              <a:t>Параметрический </a:t>
            </a:r>
            <a:r>
              <a:rPr lang="en-US" dirty="0"/>
              <a:t>bootstrap.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Значение 209.3 является естественной оценкой для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 но делать вывод, что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равно 209.3, неразумно.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Причина в том, что, если мы будем наблюдать новый набор данных извержения, мы получим другое среднее значение выборки в качестве оценки для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– это всего лишь одна возможная реализация случайной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Наблюдаемое среднее значение выборки – это всего лишь одна возможная реализация случайной величины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Новый набор данных – это другая реализация случайной выборки, а соответствующее среднее значение выборки – это другая реализация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Чтобы сделать какой-либо вывод 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следует учитывать, как различаются реализации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 Это изменение описывается распределением вероятностей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Можно определить функцию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функции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случайной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Однако значение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неизвестно.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9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Тем не менее, наблюдаемый набор данных отражает большинство особенностей «истинного» распределения вероятностей.</a:t>
                </a:r>
              </a:p>
              <a:p>
                <a:r>
                  <a:rPr lang="ru-RU" dirty="0"/>
                  <a:t>Следовательно, естественным является вычисление 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для функции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а затем рассмотрение случайной выборки из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и соответствующего среднего значения выборки в качестве заменителей случайной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6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для выборочного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Случайная выборка из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называется </a:t>
                </a:r>
                <a:r>
                  <a:rPr lang="en-US" dirty="0"/>
                  <a:t>bootstrap </a:t>
                </a:r>
                <a:r>
                  <a:rPr lang="ru-RU" dirty="0"/>
                  <a:t>выборкой, и обозначается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  <a:r>
                  <a:rPr lang="en-US" dirty="0"/>
                  <a:t>  </a:t>
                </a:r>
                <a:r>
                  <a:rPr lang="ru-RU" dirty="0"/>
                  <a:t>Соответствующее среднее значение называется средним по </a:t>
                </a:r>
                <a:r>
                  <a:rPr lang="en-US" dirty="0"/>
                  <a:t>bootstrap </a:t>
                </a:r>
                <a:r>
                  <a:rPr lang="ru-RU" dirty="0"/>
                  <a:t>выборке</a:t>
                </a:r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Идея состоит в том, чтобы использовать распределение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для аппроксимации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468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8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Принцип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Используя 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вычислите 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для «истинной» функции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Замените случайную выборку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на случайную выборку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и аппроксимируем распределение вероятностей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распределением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468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619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14667</TotalTime>
  <Words>1582</Words>
  <Application>Microsoft Office PowerPoint</Application>
  <PresentationFormat>Широкоэкранный</PresentationFormat>
  <Paragraphs>157</Paragraphs>
  <Slides>38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38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518</cp:revision>
  <dcterms:created xsi:type="dcterms:W3CDTF">2016-01-11T07:19:05Z</dcterms:created>
  <dcterms:modified xsi:type="dcterms:W3CDTF">2024-02-26T10:22:54Z</dcterms:modified>
</cp:coreProperties>
</file>