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50"/>
  </p:notesMasterIdLst>
  <p:sldIdLst>
    <p:sldId id="648" r:id="rId5"/>
    <p:sldId id="731" r:id="rId6"/>
    <p:sldId id="359" r:id="rId7"/>
    <p:sldId id="771" r:id="rId8"/>
    <p:sldId id="773" r:id="rId9"/>
    <p:sldId id="774" r:id="rId10"/>
    <p:sldId id="796" r:id="rId11"/>
    <p:sldId id="797" r:id="rId12"/>
    <p:sldId id="633" r:id="rId13"/>
    <p:sldId id="744" r:id="rId14"/>
    <p:sldId id="798" r:id="rId15"/>
    <p:sldId id="775" r:id="rId16"/>
    <p:sldId id="776" r:id="rId17"/>
    <p:sldId id="777" r:id="rId18"/>
    <p:sldId id="778" r:id="rId19"/>
    <p:sldId id="799" r:id="rId20"/>
    <p:sldId id="779" r:id="rId21"/>
    <p:sldId id="800" r:id="rId22"/>
    <p:sldId id="770" r:id="rId23"/>
    <p:sldId id="712" r:id="rId24"/>
    <p:sldId id="801" r:id="rId25"/>
    <p:sldId id="780" r:id="rId26"/>
    <p:sldId id="802" r:id="rId27"/>
    <p:sldId id="803" r:id="rId28"/>
    <p:sldId id="782" r:id="rId29"/>
    <p:sldId id="781" r:id="rId30"/>
    <p:sldId id="783" r:id="rId31"/>
    <p:sldId id="784" r:id="rId32"/>
    <p:sldId id="785" r:id="rId33"/>
    <p:sldId id="753" r:id="rId34"/>
    <p:sldId id="787" r:id="rId35"/>
    <p:sldId id="786" r:id="rId36"/>
    <p:sldId id="793" r:id="rId37"/>
    <p:sldId id="794" r:id="rId38"/>
    <p:sldId id="795" r:id="rId39"/>
    <p:sldId id="788" r:id="rId40"/>
    <p:sldId id="754" r:id="rId41"/>
    <p:sldId id="789" r:id="rId42"/>
    <p:sldId id="790" r:id="rId43"/>
    <p:sldId id="732" r:id="rId44"/>
    <p:sldId id="791" r:id="rId45"/>
    <p:sldId id="792" r:id="rId46"/>
    <p:sldId id="755" r:id="rId47"/>
    <p:sldId id="804" r:id="rId48"/>
    <p:sldId id="708" r:id="rId49"/>
  </p:sldIdLst>
  <p:sldSz cx="12192000" cy="6858000"/>
  <p:notesSz cx="6858000" cy="9144000"/>
  <p:custDataLst>
    <p:tags r:id="rId5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479" userDrawn="1">
          <p15:clr>
            <a:srgbClr val="A4A3A4"/>
          </p15:clr>
        </p15:guide>
        <p15:guide id="3" pos="5201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pos="619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3702" userDrawn="1">
          <p15:clr>
            <a:srgbClr val="A4A3A4"/>
          </p15:clr>
        </p15:guide>
        <p15:guide id="8" pos="7061" userDrawn="1">
          <p15:clr>
            <a:srgbClr val="A4A3A4"/>
          </p15:clr>
        </p15:guide>
        <p15:guide id="9" orient="horz" pos="12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AF3"/>
    <a:srgbClr val="F36324"/>
    <a:srgbClr val="E6E6E6"/>
    <a:srgbClr val="2469F0"/>
    <a:srgbClr val="4C6FB3"/>
    <a:srgbClr val="7270F5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3245" autoAdjust="0"/>
  </p:normalViewPr>
  <p:slideViewPr>
    <p:cSldViewPr>
      <p:cViewPr varScale="1">
        <p:scale>
          <a:sx n="53" d="100"/>
          <a:sy n="53" d="100"/>
        </p:scale>
        <p:origin x="996" y="44"/>
      </p:cViewPr>
      <p:guideLst>
        <p:guide orient="horz" pos="1389"/>
        <p:guide pos="2479"/>
        <p:guide pos="5201"/>
        <p:guide orient="horz" pos="2886"/>
        <p:guide pos="619"/>
        <p:guide orient="horz" pos="618"/>
        <p:guide orient="horz" pos="3702"/>
        <p:guide pos="7061"/>
        <p:guide orient="horz" pos="12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5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6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383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3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824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150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86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405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7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432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09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658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4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975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03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55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422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62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000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47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21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27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99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07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9235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29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828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2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45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4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10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5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5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3BAA14-9C0F-4D1F-9B17-483C8E7EA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FEE38D-D8FA-444B-97D1-1178CA8AA50A}"/>
              </a:ext>
            </a:extLst>
          </p:cNvPr>
          <p:cNvSpPr/>
          <p:nvPr/>
        </p:nvSpPr>
        <p:spPr>
          <a:xfrm>
            <a:off x="-19672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FE7900-16B0-4943-81C0-E2A7A9CD937E}"/>
              </a:ext>
            </a:extLst>
          </p:cNvPr>
          <p:cNvSpPr txBox="1">
            <a:spLocks/>
          </p:cNvSpPr>
          <p:nvPr/>
        </p:nvSpPr>
        <p:spPr>
          <a:xfrm>
            <a:off x="983432" y="1429889"/>
            <a:ext cx="7393118" cy="7751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spc="100" dirty="0">
                <a:solidFill>
                  <a:srgbClr val="2469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5 Несмещенные оценки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78132-2275-4C07-8C17-DD492C424319}"/>
              </a:ext>
            </a:extLst>
          </p:cNvPr>
          <p:cNvSpPr txBox="1"/>
          <p:nvPr/>
        </p:nvSpPr>
        <p:spPr>
          <a:xfrm>
            <a:off x="994695" y="2564905"/>
            <a:ext cx="7261894" cy="136815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Какие должны быть оценки?</a:t>
            </a:r>
          </a:p>
        </p:txBody>
      </p:sp>
    </p:spTree>
    <p:extLst>
      <p:ext uri="{BB962C8B-B14F-4D97-AF65-F5344CB8AC3E}">
        <p14:creationId xmlns:p14="http://schemas.microsoft.com/office/powerpoint/2010/main" val="155575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Сервер.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Набор данных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,… 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моделируется как реализация случайной выборки из распределения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𝑃𝑜𝑖𝑠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Интенсивность, с которой поступают запросы представлена параметром 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 r="-3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9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Сервер. Моделирование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b="0" dirty="0"/>
                  <a:t>Модельные данные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ru-RU" dirty="0"/>
                  <a:t> минут</a:t>
                </a:r>
                <a:br>
                  <a:rPr lang="ru-RU" dirty="0"/>
                </a:br>
                <a:r>
                  <a:rPr lang="ru-RU" dirty="0"/>
                  <a:t>и интенсивности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ru-RU" dirty="0"/>
                  <a:t>. </a:t>
                </a:r>
              </a:p>
              <a:p>
                <a:endParaRPr lang="ru-RU" dirty="0"/>
              </a:p>
              <a:p>
                <a:r>
                  <a:rPr lang="ru-RU" dirty="0"/>
                  <a:t>0, 0, 2, 0, 0, 1, 1, 0, 0, 1, 0, 1, 0, 1, 0, 0, 1, 0, 1, 0, 0, 0, 0, 2, 0, 0, 0, 2, 1, 1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09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Сервер. Выбор параметра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Параметр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 является математическим ожиданием модельного распределения.</a:t>
                </a:r>
              </a:p>
              <a:p>
                <a:r>
                  <a:rPr lang="ru-RU" dirty="0"/>
                  <a:t>Закон больших чисел предполагает выборочное среднее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в качестве естественной оценки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оценка для параметра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44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Сервер. Выбор параметра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С другой стороны, параметр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 также представляет дисперсию распределения Пуассона, так что по аналогичному рассуждению другой естественной оценкой является выборочная дисперсия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 оценка для параметра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3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Сервер. Выбор параметра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spcAft>
                    <a:spcPts val="800"/>
                  </a:spcAft>
                </a:pPr>
                <a:r>
                  <a:rPr lang="ru-RU" dirty="0"/>
                  <a:t>Процент минут простоя моделируется вероятностью нулевого запроса. Тогда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количество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 равных нулю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но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Мы можем использовать оценку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количество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 равных нулю</m:t>
                                  </m:r>
                                </m:num>
                                <m:den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для параметра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97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Сервер. Выбор параметра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373821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</a:pPr>
            <a:r>
              <a:rPr lang="ru-RU" dirty="0"/>
              <a:t>Часто можно найти несколько оценок для интересующего параметра. В связи с этим возникают такие вопросы, как</a:t>
            </a:r>
          </a:p>
          <a:p>
            <a:pPr>
              <a:spcAft>
                <a:spcPts val="800"/>
              </a:spcAft>
            </a:pPr>
            <a:r>
              <a:rPr lang="ru-RU" dirty="0"/>
              <a:t>Когда одна оценка лучше другой?</a:t>
            </a:r>
          </a:p>
          <a:p>
            <a:pPr>
              <a:spcAft>
                <a:spcPts val="800"/>
              </a:spcAft>
            </a:pPr>
            <a:r>
              <a:rPr lang="ru-RU" dirty="0"/>
              <a:t>Существует ли наилучшая возможная оценка?</a:t>
            </a:r>
          </a:p>
        </p:txBody>
      </p:sp>
    </p:spTree>
    <p:extLst>
      <p:ext uri="{BB962C8B-B14F-4D97-AF65-F5344CB8AC3E}">
        <p14:creationId xmlns:p14="http://schemas.microsoft.com/office/powerpoint/2010/main" val="420703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Сервер. Выбор параметра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Какое из значений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количество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 равных нулю</m:t>
                                  </m:r>
                                </m:num>
                                <m:den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вычисленных по выборке, ближе</a:t>
                </a:r>
                <a:br>
                  <a:rPr lang="ru-RU" dirty="0"/>
                </a:br>
                <a:r>
                  <a:rPr lang="ru-RU" dirty="0"/>
                  <a:t>к «истинному» параметру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43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Сервер. Выбор параметра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373821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spcAft>
                <a:spcPts val="800"/>
              </a:spcAft>
            </a:pPr>
            <a:r>
              <a:rPr lang="ru-RU" dirty="0"/>
              <a:t>Ответ отрицательный.</a:t>
            </a:r>
          </a:p>
        </p:txBody>
      </p:sp>
    </p:spTree>
    <p:extLst>
      <p:ext uri="{BB962C8B-B14F-4D97-AF65-F5344CB8AC3E}">
        <p14:creationId xmlns:p14="http://schemas.microsoft.com/office/powerpoint/2010/main" val="358574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Сервер. Выбор параметра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spcAft>
                    <a:spcPts val="800"/>
                  </a:spcAft>
                </a:pPr>
                <a:r>
                  <a:rPr lang="ru-RU" dirty="0"/>
                  <a:t>Измерения и соответствующие оценки подвержены случайности, так что мы не можем ничего с уверенностью сказать о том, какое из трёх значений ближе к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.</a:t>
                </a:r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Но мы можем сказать для каждого из них, – это насколько вероятно, что они находятся на заданном расстоянии от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62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1424" y="242088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Исследование оценки</a:t>
            </a:r>
          </a:p>
        </p:txBody>
      </p:sp>
    </p:spTree>
    <p:extLst>
      <p:ext uri="{BB962C8B-B14F-4D97-AF65-F5344CB8AC3E}">
        <p14:creationId xmlns:p14="http://schemas.microsoft.com/office/powerpoint/2010/main" val="18948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4994" y="222119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</a:t>
            </a:r>
          </a:p>
        </p:txBody>
      </p:sp>
    </p:spTree>
    <p:extLst>
      <p:ext uri="{BB962C8B-B14F-4D97-AF65-F5344CB8AC3E}">
        <p14:creationId xmlns:p14="http://schemas.microsoft.com/office/powerpoint/2010/main" val="2456292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Наблюдение за сервером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spcAft>
                    <a:spcPts val="800"/>
                  </a:spcAft>
                </a:pPr>
                <a:r>
                  <a:rPr lang="ru-RU" sz="3000" dirty="0"/>
                  <a:t>Предположим, что мы наблюдали за сервером в течение 30 минут и записали количество обращений за каждую минуту. Набор данных моделируется как реализация случайной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3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3000">
                        <a:latin typeface="Cambria Math" panose="02040503050406030204" pitchFamily="18" charset="0"/>
                      </a:rPr>
                      <m:t>,… ,</m:t>
                    </m:r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3000" dirty="0"/>
                  <a:t>, размером </a:t>
                </a:r>
                <a14:m>
                  <m:oMath xmlns:m="http://schemas.openxmlformats.org/officeDocument/2006/math">
                    <m:r>
                      <a:rPr lang="ru-RU" sz="3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ru-RU" sz="3000" dirty="0"/>
                  <a:t> из распределения </a:t>
                </a:r>
                <a14:m>
                  <m:oMath xmlns:m="http://schemas.openxmlformats.org/officeDocument/2006/math">
                    <m:r>
                      <a:rPr lang="ru-RU" sz="3000">
                        <a:latin typeface="Cambria Math" panose="02040503050406030204" pitchFamily="18" charset="0"/>
                      </a:rPr>
                      <m:t>𝑃𝑜𝑖𝑠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000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371" t="-3070" r="-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78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Наблюдение за сервером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spcAft>
                    <a:spcPts val="800"/>
                  </a:spcAft>
                </a:pPr>
                <a:r>
                  <a:rPr lang="ru-RU" sz="3000" dirty="0"/>
                  <a:t>Будем оценивать вероятность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3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000" dirty="0"/>
                  <a:t> простоя сервера, которая является неизвестным числом от 0 до 1.</a:t>
                </a:r>
                <a:br>
                  <a:rPr lang="ru-RU" sz="3000" dirty="0"/>
                </a:br>
                <a:r>
                  <a:rPr lang="ru-RU" sz="3000" dirty="0"/>
                  <a:t>Возможны следующие оценки: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RU" sz="3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количество </m:t>
                          </m:r>
                          <m:sSub>
                            <m:sSubPr>
                              <m:ctrlPr>
                                <a:rPr lang="ru-RU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0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3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, равное нулю</m:t>
                          </m:r>
                        </m:num>
                        <m:den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3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000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3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ru-RU" sz="3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ru-RU" sz="3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3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30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3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ru-RU" sz="3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0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371" t="-3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5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Наблюдение за сервером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Первая оценка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количество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, равное нулю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может принимать только значения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0,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,…, 1</m:t>
                      </m:r>
                      <m:r>
                        <a:rPr lang="ru-RU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так что она не может дать точное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2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Наблюдение за сервером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Вторая оценка</a:t>
                </a:r>
                <a:endParaRPr lang="en-US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может принимать значения только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1, 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  , 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так что она не может дать точное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46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Наблюдение за сервером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Мы не можем ожидать, что наши оценки будут давать точное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на основе 30 наблюдений.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095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3173" y="2177016"/>
            <a:ext cx="7920880" cy="208823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Чего мы можем ожидать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от разумной оценки?</a:t>
            </a:r>
          </a:p>
        </p:txBody>
      </p:sp>
    </p:spTree>
    <p:extLst>
      <p:ext uri="{BB962C8B-B14F-4D97-AF65-F5344CB8AC3E}">
        <p14:creationId xmlns:p14="http://schemas.microsoft.com/office/powerpoint/2010/main" val="375995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Наблюдение за сервером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Чтобы получить представление о поведении обеих оценок, притворимся, что знаем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, и смоделируем процесс оценки для случая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ru-RU" dirty="0"/>
                  <a:t> наблюдений.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261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Наблюдение за сервером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Выберем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ru-RU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так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6065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Сгенерируем 30 значений из распределения Пуассона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с параметром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ru-RU" dirty="0"/>
                  <a:t> и вычислим значения оценок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.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Повторим это 1000 раз.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022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Наблюдение за сервером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260F1B-9759-4E96-93AE-6C1F44A9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205038"/>
            <a:ext cx="4764033" cy="31775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F727E3-50CA-4D12-9F34-193C6C92E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91" y="2259049"/>
            <a:ext cx="4764033" cy="315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5CE6F5-F973-4077-833C-930E04CB8C51}"/>
                  </a:ext>
                </a:extLst>
              </p:cNvPr>
              <p:cNvSpPr txBox="1"/>
              <p:nvPr/>
            </p:nvSpPr>
            <p:spPr>
              <a:xfrm>
                <a:off x="1502909" y="5661248"/>
                <a:ext cx="4259977" cy="6480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=0.6122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5CE6F5-F973-4077-833C-930E04CB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09" y="5661248"/>
                <a:ext cx="4259977" cy="648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1573D8-993C-4EB1-A093-F3A864AC114B}"/>
                  </a:ext>
                </a:extLst>
              </p:cNvPr>
              <p:cNvSpPr txBox="1"/>
              <p:nvPr/>
            </p:nvSpPr>
            <p:spPr>
              <a:xfrm>
                <a:off x="6925331" y="5589240"/>
                <a:ext cx="4259977" cy="79208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=0.5091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1573D8-993C-4EB1-A093-F3A864AC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331" y="5589240"/>
                <a:ext cx="4259977" cy="792088"/>
              </a:xfrm>
              <a:prstGeom prst="rect">
                <a:avLst/>
              </a:prstGeom>
              <a:blipFill>
                <a:blip r:embed="rId6"/>
                <a:stretch>
                  <a:fillRect t="-2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23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3432" y="2217494"/>
            <a:ext cx="7920880" cy="12519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Несмещенность</a:t>
            </a:r>
          </a:p>
        </p:txBody>
      </p:sp>
    </p:spTree>
    <p:extLst>
      <p:ext uri="{BB962C8B-B14F-4D97-AF65-F5344CB8AC3E}">
        <p14:creationId xmlns:p14="http://schemas.microsoft.com/office/powerpoint/2010/main" val="404318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08583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Рассмотрим поступления запросов на сервер.</a:t>
            </a:r>
          </a:p>
          <a:p>
            <a:r>
              <a:rPr lang="ru-RU" dirty="0"/>
              <a:t>Нас интересует интенсивность, с которой запросы поступают в обычный день, и процент минут, в течение которых запросы не поступают. </a:t>
            </a:r>
          </a:p>
        </p:txBody>
      </p:sp>
    </p:spTree>
    <p:extLst>
      <p:ext uri="{BB962C8B-B14F-4D97-AF65-F5344CB8AC3E}">
        <p14:creationId xmlns:p14="http://schemas.microsoft.com/office/powerpoint/2010/main" val="3605997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Несмещенность оценки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Значения, сгенерированные для оценки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, колеблются</a:t>
                </a:r>
                <a:br>
                  <a:rPr lang="en-US" dirty="0"/>
                </a:br>
                <a:r>
                  <a:rPr lang="ru-RU" dirty="0"/>
                  <a:t>в районе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6065</m:t>
                    </m:r>
                  </m:oMath>
                </a14:m>
                <a:r>
                  <a:rPr lang="ru-RU" dirty="0"/>
                  <a:t>.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Хотя значение этой оценки не всегда равно 0.</a:t>
                </a:r>
                <a:r>
                  <a:rPr lang="en-US" dirty="0"/>
                  <a:t>6065</a:t>
                </a:r>
                <a:r>
                  <a:rPr lang="ru-RU" dirty="0"/>
                  <a:t>, желательно, чтобы в среднем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соответствовало цели, т.е.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6065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Более того, желательно, чтобы это свойство сохранялось независимо от того, каково фактическое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т.е.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независимо от значения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7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Несмещенность оценки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Это свойство отражает тот факт, что оценка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не имеет систематической тенденции к получению оценок, которые больше, чем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и никакой систематической тенденции</a:t>
                </a:r>
                <a:br>
                  <a:rPr lang="en-US" dirty="0"/>
                </a:br>
                <a:r>
                  <a:rPr lang="ru-RU" dirty="0"/>
                  <a:t>к получению оценок, которые меньше, чем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Это желательное свойство для оценки, и оценки, обладающие этим свойством, называются </a:t>
                </a:r>
                <a:r>
                  <a:rPr lang="ru-RU" dirty="0">
                    <a:solidFill>
                      <a:srgbClr val="246AF3"/>
                    </a:solidFill>
                  </a:rPr>
                  <a:t>несмещенным</a:t>
                </a:r>
                <a:r>
                  <a:rPr lang="ru-RU" dirty="0"/>
                  <a:t>и.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673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Несмещенность оценки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dirty="0">
                    <a:solidFill>
                      <a:srgbClr val="246AF3"/>
                    </a:solidFill>
                  </a:rPr>
                  <a:t>несмещенной</a:t>
                </a:r>
                <a:r>
                  <a:rPr lang="ru-RU" dirty="0"/>
                  <a:t> оценкой для параметра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, если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независимо от значения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.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Разница</a:t>
                </a:r>
                <a:endParaRPr lang="en-US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называется </a:t>
                </a:r>
                <a:r>
                  <a:rPr lang="ru-RU" dirty="0">
                    <a:solidFill>
                      <a:srgbClr val="246AF3"/>
                    </a:solidFill>
                  </a:rPr>
                  <a:t>смещением</a:t>
                </a:r>
                <a:r>
                  <a:rPr lang="ru-RU" dirty="0"/>
                  <a:t> </a:t>
                </a:r>
                <a:r>
                  <a:rPr lang="en-US" dirty="0"/>
                  <a:t>t</a:t>
                </a:r>
                <a:r>
                  <a:rPr lang="ru-RU" dirty="0"/>
                  <a:t>; если эта разница отлична от нуля, то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dirty="0">
                    <a:solidFill>
                      <a:srgbClr val="246AF3"/>
                    </a:solidFill>
                  </a:rPr>
                  <a:t>смещенной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5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Ночь. Улица. Фонарь и … сервер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DDA9A-0751-4E15-9F43-7E95E06B775E}"/>
                  </a:ext>
                </a:extLst>
              </p:cNvPr>
              <p:cNvSpPr txBox="1"/>
              <p:nvPr/>
            </p:nvSpPr>
            <p:spPr>
              <a:xfrm>
                <a:off x="994695" y="1994484"/>
                <a:ext cx="5101306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=0.4916.</m:t>
                      </m:r>
                    </m:oMath>
                  </m:oMathPara>
                </a14:m>
                <a:endParaRPr lang="en-US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DDA9A-0751-4E15-9F43-7E95E06B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5" y="1994484"/>
                <a:ext cx="5101306" cy="3738219"/>
              </a:xfrm>
              <a:prstGeom prst="rect">
                <a:avLst/>
              </a:prstGeom>
              <a:blipFill>
                <a:blip r:embed="rId3"/>
                <a:stretch>
                  <a:fillRect l="-2389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DBFB31-96A6-4635-A320-D76690DC3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24" y="1975438"/>
            <a:ext cx="4764033" cy="31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55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Ночь. Улица. Фонарь и … сервер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DDA9A-0751-4E15-9F43-7E95E06B775E}"/>
                  </a:ext>
                </a:extLst>
              </p:cNvPr>
              <p:cNvSpPr txBox="1"/>
              <p:nvPr/>
            </p:nvSpPr>
            <p:spPr>
              <a:xfrm>
                <a:off x="994695" y="1994484"/>
                <a:ext cx="5101306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4832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DDA9A-0751-4E15-9F43-7E95E06B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5" y="1994484"/>
                <a:ext cx="5101306" cy="3738219"/>
              </a:xfrm>
              <a:prstGeom prst="rect">
                <a:avLst/>
              </a:prstGeom>
              <a:blipFill>
                <a:blip r:embed="rId3"/>
                <a:stretch>
                  <a:fillRect l="-2389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40A93A-978A-468B-A5FA-EC86A7B20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892" y="2283964"/>
            <a:ext cx="4764033" cy="31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9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Ночь. Улица. Фонарь и … сервер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DDA9A-0751-4E15-9F43-7E95E06B775E}"/>
                  </a:ext>
                </a:extLst>
              </p:cNvPr>
              <p:cNvSpPr txBox="1"/>
              <p:nvPr/>
            </p:nvSpPr>
            <p:spPr>
              <a:xfrm>
                <a:off x="1004530" y="1989138"/>
                <a:ext cx="4453233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Оценка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количество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 равных нулю</m:t>
                                </m:r>
                              </m:num>
                              <m:den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=0.5023</m:t>
                      </m:r>
                    </m:oMath>
                  </m:oMathPara>
                </a14:m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DDA9A-0751-4E15-9F43-7E95E06B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30" y="1989138"/>
                <a:ext cx="4453233" cy="3738219"/>
              </a:xfrm>
              <a:prstGeom prst="rect">
                <a:avLst/>
              </a:prstGeom>
              <a:blipFill>
                <a:blip r:embed="rId3"/>
                <a:stretch>
                  <a:fillRect l="-2877" t="-326" r="-1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6EBC13-9BC1-4A0E-A2CE-03A5FA268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2205038"/>
            <a:ext cx="4764033" cy="31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73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3432" y="1989138"/>
            <a:ext cx="7920880" cy="19315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Несмещенные оценки для математического ожидания и дисперсии</a:t>
            </a:r>
          </a:p>
        </p:txBody>
      </p:sp>
    </p:spTree>
    <p:extLst>
      <p:ext uri="{BB962C8B-B14F-4D97-AF65-F5344CB8AC3E}">
        <p14:creationId xmlns:p14="http://schemas.microsoft.com/office/powerpoint/2010/main" val="3059644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Несмещенные оценки 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– случайная выборка из распределения с конечным математическим ожиданием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 и конечной дисперсией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. Тогда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– несмещенная оценка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, а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en-US" dirty="0"/>
                  <a:t>–</a:t>
                </a:r>
                <a:r>
                  <a:rPr lang="ru-RU" dirty="0"/>
                  <a:t> несмещенная оценка для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649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Несмещенные оценки 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Мы утверждаем, что 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и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088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Несмещенные оценки. Доказательство 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Чтобы убедиться в этом, используем линейность ожиданий, чтобы записать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Поскольку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, мы имеем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02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Если запросы происходят совершенно случайным образом во времени, процесс поступления может быть смоделирован с помощью </a:t>
                </a:r>
                <a:r>
                  <a:rPr lang="ru-RU" dirty="0">
                    <a:solidFill>
                      <a:srgbClr val="246AF3"/>
                    </a:solidFill>
                  </a:rPr>
                  <a:t>пуассоновского процесса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Это значит, что количество прибывших в течение одной минуты запросов моделируется случайной величиной, имеющей распределение Пуассона с (неизвестным) параметром 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298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Несмещенные оценки. Доказательство 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spcAft>
                    <a:spcPts val="800"/>
                  </a:spcAft>
                </a:pPr>
                <a:r>
                  <a:rPr lang="ru-RU" sz="3000" dirty="0"/>
                  <a:t>Заметим, что для любой случайной величины </a:t>
                </a:r>
                <a14:m>
                  <m:oMath xmlns:m="http://schemas.openxmlformats.org/officeDocument/2006/math">
                    <m:r>
                      <a:rPr lang="ru-RU" sz="300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3000" dirty="0"/>
                  <a:t> 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3000">
                        <a:latin typeface="Cambria Math" panose="02040503050406030204" pitchFamily="18" charset="0"/>
                      </a:rPr>
                      <m:t>E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ru-RU" sz="3000" dirty="0"/>
                  <a:t> мы имеем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3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0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3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000" dirty="0"/>
              </a:p>
              <a:p>
                <a:pPr>
                  <a:spcAft>
                    <a:spcPts val="800"/>
                  </a:spcAft>
                </a:pPr>
                <a:r>
                  <a:rPr lang="ru-RU" sz="3000" dirty="0"/>
                  <a:t>Применяя это к </a:t>
                </a:r>
                <a14:m>
                  <m:oMath xmlns:m="http://schemas.openxmlformats.org/officeDocument/2006/math">
                    <m:r>
                      <a:rPr lang="ru-RU" sz="30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3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3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3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sz="3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 sz="3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3000" dirty="0"/>
                  <a:t>, </a:t>
                </a:r>
                <a:r>
                  <a:rPr lang="ru-RU" sz="3000" dirty="0" err="1"/>
                  <a:t>получаем</a:t>
                </a:r>
                <a:endParaRPr lang="ru-RU" sz="3000" dirty="0"/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00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00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sz="3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3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ru-RU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ru-RU" sz="300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ru-RU" sz="30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3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3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300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0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3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3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 sz="300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 sz="3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3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000" dirty="0"/>
              </a:p>
              <a:p>
                <a:pPr>
                  <a:spcAft>
                    <a:spcPts val="800"/>
                  </a:spcAft>
                </a:pPr>
                <a:r>
                  <a:rPr lang="ru-RU" sz="3000" dirty="0"/>
                  <a:t>Запишем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sz="3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sz="30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3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ru-RU" sz="3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0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3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sz="30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488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Несмещенные оценки. Доказательство 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Тогда из правил, вычисления дисперсий сумм независимых случайных величин, мы находим, что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406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Несмещенные оценки. Доказательство 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Окончательно получаем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455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Несмещенность не всегда сохраняется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является несмещенной оценкой для параметра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не обязательно должно быть несмещенной оценкой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340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246AF3"/>
                </a:solidFill>
              </a:rPr>
              <a:t>Несмещенность не всегда сохраняется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Однако есть один особый случай, в котором несмещенность действительно сохраняется, а именно, если</a:t>
                </a:r>
                <a:endParaRPr lang="en-US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Действительно, если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несмещено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:</a:t>
                </a:r>
                <a:endParaRPr lang="en-US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то по правилу для ожиданий</a:t>
                </a:r>
                <a:r>
                  <a:rPr lang="en-US" dirty="0"/>
                  <a:t> </a:t>
                </a:r>
                <a:r>
                  <a:rPr lang="ru-RU" dirty="0"/>
                  <a:t>получаем</a:t>
                </a:r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>
                  <a:lnSpc>
                    <a:spcPct val="80000"/>
                  </a:lnSpc>
                  <a:spcAft>
                    <a:spcPts val="800"/>
                  </a:spcAft>
                </a:pPr>
                <a:r>
                  <a:rPr lang="ru-RU" dirty="0"/>
                  <a:t>что означает, что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несмещено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4170820"/>
              </a:xfrm>
              <a:prstGeom prst="rect">
                <a:avLst/>
              </a:prstGeom>
              <a:blipFill>
                <a:blip r:embed="rId3"/>
                <a:stretch>
                  <a:fillRect l="-1192" t="-3509" r="-1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368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Несмещенные оценки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2662" y="2211060"/>
            <a:ext cx="10226675" cy="37382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/>
              <a:t>Оценки.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/>
              <a:t>Исследование оценки.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/>
              <a:t>Несмещенность.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/>
              <a:t>Несмещенные оценки математического ожидания и дисперсии.</a:t>
            </a:r>
          </a:p>
        </p:txBody>
      </p:sp>
    </p:spTree>
    <p:extLst>
      <p:ext uri="{BB962C8B-B14F-4D97-AF65-F5344CB8AC3E}">
        <p14:creationId xmlns:p14="http://schemas.microsoft.com/office/powerpoint/2010/main" val="13316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Сервер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0858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Интенсивность поступлений запросов моделируется параметром μ, а процент минут, в течение которых запросы не поступают, моделируется вероятностью, когда запросов нет – в эту минуту сервер простаивает: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085834"/>
              </a:xfrm>
              <a:prstGeom prst="rect">
                <a:avLst/>
              </a:prstGeom>
              <a:blipFill>
                <a:blip r:embed="rId3"/>
                <a:stretch>
                  <a:fillRect l="-1192" t="-3353" r="-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Параметры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Параметры, определяющие распределение модели, называются </a:t>
                </a:r>
                <a:r>
                  <a:rPr lang="ru-RU" dirty="0">
                    <a:solidFill>
                      <a:srgbClr val="246AF3"/>
                    </a:solidFill>
                  </a:rPr>
                  <a:t>параметрами модели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В общем случае, мы будем обозначать интересующий параметр греческой буквой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Для сервера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 является параметром модели.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81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Параметры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Когда нас интересует интенсивность поступления запросов, роль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играет параметр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, а когда нас интересует процент минут простоя, роль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играет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13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Параметры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Какой бы метод мы ни использовали для оценки интересующего параметра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, результат зависит только</a:t>
                </a:r>
                <a:br>
                  <a:rPr lang="ru-RU" dirty="0"/>
                </a:br>
                <a:r>
                  <a:rPr lang="ru-RU" dirty="0"/>
                  <a:t>от нашего набора данных.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Оценка </a:t>
                </a:r>
                <a14:m>
                  <m:oMath xmlns:m="http://schemas.openxmlformats.org/officeDocument/2006/math">
                    <m:r>
                      <a:rPr lang="en-US" sz="4000" b="0" i="1" spc="10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Semilight" panose="020B0402040204020203" pitchFamily="34" charset="0"/>
                      </a:rPr>
                      <m:t>𝑡</m:t>
                    </m:r>
                  </m:oMath>
                </a14:m>
                <a:r>
                  <a:rPr lang="en-US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параметра</a:t>
                </a:r>
                <a:r>
                  <a:rPr lang="en-US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spc="100" smtClean="0">
                        <a:solidFill>
                          <a:srgbClr val="246AF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99" y="990502"/>
                <a:ext cx="10221537" cy="646331"/>
              </a:xfrm>
              <a:prstGeom prst="rect">
                <a:avLst/>
              </a:prstGeom>
              <a:blipFill>
                <a:blip r:embed="rId3"/>
                <a:stretch>
                  <a:fillRect l="-2087" t="-26168" b="-38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2663" y="1959794"/>
                <a:ext cx="10226675" cy="19385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Оценка – это значение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,… 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вычисленное из нашего набора данных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,… 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, которое даёт некоторое представление об «истинном» значении параметра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63" y="1959794"/>
                <a:ext cx="10226675" cy="1938572"/>
              </a:xfrm>
              <a:prstGeom prst="rect">
                <a:avLst/>
              </a:prstGeom>
              <a:blipFill>
                <a:blip r:embed="rId4"/>
                <a:stretch>
                  <a:fillRect l="-1192" t="-3459" r="-1192" b="-39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27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15306</TotalTime>
  <Words>1490</Words>
  <Application>Microsoft Office PowerPoint</Application>
  <PresentationFormat>Широкоэкранный</PresentationFormat>
  <Paragraphs>204</Paragraphs>
  <Slides>45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45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544</cp:revision>
  <dcterms:created xsi:type="dcterms:W3CDTF">2016-01-11T07:19:05Z</dcterms:created>
  <dcterms:modified xsi:type="dcterms:W3CDTF">2024-03-04T10:13:30Z</dcterms:modified>
</cp:coreProperties>
</file>