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61"/>
  </p:notesMasterIdLst>
  <p:sldIdLst>
    <p:sldId id="648" r:id="rId5"/>
    <p:sldId id="359" r:id="rId6"/>
    <p:sldId id="805" r:id="rId7"/>
    <p:sldId id="771" r:id="rId8"/>
    <p:sldId id="842" r:id="rId9"/>
    <p:sldId id="849" r:id="rId10"/>
    <p:sldId id="843" r:id="rId11"/>
    <p:sldId id="850" r:id="rId12"/>
    <p:sldId id="806" r:id="rId13"/>
    <p:sldId id="844" r:id="rId14"/>
    <p:sldId id="807" r:id="rId15"/>
    <p:sldId id="808" r:id="rId16"/>
    <p:sldId id="809" r:id="rId17"/>
    <p:sldId id="810" r:id="rId18"/>
    <p:sldId id="811" r:id="rId19"/>
    <p:sldId id="845" r:id="rId20"/>
    <p:sldId id="812" r:id="rId21"/>
    <p:sldId id="813" r:id="rId22"/>
    <p:sldId id="815" r:id="rId23"/>
    <p:sldId id="847" r:id="rId24"/>
    <p:sldId id="846" r:id="rId25"/>
    <p:sldId id="814" r:id="rId26"/>
    <p:sldId id="816" r:id="rId27"/>
    <p:sldId id="817" r:id="rId28"/>
    <p:sldId id="818" r:id="rId29"/>
    <p:sldId id="819" r:id="rId30"/>
    <p:sldId id="820" r:id="rId31"/>
    <p:sldId id="821" r:id="rId32"/>
    <p:sldId id="822" r:id="rId33"/>
    <p:sldId id="848" r:id="rId34"/>
    <p:sldId id="773" r:id="rId35"/>
    <p:sldId id="823" r:id="rId36"/>
    <p:sldId id="824" r:id="rId37"/>
    <p:sldId id="774" r:id="rId38"/>
    <p:sldId id="825" r:id="rId39"/>
    <p:sldId id="796" r:id="rId40"/>
    <p:sldId id="797" r:id="rId41"/>
    <p:sldId id="826" r:id="rId42"/>
    <p:sldId id="827" r:id="rId43"/>
    <p:sldId id="828" r:id="rId44"/>
    <p:sldId id="829" r:id="rId45"/>
    <p:sldId id="830" r:id="rId46"/>
    <p:sldId id="831" r:id="rId47"/>
    <p:sldId id="833" r:id="rId48"/>
    <p:sldId id="834" r:id="rId49"/>
    <p:sldId id="835" r:id="rId50"/>
    <p:sldId id="836" r:id="rId51"/>
    <p:sldId id="633" r:id="rId52"/>
    <p:sldId id="837" r:id="rId53"/>
    <p:sldId id="744" r:id="rId54"/>
    <p:sldId id="838" r:id="rId55"/>
    <p:sldId id="839" r:id="rId56"/>
    <p:sldId id="840" r:id="rId57"/>
    <p:sldId id="841" r:id="rId58"/>
    <p:sldId id="798" r:id="rId59"/>
    <p:sldId id="708" r:id="rId60"/>
  </p:sldIdLst>
  <p:sldSz cx="12192000" cy="6858000"/>
  <p:notesSz cx="6858000" cy="9144000"/>
  <p:custDataLst>
    <p:tags r:id="rId6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479" userDrawn="1">
          <p15:clr>
            <a:srgbClr val="A4A3A4"/>
          </p15:clr>
        </p15:guide>
        <p15:guide id="3" pos="5201" userDrawn="1">
          <p15:clr>
            <a:srgbClr val="A4A3A4"/>
          </p15:clr>
        </p15:guide>
        <p15:guide id="4" orient="horz" pos="2886" userDrawn="1">
          <p15:clr>
            <a:srgbClr val="A4A3A4"/>
          </p15:clr>
        </p15:guide>
        <p15:guide id="5" pos="619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3702" userDrawn="1">
          <p15:clr>
            <a:srgbClr val="A4A3A4"/>
          </p15:clr>
        </p15:guide>
        <p15:guide id="8" pos="7061" userDrawn="1">
          <p15:clr>
            <a:srgbClr val="A4A3A4"/>
          </p15:clr>
        </p15:guide>
        <p15:guide id="9" orient="horz" pos="125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6AF3"/>
    <a:srgbClr val="F36324"/>
    <a:srgbClr val="E6E6E6"/>
    <a:srgbClr val="2469F0"/>
    <a:srgbClr val="4C6FB3"/>
    <a:srgbClr val="7270F5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3245" autoAdjust="0"/>
  </p:normalViewPr>
  <p:slideViewPr>
    <p:cSldViewPr>
      <p:cViewPr varScale="1">
        <p:scale>
          <a:sx n="53" d="100"/>
          <a:sy n="53" d="100"/>
        </p:scale>
        <p:origin x="996" y="44"/>
      </p:cViewPr>
      <p:guideLst>
        <p:guide orient="horz" pos="1389"/>
        <p:guide pos="2479"/>
        <p:guide pos="5201"/>
        <p:guide orient="horz" pos="2886"/>
        <p:guide pos="619"/>
        <p:guide orient="horz" pos="618"/>
        <p:guide orient="horz" pos="3702"/>
        <p:guide pos="7061"/>
        <p:guide orient="horz" pos="12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473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491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75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99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730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25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85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028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97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8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21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996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42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43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597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973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81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71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99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767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02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652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3163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452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37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254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47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898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066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538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367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56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29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2126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4212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7501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476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87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36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0083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012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507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9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66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13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4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90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04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3BAA14-9C0F-4D1F-9B17-483C8E7EA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FEE38D-D8FA-444B-97D1-1178CA8AA50A}"/>
              </a:ext>
            </a:extLst>
          </p:cNvPr>
          <p:cNvSpPr/>
          <p:nvPr/>
        </p:nvSpPr>
        <p:spPr>
          <a:xfrm>
            <a:off x="-19672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FE7900-16B0-4943-81C0-E2A7A9CD937E}"/>
              </a:ext>
            </a:extLst>
          </p:cNvPr>
          <p:cNvSpPr txBox="1">
            <a:spLocks/>
          </p:cNvSpPr>
          <p:nvPr/>
        </p:nvSpPr>
        <p:spPr>
          <a:xfrm>
            <a:off x="983432" y="1429888"/>
            <a:ext cx="7273157" cy="171107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100" dirty="0">
                <a:solidFill>
                  <a:srgbClr val="2469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6 </a:t>
            </a:r>
            <a:r>
              <a:rPr lang="ru-RU" sz="4800" b="1" spc="100" dirty="0">
                <a:solidFill>
                  <a:srgbClr val="2469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Эффективность</a:t>
            </a:r>
            <a:br>
              <a:rPr lang="en-US" sz="4800" b="1" spc="100" dirty="0">
                <a:solidFill>
                  <a:srgbClr val="2469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</a:br>
            <a:r>
              <a:rPr lang="ru-RU" sz="4800" b="1" spc="100" dirty="0">
                <a:solidFill>
                  <a:srgbClr val="2469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 среднеквадратичная ошибка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78132-2275-4C07-8C17-DD492C424319}"/>
              </a:ext>
            </a:extLst>
          </p:cNvPr>
          <p:cNvSpPr txBox="1"/>
          <p:nvPr/>
        </p:nvSpPr>
        <p:spPr>
          <a:xfrm>
            <a:off x="994695" y="3428999"/>
            <a:ext cx="7261894" cy="50405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Какие должны быть оценки?</a:t>
            </a:r>
          </a:p>
        </p:txBody>
      </p:sp>
    </p:spTree>
    <p:extLst>
      <p:ext uri="{BB962C8B-B14F-4D97-AF65-F5344CB8AC3E}">
        <p14:creationId xmlns:p14="http://schemas.microsoft.com/office/powerpoint/2010/main" val="155575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 количества танков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Обозначим наблюдаемые отдельные серийные номера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Этот набор данных может быть смоделирован как реализация случайных величин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b="0" dirty="0"/>
              </a:p>
              <a:p>
                <a:r>
                  <a:rPr lang="ru-RU" dirty="0"/>
                  <a:t>представляющих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выборов без повторов из чисел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1, 2,…,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 равной вероятностью.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1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 количества танков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Наш набор данных не является реализацией случайной выборки, поскольку случайные величины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являются зависимыми.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08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 количества танков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Рассмотрим две несмещенные оценки. Первая основана на среднем значении выборки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а вторая основана на максимуме выборки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59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среднем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Чтобы построить несмещенную оценку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на основе выборочного среднего, вычислим математического ожидания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47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среднем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Распределение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одинаково: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    для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4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среднем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Математическое ожидание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задается как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=1⋅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+2⋅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1+2+…+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8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среднем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Математическое ожидание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Отсюда следует,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–1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является несмещенной оценкой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71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среднем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Несмещенная оценка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–1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Серийные номера: 5 7 10 3.</a:t>
                </a:r>
              </a:p>
              <a:p>
                <a:r>
                  <a:rPr lang="ru-RU" dirty="0"/>
                  <a:t>Сколько танков выпущено?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783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Построим несмещенную оценку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 основанную на максимуме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Найдём вероятность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принимает значения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12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Количество способов выбрать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чисел без повторов из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1, 2,…,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равно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26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08583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Если существует несколько несмещенных оценок для одного и того же параметра, какую из оценок следует выбирать?</a:t>
            </a:r>
          </a:p>
        </p:txBody>
      </p:sp>
    </p:spTree>
    <p:extLst>
      <p:ext uri="{BB962C8B-B14F-4D97-AF65-F5344CB8AC3E}">
        <p14:creationId xmlns:p14="http://schemas.microsoft.com/office/powerpoint/2010/main" val="360599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Количество способов выбрать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чисел без повторов из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1, 2,…,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равно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ru-RU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Следовательно, каждая комбинация имеет вероятность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den>
                    </m:f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09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Чтобы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, мы должны иметь одно число, равное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, и выбрать другие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 числа из чисел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1, 2,…,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Существует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 способов сделать это.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3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возможных значений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144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Математическое ожидание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задается формулой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37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Вычислим сумму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97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949931"/>
              </a:xfrm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3300" dirty="0"/>
                  <a:t>Заметим,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300">
                          <a:latin typeface="Cambria Math" panose="02040503050406030204" pitchFamily="18" charset="0"/>
                        </a:rPr>
                        <m:t>1=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ru-RU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ru-RU" sz="3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sz="3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lang="ru-RU" sz="3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 sz="33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30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3300" dirty="0"/>
                  <a:t>откуда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sz="3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ru-RU" sz="3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sz="3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33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 sz="33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ru-RU" sz="3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33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 sz="33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 sz="3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949931"/>
              </a:xfrm>
              <a:prstGeom prst="rect">
                <a:avLst/>
              </a:prstGeom>
              <a:blipFill>
                <a:blip r:embed="rId3"/>
                <a:stretch>
                  <a:fillRect l="-1192" t="-29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081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9499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+1)!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949931"/>
              </a:xfrm>
              <a:prstGeom prst="rect">
                <a:avLst/>
              </a:prstGeom>
              <a:blipFill>
                <a:blip r:embed="rId3"/>
                <a:stretch>
                  <a:fillRect l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20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9499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+1)!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Изменим переменную суммирования на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+1)!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949931"/>
              </a:xfrm>
              <a:prstGeom prst="rect">
                <a:avLst/>
              </a:prstGeom>
              <a:blipFill>
                <a:blip r:embed="rId3"/>
                <a:stretch>
                  <a:fillRect l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01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максимуме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94993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+1)!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 err="1"/>
                  <a:t>Окончатеьно</a:t>
                </a:r>
                <a:r>
                  <a:rPr lang="ru-RU" dirty="0"/>
                  <a:t> получаем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949931"/>
              </a:xfrm>
              <a:prstGeom prst="rect">
                <a:avLst/>
              </a:prstGeom>
              <a:blipFill>
                <a:blip r:embed="rId3"/>
                <a:stretch>
                  <a:fillRect l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530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среднем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Математическое ожидание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Отсюда следует, что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–1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является несмещенной оценкой для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7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4"/>
            <a:ext cx="10225153" cy="3085834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Критерием является некоторая мера разброса оценок вокруг интересующего параметра.</a:t>
            </a:r>
          </a:p>
          <a:p>
            <a:r>
              <a:rPr lang="ru-RU" dirty="0"/>
              <a:t>Для несмещенных оценок используется </a:t>
            </a:r>
            <a:r>
              <a:rPr lang="ru-RU" dirty="0">
                <a:solidFill>
                  <a:srgbClr val="246AF3"/>
                </a:solidFill>
              </a:rPr>
              <a:t>дисперсия</a:t>
            </a:r>
            <a:r>
              <a:rPr lang="ru-RU" dirty="0"/>
              <a:t>.</a:t>
            </a:r>
          </a:p>
          <a:p>
            <a:r>
              <a:rPr lang="ru-RU" dirty="0"/>
              <a:t>Для произвольных оценок используется </a:t>
            </a:r>
            <a:r>
              <a:rPr lang="ru-RU" dirty="0">
                <a:solidFill>
                  <a:srgbClr val="246AF3"/>
                </a:solidFill>
              </a:rPr>
              <a:t>средняя квадратичная ошибка</a:t>
            </a:r>
            <a:r>
              <a:rPr lang="ru-RU" dirty="0"/>
              <a:t> (</a:t>
            </a:r>
            <a:r>
              <a:rPr lang="en-US" dirty="0"/>
              <a:t>Mean squared error</a:t>
            </a:r>
            <a:r>
              <a:rPr lang="ru-RU" dirty="0"/>
              <a:t>, MSE), которая объединяет дисперсию и смещение.</a:t>
            </a:r>
          </a:p>
        </p:txBody>
      </p:sp>
    </p:spTree>
    <p:extLst>
      <p:ext uri="{BB962C8B-B14F-4D97-AF65-F5344CB8AC3E}">
        <p14:creationId xmlns:p14="http://schemas.microsoft.com/office/powerpoint/2010/main" val="75791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Оценка, основанная на среднем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Несмещенная оценка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–1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Серийные номера: 5 7 10 3.</a:t>
                </a:r>
              </a:p>
              <a:p>
                <a:r>
                  <a:rPr lang="ru-RU" dirty="0"/>
                  <a:t>Сколько танков выпущено?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164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Исследование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0858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Мы построили две совершенно разные оценки для общего количества танков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 которые оба являются несмещенными. </a:t>
                </a:r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–1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–1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Очевидный вопрос: </a:t>
                </a:r>
                <a:r>
                  <a:rPr lang="ru-RU" dirty="0">
                    <a:solidFill>
                      <a:srgbClr val="246AF3"/>
                    </a:solidFill>
                  </a:rPr>
                  <a:t>какая из двух оценок лучше?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085834"/>
              </a:xfrm>
              <a:prstGeom prst="rect">
                <a:avLst/>
              </a:prstGeom>
              <a:blipFill>
                <a:blip r:embed="rId3"/>
                <a:stretch>
                  <a:fillRect l="-1192" t="-3353" r="-1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5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Имитационное исследование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4"/>
                <a:ext cx="10225153" cy="308583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Для эксперимента выберем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Будем выбирать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ru-RU" dirty="0"/>
                  <a:t> чисел, без повторов, из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1, 2,… ,1000</m:t>
                    </m:r>
                  </m:oMath>
                </a14:m>
                <a:r>
                  <a:rPr lang="ru-RU" dirty="0"/>
                  <a:t> и вычислять значения оценок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Повторим это 2000 раз.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4"/>
                <a:ext cx="10225153" cy="3085834"/>
              </a:xfrm>
              <a:prstGeom prst="rect">
                <a:avLst/>
              </a:prstGeom>
              <a:blipFill>
                <a:blip r:embed="rId3"/>
                <a:stretch>
                  <a:fillRect l="-1192" t="-3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617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Имитационное исследование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4712F1-5D38-499A-B607-6DCCC25CF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348879"/>
            <a:ext cx="4764033" cy="33604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952D1C-0D11-4BDE-87C0-411E642D6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19" y="2348879"/>
            <a:ext cx="4764033" cy="336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18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Отклонение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Из гистограмм мы видим, что распределения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относятся к совершенно разным типам.</a:t>
                </a:r>
                <a:endParaRPr lang="en-US" dirty="0"/>
              </a:p>
              <a:p>
                <a:r>
                  <a:rPr lang="ru-RU" dirty="0"/>
                  <a:t>Наиболее важное различие между гистограммами заключается в том, что вариация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меньше, чем вариация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13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Отклонение 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оценивает общее количество танков более эффективно, чем 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 в том смысле, что она выдает оценки, которые в большей степени сосредоточены вокруг интересующего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 чем оценки, полученные с помощью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468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Эффективность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spcAft>
                    <a:spcPts val="800"/>
                  </a:spcAft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– две несмещенные оценки для одного</a:t>
                </a:r>
                <a:br>
                  <a:rPr lang="ru-RU" dirty="0"/>
                </a:br>
                <a:r>
                  <a:rPr lang="ru-RU" dirty="0"/>
                  <a:t>и того же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.</a:t>
                </a:r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называется </a:t>
                </a:r>
                <a:r>
                  <a:rPr lang="ru-RU" dirty="0">
                    <a:solidFill>
                      <a:srgbClr val="246AF3"/>
                    </a:solidFill>
                  </a:rPr>
                  <a:t>более эффективной</a:t>
                </a:r>
                <a:r>
                  <a:rPr lang="ru-RU" dirty="0"/>
                  <a:t>, чем 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 если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независимо от значения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138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–1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Используя правило дисперсии суммы для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случайных величин, находим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l="-1192" t="-1830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2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Можно вычислить,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Cov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+1).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−1−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l="-1192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7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–1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</a:t>
                </a:r>
                <a:r>
                  <a:rPr lang="en-US" dirty="0"/>
                  <a:t> </a:t>
                </a:r>
                <a:r>
                  <a:rPr lang="ru-RU" dirty="0"/>
                  <a:t>нахождения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сначала вычисляем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E</m:t>
                    </m:r>
                    <m:r>
                      <a:rPr lang="ru-RU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+1)]</m:t>
                    </m:r>
                  </m:oMath>
                </a14:m>
                <a:r>
                  <a:rPr lang="ru-RU" dirty="0"/>
                  <a:t>. Затем зная,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E</m:t>
                    </m:r>
                    <m:r>
                      <a:rPr lang="ru-RU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находим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E</m:t>
                    </m:r>
                    <m:r>
                      <a:rPr lang="ru-RU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 и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l="-1192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9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 количества танков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Рассматриваются серийные номера танков, перекодированные в числа от 1 до некоторого неизвестного наибольшего числа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Дано подмножество из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чисел этого набора.</a:t>
                </a:r>
              </a:p>
              <a:p>
                <a:r>
                  <a:rPr lang="ru-RU" dirty="0"/>
                  <a:t>Цель состоит в том, чтобы оценить общее количество танков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на основе наблюдаемых серийных номеров.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 r="-17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298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+2)!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l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629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+2)!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Изменим переменную суммирования на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+2)!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l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290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+1)⋅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b="-9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66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3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b="-1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61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Дисперсия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)&lt;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всех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Следовательно,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всегда более эффективен, чем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, за исключением случаев, когда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 В этом случае дисперсии равны просто потому, что оценки одинаковы – они оба равны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l="-1192" t="-1830" r="-1192" b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52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Сравнение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4000" spc="100" dirty="0">
                    <a:solidFill>
                      <a:srgbClr val="246AF3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Semilight" panose="020B04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i="1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ru-RU" sz="4000" spc="100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  <a:cs typeface="Segoe UI Semilight" panose="020B04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4000" spc="100" dirty="0">
                  <a:solidFill>
                    <a:srgbClr val="246AF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" y="1340768"/>
                <a:ext cx="10221538" cy="646331"/>
              </a:xfrm>
              <a:prstGeom prst="rect">
                <a:avLst/>
              </a:prstGeom>
              <a:blipFill>
                <a:blip r:embed="rId3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Частное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Var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Var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dirty="0">
                    <a:solidFill>
                      <a:srgbClr val="246AF3"/>
                    </a:solidFill>
                  </a:rPr>
                  <a:t>относительной эффективностью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246AF3"/>
                    </a:solidFill>
                  </a:rPr>
                  <a:t> по отношению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solidFill>
                              <a:srgbClr val="246AF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. Относительная эффективность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по отношению 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равна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u-RU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Этот коэффициент не зависит от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 и видно преимущество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перед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по мере увеличения размера выборки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4"/>
                <a:stretch>
                  <a:fillRect l="-1192" t="-1830" r="-1192" b="-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72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Неравенство Крамера-</a:t>
            </a:r>
            <a:r>
              <a:rPr lang="ru-RU" sz="4000" spc="100" dirty="0" err="1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Рао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2663" y="1959794"/>
                <a:ext cx="10226675" cy="341342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Для случайной выборки из непрерывного распределения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с функцией плотности вероятности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– интересующий параметр,</a:t>
                </a:r>
                <a:r>
                  <a:rPr lang="en-US" dirty="0"/>
                  <a:t> </a:t>
                </a:r>
                <a:r>
                  <a:rPr lang="ru-RU" dirty="0"/>
                  <a:t>при определенных условиях гладкости</a:t>
                </a:r>
                <a:br>
                  <a:rPr lang="ru-RU" dirty="0"/>
                </a:br>
                <a:r>
                  <a:rPr lang="ru-RU" dirty="0"/>
                  <a:t>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ru-RU" dirty="0"/>
                  <a:t>, дисперсия несмещенной оценки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 для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 всегда больше или равна определенного положительного числа, так называемой нижней границы Крамера-</a:t>
                </a:r>
                <a:r>
                  <a:rPr lang="ru-RU" dirty="0" err="1"/>
                  <a:t>Рао</a:t>
                </a:r>
                <a:r>
                  <a:rPr lang="en-US" dirty="0"/>
                  <a:t>.</a:t>
                </a:r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63" y="1959794"/>
                <a:ext cx="10226675" cy="3413422"/>
              </a:xfrm>
              <a:prstGeom prst="rect">
                <a:avLst/>
              </a:prstGeom>
              <a:blipFill>
                <a:blip r:embed="rId3"/>
                <a:stretch>
                  <a:fillRect l="-1192" t="-1964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033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Неравенство Крамера-</a:t>
            </a:r>
            <a:r>
              <a:rPr lang="ru-RU" sz="4000" spc="100" dirty="0" err="1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Рао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82663" y="1959794"/>
                <a:ext cx="10226675" cy="193857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i="0" dirty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ru-RU" dirty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num>
                                        <m:den>
                                          <m:r>
                                            <a:rPr lang="ru-RU" i="1" dirty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ru-RU" i="1" dirty="0" err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dirty="0" err="1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 dirty="0" err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 dirty="0" err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ru-RU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 dirty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m:rPr>
                          <m:nor/>
                        </m:rPr>
                        <a:rPr lang="ru-RU" dirty="0"/>
                        <m:t>θ</m:t>
                      </m:r>
                      <m:r>
                        <m:rPr>
                          <m:nor/>
                        </m:rPr>
                        <a:rPr lang="en-US" b="0" i="0" dirty="0" smtClean="0"/>
                        <m:t>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Здесь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размер выборки. </a:t>
                </a:r>
              </a:p>
              <a:p>
                <a:endParaRPr lang="ru-RU" dirty="0">
                  <a:solidFill>
                    <a:srgbClr val="202122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63" y="1959794"/>
                <a:ext cx="10226675" cy="1938572"/>
              </a:xfrm>
              <a:prstGeom prst="rect">
                <a:avLst/>
              </a:prstGeom>
              <a:blipFill>
                <a:blip r:embed="rId3"/>
                <a:stretch>
                  <a:fillRect l="-1192" b="-18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27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4994" y="222119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Среднеквадратичная ошибка</a:t>
            </a:r>
          </a:p>
        </p:txBody>
      </p:sp>
    </p:spTree>
    <p:extLst>
      <p:ext uri="{BB962C8B-B14F-4D97-AF65-F5344CB8AC3E}">
        <p14:creationId xmlns:p14="http://schemas.microsoft.com/office/powerpoint/2010/main" val="402832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 количества танков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3"/>
            <a:ext cx="10225153" cy="36615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Наблюдаемые серийные номера:</a:t>
            </a:r>
          </a:p>
          <a:p>
            <a:pPr algn="ctr"/>
            <a:r>
              <a:rPr lang="ru-RU" dirty="0"/>
              <a:t>595 70 915 429 597 682 469 131 725 109.</a:t>
            </a:r>
          </a:p>
          <a:p>
            <a:endParaRPr lang="ru-RU" dirty="0"/>
          </a:p>
          <a:p>
            <a:r>
              <a:rPr lang="ru-RU" dirty="0"/>
              <a:t>Сколько танков было выпущено?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015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Сравнение оценок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Мы сравнили две несмещенные оценки, рассмотрев их разброс вокруг оцениваемого значения, где разброс измерялся дисперсией.</a:t>
                </a:r>
              </a:p>
              <a:p>
                <a:r>
                  <a:rPr lang="ru-RU" dirty="0"/>
                  <a:t>Хотя несмещенность является желательным свойством,</a:t>
                </a:r>
                <a:br>
                  <a:rPr lang="ru-RU" dirty="0"/>
                </a:br>
                <a:r>
                  <a:rPr lang="ru-RU" dirty="0"/>
                  <a:t>о качестве оценки следует в основном судить по тому, как она распределяется вокруг оцениваемого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90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MSE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>
                  <a:spcAft>
                    <a:spcPts val="800"/>
                  </a:spcAft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 – оценка параметра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dirty="0"/>
                  <a:t>. </a:t>
                </a:r>
                <a:r>
                  <a:rPr lang="ru-RU" dirty="0">
                    <a:solidFill>
                      <a:srgbClr val="246AF3"/>
                    </a:solidFill>
                  </a:rPr>
                  <a:t>Среднеквадратичная ошибка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 равна числу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Согласно этому критерию, 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лучше, чем 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если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)&lt;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2773" r="-7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9516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MSE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Заметим, что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==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MSE равна сумме дисперсии плюс квадрат смещения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576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MSE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несмещено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это дисперсия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Это означает, что мы уже использовали среднеквадратичные ошибки для сравнения оценок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для оценки количества танков.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1794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11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MSE</a:t>
            </a:r>
            <a:endParaRPr lang="ru-RU" sz="4000" spc="100" dirty="0">
              <a:solidFill>
                <a:srgbClr val="246AF3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dirty="0"/>
                  <a:t>В общем случае под понятием эффективности понимают следующее: 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>
                    <a:solidFill>
                      <a:srgbClr val="246AF3"/>
                    </a:solidFill>
                  </a:rPr>
                  <a:t>более эффективна</a:t>
                </a:r>
                <a:r>
                  <a:rPr lang="ru-RU" dirty="0"/>
                  <a:t>, чем оценка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(для того же интересующего параметра), если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ru-RU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)&lt;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RU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4" y="1994484"/>
                <a:ext cx="10226675" cy="3738219"/>
              </a:xfrm>
              <a:prstGeom prst="rect">
                <a:avLst/>
              </a:prstGeom>
              <a:blipFill>
                <a:blip r:embed="rId2"/>
                <a:stretch>
                  <a:fillRect l="-1192" t="-1794" r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2845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Несмещенность и эффективность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4694" y="1994484"/>
            <a:ext cx="10226675" cy="373821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>
                <a:solidFill>
                  <a:srgbClr val="246AF3"/>
                </a:solidFill>
              </a:rPr>
              <a:t>Замечание!</a:t>
            </a:r>
            <a:r>
              <a:rPr lang="ru-RU" dirty="0"/>
              <a:t> Смещённая оценка с небольшой дисперсией может быть более полезной, чем несмещенная оценка</a:t>
            </a:r>
            <a:br>
              <a:rPr lang="ru-RU" dirty="0"/>
            </a:br>
            <a:r>
              <a:rPr lang="ru-RU" dirty="0"/>
              <a:t>с большой дисперсией.</a:t>
            </a:r>
          </a:p>
        </p:txBody>
      </p:sp>
    </p:spTree>
    <p:extLst>
      <p:ext uri="{BB962C8B-B14F-4D97-AF65-F5344CB8AC3E}">
        <p14:creationId xmlns:p14="http://schemas.microsoft.com/office/powerpoint/2010/main" val="3849096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82662" y="2205039"/>
            <a:ext cx="10226675" cy="3671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spc="100" dirty="0">
              <a:solidFill>
                <a:schemeClr val="tx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799" y="990502"/>
            <a:ext cx="10221537" cy="11421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Эффективность</a:t>
            </a:r>
            <a:b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</a:b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и среднеквадратичная ошибка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662" y="2420888"/>
            <a:ext cx="10226675" cy="345603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/>
              <a:t>Оценка количества немецких танков.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/>
              <a:t>Оценка, основанная на выборочном среднем.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/>
              <a:t>Оценка, основанная на максимальном значении выборки.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/>
              <a:t>Отклонение оценки.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/>
              <a:t>Эффективность.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ru-RU" dirty="0"/>
              <a:t>Среднеквадратичная ошибка, </a:t>
            </a:r>
            <a:r>
              <a:rPr lang="en-US" dirty="0"/>
              <a:t>MSE</a:t>
            </a:r>
            <a:r>
              <a:rPr lang="ru-RU" dirty="0"/>
              <a:t>.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6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 количества танков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3"/>
            <a:ext cx="10225153" cy="36615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Наблюдаемые серийные номера:</a:t>
            </a:r>
          </a:p>
          <a:p>
            <a:pPr algn="ctr"/>
            <a:r>
              <a:rPr lang="ru-RU" dirty="0"/>
              <a:t>595 70 915 429 597 682 469 131 725 109.</a:t>
            </a:r>
          </a:p>
          <a:p>
            <a:endParaRPr lang="ru-RU" dirty="0"/>
          </a:p>
          <a:p>
            <a:r>
              <a:rPr lang="ru-RU" dirty="0"/>
              <a:t>Сколько танков было выпущено?</a:t>
            </a:r>
          </a:p>
          <a:p>
            <a:endParaRPr lang="ru-RU" dirty="0"/>
          </a:p>
          <a:p>
            <a:r>
              <a:rPr lang="ru-RU" dirty="0"/>
              <a:t>Ответ: 1000.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23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 количества танков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3"/>
            <a:ext cx="10225153" cy="36615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Наблюдаемые серийные номера:</a:t>
            </a:r>
          </a:p>
          <a:p>
            <a:pPr algn="ctr"/>
            <a:r>
              <a:rPr lang="ru-RU" dirty="0"/>
              <a:t>746 213 14 445 649 452 311 472 94 280.</a:t>
            </a:r>
          </a:p>
          <a:p>
            <a:endParaRPr lang="ru-RU" dirty="0"/>
          </a:p>
          <a:p>
            <a:r>
              <a:rPr lang="ru-RU" dirty="0"/>
              <a:t>Сколько танков было выпущено?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23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 количества танков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A56A-AF90-40CF-B2B1-061BC57DD562}"/>
              </a:ext>
            </a:extLst>
          </p:cNvPr>
          <p:cNvSpPr txBox="1"/>
          <p:nvPr/>
        </p:nvSpPr>
        <p:spPr>
          <a:xfrm>
            <a:off x="984184" y="2215373"/>
            <a:ext cx="10225153" cy="366155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ru-RU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Наблюдаемые серийные номера:</a:t>
            </a:r>
          </a:p>
          <a:p>
            <a:pPr algn="ctr"/>
            <a:r>
              <a:rPr lang="ru-RU" dirty="0"/>
              <a:t>746 213 14 445 649 452 311 472 94 280.</a:t>
            </a:r>
          </a:p>
          <a:p>
            <a:endParaRPr lang="ru-RU" dirty="0"/>
          </a:p>
          <a:p>
            <a:r>
              <a:rPr lang="ru-RU" dirty="0"/>
              <a:t>Сколько танков было выпущено?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Ответ: 1300.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8552" y="1340768"/>
            <a:ext cx="10221538" cy="6463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000" spc="100" dirty="0">
                <a:solidFill>
                  <a:srgbClr val="246AF3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Оценка количества танков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/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>
                  <a:defRPr lang="ru-RU"/>
                </a:defPPr>
                <a:lvl1pPr>
                  <a:lnSpc>
                    <a:spcPct val="90000"/>
                  </a:lnSpc>
                  <a:spcBef>
                    <a:spcPct val="0"/>
                  </a:spcBef>
                  <a:buNone/>
                  <a:defRPr sz="2800">
                    <a:latin typeface="Segoe UI" panose="020B0502040204020203" pitchFamily="34" charset="0"/>
                    <a:ea typeface="+mj-ea"/>
                    <a:cs typeface="Segoe UI" panose="020B0502040204020203" pitchFamily="34" charset="0"/>
                  </a:defRPr>
                </a:lvl1pPr>
              </a:lstStyle>
              <a:p>
                <a:r>
                  <a:rPr lang="ru-RU" dirty="0"/>
                  <a:t>Обозначим наблюдаемые отдельные серийные номера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12A56A-AF90-40CF-B2B1-061BC57D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84" y="2215373"/>
                <a:ext cx="10225153" cy="3661551"/>
              </a:xfrm>
              <a:prstGeom prst="rect">
                <a:avLst/>
              </a:prstGeom>
              <a:blipFill>
                <a:blip r:embed="rId3"/>
                <a:stretch>
                  <a:fillRect l="-1192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882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15501</TotalTime>
  <Words>1754</Words>
  <Application>Microsoft Office PowerPoint</Application>
  <PresentationFormat>Широкоэкранный</PresentationFormat>
  <Paragraphs>283</Paragraphs>
  <Slides>56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56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567</cp:revision>
  <dcterms:created xsi:type="dcterms:W3CDTF">2016-01-11T07:19:05Z</dcterms:created>
  <dcterms:modified xsi:type="dcterms:W3CDTF">2024-03-11T06:51:02Z</dcterms:modified>
</cp:coreProperties>
</file>